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10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47" autoAdjust="0"/>
    <p:restoredTop sz="93575" autoAdjust="0"/>
  </p:normalViewPr>
  <p:slideViewPr>
    <p:cSldViewPr>
      <p:cViewPr varScale="1">
        <p:scale>
          <a:sx n="66" d="100"/>
          <a:sy n="66" d="100"/>
        </p:scale>
        <p:origin x="1360" y="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1E98CB-5944-4CDB-8903-60AB769EE83E}" type="datetimeFigureOut">
              <a:rPr lang="en-US" smtClean="0"/>
              <a:t>5/15/2017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B20771-CACD-450A-ACEA-101C156A884F}" type="slidenum">
              <a:rPr lang="en-US" smtClean="0"/>
              <a:t>‹#›</a:t>
            </a:fld>
            <a:endParaRPr lang="en-US"/>
          </a:p>
        </p:txBody>
      </p:sp>
    </p:spTree>
    <p:extLst>
      <p:ext uri="{BB962C8B-B14F-4D97-AF65-F5344CB8AC3E}">
        <p14:creationId xmlns:p14="http://schemas.microsoft.com/office/powerpoint/2010/main" val="2554386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B78DEA-ECBF-42BA-9B1F-D40597AA4697}" type="slidenum">
              <a:rPr lang="en-US" altLang="en-US"/>
              <a:pPr/>
              <a:t>16</a:t>
            </a:fld>
            <a:endParaRPr lang="en-US" altLang="en-US"/>
          </a:p>
        </p:txBody>
      </p:sp>
      <p:sp>
        <p:nvSpPr>
          <p:cNvPr id="55298" name="Rectangle 2"/>
          <p:cNvSpPr>
            <a:spLocks noRo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737675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8914"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5"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US" altLang="en-US" noProof="0" smtClean="0"/>
              <a:t>Click to edit Master title style</a:t>
            </a:r>
          </a:p>
        </p:txBody>
      </p:sp>
      <p:sp>
        <p:nvSpPr>
          <p:cNvPr id="38916" name="Rectangle 4"/>
          <p:cNvSpPr>
            <a:spLocks noGrp="1" noChangeArrowheads="1"/>
          </p:cNvSpPr>
          <p:nvPr>
            <p:ph type="subTitle" idx="1"/>
          </p:nvPr>
        </p:nvSpPr>
        <p:spPr>
          <a:xfrm>
            <a:off x="849313" y="3049588"/>
            <a:ext cx="6248400" cy="2362200"/>
          </a:xfrm>
        </p:spPr>
        <p:txBody>
          <a:bodyPr/>
          <a:lstStyle>
            <a:lvl1pPr marL="0" indent="0" algn="r">
              <a:buFont typeface="Wingdings" panose="05000000000000000000" pitchFamily="2" charset="2"/>
              <a:buNone/>
              <a:defRPr sz="3200"/>
            </a:lvl1pPr>
          </a:lstStyle>
          <a:p>
            <a:pPr lvl="0"/>
            <a:r>
              <a:rPr lang="en-US" altLang="en-US" noProof="0" smtClean="0"/>
              <a:t>Click to edit Master subtitle style</a:t>
            </a:r>
          </a:p>
        </p:txBody>
      </p:sp>
      <p:sp>
        <p:nvSpPr>
          <p:cNvPr id="38917" name="Rectangle 5"/>
          <p:cNvSpPr>
            <a:spLocks noGrp="1" noChangeArrowheads="1"/>
          </p:cNvSpPr>
          <p:nvPr>
            <p:ph type="dt" sz="half" idx="2"/>
          </p:nvPr>
        </p:nvSpPr>
        <p:spPr/>
        <p:txBody>
          <a:bodyPr/>
          <a:lstStyle>
            <a:lvl1pPr>
              <a:defRPr/>
            </a:lvl1pPr>
          </a:lstStyle>
          <a:p>
            <a:endParaRPr lang="en-US" altLang="en-US"/>
          </a:p>
        </p:txBody>
      </p:sp>
      <p:sp>
        <p:nvSpPr>
          <p:cNvPr id="38918" name="Rectangle 6"/>
          <p:cNvSpPr>
            <a:spLocks noGrp="1" noChangeArrowheads="1"/>
          </p:cNvSpPr>
          <p:nvPr>
            <p:ph type="ftr" sz="quarter" idx="3"/>
          </p:nvPr>
        </p:nvSpPr>
        <p:spPr/>
        <p:txBody>
          <a:bodyPr/>
          <a:lstStyle>
            <a:lvl1pPr>
              <a:defRPr/>
            </a:lvl1pPr>
          </a:lstStyle>
          <a:p>
            <a:endParaRPr lang="en-US" altLang="en-US"/>
          </a:p>
        </p:txBody>
      </p:sp>
      <p:sp>
        <p:nvSpPr>
          <p:cNvPr id="38919" name="Rectangle 7"/>
          <p:cNvSpPr>
            <a:spLocks noGrp="1" noChangeArrowheads="1"/>
          </p:cNvSpPr>
          <p:nvPr>
            <p:ph type="sldNum" sz="quarter" idx="4"/>
          </p:nvPr>
        </p:nvSpPr>
        <p:spPr/>
        <p:txBody>
          <a:bodyPr/>
          <a:lstStyle>
            <a:lvl1pPr>
              <a:defRPr/>
            </a:lvl1pPr>
          </a:lstStyle>
          <a:p>
            <a:fld id="{A4DEC61C-7A5F-4CB1-89F9-E79355AE7129}" type="slidenum">
              <a:rPr lang="en-US" altLang="en-US"/>
              <a:pPr/>
              <a:t>‹#›</a:t>
            </a:fld>
            <a:endParaRPr lang="en-US" altLang="en-US"/>
          </a:p>
        </p:txBody>
      </p:sp>
      <p:grpSp>
        <p:nvGrpSpPr>
          <p:cNvPr id="38920" name="Group 8"/>
          <p:cNvGrpSpPr>
            <a:grpSpLocks/>
          </p:cNvGrpSpPr>
          <p:nvPr/>
        </p:nvGrpSpPr>
        <p:grpSpPr bwMode="auto">
          <a:xfrm>
            <a:off x="7493000" y="2992438"/>
            <a:ext cx="1338263" cy="2189162"/>
            <a:chOff x="4704" y="1885"/>
            <a:chExt cx="843" cy="1379"/>
          </a:xfrm>
        </p:grpSpPr>
        <p:sp>
          <p:nvSpPr>
            <p:cNvPr id="38921"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22"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23"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24"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25"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26"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27"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28"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29"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30"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31"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32"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33"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34"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35"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36"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37"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38"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39"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40"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41"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42"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43"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44"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45"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46"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47"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48"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49"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50"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51"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8952"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p:wheel spokes="8"/>
    <p:sndAc>
      <p:stSnd>
        <p:snd r:embed="rId1" name="arrow.wav"/>
      </p:stSnd>
    </p:sndAc>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6D61452-5A9D-4ED0-8057-BACC53E274AD}" type="slidenum">
              <a:rPr lang="en-US" altLang="en-US"/>
              <a:pPr/>
              <a:t>‹#›</a:t>
            </a:fld>
            <a:endParaRPr lang="en-US" altLang="en-US"/>
          </a:p>
        </p:txBody>
      </p:sp>
    </p:spTree>
    <p:extLst>
      <p:ext uri="{BB962C8B-B14F-4D97-AF65-F5344CB8AC3E}">
        <p14:creationId xmlns:p14="http://schemas.microsoft.com/office/powerpoint/2010/main" val="132437711"/>
      </p:ext>
    </p:extLst>
  </p:cSld>
  <p:clrMapOvr>
    <a:masterClrMapping/>
  </p:clrMapOvr>
  <p:transition spd="slow">
    <p:wheel spokes="8"/>
    <p:sndAc>
      <p:stSnd>
        <p:snd r:embed="rId1" name="arrow.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1459FE4-1882-4D69-93BD-D4B77D773DE8}" type="slidenum">
              <a:rPr lang="en-US" altLang="en-US"/>
              <a:pPr/>
              <a:t>‹#›</a:t>
            </a:fld>
            <a:endParaRPr lang="en-US" altLang="en-US"/>
          </a:p>
        </p:txBody>
      </p:sp>
    </p:spTree>
    <p:extLst>
      <p:ext uri="{BB962C8B-B14F-4D97-AF65-F5344CB8AC3E}">
        <p14:creationId xmlns:p14="http://schemas.microsoft.com/office/powerpoint/2010/main" val="56715756"/>
      </p:ext>
    </p:extLst>
  </p:cSld>
  <p:clrMapOvr>
    <a:masterClrMapping/>
  </p:clrMapOvr>
  <p:transition spd="slow">
    <p:wheel spokes="8"/>
    <p:sndAc>
      <p:stSnd>
        <p:snd r:embed="rId1" name="arrow.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E826C3D-45CB-4B94-A1B1-A27D9ECD4FBD}" type="slidenum">
              <a:rPr lang="en-US" altLang="en-US"/>
              <a:pPr/>
              <a:t>‹#›</a:t>
            </a:fld>
            <a:endParaRPr lang="en-US" altLang="en-US"/>
          </a:p>
        </p:txBody>
      </p:sp>
    </p:spTree>
    <p:extLst>
      <p:ext uri="{BB962C8B-B14F-4D97-AF65-F5344CB8AC3E}">
        <p14:creationId xmlns:p14="http://schemas.microsoft.com/office/powerpoint/2010/main" val="234922257"/>
      </p:ext>
    </p:extLst>
  </p:cSld>
  <p:clrMapOvr>
    <a:masterClrMapping/>
  </p:clrMapOvr>
  <p:transition spd="slow">
    <p:wheel spokes="8"/>
    <p:sndAc>
      <p:stSnd>
        <p:snd r:embed="rId1" name="arrow.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33E155E-E902-457C-B327-ABE729E12FE6}" type="slidenum">
              <a:rPr lang="en-US" altLang="en-US"/>
              <a:pPr/>
              <a:t>‹#›</a:t>
            </a:fld>
            <a:endParaRPr lang="en-US" altLang="en-US"/>
          </a:p>
        </p:txBody>
      </p:sp>
    </p:spTree>
    <p:extLst>
      <p:ext uri="{BB962C8B-B14F-4D97-AF65-F5344CB8AC3E}">
        <p14:creationId xmlns:p14="http://schemas.microsoft.com/office/powerpoint/2010/main" val="989295278"/>
      </p:ext>
    </p:extLst>
  </p:cSld>
  <p:clrMapOvr>
    <a:masterClrMapping/>
  </p:clrMapOvr>
  <p:transition spd="slow">
    <p:wheel spokes="8"/>
    <p:sndAc>
      <p:stSnd>
        <p:snd r:embed="rId1" name="arrow.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1A908CA-53BB-4066-BE1E-E27B8DCF1AA4}" type="slidenum">
              <a:rPr lang="en-US" altLang="en-US"/>
              <a:pPr/>
              <a:t>‹#›</a:t>
            </a:fld>
            <a:endParaRPr lang="en-US" altLang="en-US"/>
          </a:p>
        </p:txBody>
      </p:sp>
    </p:spTree>
    <p:extLst>
      <p:ext uri="{BB962C8B-B14F-4D97-AF65-F5344CB8AC3E}">
        <p14:creationId xmlns:p14="http://schemas.microsoft.com/office/powerpoint/2010/main" val="205676472"/>
      </p:ext>
    </p:extLst>
  </p:cSld>
  <p:clrMapOvr>
    <a:masterClrMapping/>
  </p:clrMapOvr>
  <p:transition spd="slow">
    <p:wheel spokes="8"/>
    <p:sndAc>
      <p:stSnd>
        <p:snd r:embed="rId1" name="arrow.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CD82AA45-E882-4D19-891D-EC73E1A17FF9}" type="slidenum">
              <a:rPr lang="en-US" altLang="en-US"/>
              <a:pPr/>
              <a:t>‹#›</a:t>
            </a:fld>
            <a:endParaRPr lang="en-US" altLang="en-US"/>
          </a:p>
        </p:txBody>
      </p:sp>
    </p:spTree>
    <p:extLst>
      <p:ext uri="{BB962C8B-B14F-4D97-AF65-F5344CB8AC3E}">
        <p14:creationId xmlns:p14="http://schemas.microsoft.com/office/powerpoint/2010/main" val="2599901106"/>
      </p:ext>
    </p:extLst>
  </p:cSld>
  <p:clrMapOvr>
    <a:masterClrMapping/>
  </p:clrMapOvr>
  <p:transition spd="slow">
    <p:wheel spokes="8"/>
    <p:sndAc>
      <p:stSnd>
        <p:snd r:embed="rId1" name="arrow.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743F2C30-B095-4C9C-A592-0182E8C59A2D}" type="slidenum">
              <a:rPr lang="en-US" altLang="en-US"/>
              <a:pPr/>
              <a:t>‹#›</a:t>
            </a:fld>
            <a:endParaRPr lang="en-US" altLang="en-US"/>
          </a:p>
        </p:txBody>
      </p:sp>
    </p:spTree>
    <p:extLst>
      <p:ext uri="{BB962C8B-B14F-4D97-AF65-F5344CB8AC3E}">
        <p14:creationId xmlns:p14="http://schemas.microsoft.com/office/powerpoint/2010/main" val="3073768065"/>
      </p:ext>
    </p:extLst>
  </p:cSld>
  <p:clrMapOvr>
    <a:masterClrMapping/>
  </p:clrMapOvr>
  <p:transition spd="slow">
    <p:wheel spokes="8"/>
    <p:sndAc>
      <p:stSnd>
        <p:snd r:embed="rId1" name="arrow.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D043CFE1-6A35-4DF4-A59B-1A766936339C}" type="slidenum">
              <a:rPr lang="en-US" altLang="en-US"/>
              <a:pPr/>
              <a:t>‹#›</a:t>
            </a:fld>
            <a:endParaRPr lang="en-US" altLang="en-US"/>
          </a:p>
        </p:txBody>
      </p:sp>
    </p:spTree>
    <p:extLst>
      <p:ext uri="{BB962C8B-B14F-4D97-AF65-F5344CB8AC3E}">
        <p14:creationId xmlns:p14="http://schemas.microsoft.com/office/powerpoint/2010/main" val="2181247122"/>
      </p:ext>
    </p:extLst>
  </p:cSld>
  <p:clrMapOvr>
    <a:masterClrMapping/>
  </p:clrMapOvr>
  <p:transition spd="slow">
    <p:wheel spokes="8"/>
    <p:sndAc>
      <p:stSnd>
        <p:snd r:embed="rId1" name="arrow.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804BCC4-05BB-412E-93F7-8E27C3B1A7A6}" type="slidenum">
              <a:rPr lang="en-US" altLang="en-US"/>
              <a:pPr/>
              <a:t>‹#›</a:t>
            </a:fld>
            <a:endParaRPr lang="en-US" altLang="en-US"/>
          </a:p>
        </p:txBody>
      </p:sp>
    </p:spTree>
    <p:extLst>
      <p:ext uri="{BB962C8B-B14F-4D97-AF65-F5344CB8AC3E}">
        <p14:creationId xmlns:p14="http://schemas.microsoft.com/office/powerpoint/2010/main" val="290396635"/>
      </p:ext>
    </p:extLst>
  </p:cSld>
  <p:clrMapOvr>
    <a:masterClrMapping/>
  </p:clrMapOvr>
  <p:transition spd="slow">
    <p:wheel spokes="8"/>
    <p:sndAc>
      <p:stSnd>
        <p:snd r:embed="rId1" name="arrow.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337AC66-5587-419C-B3AC-F08E89009972}" type="slidenum">
              <a:rPr lang="en-US" altLang="en-US"/>
              <a:pPr/>
              <a:t>‹#›</a:t>
            </a:fld>
            <a:endParaRPr lang="en-US" altLang="en-US"/>
          </a:p>
        </p:txBody>
      </p:sp>
    </p:spTree>
    <p:extLst>
      <p:ext uri="{BB962C8B-B14F-4D97-AF65-F5344CB8AC3E}">
        <p14:creationId xmlns:p14="http://schemas.microsoft.com/office/powerpoint/2010/main" val="557176268"/>
      </p:ext>
    </p:extLst>
  </p:cSld>
  <p:clrMapOvr>
    <a:masterClrMapping/>
  </p:clrMapOvr>
  <p:transition spd="slow">
    <p:wheel spokes="8"/>
    <p:sndAc>
      <p:stSnd>
        <p:snd r:embed="rId1" name="arrow.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1"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7892"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7893"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en-US" altLang="en-US"/>
          </a:p>
        </p:txBody>
      </p:sp>
      <p:sp>
        <p:nvSpPr>
          <p:cNvPr id="37894"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en-US" altLang="en-US"/>
          </a:p>
        </p:txBody>
      </p:sp>
      <p:sp>
        <p:nvSpPr>
          <p:cNvPr id="37895"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21B66566-A5F6-4907-8F10-AA684C8F9582}" type="slidenum">
              <a:rPr lang="en-US" altLang="en-US"/>
              <a:pPr/>
              <a:t>‹#›</a:t>
            </a:fld>
            <a:endParaRPr lang="en-US" altLang="en-US"/>
          </a:p>
        </p:txBody>
      </p:sp>
      <p:grpSp>
        <p:nvGrpSpPr>
          <p:cNvPr id="37896" name="Group 8"/>
          <p:cNvGrpSpPr>
            <a:grpSpLocks/>
          </p:cNvGrpSpPr>
          <p:nvPr/>
        </p:nvGrpSpPr>
        <p:grpSpPr bwMode="auto">
          <a:xfrm>
            <a:off x="8153400" y="152400"/>
            <a:ext cx="792163" cy="1295400"/>
            <a:chOff x="5136" y="960"/>
            <a:chExt cx="528" cy="864"/>
          </a:xfrm>
        </p:grpSpPr>
        <p:sp>
          <p:nvSpPr>
            <p:cNvPr id="37897"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8"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9"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0"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1"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2"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3"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4"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5"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6"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7"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8"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9"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0"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1"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2"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3"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4"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5"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6"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7"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8"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19"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20"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21"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22"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23"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24"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25"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26"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27"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spd="slow">
    <p:wheel spokes="8"/>
    <p:sndAc>
      <p:stSnd>
        <p:snd r:embed="rId13" name="arrow.wav"/>
      </p:stSnd>
    </p:sndAc>
  </p:transition>
  <p:timing>
    <p:tnLst>
      <p:par>
        <p:cTn id="1" dur="indefinite" restart="never" nodeType="tmRoot"/>
      </p:par>
    </p:tnLst>
  </p:timing>
  <p:txStyles>
    <p:titleStyle>
      <a:lvl1pPr algn="l" rtl="0" fontAlgn="base">
        <a:spcBef>
          <a:spcPct val="0"/>
        </a:spcBef>
        <a:spcAft>
          <a:spcPct val="0"/>
        </a:spcAft>
        <a:defRPr sz="3900" b="1" kern="1200">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panose="020B0604020202020204" pitchFamily="34" charset="0"/>
        </a:defRPr>
      </a:lvl2pPr>
      <a:lvl3pPr algn="l" rtl="0" fontAlgn="base">
        <a:spcBef>
          <a:spcPct val="0"/>
        </a:spcBef>
        <a:spcAft>
          <a:spcPct val="0"/>
        </a:spcAft>
        <a:defRPr sz="3900" b="1">
          <a:solidFill>
            <a:schemeClr val="tx2"/>
          </a:solidFill>
          <a:latin typeface="Arial" panose="020B0604020202020204" pitchFamily="34" charset="0"/>
        </a:defRPr>
      </a:lvl3pPr>
      <a:lvl4pPr algn="l" rtl="0" fontAlgn="base">
        <a:spcBef>
          <a:spcPct val="0"/>
        </a:spcBef>
        <a:spcAft>
          <a:spcPct val="0"/>
        </a:spcAft>
        <a:defRPr sz="3900" b="1">
          <a:solidFill>
            <a:schemeClr val="tx2"/>
          </a:solidFill>
          <a:latin typeface="Arial" panose="020B0604020202020204" pitchFamily="34" charset="0"/>
        </a:defRPr>
      </a:lvl4pPr>
      <a:lvl5pPr algn="l" rtl="0" fontAlgn="base">
        <a:spcBef>
          <a:spcPct val="0"/>
        </a:spcBef>
        <a:spcAft>
          <a:spcPct val="0"/>
        </a:spcAft>
        <a:defRPr sz="3900" b="1">
          <a:solidFill>
            <a:schemeClr val="tx2"/>
          </a:solidFill>
          <a:latin typeface="Arial" panose="020B0604020202020204" pitchFamily="34" charset="0"/>
        </a:defRPr>
      </a:lvl5pPr>
      <a:lvl6pPr marL="457200" algn="l" rtl="0" fontAlgn="base">
        <a:spcBef>
          <a:spcPct val="0"/>
        </a:spcBef>
        <a:spcAft>
          <a:spcPct val="0"/>
        </a:spcAft>
        <a:defRPr sz="3900" b="1">
          <a:solidFill>
            <a:schemeClr val="tx2"/>
          </a:solidFill>
          <a:latin typeface="Arial" panose="020B0604020202020204" pitchFamily="34" charset="0"/>
        </a:defRPr>
      </a:lvl6pPr>
      <a:lvl7pPr marL="914400" algn="l" rtl="0" fontAlgn="base">
        <a:spcBef>
          <a:spcPct val="0"/>
        </a:spcBef>
        <a:spcAft>
          <a:spcPct val="0"/>
        </a:spcAft>
        <a:defRPr sz="3900" b="1">
          <a:solidFill>
            <a:schemeClr val="tx2"/>
          </a:solidFill>
          <a:latin typeface="Arial" panose="020B0604020202020204" pitchFamily="34" charset="0"/>
        </a:defRPr>
      </a:lvl7pPr>
      <a:lvl8pPr marL="1371600" algn="l" rtl="0" fontAlgn="base">
        <a:spcBef>
          <a:spcPct val="0"/>
        </a:spcBef>
        <a:spcAft>
          <a:spcPct val="0"/>
        </a:spcAft>
        <a:defRPr sz="3900" b="1">
          <a:solidFill>
            <a:schemeClr val="tx2"/>
          </a:solidFill>
          <a:latin typeface="Arial" panose="020B0604020202020204" pitchFamily="34" charset="0"/>
        </a:defRPr>
      </a:lvl8pPr>
      <a:lvl9pPr marL="1828800" algn="l" rtl="0" fontAlgn="base">
        <a:spcBef>
          <a:spcPct val="0"/>
        </a:spcBef>
        <a:spcAft>
          <a:spcPct val="0"/>
        </a:spcAft>
        <a:defRPr sz="3900" b="1">
          <a:solidFill>
            <a:schemeClr val="tx2"/>
          </a:solidFill>
          <a:latin typeface="Arial" panose="020B0604020202020204" pitchFamily="34" charset="0"/>
        </a:defRPr>
      </a:lvl9pPr>
    </p:titleStyle>
    <p:bodyStyle>
      <a:lvl1pPr marL="342900" indent="-342900" algn="l" rtl="0" fontAlgn="base">
        <a:spcBef>
          <a:spcPct val="20000"/>
        </a:spcBef>
        <a:spcAft>
          <a:spcPct val="0"/>
        </a:spcAft>
        <a:buClr>
          <a:schemeClr val="tx2"/>
        </a:buClr>
        <a:buSzPct val="70000"/>
        <a:buFont typeface="Wingdings" panose="05000000000000000000" pitchFamily="2" charset="2"/>
        <a:buChar char="l"/>
        <a:defRPr sz="3000" kern="12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anose="05000000000000000000" pitchFamily="2" charset="2"/>
        <a:buChar char="l"/>
        <a:defRPr sz="2600" kern="1200">
          <a:solidFill>
            <a:schemeClr val="tx1"/>
          </a:solidFill>
          <a:latin typeface="+mn-lt"/>
          <a:ea typeface="+mn-ea"/>
          <a:cs typeface="+mn-cs"/>
        </a:defRPr>
      </a:lvl2pPr>
      <a:lvl3pPr marL="987425" indent="-293688" algn="l" rtl="0" fontAlgn="base">
        <a:spcBef>
          <a:spcPct val="20000"/>
        </a:spcBef>
        <a:spcAft>
          <a:spcPct val="0"/>
        </a:spcAft>
        <a:buClr>
          <a:schemeClr val="accent1"/>
        </a:buClr>
        <a:buSzPct val="70000"/>
        <a:buFont typeface="Wingdings" panose="05000000000000000000" pitchFamily="2" charset="2"/>
        <a:buChar char="l"/>
        <a:defRPr sz="2300" kern="1200">
          <a:solidFill>
            <a:schemeClr val="tx1"/>
          </a:solidFill>
          <a:latin typeface="+mn-lt"/>
          <a:ea typeface="+mn-ea"/>
          <a:cs typeface="+mn-cs"/>
        </a:defRPr>
      </a:lvl3pPr>
      <a:lvl4pPr marL="1281113" indent="-292100" algn="l" rtl="0" fontAlgn="base">
        <a:spcBef>
          <a:spcPct val="20000"/>
        </a:spcBef>
        <a:spcAft>
          <a:spcPct val="0"/>
        </a:spcAft>
        <a:buClr>
          <a:schemeClr val="tx2"/>
        </a:buClr>
        <a:buSzPct val="75000"/>
        <a:buFont typeface="Wingdings" panose="05000000000000000000" pitchFamily="2" charset="2"/>
        <a:buChar char="§"/>
        <a:defRPr sz="2000" kern="1200">
          <a:solidFill>
            <a:schemeClr val="tx1"/>
          </a:solidFill>
          <a:latin typeface="+mn-lt"/>
          <a:ea typeface="+mn-ea"/>
          <a:cs typeface="+mn-cs"/>
        </a:defRPr>
      </a:lvl4pPr>
      <a:lvl5pPr marL="1598613" indent="-315913" algn="l" rtl="0" fontAlgn="base">
        <a:spcBef>
          <a:spcPct val="20000"/>
        </a:spcBef>
        <a:spcAft>
          <a:spcPct val="0"/>
        </a:spcAft>
        <a:buClr>
          <a:schemeClr val="folHlink"/>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5.png"/><Relationship Id="rId18" Type="http://schemas.openxmlformats.org/officeDocument/2006/relationships/oleObject" Target="../embeddings/oleObject8.bin"/><Relationship Id="rId3" Type="http://schemas.openxmlformats.org/officeDocument/2006/relationships/audio" Target="../media/audio1.wav"/><Relationship Id="rId21" Type="http://schemas.openxmlformats.org/officeDocument/2006/relationships/image" Target="../media/image9.png"/><Relationship Id="rId7" Type="http://schemas.openxmlformats.org/officeDocument/2006/relationships/image" Target="../media/image2.wmf"/><Relationship Id="rId12" Type="http://schemas.openxmlformats.org/officeDocument/2006/relationships/oleObject" Target="../embeddings/oleObject5.bin"/><Relationship Id="rId17" Type="http://schemas.openxmlformats.org/officeDocument/2006/relationships/image" Target="../media/image7.emf"/><Relationship Id="rId2" Type="http://schemas.openxmlformats.org/officeDocument/2006/relationships/slideLayout" Target="../slideLayouts/slideLayout1.xml"/><Relationship Id="rId16" Type="http://schemas.openxmlformats.org/officeDocument/2006/relationships/oleObject" Target="../embeddings/oleObject7.bin"/><Relationship Id="rId20" Type="http://schemas.openxmlformats.org/officeDocument/2006/relationships/oleObject" Target="../embeddings/oleObject9.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4.png"/><Relationship Id="rId5" Type="http://schemas.openxmlformats.org/officeDocument/2006/relationships/image" Target="../media/image1.wmf"/><Relationship Id="rId15" Type="http://schemas.openxmlformats.org/officeDocument/2006/relationships/image" Target="../media/image6.png"/><Relationship Id="rId23" Type="http://schemas.openxmlformats.org/officeDocument/2006/relationships/image" Target="../media/image10.wmf"/><Relationship Id="rId10" Type="http://schemas.openxmlformats.org/officeDocument/2006/relationships/oleObject" Target="../embeddings/oleObject4.bin"/><Relationship Id="rId19" Type="http://schemas.openxmlformats.org/officeDocument/2006/relationships/image" Target="../media/image8.png"/><Relationship Id="rId4" Type="http://schemas.openxmlformats.org/officeDocument/2006/relationships/oleObject" Target="../embeddings/oleObject1.bin"/><Relationship Id="rId9" Type="http://schemas.openxmlformats.org/officeDocument/2006/relationships/image" Target="../media/image3.png"/><Relationship Id="rId14" Type="http://schemas.openxmlformats.org/officeDocument/2006/relationships/oleObject" Target="../embeddings/oleObject6.bin"/><Relationship Id="rId22" Type="http://schemas.openxmlformats.org/officeDocument/2006/relationships/oleObject" Target="../embeddings/oleObject10.bin"/></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11.wmf"/><Relationship Id="rId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12.wmf"/><Relationship Id="rId4" Type="http://schemas.openxmlformats.org/officeDocument/2006/relationships/oleObject" Target="../embeddings/oleObject12.bin"/></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13.wmf"/><Relationship Id="rId4" Type="http://schemas.openxmlformats.org/officeDocument/2006/relationships/oleObject" Target="../embeddings/oleObject13.bin"/></Relationships>
</file>

<file path=ppt/slides/_rels/slide1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audio" Target="../media/audio1.wav"/><Relationship Id="rId7"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14.bin"/><Relationship Id="rId5" Type="http://schemas.openxmlformats.org/officeDocument/2006/relationships/image" Target="../media/image16.jpeg"/><Relationship Id="rId10" Type="http://schemas.openxmlformats.org/officeDocument/2006/relationships/image" Target="../media/image19.wmf"/><Relationship Id="rId4" Type="http://schemas.openxmlformats.org/officeDocument/2006/relationships/image" Target="../media/image15.jpeg"/><Relationship Id="rId9"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3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4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34.wmf"/></Relationships>
</file>

<file path=ppt/slides/_rels/slide83.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s>
</file>

<file path=ppt/slides/_rels/slide8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00113" y="188913"/>
            <a:ext cx="7772400" cy="1144587"/>
          </a:xfrm>
        </p:spPr>
        <p:txBody>
          <a:bodyPr/>
          <a:lstStyle/>
          <a:p>
            <a:r>
              <a:rPr lang="id-ID" altLang="en-US" sz="3600" b="0">
                <a:solidFill>
                  <a:srgbClr val="FF0000"/>
                </a:solidFill>
              </a:rPr>
              <a:t>DASAR PEMROGRAMAN KOMPUTER TKE 122</a:t>
            </a:r>
            <a:endParaRPr lang="en-US" altLang="en-US" sz="3600" b="0">
              <a:solidFill>
                <a:srgbClr val="FF0000"/>
              </a:solidFill>
            </a:endParaRPr>
          </a:p>
        </p:txBody>
      </p:sp>
      <p:sp>
        <p:nvSpPr>
          <p:cNvPr id="2051" name="Rectangle 3"/>
          <p:cNvSpPr>
            <a:spLocks noGrp="1" noChangeArrowheads="1"/>
          </p:cNvSpPr>
          <p:nvPr>
            <p:ph type="subTitle" idx="1"/>
          </p:nvPr>
        </p:nvSpPr>
        <p:spPr>
          <a:xfrm>
            <a:off x="1331913" y="1916113"/>
            <a:ext cx="6400800" cy="1752600"/>
          </a:xfrm>
        </p:spPr>
        <p:txBody>
          <a:bodyPr/>
          <a:lstStyle/>
          <a:p>
            <a:r>
              <a:rPr lang="id-ID" altLang="en-US" sz="1600" b="1">
                <a:solidFill>
                  <a:srgbClr val="9900FF"/>
                </a:solidFill>
              </a:rPr>
              <a:t>Oleh,</a:t>
            </a:r>
          </a:p>
          <a:p>
            <a:r>
              <a:rPr lang="id-ID" altLang="en-US" sz="1600" b="1">
                <a:solidFill>
                  <a:srgbClr val="9900FF"/>
                </a:solidFill>
              </a:rPr>
              <a:t>Hendra Marta Yudha</a:t>
            </a:r>
            <a:endParaRPr lang="en-US" altLang="en-US" sz="1600" b="1">
              <a:solidFill>
                <a:srgbClr val="9900FF"/>
              </a:solidFill>
            </a:endParaRPr>
          </a:p>
        </p:txBody>
      </p:sp>
      <p:grpSp>
        <p:nvGrpSpPr>
          <p:cNvPr id="2052" name="Group 4"/>
          <p:cNvGrpSpPr>
            <a:grpSpLocks/>
          </p:cNvGrpSpPr>
          <p:nvPr/>
        </p:nvGrpSpPr>
        <p:grpSpPr bwMode="auto">
          <a:xfrm>
            <a:off x="0" y="1052513"/>
            <a:ext cx="9144000" cy="5375275"/>
            <a:chOff x="356" y="892"/>
            <a:chExt cx="5472" cy="3252"/>
          </a:xfrm>
        </p:grpSpPr>
        <p:graphicFrame>
          <p:nvGraphicFramePr>
            <p:cNvPr id="2053" name="Object 5"/>
            <p:cNvGraphicFramePr>
              <a:graphicFrameLocks noChangeAspect="1"/>
            </p:cNvGraphicFramePr>
            <p:nvPr/>
          </p:nvGraphicFramePr>
          <p:xfrm>
            <a:off x="2516" y="3628"/>
            <a:ext cx="507" cy="216"/>
          </p:xfrm>
          <a:graphic>
            <a:graphicData uri="http://schemas.openxmlformats.org/presentationml/2006/ole">
              <mc:AlternateContent xmlns:mc="http://schemas.openxmlformats.org/markup-compatibility/2006">
                <mc:Choice xmlns:v="urn:schemas-microsoft-com:vml" Requires="v">
                  <p:oleObj spid="_x0000_s2706" name="Clip" r:id="rId4" imgW="5719680" imgH="1157040" progId="MS_ClipArt_Gallery.2">
                    <p:embed/>
                  </p:oleObj>
                </mc:Choice>
                <mc:Fallback>
                  <p:oleObj name="Clip" r:id="rId4" imgW="5719680" imgH="1157040" progId="MS_ClipArt_Gallery.2">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6" y="3628"/>
                          <a:ext cx="507" cy="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4" name="Object 6"/>
            <p:cNvGraphicFramePr>
              <a:graphicFrameLocks noChangeAspect="1"/>
            </p:cNvGraphicFramePr>
            <p:nvPr/>
          </p:nvGraphicFramePr>
          <p:xfrm>
            <a:off x="2996" y="3580"/>
            <a:ext cx="579" cy="245"/>
          </p:xfrm>
          <a:graphic>
            <a:graphicData uri="http://schemas.openxmlformats.org/presentationml/2006/ole">
              <mc:AlternateContent xmlns:mc="http://schemas.openxmlformats.org/markup-compatibility/2006">
                <mc:Choice xmlns:v="urn:schemas-microsoft-com:vml" Requires="v">
                  <p:oleObj spid="_x0000_s2707" name="Clip" r:id="rId6" imgW="5614560" imgH="2674440" progId="MS_ClipArt_Gallery.2">
                    <p:embed/>
                  </p:oleObj>
                </mc:Choice>
                <mc:Fallback>
                  <p:oleObj name="Clip" r:id="rId6" imgW="5614560" imgH="2674440" progId="MS_ClipArt_Gallery.2">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96" y="3580"/>
                          <a:ext cx="579" cy="2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5" name="Freeform 7"/>
            <p:cNvSpPr>
              <a:spLocks/>
            </p:cNvSpPr>
            <p:nvPr/>
          </p:nvSpPr>
          <p:spPr bwMode="auto">
            <a:xfrm>
              <a:off x="1736" y="1715"/>
              <a:ext cx="981" cy="141"/>
            </a:xfrm>
            <a:custGeom>
              <a:avLst/>
              <a:gdLst>
                <a:gd name="T0" fmla="*/ 0 w 981"/>
                <a:gd name="T1" fmla="*/ 141 h 141"/>
                <a:gd name="T2" fmla="*/ 24 w 981"/>
                <a:gd name="T3" fmla="*/ 141 h 141"/>
                <a:gd name="T4" fmla="*/ 48 w 981"/>
                <a:gd name="T5" fmla="*/ 140 h 141"/>
                <a:gd name="T6" fmla="*/ 73 w 981"/>
                <a:gd name="T7" fmla="*/ 135 h 141"/>
                <a:gd name="T8" fmla="*/ 100 w 981"/>
                <a:gd name="T9" fmla="*/ 131 h 141"/>
                <a:gd name="T10" fmla="*/ 126 w 981"/>
                <a:gd name="T11" fmla="*/ 126 h 141"/>
                <a:gd name="T12" fmla="*/ 154 w 981"/>
                <a:gd name="T13" fmla="*/ 119 h 141"/>
                <a:gd name="T14" fmla="*/ 182 w 981"/>
                <a:gd name="T15" fmla="*/ 111 h 141"/>
                <a:gd name="T16" fmla="*/ 211 w 981"/>
                <a:gd name="T17" fmla="*/ 102 h 141"/>
                <a:gd name="T18" fmla="*/ 272 w 981"/>
                <a:gd name="T19" fmla="*/ 81 h 141"/>
                <a:gd name="T20" fmla="*/ 334 w 981"/>
                <a:gd name="T21" fmla="*/ 57 h 141"/>
                <a:gd name="T22" fmla="*/ 399 w 981"/>
                <a:gd name="T23" fmla="*/ 30 h 141"/>
                <a:gd name="T24" fmla="*/ 464 w 981"/>
                <a:gd name="T25" fmla="*/ 0 h 141"/>
                <a:gd name="T26" fmla="*/ 497 w 981"/>
                <a:gd name="T27" fmla="*/ 9 h 141"/>
                <a:gd name="T28" fmla="*/ 529 w 981"/>
                <a:gd name="T29" fmla="*/ 16 h 141"/>
                <a:gd name="T30" fmla="*/ 562 w 981"/>
                <a:gd name="T31" fmla="*/ 22 h 141"/>
                <a:gd name="T32" fmla="*/ 595 w 981"/>
                <a:gd name="T33" fmla="*/ 28 h 141"/>
                <a:gd name="T34" fmla="*/ 627 w 981"/>
                <a:gd name="T35" fmla="*/ 31 h 141"/>
                <a:gd name="T36" fmla="*/ 658 w 981"/>
                <a:gd name="T37" fmla="*/ 34 h 141"/>
                <a:gd name="T38" fmla="*/ 691 w 981"/>
                <a:gd name="T39" fmla="*/ 36 h 141"/>
                <a:gd name="T40" fmla="*/ 723 w 981"/>
                <a:gd name="T41" fmla="*/ 36 h 141"/>
                <a:gd name="T42" fmla="*/ 754 w 981"/>
                <a:gd name="T43" fmla="*/ 36 h 141"/>
                <a:gd name="T44" fmla="*/ 787 w 981"/>
                <a:gd name="T45" fmla="*/ 34 h 141"/>
                <a:gd name="T46" fmla="*/ 820 w 981"/>
                <a:gd name="T47" fmla="*/ 31 h 141"/>
                <a:gd name="T48" fmla="*/ 851 w 981"/>
                <a:gd name="T49" fmla="*/ 27 h 141"/>
                <a:gd name="T50" fmla="*/ 883 w 981"/>
                <a:gd name="T51" fmla="*/ 21 h 141"/>
                <a:gd name="T52" fmla="*/ 916 w 981"/>
                <a:gd name="T53" fmla="*/ 15 h 141"/>
                <a:gd name="T54" fmla="*/ 948 w 981"/>
                <a:gd name="T55" fmla="*/ 7 h 141"/>
                <a:gd name="T56" fmla="*/ 981 w 981"/>
                <a:gd name="T5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1" h="141">
                  <a:moveTo>
                    <a:pt x="0" y="141"/>
                  </a:moveTo>
                  <a:lnTo>
                    <a:pt x="24" y="141"/>
                  </a:lnTo>
                  <a:lnTo>
                    <a:pt x="48" y="140"/>
                  </a:lnTo>
                  <a:lnTo>
                    <a:pt x="73" y="135"/>
                  </a:lnTo>
                  <a:lnTo>
                    <a:pt x="100" y="131"/>
                  </a:lnTo>
                  <a:lnTo>
                    <a:pt x="126" y="126"/>
                  </a:lnTo>
                  <a:lnTo>
                    <a:pt x="154" y="119"/>
                  </a:lnTo>
                  <a:lnTo>
                    <a:pt x="182" y="111"/>
                  </a:lnTo>
                  <a:lnTo>
                    <a:pt x="211" y="102"/>
                  </a:lnTo>
                  <a:lnTo>
                    <a:pt x="272" y="81"/>
                  </a:lnTo>
                  <a:lnTo>
                    <a:pt x="334" y="57"/>
                  </a:lnTo>
                  <a:lnTo>
                    <a:pt x="399" y="30"/>
                  </a:lnTo>
                  <a:lnTo>
                    <a:pt x="464" y="0"/>
                  </a:lnTo>
                  <a:lnTo>
                    <a:pt x="497" y="9"/>
                  </a:lnTo>
                  <a:lnTo>
                    <a:pt x="529" y="16"/>
                  </a:lnTo>
                  <a:lnTo>
                    <a:pt x="562" y="22"/>
                  </a:lnTo>
                  <a:lnTo>
                    <a:pt x="595" y="28"/>
                  </a:lnTo>
                  <a:lnTo>
                    <a:pt x="627" y="31"/>
                  </a:lnTo>
                  <a:lnTo>
                    <a:pt x="658" y="34"/>
                  </a:lnTo>
                  <a:lnTo>
                    <a:pt x="691" y="36"/>
                  </a:lnTo>
                  <a:lnTo>
                    <a:pt x="723" y="36"/>
                  </a:lnTo>
                  <a:lnTo>
                    <a:pt x="754" y="36"/>
                  </a:lnTo>
                  <a:lnTo>
                    <a:pt x="787" y="34"/>
                  </a:lnTo>
                  <a:lnTo>
                    <a:pt x="820" y="31"/>
                  </a:lnTo>
                  <a:lnTo>
                    <a:pt x="851" y="27"/>
                  </a:lnTo>
                  <a:lnTo>
                    <a:pt x="883" y="21"/>
                  </a:lnTo>
                  <a:lnTo>
                    <a:pt x="916" y="15"/>
                  </a:lnTo>
                  <a:lnTo>
                    <a:pt x="948" y="7"/>
                  </a:lnTo>
                  <a:lnTo>
                    <a:pt x="981"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056" name="Group 8"/>
            <p:cNvGrpSpPr>
              <a:grpSpLocks/>
            </p:cNvGrpSpPr>
            <p:nvPr/>
          </p:nvGrpSpPr>
          <p:grpSpPr bwMode="auto">
            <a:xfrm>
              <a:off x="1665" y="1858"/>
              <a:ext cx="138" cy="375"/>
              <a:chOff x="2673" y="1637"/>
              <a:chExt cx="138" cy="375"/>
            </a:xfrm>
          </p:grpSpPr>
          <p:sp>
            <p:nvSpPr>
              <p:cNvPr id="2057" name="Freeform 9"/>
              <p:cNvSpPr>
                <a:spLocks/>
              </p:cNvSpPr>
              <p:nvPr/>
            </p:nvSpPr>
            <p:spPr bwMode="auto">
              <a:xfrm>
                <a:off x="2707" y="1713"/>
                <a:ext cx="73" cy="8"/>
              </a:xfrm>
              <a:custGeom>
                <a:avLst/>
                <a:gdLst>
                  <a:gd name="T0" fmla="*/ 12 w 73"/>
                  <a:gd name="T1" fmla="*/ 0 h 8"/>
                  <a:gd name="T2" fmla="*/ 62 w 73"/>
                  <a:gd name="T3" fmla="*/ 0 h 8"/>
                  <a:gd name="T4" fmla="*/ 73 w 73"/>
                  <a:gd name="T5" fmla="*/ 8 h 8"/>
                  <a:gd name="T6" fmla="*/ 0 w 73"/>
                  <a:gd name="T7" fmla="*/ 8 h 8"/>
                  <a:gd name="T8" fmla="*/ 12 w 73"/>
                  <a:gd name="T9" fmla="*/ 0 h 8"/>
                </a:gdLst>
                <a:ahLst/>
                <a:cxnLst>
                  <a:cxn ang="0">
                    <a:pos x="T0" y="T1"/>
                  </a:cxn>
                  <a:cxn ang="0">
                    <a:pos x="T2" y="T3"/>
                  </a:cxn>
                  <a:cxn ang="0">
                    <a:pos x="T4" y="T5"/>
                  </a:cxn>
                  <a:cxn ang="0">
                    <a:pos x="T6" y="T7"/>
                  </a:cxn>
                  <a:cxn ang="0">
                    <a:pos x="T8" y="T9"/>
                  </a:cxn>
                </a:cxnLst>
                <a:rect l="0" t="0" r="r" b="b"/>
                <a:pathLst>
                  <a:path w="73" h="8">
                    <a:moveTo>
                      <a:pt x="12" y="0"/>
                    </a:moveTo>
                    <a:lnTo>
                      <a:pt x="62" y="0"/>
                    </a:lnTo>
                    <a:lnTo>
                      <a:pt x="73" y="8"/>
                    </a:lnTo>
                    <a:lnTo>
                      <a:pt x="0" y="8"/>
                    </a:lnTo>
                    <a:lnTo>
                      <a:pt x="12"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8" name="Freeform 10"/>
              <p:cNvSpPr>
                <a:spLocks/>
              </p:cNvSpPr>
              <p:nvPr/>
            </p:nvSpPr>
            <p:spPr bwMode="auto">
              <a:xfrm>
                <a:off x="2690" y="1721"/>
                <a:ext cx="19" cy="13"/>
              </a:xfrm>
              <a:custGeom>
                <a:avLst/>
                <a:gdLst>
                  <a:gd name="T0" fmla="*/ 17 w 19"/>
                  <a:gd name="T1" fmla="*/ 0 h 13"/>
                  <a:gd name="T2" fmla="*/ 17 w 19"/>
                  <a:gd name="T3" fmla="*/ 0 h 13"/>
                  <a:gd name="T4" fmla="*/ 17 w 19"/>
                  <a:gd name="T5" fmla="*/ 0 h 13"/>
                  <a:gd name="T6" fmla="*/ 19 w 19"/>
                  <a:gd name="T7" fmla="*/ 0 h 13"/>
                  <a:gd name="T8" fmla="*/ 19 w 19"/>
                  <a:gd name="T9" fmla="*/ 0 h 13"/>
                  <a:gd name="T10" fmla="*/ 19 w 19"/>
                  <a:gd name="T11" fmla="*/ 0 h 13"/>
                  <a:gd name="T12" fmla="*/ 19 w 19"/>
                  <a:gd name="T13" fmla="*/ 0 h 13"/>
                  <a:gd name="T14" fmla="*/ 19 w 19"/>
                  <a:gd name="T15" fmla="*/ 0 h 13"/>
                  <a:gd name="T16" fmla="*/ 19 w 19"/>
                  <a:gd name="T17" fmla="*/ 0 h 13"/>
                  <a:gd name="T18" fmla="*/ 19 w 19"/>
                  <a:gd name="T19" fmla="*/ 1 h 13"/>
                  <a:gd name="T20" fmla="*/ 19 w 19"/>
                  <a:gd name="T21" fmla="*/ 1 h 13"/>
                  <a:gd name="T22" fmla="*/ 19 w 19"/>
                  <a:gd name="T23" fmla="*/ 1 h 13"/>
                  <a:gd name="T24" fmla="*/ 19 w 19"/>
                  <a:gd name="T25" fmla="*/ 1 h 13"/>
                  <a:gd name="T26" fmla="*/ 19 w 19"/>
                  <a:gd name="T27" fmla="*/ 1 h 13"/>
                  <a:gd name="T28" fmla="*/ 19 w 19"/>
                  <a:gd name="T29" fmla="*/ 1 h 13"/>
                  <a:gd name="T30" fmla="*/ 19 w 19"/>
                  <a:gd name="T31" fmla="*/ 3 h 13"/>
                  <a:gd name="T32" fmla="*/ 19 w 19"/>
                  <a:gd name="T33" fmla="*/ 3 h 13"/>
                  <a:gd name="T34" fmla="*/ 0 w 19"/>
                  <a:gd name="T35" fmla="*/ 13 h 13"/>
                  <a:gd name="T36" fmla="*/ 0 w 19"/>
                  <a:gd name="T37" fmla="*/ 13 h 13"/>
                  <a:gd name="T38" fmla="*/ 0 w 19"/>
                  <a:gd name="T39" fmla="*/ 13 h 13"/>
                  <a:gd name="T40" fmla="*/ 0 w 19"/>
                  <a:gd name="T41" fmla="*/ 13 h 13"/>
                  <a:gd name="T42" fmla="*/ 0 w 19"/>
                  <a:gd name="T43" fmla="*/ 13 h 13"/>
                  <a:gd name="T44" fmla="*/ 2 w 19"/>
                  <a:gd name="T45" fmla="*/ 12 h 13"/>
                  <a:gd name="T46" fmla="*/ 2 w 19"/>
                  <a:gd name="T47" fmla="*/ 12 h 13"/>
                  <a:gd name="T48" fmla="*/ 2 w 19"/>
                  <a:gd name="T49" fmla="*/ 12 h 13"/>
                  <a:gd name="T50" fmla="*/ 0 w 19"/>
                  <a:gd name="T51" fmla="*/ 12 h 13"/>
                  <a:gd name="T52" fmla="*/ 0 w 19"/>
                  <a:gd name="T53" fmla="*/ 12 h 13"/>
                  <a:gd name="T54" fmla="*/ 0 w 19"/>
                  <a:gd name="T55" fmla="*/ 12 h 13"/>
                  <a:gd name="T56" fmla="*/ 0 w 19"/>
                  <a:gd name="T57" fmla="*/ 12 h 13"/>
                  <a:gd name="T58" fmla="*/ 0 w 19"/>
                  <a:gd name="T59" fmla="*/ 10 h 13"/>
                  <a:gd name="T60" fmla="*/ 0 w 19"/>
                  <a:gd name="T61" fmla="*/ 10 h 13"/>
                  <a:gd name="T62" fmla="*/ 0 w 19"/>
                  <a:gd name="T63" fmla="*/ 10 h 13"/>
                  <a:gd name="T64" fmla="*/ 0 w 19"/>
                  <a:gd name="T65"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3">
                    <a:moveTo>
                      <a:pt x="0" y="10"/>
                    </a:moveTo>
                    <a:lnTo>
                      <a:pt x="17" y="0"/>
                    </a:lnTo>
                    <a:lnTo>
                      <a:pt x="17" y="0"/>
                    </a:lnTo>
                    <a:lnTo>
                      <a:pt x="17" y="0"/>
                    </a:lnTo>
                    <a:lnTo>
                      <a:pt x="17" y="0"/>
                    </a:lnTo>
                    <a:lnTo>
                      <a:pt x="17" y="0"/>
                    </a:lnTo>
                    <a:lnTo>
                      <a:pt x="19" y="0"/>
                    </a:lnTo>
                    <a:lnTo>
                      <a:pt x="19" y="0"/>
                    </a:lnTo>
                    <a:lnTo>
                      <a:pt x="19" y="0"/>
                    </a:lnTo>
                    <a:lnTo>
                      <a:pt x="19" y="0"/>
                    </a:lnTo>
                    <a:lnTo>
                      <a:pt x="19" y="0"/>
                    </a:lnTo>
                    <a:lnTo>
                      <a:pt x="19" y="0"/>
                    </a:lnTo>
                    <a:lnTo>
                      <a:pt x="19" y="0"/>
                    </a:lnTo>
                    <a:lnTo>
                      <a:pt x="19" y="0"/>
                    </a:lnTo>
                    <a:lnTo>
                      <a:pt x="19" y="0"/>
                    </a:lnTo>
                    <a:lnTo>
                      <a:pt x="19" y="0"/>
                    </a:lnTo>
                    <a:lnTo>
                      <a:pt x="19" y="0"/>
                    </a:lnTo>
                    <a:lnTo>
                      <a:pt x="19" y="0"/>
                    </a:lnTo>
                    <a:lnTo>
                      <a:pt x="19" y="1"/>
                    </a:lnTo>
                    <a:lnTo>
                      <a:pt x="19" y="1"/>
                    </a:lnTo>
                    <a:lnTo>
                      <a:pt x="19" y="1"/>
                    </a:lnTo>
                    <a:lnTo>
                      <a:pt x="19" y="1"/>
                    </a:lnTo>
                    <a:lnTo>
                      <a:pt x="19" y="1"/>
                    </a:lnTo>
                    <a:lnTo>
                      <a:pt x="19" y="1"/>
                    </a:lnTo>
                    <a:lnTo>
                      <a:pt x="19" y="1"/>
                    </a:lnTo>
                    <a:lnTo>
                      <a:pt x="19" y="1"/>
                    </a:lnTo>
                    <a:lnTo>
                      <a:pt x="19" y="1"/>
                    </a:lnTo>
                    <a:lnTo>
                      <a:pt x="19" y="1"/>
                    </a:lnTo>
                    <a:lnTo>
                      <a:pt x="19" y="1"/>
                    </a:lnTo>
                    <a:lnTo>
                      <a:pt x="19" y="1"/>
                    </a:lnTo>
                    <a:lnTo>
                      <a:pt x="19" y="1"/>
                    </a:lnTo>
                    <a:lnTo>
                      <a:pt x="19" y="3"/>
                    </a:lnTo>
                    <a:lnTo>
                      <a:pt x="19" y="3"/>
                    </a:lnTo>
                    <a:lnTo>
                      <a:pt x="19" y="3"/>
                    </a:lnTo>
                    <a:lnTo>
                      <a:pt x="0" y="13"/>
                    </a:lnTo>
                    <a:lnTo>
                      <a:pt x="0" y="13"/>
                    </a:lnTo>
                    <a:lnTo>
                      <a:pt x="0" y="13"/>
                    </a:lnTo>
                    <a:lnTo>
                      <a:pt x="0" y="13"/>
                    </a:lnTo>
                    <a:lnTo>
                      <a:pt x="0" y="13"/>
                    </a:lnTo>
                    <a:lnTo>
                      <a:pt x="0" y="13"/>
                    </a:lnTo>
                    <a:lnTo>
                      <a:pt x="0" y="13"/>
                    </a:lnTo>
                    <a:lnTo>
                      <a:pt x="0" y="13"/>
                    </a:lnTo>
                    <a:lnTo>
                      <a:pt x="0" y="13"/>
                    </a:lnTo>
                    <a:lnTo>
                      <a:pt x="0" y="13"/>
                    </a:lnTo>
                    <a:lnTo>
                      <a:pt x="2" y="13"/>
                    </a:lnTo>
                    <a:lnTo>
                      <a:pt x="2" y="12"/>
                    </a:lnTo>
                    <a:lnTo>
                      <a:pt x="2" y="12"/>
                    </a:lnTo>
                    <a:lnTo>
                      <a:pt x="2" y="12"/>
                    </a:lnTo>
                    <a:lnTo>
                      <a:pt x="2" y="12"/>
                    </a:lnTo>
                    <a:lnTo>
                      <a:pt x="2" y="12"/>
                    </a:lnTo>
                    <a:lnTo>
                      <a:pt x="2" y="12"/>
                    </a:lnTo>
                    <a:lnTo>
                      <a:pt x="0" y="12"/>
                    </a:lnTo>
                    <a:lnTo>
                      <a:pt x="0" y="12"/>
                    </a:lnTo>
                    <a:lnTo>
                      <a:pt x="0" y="12"/>
                    </a:lnTo>
                    <a:lnTo>
                      <a:pt x="0" y="12"/>
                    </a:lnTo>
                    <a:lnTo>
                      <a:pt x="0" y="12"/>
                    </a:lnTo>
                    <a:lnTo>
                      <a:pt x="0" y="12"/>
                    </a:lnTo>
                    <a:lnTo>
                      <a:pt x="0" y="12"/>
                    </a:lnTo>
                    <a:lnTo>
                      <a:pt x="0" y="12"/>
                    </a:lnTo>
                    <a:lnTo>
                      <a:pt x="0" y="10"/>
                    </a:lnTo>
                    <a:lnTo>
                      <a:pt x="0" y="10"/>
                    </a:lnTo>
                    <a:lnTo>
                      <a:pt x="0" y="10"/>
                    </a:lnTo>
                    <a:lnTo>
                      <a:pt x="0" y="10"/>
                    </a:lnTo>
                    <a:lnTo>
                      <a:pt x="0" y="10"/>
                    </a:lnTo>
                    <a:lnTo>
                      <a:pt x="0" y="10"/>
                    </a:lnTo>
                    <a:lnTo>
                      <a:pt x="0" y="10"/>
                    </a:lnTo>
                    <a:lnTo>
                      <a:pt x="0" y="10"/>
                    </a:lnTo>
                    <a:close/>
                  </a:path>
                </a:pathLst>
              </a:custGeom>
              <a:solidFill>
                <a:srgbClr val="000000"/>
              </a:solidFill>
              <a:ln w="9525">
                <a:solidFill>
                  <a:schemeClr val="hlink"/>
                </a:solidFill>
                <a:round/>
                <a:headEnd/>
                <a:tailEnd/>
              </a:ln>
            </p:spPr>
            <p:txBody>
              <a:bodyPr/>
              <a:lstStyle/>
              <a:p>
                <a:endParaRPr lang="en-US"/>
              </a:p>
            </p:txBody>
          </p:sp>
          <p:sp>
            <p:nvSpPr>
              <p:cNvPr id="2059" name="Freeform 11"/>
              <p:cNvSpPr>
                <a:spLocks/>
              </p:cNvSpPr>
              <p:nvPr/>
            </p:nvSpPr>
            <p:spPr bwMode="auto">
              <a:xfrm>
                <a:off x="2690" y="1721"/>
                <a:ext cx="19" cy="13"/>
              </a:xfrm>
              <a:custGeom>
                <a:avLst/>
                <a:gdLst>
                  <a:gd name="T0" fmla="*/ 0 w 19"/>
                  <a:gd name="T1" fmla="*/ 10 h 13"/>
                  <a:gd name="T2" fmla="*/ 17 w 19"/>
                  <a:gd name="T3" fmla="*/ 0 h 13"/>
                  <a:gd name="T4" fmla="*/ 19 w 19"/>
                  <a:gd name="T5" fmla="*/ 0 h 13"/>
                  <a:gd name="T6" fmla="*/ 19 w 19"/>
                  <a:gd name="T7" fmla="*/ 1 h 13"/>
                  <a:gd name="T8" fmla="*/ 19 w 19"/>
                  <a:gd name="T9" fmla="*/ 3 h 13"/>
                  <a:gd name="T10" fmla="*/ 0 w 19"/>
                  <a:gd name="T11" fmla="*/ 13 h 13"/>
                  <a:gd name="T12" fmla="*/ 2 w 19"/>
                  <a:gd name="T13" fmla="*/ 13 h 13"/>
                  <a:gd name="T14" fmla="*/ 2 w 19"/>
                  <a:gd name="T15" fmla="*/ 12 h 13"/>
                  <a:gd name="T16" fmla="*/ 0 w 19"/>
                  <a:gd name="T17" fmla="*/ 12 h 13"/>
                  <a:gd name="T18" fmla="*/ 0 w 19"/>
                  <a:gd name="T1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3">
                    <a:moveTo>
                      <a:pt x="0" y="10"/>
                    </a:moveTo>
                    <a:lnTo>
                      <a:pt x="17" y="0"/>
                    </a:lnTo>
                    <a:lnTo>
                      <a:pt x="19" y="0"/>
                    </a:lnTo>
                    <a:lnTo>
                      <a:pt x="19" y="1"/>
                    </a:lnTo>
                    <a:lnTo>
                      <a:pt x="19" y="3"/>
                    </a:lnTo>
                    <a:lnTo>
                      <a:pt x="0" y="13"/>
                    </a:lnTo>
                    <a:lnTo>
                      <a:pt x="2" y="13"/>
                    </a:lnTo>
                    <a:lnTo>
                      <a:pt x="2" y="12"/>
                    </a:lnTo>
                    <a:lnTo>
                      <a:pt x="0" y="12"/>
                    </a:lnTo>
                    <a:lnTo>
                      <a:pt x="0" y="1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0" name="Freeform 12"/>
              <p:cNvSpPr>
                <a:spLocks/>
              </p:cNvSpPr>
              <p:nvPr/>
            </p:nvSpPr>
            <p:spPr bwMode="auto">
              <a:xfrm>
                <a:off x="2690" y="1731"/>
                <a:ext cx="2" cy="3"/>
              </a:xfrm>
              <a:custGeom>
                <a:avLst/>
                <a:gdLst>
                  <a:gd name="T0" fmla="*/ 0 w 2"/>
                  <a:gd name="T1" fmla="*/ 0 h 3"/>
                  <a:gd name="T2" fmla="*/ 0 w 2"/>
                  <a:gd name="T3" fmla="*/ 0 h 3"/>
                  <a:gd name="T4" fmla="*/ 0 w 2"/>
                  <a:gd name="T5" fmla="*/ 0 h 3"/>
                  <a:gd name="T6" fmla="*/ 0 w 2"/>
                  <a:gd name="T7" fmla="*/ 2 h 3"/>
                  <a:gd name="T8" fmla="*/ 0 w 2"/>
                  <a:gd name="T9" fmla="*/ 2 h 3"/>
                  <a:gd name="T10" fmla="*/ 0 w 2"/>
                  <a:gd name="T11" fmla="*/ 2 h 3"/>
                  <a:gd name="T12" fmla="*/ 0 w 2"/>
                  <a:gd name="T13" fmla="*/ 2 h 3"/>
                  <a:gd name="T14" fmla="*/ 2 w 2"/>
                  <a:gd name="T15" fmla="*/ 2 h 3"/>
                  <a:gd name="T16" fmla="*/ 2 w 2"/>
                  <a:gd name="T17" fmla="*/ 2 h 3"/>
                  <a:gd name="T18" fmla="*/ 2 w 2"/>
                  <a:gd name="T19" fmla="*/ 2 h 3"/>
                  <a:gd name="T20" fmla="*/ 0 w 2"/>
                  <a:gd name="T21" fmla="*/ 3 h 3"/>
                  <a:gd name="T22" fmla="*/ 0 w 2"/>
                  <a:gd name="T23" fmla="*/ 3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2 h 3"/>
                  <a:gd name="T48" fmla="*/ 0 w 2"/>
                  <a:gd name="T49" fmla="*/ 2 h 3"/>
                  <a:gd name="T50" fmla="*/ 0 w 2"/>
                  <a:gd name="T51" fmla="*/ 2 h 3"/>
                  <a:gd name="T52" fmla="*/ 0 w 2"/>
                  <a:gd name="T53" fmla="*/ 2 h 3"/>
                  <a:gd name="T54" fmla="*/ 0 w 2"/>
                  <a:gd name="T55" fmla="*/ 2 h 3"/>
                  <a:gd name="T56" fmla="*/ 0 w 2"/>
                  <a:gd name="T57" fmla="*/ 2 h 3"/>
                  <a:gd name="T58" fmla="*/ 0 w 2"/>
                  <a:gd name="T59" fmla="*/ 2 h 3"/>
                  <a:gd name="T60" fmla="*/ 0 w 2"/>
                  <a:gd name="T61" fmla="*/ 0 h 3"/>
                  <a:gd name="T62" fmla="*/ 0 w 2"/>
                  <a:gd name="T63" fmla="*/ 0 h 3"/>
                  <a:gd name="T64" fmla="*/ 0 w 2"/>
                  <a:gd name="T6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 h="3">
                    <a:moveTo>
                      <a:pt x="0" y="0"/>
                    </a:moveTo>
                    <a:lnTo>
                      <a:pt x="0" y="0"/>
                    </a:lnTo>
                    <a:lnTo>
                      <a:pt x="0" y="0"/>
                    </a:lnTo>
                    <a:lnTo>
                      <a:pt x="0" y="2"/>
                    </a:lnTo>
                    <a:lnTo>
                      <a:pt x="0" y="2"/>
                    </a:lnTo>
                    <a:lnTo>
                      <a:pt x="0" y="2"/>
                    </a:lnTo>
                    <a:lnTo>
                      <a:pt x="0" y="2"/>
                    </a:lnTo>
                    <a:lnTo>
                      <a:pt x="2" y="2"/>
                    </a:lnTo>
                    <a:lnTo>
                      <a:pt x="2" y="2"/>
                    </a:lnTo>
                    <a:lnTo>
                      <a:pt x="2" y="2"/>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2"/>
                    </a:lnTo>
                    <a:lnTo>
                      <a:pt x="0" y="2"/>
                    </a:lnTo>
                    <a:lnTo>
                      <a:pt x="0" y="2"/>
                    </a:lnTo>
                    <a:lnTo>
                      <a:pt x="0" y="2"/>
                    </a:lnTo>
                    <a:lnTo>
                      <a:pt x="0" y="2"/>
                    </a:lnTo>
                    <a:lnTo>
                      <a:pt x="0" y="2"/>
                    </a:lnTo>
                    <a:lnTo>
                      <a:pt x="0" y="2"/>
                    </a:lnTo>
                    <a:lnTo>
                      <a:pt x="0" y="0"/>
                    </a:lnTo>
                    <a:lnTo>
                      <a:pt x="0" y="0"/>
                    </a:lnTo>
                    <a:lnTo>
                      <a:pt x="0" y="0"/>
                    </a:lnTo>
                    <a:close/>
                  </a:path>
                </a:pathLst>
              </a:custGeom>
              <a:solidFill>
                <a:srgbClr val="000000"/>
              </a:solidFill>
              <a:ln w="9525">
                <a:solidFill>
                  <a:schemeClr val="hlink"/>
                </a:solidFill>
                <a:round/>
                <a:headEnd/>
                <a:tailEnd/>
              </a:ln>
            </p:spPr>
            <p:txBody>
              <a:bodyPr/>
              <a:lstStyle/>
              <a:p>
                <a:endParaRPr lang="en-US"/>
              </a:p>
            </p:txBody>
          </p:sp>
          <p:sp>
            <p:nvSpPr>
              <p:cNvPr id="2061" name="Freeform 13"/>
              <p:cNvSpPr>
                <a:spLocks/>
              </p:cNvSpPr>
              <p:nvPr/>
            </p:nvSpPr>
            <p:spPr bwMode="auto">
              <a:xfrm>
                <a:off x="2690" y="1731"/>
                <a:ext cx="2" cy="3"/>
              </a:xfrm>
              <a:custGeom>
                <a:avLst/>
                <a:gdLst>
                  <a:gd name="T0" fmla="*/ 0 w 2"/>
                  <a:gd name="T1" fmla="*/ 0 h 3"/>
                  <a:gd name="T2" fmla="*/ 0 w 2"/>
                  <a:gd name="T3" fmla="*/ 2 h 3"/>
                  <a:gd name="T4" fmla="*/ 2 w 2"/>
                  <a:gd name="T5" fmla="*/ 2 h 3"/>
                  <a:gd name="T6" fmla="*/ 0 w 2"/>
                  <a:gd name="T7" fmla="*/ 3 h 3"/>
                  <a:gd name="T8" fmla="*/ 0 w 2"/>
                  <a:gd name="T9" fmla="*/ 2 h 3"/>
                  <a:gd name="T10" fmla="*/ 0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0" y="0"/>
                    </a:moveTo>
                    <a:lnTo>
                      <a:pt x="0" y="2"/>
                    </a:lnTo>
                    <a:lnTo>
                      <a:pt x="2" y="2"/>
                    </a:lnTo>
                    <a:lnTo>
                      <a:pt x="0" y="3"/>
                    </a:lnTo>
                    <a:lnTo>
                      <a:pt x="0" y="2"/>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2" name="Freeform 14"/>
              <p:cNvSpPr>
                <a:spLocks/>
              </p:cNvSpPr>
              <p:nvPr/>
            </p:nvSpPr>
            <p:spPr bwMode="auto">
              <a:xfrm>
                <a:off x="2707" y="1673"/>
                <a:ext cx="73" cy="7"/>
              </a:xfrm>
              <a:custGeom>
                <a:avLst/>
                <a:gdLst>
                  <a:gd name="T0" fmla="*/ 12 w 73"/>
                  <a:gd name="T1" fmla="*/ 0 h 7"/>
                  <a:gd name="T2" fmla="*/ 62 w 73"/>
                  <a:gd name="T3" fmla="*/ 0 h 7"/>
                  <a:gd name="T4" fmla="*/ 73 w 73"/>
                  <a:gd name="T5" fmla="*/ 7 h 7"/>
                  <a:gd name="T6" fmla="*/ 0 w 73"/>
                  <a:gd name="T7" fmla="*/ 7 h 7"/>
                  <a:gd name="T8" fmla="*/ 12 w 73"/>
                  <a:gd name="T9" fmla="*/ 0 h 7"/>
                </a:gdLst>
                <a:ahLst/>
                <a:cxnLst>
                  <a:cxn ang="0">
                    <a:pos x="T0" y="T1"/>
                  </a:cxn>
                  <a:cxn ang="0">
                    <a:pos x="T2" y="T3"/>
                  </a:cxn>
                  <a:cxn ang="0">
                    <a:pos x="T4" y="T5"/>
                  </a:cxn>
                  <a:cxn ang="0">
                    <a:pos x="T6" y="T7"/>
                  </a:cxn>
                  <a:cxn ang="0">
                    <a:pos x="T8" y="T9"/>
                  </a:cxn>
                </a:cxnLst>
                <a:rect l="0" t="0" r="r" b="b"/>
                <a:pathLst>
                  <a:path w="73" h="7">
                    <a:moveTo>
                      <a:pt x="12" y="0"/>
                    </a:moveTo>
                    <a:lnTo>
                      <a:pt x="62" y="0"/>
                    </a:lnTo>
                    <a:lnTo>
                      <a:pt x="73" y="7"/>
                    </a:lnTo>
                    <a:lnTo>
                      <a:pt x="0" y="7"/>
                    </a:lnTo>
                    <a:lnTo>
                      <a:pt x="12"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3" name="Freeform 15"/>
              <p:cNvSpPr>
                <a:spLocks/>
              </p:cNvSpPr>
              <p:nvPr/>
            </p:nvSpPr>
            <p:spPr bwMode="auto">
              <a:xfrm>
                <a:off x="2690" y="1680"/>
                <a:ext cx="19" cy="14"/>
              </a:xfrm>
              <a:custGeom>
                <a:avLst/>
                <a:gdLst>
                  <a:gd name="T0" fmla="*/ 17 w 19"/>
                  <a:gd name="T1" fmla="*/ 0 h 14"/>
                  <a:gd name="T2" fmla="*/ 17 w 19"/>
                  <a:gd name="T3" fmla="*/ 0 h 14"/>
                  <a:gd name="T4" fmla="*/ 17 w 19"/>
                  <a:gd name="T5" fmla="*/ 0 h 14"/>
                  <a:gd name="T6" fmla="*/ 19 w 19"/>
                  <a:gd name="T7" fmla="*/ 0 h 14"/>
                  <a:gd name="T8" fmla="*/ 19 w 19"/>
                  <a:gd name="T9" fmla="*/ 0 h 14"/>
                  <a:gd name="T10" fmla="*/ 19 w 19"/>
                  <a:gd name="T11" fmla="*/ 0 h 14"/>
                  <a:gd name="T12" fmla="*/ 19 w 19"/>
                  <a:gd name="T13" fmla="*/ 0 h 14"/>
                  <a:gd name="T14" fmla="*/ 19 w 19"/>
                  <a:gd name="T15" fmla="*/ 0 h 14"/>
                  <a:gd name="T16" fmla="*/ 19 w 19"/>
                  <a:gd name="T17" fmla="*/ 0 h 14"/>
                  <a:gd name="T18" fmla="*/ 19 w 19"/>
                  <a:gd name="T19" fmla="*/ 0 h 14"/>
                  <a:gd name="T20" fmla="*/ 19 w 19"/>
                  <a:gd name="T21" fmla="*/ 2 h 14"/>
                  <a:gd name="T22" fmla="*/ 19 w 19"/>
                  <a:gd name="T23" fmla="*/ 2 h 14"/>
                  <a:gd name="T24" fmla="*/ 19 w 19"/>
                  <a:gd name="T25" fmla="*/ 2 h 14"/>
                  <a:gd name="T26" fmla="*/ 19 w 19"/>
                  <a:gd name="T27" fmla="*/ 2 h 14"/>
                  <a:gd name="T28" fmla="*/ 19 w 19"/>
                  <a:gd name="T29" fmla="*/ 2 h 14"/>
                  <a:gd name="T30" fmla="*/ 19 w 19"/>
                  <a:gd name="T31" fmla="*/ 2 h 14"/>
                  <a:gd name="T32" fmla="*/ 19 w 19"/>
                  <a:gd name="T33" fmla="*/ 2 h 14"/>
                  <a:gd name="T34" fmla="*/ 0 w 19"/>
                  <a:gd name="T35" fmla="*/ 14 h 14"/>
                  <a:gd name="T36" fmla="*/ 0 w 19"/>
                  <a:gd name="T37" fmla="*/ 14 h 14"/>
                  <a:gd name="T38" fmla="*/ 0 w 19"/>
                  <a:gd name="T39" fmla="*/ 14 h 14"/>
                  <a:gd name="T40" fmla="*/ 0 w 19"/>
                  <a:gd name="T41" fmla="*/ 12 h 14"/>
                  <a:gd name="T42" fmla="*/ 0 w 19"/>
                  <a:gd name="T43" fmla="*/ 12 h 14"/>
                  <a:gd name="T44" fmla="*/ 2 w 19"/>
                  <a:gd name="T45" fmla="*/ 12 h 14"/>
                  <a:gd name="T46" fmla="*/ 2 w 19"/>
                  <a:gd name="T47" fmla="*/ 12 h 14"/>
                  <a:gd name="T48" fmla="*/ 2 w 19"/>
                  <a:gd name="T49" fmla="*/ 12 h 14"/>
                  <a:gd name="T50" fmla="*/ 0 w 19"/>
                  <a:gd name="T51" fmla="*/ 12 h 14"/>
                  <a:gd name="T52" fmla="*/ 0 w 19"/>
                  <a:gd name="T53" fmla="*/ 12 h 14"/>
                  <a:gd name="T54" fmla="*/ 0 w 19"/>
                  <a:gd name="T55" fmla="*/ 11 h 14"/>
                  <a:gd name="T56" fmla="*/ 0 w 19"/>
                  <a:gd name="T57" fmla="*/ 11 h 14"/>
                  <a:gd name="T58" fmla="*/ 0 w 19"/>
                  <a:gd name="T59" fmla="*/ 11 h 14"/>
                  <a:gd name="T60" fmla="*/ 0 w 19"/>
                  <a:gd name="T61" fmla="*/ 11 h 14"/>
                  <a:gd name="T62" fmla="*/ 0 w 19"/>
                  <a:gd name="T63" fmla="*/ 11 h 14"/>
                  <a:gd name="T64" fmla="*/ 0 w 19"/>
                  <a:gd name="T65"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4">
                    <a:moveTo>
                      <a:pt x="0" y="11"/>
                    </a:moveTo>
                    <a:lnTo>
                      <a:pt x="17" y="0"/>
                    </a:lnTo>
                    <a:lnTo>
                      <a:pt x="17" y="0"/>
                    </a:lnTo>
                    <a:lnTo>
                      <a:pt x="17" y="0"/>
                    </a:lnTo>
                    <a:lnTo>
                      <a:pt x="17" y="0"/>
                    </a:lnTo>
                    <a:lnTo>
                      <a:pt x="17" y="0"/>
                    </a:lnTo>
                    <a:lnTo>
                      <a:pt x="19" y="0"/>
                    </a:lnTo>
                    <a:lnTo>
                      <a:pt x="19" y="0"/>
                    </a:lnTo>
                    <a:lnTo>
                      <a:pt x="19" y="0"/>
                    </a:lnTo>
                    <a:lnTo>
                      <a:pt x="19" y="0"/>
                    </a:lnTo>
                    <a:lnTo>
                      <a:pt x="19" y="0"/>
                    </a:lnTo>
                    <a:lnTo>
                      <a:pt x="19" y="0"/>
                    </a:lnTo>
                    <a:lnTo>
                      <a:pt x="19" y="0"/>
                    </a:lnTo>
                    <a:lnTo>
                      <a:pt x="19" y="0"/>
                    </a:lnTo>
                    <a:lnTo>
                      <a:pt x="19" y="0"/>
                    </a:lnTo>
                    <a:lnTo>
                      <a:pt x="19" y="0"/>
                    </a:lnTo>
                    <a:lnTo>
                      <a:pt x="19" y="0"/>
                    </a:lnTo>
                    <a:lnTo>
                      <a:pt x="19" y="0"/>
                    </a:lnTo>
                    <a:lnTo>
                      <a:pt x="19" y="0"/>
                    </a:lnTo>
                    <a:lnTo>
                      <a:pt x="19" y="0"/>
                    </a:lnTo>
                    <a:lnTo>
                      <a:pt x="19" y="0"/>
                    </a:lnTo>
                    <a:lnTo>
                      <a:pt x="19" y="2"/>
                    </a:lnTo>
                    <a:lnTo>
                      <a:pt x="19" y="2"/>
                    </a:lnTo>
                    <a:lnTo>
                      <a:pt x="19" y="2"/>
                    </a:lnTo>
                    <a:lnTo>
                      <a:pt x="19" y="2"/>
                    </a:lnTo>
                    <a:lnTo>
                      <a:pt x="19" y="2"/>
                    </a:lnTo>
                    <a:lnTo>
                      <a:pt x="19" y="2"/>
                    </a:lnTo>
                    <a:lnTo>
                      <a:pt x="19" y="2"/>
                    </a:lnTo>
                    <a:lnTo>
                      <a:pt x="19" y="2"/>
                    </a:lnTo>
                    <a:lnTo>
                      <a:pt x="19" y="2"/>
                    </a:lnTo>
                    <a:lnTo>
                      <a:pt x="19" y="2"/>
                    </a:lnTo>
                    <a:lnTo>
                      <a:pt x="19" y="2"/>
                    </a:lnTo>
                    <a:lnTo>
                      <a:pt x="19" y="2"/>
                    </a:lnTo>
                    <a:lnTo>
                      <a:pt x="19" y="2"/>
                    </a:lnTo>
                    <a:lnTo>
                      <a:pt x="0" y="14"/>
                    </a:lnTo>
                    <a:lnTo>
                      <a:pt x="0" y="14"/>
                    </a:lnTo>
                    <a:lnTo>
                      <a:pt x="0" y="14"/>
                    </a:lnTo>
                    <a:lnTo>
                      <a:pt x="0" y="14"/>
                    </a:lnTo>
                    <a:lnTo>
                      <a:pt x="0" y="14"/>
                    </a:lnTo>
                    <a:lnTo>
                      <a:pt x="0" y="14"/>
                    </a:lnTo>
                    <a:lnTo>
                      <a:pt x="0" y="14"/>
                    </a:lnTo>
                    <a:lnTo>
                      <a:pt x="0" y="12"/>
                    </a:lnTo>
                    <a:lnTo>
                      <a:pt x="0" y="12"/>
                    </a:lnTo>
                    <a:lnTo>
                      <a:pt x="0" y="12"/>
                    </a:lnTo>
                    <a:lnTo>
                      <a:pt x="2" y="12"/>
                    </a:lnTo>
                    <a:lnTo>
                      <a:pt x="2" y="12"/>
                    </a:lnTo>
                    <a:lnTo>
                      <a:pt x="2" y="12"/>
                    </a:lnTo>
                    <a:lnTo>
                      <a:pt x="2" y="12"/>
                    </a:lnTo>
                    <a:lnTo>
                      <a:pt x="2" y="12"/>
                    </a:lnTo>
                    <a:lnTo>
                      <a:pt x="2" y="12"/>
                    </a:lnTo>
                    <a:lnTo>
                      <a:pt x="2" y="12"/>
                    </a:lnTo>
                    <a:lnTo>
                      <a:pt x="0" y="12"/>
                    </a:lnTo>
                    <a:lnTo>
                      <a:pt x="0" y="12"/>
                    </a:lnTo>
                    <a:lnTo>
                      <a:pt x="0" y="12"/>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close/>
                  </a:path>
                </a:pathLst>
              </a:custGeom>
              <a:solidFill>
                <a:srgbClr val="000000"/>
              </a:solidFill>
              <a:ln w="9525">
                <a:solidFill>
                  <a:schemeClr val="hlink"/>
                </a:solidFill>
                <a:round/>
                <a:headEnd/>
                <a:tailEnd/>
              </a:ln>
            </p:spPr>
            <p:txBody>
              <a:bodyPr/>
              <a:lstStyle/>
              <a:p>
                <a:endParaRPr lang="en-US"/>
              </a:p>
            </p:txBody>
          </p:sp>
          <p:sp>
            <p:nvSpPr>
              <p:cNvPr id="2064" name="Freeform 16"/>
              <p:cNvSpPr>
                <a:spLocks/>
              </p:cNvSpPr>
              <p:nvPr/>
            </p:nvSpPr>
            <p:spPr bwMode="auto">
              <a:xfrm>
                <a:off x="2690" y="1680"/>
                <a:ext cx="19" cy="14"/>
              </a:xfrm>
              <a:custGeom>
                <a:avLst/>
                <a:gdLst>
                  <a:gd name="T0" fmla="*/ 0 w 19"/>
                  <a:gd name="T1" fmla="*/ 11 h 14"/>
                  <a:gd name="T2" fmla="*/ 17 w 19"/>
                  <a:gd name="T3" fmla="*/ 0 h 14"/>
                  <a:gd name="T4" fmla="*/ 19 w 19"/>
                  <a:gd name="T5" fmla="*/ 0 h 14"/>
                  <a:gd name="T6" fmla="*/ 19 w 19"/>
                  <a:gd name="T7" fmla="*/ 2 h 14"/>
                  <a:gd name="T8" fmla="*/ 0 w 19"/>
                  <a:gd name="T9" fmla="*/ 14 h 14"/>
                  <a:gd name="T10" fmla="*/ 0 w 19"/>
                  <a:gd name="T11" fmla="*/ 12 h 14"/>
                  <a:gd name="T12" fmla="*/ 2 w 19"/>
                  <a:gd name="T13" fmla="*/ 12 h 14"/>
                  <a:gd name="T14" fmla="*/ 0 w 19"/>
                  <a:gd name="T15" fmla="*/ 12 h 14"/>
                  <a:gd name="T16" fmla="*/ 0 w 19"/>
                  <a:gd name="T17"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4">
                    <a:moveTo>
                      <a:pt x="0" y="11"/>
                    </a:moveTo>
                    <a:lnTo>
                      <a:pt x="17" y="0"/>
                    </a:lnTo>
                    <a:lnTo>
                      <a:pt x="19" y="0"/>
                    </a:lnTo>
                    <a:lnTo>
                      <a:pt x="19" y="2"/>
                    </a:lnTo>
                    <a:lnTo>
                      <a:pt x="0" y="14"/>
                    </a:lnTo>
                    <a:lnTo>
                      <a:pt x="0" y="12"/>
                    </a:lnTo>
                    <a:lnTo>
                      <a:pt x="2" y="12"/>
                    </a:lnTo>
                    <a:lnTo>
                      <a:pt x="0" y="12"/>
                    </a:lnTo>
                    <a:lnTo>
                      <a:pt x="0" y="11"/>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5" name="Freeform 17"/>
              <p:cNvSpPr>
                <a:spLocks/>
              </p:cNvSpPr>
              <p:nvPr/>
            </p:nvSpPr>
            <p:spPr bwMode="auto">
              <a:xfrm>
                <a:off x="2690" y="1691"/>
                <a:ext cx="2" cy="3"/>
              </a:xfrm>
              <a:custGeom>
                <a:avLst/>
                <a:gdLst>
                  <a:gd name="T0" fmla="*/ 0 w 2"/>
                  <a:gd name="T1" fmla="*/ 0 h 3"/>
                  <a:gd name="T2" fmla="*/ 0 w 2"/>
                  <a:gd name="T3" fmla="*/ 0 h 3"/>
                  <a:gd name="T4" fmla="*/ 0 w 2"/>
                  <a:gd name="T5" fmla="*/ 0 h 3"/>
                  <a:gd name="T6" fmla="*/ 0 w 2"/>
                  <a:gd name="T7" fmla="*/ 0 h 3"/>
                  <a:gd name="T8" fmla="*/ 0 w 2"/>
                  <a:gd name="T9" fmla="*/ 0 h 3"/>
                  <a:gd name="T10" fmla="*/ 0 w 2"/>
                  <a:gd name="T11" fmla="*/ 1 h 3"/>
                  <a:gd name="T12" fmla="*/ 0 w 2"/>
                  <a:gd name="T13" fmla="*/ 1 h 3"/>
                  <a:gd name="T14" fmla="*/ 2 w 2"/>
                  <a:gd name="T15" fmla="*/ 1 h 3"/>
                  <a:gd name="T16" fmla="*/ 2 w 2"/>
                  <a:gd name="T17" fmla="*/ 1 h 3"/>
                  <a:gd name="T18" fmla="*/ 2 w 2"/>
                  <a:gd name="T19" fmla="*/ 1 h 3"/>
                  <a:gd name="T20" fmla="*/ 0 w 2"/>
                  <a:gd name="T21" fmla="*/ 1 h 3"/>
                  <a:gd name="T22" fmla="*/ 0 w 2"/>
                  <a:gd name="T23" fmla="*/ 1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1 h 3"/>
                  <a:gd name="T44" fmla="*/ 0 w 2"/>
                  <a:gd name="T45" fmla="*/ 1 h 3"/>
                  <a:gd name="T46" fmla="*/ 0 w 2"/>
                  <a:gd name="T47" fmla="*/ 1 h 3"/>
                  <a:gd name="T48" fmla="*/ 0 w 2"/>
                  <a:gd name="T49" fmla="*/ 1 h 3"/>
                  <a:gd name="T50" fmla="*/ 0 w 2"/>
                  <a:gd name="T51" fmla="*/ 1 h 3"/>
                  <a:gd name="T52" fmla="*/ 0 w 2"/>
                  <a:gd name="T53" fmla="*/ 1 h 3"/>
                  <a:gd name="T54" fmla="*/ 0 w 2"/>
                  <a:gd name="T55" fmla="*/ 1 h 3"/>
                  <a:gd name="T56" fmla="*/ 0 w 2"/>
                  <a:gd name="T57" fmla="*/ 0 h 3"/>
                  <a:gd name="T58" fmla="*/ 0 w 2"/>
                  <a:gd name="T59" fmla="*/ 0 h 3"/>
                  <a:gd name="T60" fmla="*/ 0 w 2"/>
                  <a:gd name="T61" fmla="*/ 0 h 3"/>
                  <a:gd name="T62" fmla="*/ 0 w 2"/>
                  <a:gd name="T63" fmla="*/ 0 h 3"/>
                  <a:gd name="T64" fmla="*/ 0 w 2"/>
                  <a:gd name="T6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 h="3">
                    <a:moveTo>
                      <a:pt x="0" y="0"/>
                    </a:moveTo>
                    <a:lnTo>
                      <a:pt x="0" y="0"/>
                    </a:lnTo>
                    <a:lnTo>
                      <a:pt x="0" y="0"/>
                    </a:lnTo>
                    <a:lnTo>
                      <a:pt x="0" y="0"/>
                    </a:lnTo>
                    <a:lnTo>
                      <a:pt x="0" y="0"/>
                    </a:lnTo>
                    <a:lnTo>
                      <a:pt x="0" y="1"/>
                    </a:lnTo>
                    <a:lnTo>
                      <a:pt x="0" y="1"/>
                    </a:lnTo>
                    <a:lnTo>
                      <a:pt x="2" y="1"/>
                    </a:lnTo>
                    <a:lnTo>
                      <a:pt x="2" y="1"/>
                    </a:lnTo>
                    <a:lnTo>
                      <a:pt x="2" y="1"/>
                    </a:lnTo>
                    <a:lnTo>
                      <a:pt x="0" y="1"/>
                    </a:lnTo>
                    <a:lnTo>
                      <a:pt x="0" y="1"/>
                    </a:lnTo>
                    <a:lnTo>
                      <a:pt x="0" y="3"/>
                    </a:lnTo>
                    <a:lnTo>
                      <a:pt x="0" y="3"/>
                    </a:lnTo>
                    <a:lnTo>
                      <a:pt x="0" y="3"/>
                    </a:lnTo>
                    <a:lnTo>
                      <a:pt x="0" y="3"/>
                    </a:lnTo>
                    <a:lnTo>
                      <a:pt x="0" y="3"/>
                    </a:lnTo>
                    <a:lnTo>
                      <a:pt x="0" y="3"/>
                    </a:lnTo>
                    <a:lnTo>
                      <a:pt x="0" y="3"/>
                    </a:lnTo>
                    <a:lnTo>
                      <a:pt x="0" y="3"/>
                    </a:lnTo>
                    <a:lnTo>
                      <a:pt x="0" y="3"/>
                    </a:lnTo>
                    <a:lnTo>
                      <a:pt x="0" y="1"/>
                    </a:lnTo>
                    <a:lnTo>
                      <a:pt x="0" y="1"/>
                    </a:lnTo>
                    <a:lnTo>
                      <a:pt x="0" y="1"/>
                    </a:lnTo>
                    <a:lnTo>
                      <a:pt x="0" y="1"/>
                    </a:lnTo>
                    <a:lnTo>
                      <a:pt x="0" y="1"/>
                    </a:lnTo>
                    <a:lnTo>
                      <a:pt x="0" y="1"/>
                    </a:lnTo>
                    <a:lnTo>
                      <a:pt x="0" y="1"/>
                    </a:lnTo>
                    <a:lnTo>
                      <a:pt x="0" y="0"/>
                    </a:lnTo>
                    <a:lnTo>
                      <a:pt x="0" y="0"/>
                    </a:lnTo>
                    <a:lnTo>
                      <a:pt x="0" y="0"/>
                    </a:lnTo>
                    <a:lnTo>
                      <a:pt x="0" y="0"/>
                    </a:lnTo>
                    <a:lnTo>
                      <a:pt x="0" y="0"/>
                    </a:lnTo>
                    <a:close/>
                  </a:path>
                </a:pathLst>
              </a:custGeom>
              <a:solidFill>
                <a:srgbClr val="000000"/>
              </a:solidFill>
              <a:ln w="9525">
                <a:solidFill>
                  <a:schemeClr val="hlink"/>
                </a:solidFill>
                <a:round/>
                <a:headEnd/>
                <a:tailEnd/>
              </a:ln>
            </p:spPr>
            <p:txBody>
              <a:bodyPr/>
              <a:lstStyle/>
              <a:p>
                <a:endParaRPr lang="en-US"/>
              </a:p>
            </p:txBody>
          </p:sp>
          <p:sp>
            <p:nvSpPr>
              <p:cNvPr id="2066" name="Freeform 18"/>
              <p:cNvSpPr>
                <a:spLocks/>
              </p:cNvSpPr>
              <p:nvPr/>
            </p:nvSpPr>
            <p:spPr bwMode="auto">
              <a:xfrm>
                <a:off x="2690" y="1691"/>
                <a:ext cx="2" cy="3"/>
              </a:xfrm>
              <a:custGeom>
                <a:avLst/>
                <a:gdLst>
                  <a:gd name="T0" fmla="*/ 0 w 2"/>
                  <a:gd name="T1" fmla="*/ 0 h 3"/>
                  <a:gd name="T2" fmla="*/ 0 w 2"/>
                  <a:gd name="T3" fmla="*/ 1 h 3"/>
                  <a:gd name="T4" fmla="*/ 2 w 2"/>
                  <a:gd name="T5" fmla="*/ 1 h 3"/>
                  <a:gd name="T6" fmla="*/ 0 w 2"/>
                  <a:gd name="T7" fmla="*/ 1 h 3"/>
                  <a:gd name="T8" fmla="*/ 0 w 2"/>
                  <a:gd name="T9" fmla="*/ 3 h 3"/>
                  <a:gd name="T10" fmla="*/ 0 w 2"/>
                  <a:gd name="T11" fmla="*/ 1 h 3"/>
                  <a:gd name="T12" fmla="*/ 0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0" y="0"/>
                    </a:moveTo>
                    <a:lnTo>
                      <a:pt x="0" y="1"/>
                    </a:lnTo>
                    <a:lnTo>
                      <a:pt x="2" y="1"/>
                    </a:lnTo>
                    <a:lnTo>
                      <a:pt x="0" y="1"/>
                    </a:lnTo>
                    <a:lnTo>
                      <a:pt x="0" y="3"/>
                    </a:lnTo>
                    <a:lnTo>
                      <a:pt x="0" y="1"/>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7" name="Freeform 19"/>
              <p:cNvSpPr>
                <a:spLocks/>
              </p:cNvSpPr>
              <p:nvPr/>
            </p:nvSpPr>
            <p:spPr bwMode="auto">
              <a:xfrm>
                <a:off x="2778" y="1721"/>
                <a:ext cx="30" cy="4"/>
              </a:xfrm>
              <a:custGeom>
                <a:avLst/>
                <a:gdLst>
                  <a:gd name="T0" fmla="*/ 2 w 30"/>
                  <a:gd name="T1" fmla="*/ 0 h 4"/>
                  <a:gd name="T2" fmla="*/ 2 w 30"/>
                  <a:gd name="T3" fmla="*/ 0 h 4"/>
                  <a:gd name="T4" fmla="*/ 2 w 30"/>
                  <a:gd name="T5" fmla="*/ 0 h 4"/>
                  <a:gd name="T6" fmla="*/ 2 w 30"/>
                  <a:gd name="T7" fmla="*/ 0 h 4"/>
                  <a:gd name="T8" fmla="*/ 2 w 30"/>
                  <a:gd name="T9" fmla="*/ 0 h 4"/>
                  <a:gd name="T10" fmla="*/ 0 w 30"/>
                  <a:gd name="T11" fmla="*/ 0 h 4"/>
                  <a:gd name="T12" fmla="*/ 2 w 30"/>
                  <a:gd name="T13" fmla="*/ 0 h 4"/>
                  <a:gd name="T14" fmla="*/ 2 w 30"/>
                  <a:gd name="T15" fmla="*/ 0 h 4"/>
                  <a:gd name="T16" fmla="*/ 2 w 30"/>
                  <a:gd name="T17" fmla="*/ 1 h 4"/>
                  <a:gd name="T18" fmla="*/ 2 w 30"/>
                  <a:gd name="T19" fmla="*/ 1 h 4"/>
                  <a:gd name="T20" fmla="*/ 2 w 30"/>
                  <a:gd name="T21" fmla="*/ 1 h 4"/>
                  <a:gd name="T22" fmla="*/ 2 w 30"/>
                  <a:gd name="T23" fmla="*/ 1 h 4"/>
                  <a:gd name="T24" fmla="*/ 2 w 30"/>
                  <a:gd name="T25" fmla="*/ 1 h 4"/>
                  <a:gd name="T26" fmla="*/ 2 w 30"/>
                  <a:gd name="T27" fmla="*/ 1 h 4"/>
                  <a:gd name="T28" fmla="*/ 2 w 30"/>
                  <a:gd name="T29" fmla="*/ 1 h 4"/>
                  <a:gd name="T30" fmla="*/ 4 w 30"/>
                  <a:gd name="T31" fmla="*/ 1 h 4"/>
                  <a:gd name="T32" fmla="*/ 4 w 30"/>
                  <a:gd name="T33" fmla="*/ 1 h 4"/>
                  <a:gd name="T34" fmla="*/ 30 w 30"/>
                  <a:gd name="T35" fmla="*/ 4 h 4"/>
                  <a:gd name="T36" fmla="*/ 30 w 30"/>
                  <a:gd name="T37" fmla="*/ 4 h 4"/>
                  <a:gd name="T38" fmla="*/ 30 w 30"/>
                  <a:gd name="T39" fmla="*/ 4 h 4"/>
                  <a:gd name="T40" fmla="*/ 30 w 30"/>
                  <a:gd name="T41" fmla="*/ 4 h 4"/>
                  <a:gd name="T42" fmla="*/ 28 w 30"/>
                  <a:gd name="T43" fmla="*/ 4 h 4"/>
                  <a:gd name="T44" fmla="*/ 28 w 30"/>
                  <a:gd name="T45" fmla="*/ 4 h 4"/>
                  <a:gd name="T46" fmla="*/ 28 w 30"/>
                  <a:gd name="T47" fmla="*/ 4 h 4"/>
                  <a:gd name="T48" fmla="*/ 28 w 30"/>
                  <a:gd name="T49" fmla="*/ 3 h 4"/>
                  <a:gd name="T50" fmla="*/ 28 w 30"/>
                  <a:gd name="T51" fmla="*/ 3 h 4"/>
                  <a:gd name="T52" fmla="*/ 28 w 30"/>
                  <a:gd name="T53" fmla="*/ 3 h 4"/>
                  <a:gd name="T54" fmla="*/ 28 w 30"/>
                  <a:gd name="T55" fmla="*/ 3 h 4"/>
                  <a:gd name="T56" fmla="*/ 28 w 30"/>
                  <a:gd name="T57" fmla="*/ 3 h 4"/>
                  <a:gd name="T58" fmla="*/ 28 w 30"/>
                  <a:gd name="T59" fmla="*/ 3 h 4"/>
                  <a:gd name="T60" fmla="*/ 28 w 30"/>
                  <a:gd name="T61" fmla="*/ 3 h 4"/>
                  <a:gd name="T62" fmla="*/ 28 w 30"/>
                  <a:gd name="T63" fmla="*/ 3 h 4"/>
                  <a:gd name="T64" fmla="*/ 28 w 30"/>
                  <a:gd name="T65"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 h="4">
                    <a:moveTo>
                      <a:pt x="28" y="3"/>
                    </a:moveTo>
                    <a:lnTo>
                      <a:pt x="2" y="0"/>
                    </a:lnTo>
                    <a:lnTo>
                      <a:pt x="2" y="0"/>
                    </a:lnTo>
                    <a:lnTo>
                      <a:pt x="2" y="0"/>
                    </a:lnTo>
                    <a:lnTo>
                      <a:pt x="2" y="0"/>
                    </a:lnTo>
                    <a:lnTo>
                      <a:pt x="2" y="0"/>
                    </a:lnTo>
                    <a:lnTo>
                      <a:pt x="2" y="0"/>
                    </a:lnTo>
                    <a:lnTo>
                      <a:pt x="2" y="0"/>
                    </a:lnTo>
                    <a:lnTo>
                      <a:pt x="2" y="0"/>
                    </a:lnTo>
                    <a:lnTo>
                      <a:pt x="2" y="0"/>
                    </a:lnTo>
                    <a:lnTo>
                      <a:pt x="0" y="0"/>
                    </a:lnTo>
                    <a:lnTo>
                      <a:pt x="0" y="0"/>
                    </a:lnTo>
                    <a:lnTo>
                      <a:pt x="0" y="0"/>
                    </a:lnTo>
                    <a:lnTo>
                      <a:pt x="2" y="0"/>
                    </a:lnTo>
                    <a:lnTo>
                      <a:pt x="2" y="0"/>
                    </a:lnTo>
                    <a:lnTo>
                      <a:pt x="2" y="0"/>
                    </a:lnTo>
                    <a:lnTo>
                      <a:pt x="2" y="0"/>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4" y="1"/>
                    </a:lnTo>
                    <a:lnTo>
                      <a:pt x="4" y="1"/>
                    </a:lnTo>
                    <a:lnTo>
                      <a:pt x="4" y="1"/>
                    </a:lnTo>
                    <a:lnTo>
                      <a:pt x="30" y="4"/>
                    </a:lnTo>
                    <a:lnTo>
                      <a:pt x="30" y="4"/>
                    </a:lnTo>
                    <a:lnTo>
                      <a:pt x="30" y="4"/>
                    </a:lnTo>
                    <a:lnTo>
                      <a:pt x="30" y="4"/>
                    </a:lnTo>
                    <a:lnTo>
                      <a:pt x="30" y="4"/>
                    </a:lnTo>
                    <a:lnTo>
                      <a:pt x="30" y="4"/>
                    </a:lnTo>
                    <a:lnTo>
                      <a:pt x="30" y="4"/>
                    </a:lnTo>
                    <a:lnTo>
                      <a:pt x="30" y="4"/>
                    </a:lnTo>
                    <a:lnTo>
                      <a:pt x="30" y="4"/>
                    </a:lnTo>
                    <a:lnTo>
                      <a:pt x="28" y="4"/>
                    </a:lnTo>
                    <a:lnTo>
                      <a:pt x="28" y="4"/>
                    </a:lnTo>
                    <a:lnTo>
                      <a:pt x="28" y="4"/>
                    </a:lnTo>
                    <a:lnTo>
                      <a:pt x="28" y="4"/>
                    </a:lnTo>
                    <a:lnTo>
                      <a:pt x="28" y="4"/>
                    </a:lnTo>
                    <a:lnTo>
                      <a:pt x="28" y="4"/>
                    </a:lnTo>
                    <a:lnTo>
                      <a:pt x="28" y="3"/>
                    </a:lnTo>
                    <a:lnTo>
                      <a:pt x="28" y="3"/>
                    </a:lnTo>
                    <a:lnTo>
                      <a:pt x="28" y="3"/>
                    </a:lnTo>
                    <a:lnTo>
                      <a:pt x="28" y="3"/>
                    </a:lnTo>
                    <a:lnTo>
                      <a:pt x="28" y="3"/>
                    </a:lnTo>
                    <a:lnTo>
                      <a:pt x="28" y="3"/>
                    </a:lnTo>
                    <a:lnTo>
                      <a:pt x="28" y="3"/>
                    </a:lnTo>
                    <a:lnTo>
                      <a:pt x="28" y="3"/>
                    </a:lnTo>
                    <a:lnTo>
                      <a:pt x="28" y="3"/>
                    </a:lnTo>
                    <a:lnTo>
                      <a:pt x="28" y="3"/>
                    </a:lnTo>
                    <a:lnTo>
                      <a:pt x="28" y="3"/>
                    </a:lnTo>
                    <a:lnTo>
                      <a:pt x="28" y="3"/>
                    </a:lnTo>
                    <a:lnTo>
                      <a:pt x="28" y="3"/>
                    </a:lnTo>
                    <a:lnTo>
                      <a:pt x="28" y="3"/>
                    </a:lnTo>
                    <a:lnTo>
                      <a:pt x="28" y="3"/>
                    </a:lnTo>
                    <a:lnTo>
                      <a:pt x="28" y="3"/>
                    </a:lnTo>
                    <a:lnTo>
                      <a:pt x="28" y="3"/>
                    </a:lnTo>
                    <a:lnTo>
                      <a:pt x="28" y="3"/>
                    </a:lnTo>
                    <a:close/>
                  </a:path>
                </a:pathLst>
              </a:custGeom>
              <a:solidFill>
                <a:srgbClr val="000000"/>
              </a:solidFill>
              <a:ln w="9525">
                <a:solidFill>
                  <a:schemeClr val="hlink"/>
                </a:solidFill>
                <a:round/>
                <a:headEnd/>
                <a:tailEnd/>
              </a:ln>
            </p:spPr>
            <p:txBody>
              <a:bodyPr/>
              <a:lstStyle/>
              <a:p>
                <a:endParaRPr lang="en-US"/>
              </a:p>
            </p:txBody>
          </p:sp>
          <p:sp>
            <p:nvSpPr>
              <p:cNvPr id="2068" name="Freeform 20"/>
              <p:cNvSpPr>
                <a:spLocks/>
              </p:cNvSpPr>
              <p:nvPr/>
            </p:nvSpPr>
            <p:spPr bwMode="auto">
              <a:xfrm>
                <a:off x="2778" y="1721"/>
                <a:ext cx="30" cy="4"/>
              </a:xfrm>
              <a:custGeom>
                <a:avLst/>
                <a:gdLst>
                  <a:gd name="T0" fmla="*/ 28 w 30"/>
                  <a:gd name="T1" fmla="*/ 3 h 4"/>
                  <a:gd name="T2" fmla="*/ 2 w 30"/>
                  <a:gd name="T3" fmla="*/ 0 h 4"/>
                  <a:gd name="T4" fmla="*/ 0 w 30"/>
                  <a:gd name="T5" fmla="*/ 0 h 4"/>
                  <a:gd name="T6" fmla="*/ 2 w 30"/>
                  <a:gd name="T7" fmla="*/ 0 h 4"/>
                  <a:gd name="T8" fmla="*/ 2 w 30"/>
                  <a:gd name="T9" fmla="*/ 1 h 4"/>
                  <a:gd name="T10" fmla="*/ 4 w 30"/>
                  <a:gd name="T11" fmla="*/ 1 h 4"/>
                  <a:gd name="T12" fmla="*/ 30 w 30"/>
                  <a:gd name="T13" fmla="*/ 4 h 4"/>
                  <a:gd name="T14" fmla="*/ 28 w 30"/>
                  <a:gd name="T15" fmla="*/ 4 h 4"/>
                  <a:gd name="T16" fmla="*/ 28 w 30"/>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
                    <a:moveTo>
                      <a:pt x="28" y="3"/>
                    </a:moveTo>
                    <a:lnTo>
                      <a:pt x="2" y="0"/>
                    </a:lnTo>
                    <a:lnTo>
                      <a:pt x="0" y="0"/>
                    </a:lnTo>
                    <a:lnTo>
                      <a:pt x="2" y="0"/>
                    </a:lnTo>
                    <a:lnTo>
                      <a:pt x="2" y="1"/>
                    </a:lnTo>
                    <a:lnTo>
                      <a:pt x="4" y="1"/>
                    </a:lnTo>
                    <a:lnTo>
                      <a:pt x="30" y="4"/>
                    </a:lnTo>
                    <a:lnTo>
                      <a:pt x="28" y="4"/>
                    </a:lnTo>
                    <a:lnTo>
                      <a:pt x="28" y="3"/>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9" name="Freeform 21"/>
              <p:cNvSpPr>
                <a:spLocks/>
              </p:cNvSpPr>
              <p:nvPr/>
            </p:nvSpPr>
            <p:spPr bwMode="auto">
              <a:xfrm>
                <a:off x="2806" y="1724"/>
                <a:ext cx="2" cy="1"/>
              </a:xfrm>
              <a:custGeom>
                <a:avLst/>
                <a:gdLst>
                  <a:gd name="T0" fmla="*/ 0 w 2"/>
                  <a:gd name="T1" fmla="*/ 0 h 1"/>
                  <a:gd name="T2" fmla="*/ 0 w 2"/>
                  <a:gd name="T3" fmla="*/ 0 h 1"/>
                  <a:gd name="T4" fmla="*/ 0 w 2"/>
                  <a:gd name="T5" fmla="*/ 0 h 1"/>
                  <a:gd name="T6" fmla="*/ 0 w 2"/>
                  <a:gd name="T7" fmla="*/ 0 h 1"/>
                  <a:gd name="T8" fmla="*/ 0 w 2"/>
                  <a:gd name="T9" fmla="*/ 0 h 1"/>
                  <a:gd name="T10" fmla="*/ 0 w 2"/>
                  <a:gd name="T11" fmla="*/ 0 h 1"/>
                  <a:gd name="T12" fmla="*/ 0 w 2"/>
                  <a:gd name="T13" fmla="*/ 0 h 1"/>
                  <a:gd name="T14" fmla="*/ 0 w 2"/>
                  <a:gd name="T15" fmla="*/ 0 h 1"/>
                  <a:gd name="T16" fmla="*/ 0 w 2"/>
                  <a:gd name="T17" fmla="*/ 1 h 1"/>
                  <a:gd name="T18" fmla="*/ 0 w 2"/>
                  <a:gd name="T19" fmla="*/ 1 h 1"/>
                  <a:gd name="T20" fmla="*/ 0 w 2"/>
                  <a:gd name="T21" fmla="*/ 1 h 1"/>
                  <a:gd name="T22" fmla="*/ 2 w 2"/>
                  <a:gd name="T23" fmla="*/ 1 h 1"/>
                  <a:gd name="T24" fmla="*/ 2 w 2"/>
                  <a:gd name="T25" fmla="*/ 1 h 1"/>
                  <a:gd name="T26" fmla="*/ 2 w 2"/>
                  <a:gd name="T27" fmla="*/ 1 h 1"/>
                  <a:gd name="T28" fmla="*/ 2 w 2"/>
                  <a:gd name="T29" fmla="*/ 1 h 1"/>
                  <a:gd name="T30" fmla="*/ 2 w 2"/>
                  <a:gd name="T31" fmla="*/ 1 h 1"/>
                  <a:gd name="T32" fmla="*/ 2 w 2"/>
                  <a:gd name="T33" fmla="*/ 1 h 1"/>
                  <a:gd name="T34" fmla="*/ 2 w 2"/>
                  <a:gd name="T35" fmla="*/ 1 h 1"/>
                  <a:gd name="T36" fmla="*/ 2 w 2"/>
                  <a:gd name="T37" fmla="*/ 1 h 1"/>
                  <a:gd name="T38" fmla="*/ 2 w 2"/>
                  <a:gd name="T39" fmla="*/ 1 h 1"/>
                  <a:gd name="T40" fmla="*/ 2 w 2"/>
                  <a:gd name="T41" fmla="*/ 1 h 1"/>
                  <a:gd name="T42" fmla="*/ 2 w 2"/>
                  <a:gd name="T43" fmla="*/ 1 h 1"/>
                  <a:gd name="T44" fmla="*/ 2 w 2"/>
                  <a:gd name="T45" fmla="*/ 1 h 1"/>
                  <a:gd name="T46" fmla="*/ 2 w 2"/>
                  <a:gd name="T47" fmla="*/ 0 h 1"/>
                  <a:gd name="T48" fmla="*/ 2 w 2"/>
                  <a:gd name="T49" fmla="*/ 0 h 1"/>
                  <a:gd name="T50" fmla="*/ 2 w 2"/>
                  <a:gd name="T51" fmla="*/ 0 h 1"/>
                  <a:gd name="T52" fmla="*/ 2 w 2"/>
                  <a:gd name="T53" fmla="*/ 0 h 1"/>
                  <a:gd name="T54" fmla="*/ 2 w 2"/>
                  <a:gd name="T55" fmla="*/ 0 h 1"/>
                  <a:gd name="T56" fmla="*/ 2 w 2"/>
                  <a:gd name="T57" fmla="*/ 0 h 1"/>
                  <a:gd name="T58" fmla="*/ 0 w 2"/>
                  <a:gd name="T59" fmla="*/ 0 h 1"/>
                  <a:gd name="T60" fmla="*/ 0 w 2"/>
                  <a:gd name="T61" fmla="*/ 0 h 1"/>
                  <a:gd name="T62" fmla="*/ 0 w 2"/>
                  <a:gd name="T63" fmla="*/ 0 h 1"/>
                  <a:gd name="T64" fmla="*/ 0 w 2"/>
                  <a:gd name="T65"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 h="1">
                    <a:moveTo>
                      <a:pt x="0" y="0"/>
                    </a:moveTo>
                    <a:lnTo>
                      <a:pt x="0" y="0"/>
                    </a:lnTo>
                    <a:lnTo>
                      <a:pt x="0" y="0"/>
                    </a:lnTo>
                    <a:lnTo>
                      <a:pt x="0" y="0"/>
                    </a:lnTo>
                    <a:lnTo>
                      <a:pt x="0" y="0"/>
                    </a:lnTo>
                    <a:lnTo>
                      <a:pt x="0" y="0"/>
                    </a:lnTo>
                    <a:lnTo>
                      <a:pt x="0" y="0"/>
                    </a:lnTo>
                    <a:lnTo>
                      <a:pt x="0" y="0"/>
                    </a:lnTo>
                    <a:lnTo>
                      <a:pt x="0" y="1"/>
                    </a:lnTo>
                    <a:lnTo>
                      <a:pt x="0" y="1"/>
                    </a:lnTo>
                    <a:lnTo>
                      <a:pt x="0"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0"/>
                    </a:lnTo>
                    <a:lnTo>
                      <a:pt x="2" y="0"/>
                    </a:lnTo>
                    <a:lnTo>
                      <a:pt x="2" y="0"/>
                    </a:lnTo>
                    <a:lnTo>
                      <a:pt x="2" y="0"/>
                    </a:lnTo>
                    <a:lnTo>
                      <a:pt x="2" y="0"/>
                    </a:lnTo>
                    <a:lnTo>
                      <a:pt x="2" y="0"/>
                    </a:lnTo>
                    <a:lnTo>
                      <a:pt x="0" y="0"/>
                    </a:lnTo>
                    <a:lnTo>
                      <a:pt x="0" y="0"/>
                    </a:lnTo>
                    <a:lnTo>
                      <a:pt x="0" y="0"/>
                    </a:lnTo>
                    <a:lnTo>
                      <a:pt x="0" y="0"/>
                    </a:lnTo>
                    <a:close/>
                  </a:path>
                </a:pathLst>
              </a:custGeom>
              <a:solidFill>
                <a:srgbClr val="000000"/>
              </a:solidFill>
              <a:ln w="9525">
                <a:solidFill>
                  <a:schemeClr val="hlink"/>
                </a:solidFill>
                <a:round/>
                <a:headEnd/>
                <a:tailEnd/>
              </a:ln>
            </p:spPr>
            <p:txBody>
              <a:bodyPr/>
              <a:lstStyle/>
              <a:p>
                <a:endParaRPr lang="en-US"/>
              </a:p>
            </p:txBody>
          </p:sp>
          <p:sp>
            <p:nvSpPr>
              <p:cNvPr id="2070" name="Rectangle 22"/>
              <p:cNvSpPr>
                <a:spLocks noChangeArrowheads="1"/>
              </p:cNvSpPr>
              <p:nvPr/>
            </p:nvSpPr>
            <p:spPr bwMode="auto">
              <a:xfrm>
                <a:off x="2806" y="1724"/>
                <a:ext cx="2" cy="1"/>
              </a:xfrm>
              <a:prstGeom prst="rect">
                <a:avLst/>
              </a:prstGeom>
              <a:noFill/>
              <a:ln w="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1" name="Freeform 23"/>
              <p:cNvSpPr>
                <a:spLocks/>
              </p:cNvSpPr>
              <p:nvPr/>
            </p:nvSpPr>
            <p:spPr bwMode="auto">
              <a:xfrm>
                <a:off x="2780" y="1679"/>
                <a:ext cx="29" cy="6"/>
              </a:xfrm>
              <a:custGeom>
                <a:avLst/>
                <a:gdLst>
                  <a:gd name="T0" fmla="*/ 0 w 29"/>
                  <a:gd name="T1" fmla="*/ 0 h 6"/>
                  <a:gd name="T2" fmla="*/ 0 w 29"/>
                  <a:gd name="T3" fmla="*/ 0 h 6"/>
                  <a:gd name="T4" fmla="*/ 0 w 29"/>
                  <a:gd name="T5" fmla="*/ 0 h 6"/>
                  <a:gd name="T6" fmla="*/ 0 w 29"/>
                  <a:gd name="T7" fmla="*/ 0 h 6"/>
                  <a:gd name="T8" fmla="*/ 0 w 29"/>
                  <a:gd name="T9" fmla="*/ 0 h 6"/>
                  <a:gd name="T10" fmla="*/ 0 w 29"/>
                  <a:gd name="T11" fmla="*/ 0 h 6"/>
                  <a:gd name="T12" fmla="*/ 0 w 29"/>
                  <a:gd name="T13" fmla="*/ 1 h 6"/>
                  <a:gd name="T14" fmla="*/ 0 w 29"/>
                  <a:gd name="T15" fmla="*/ 1 h 6"/>
                  <a:gd name="T16" fmla="*/ 0 w 29"/>
                  <a:gd name="T17" fmla="*/ 1 h 6"/>
                  <a:gd name="T18" fmla="*/ 0 w 29"/>
                  <a:gd name="T19" fmla="*/ 1 h 6"/>
                  <a:gd name="T20" fmla="*/ 0 w 29"/>
                  <a:gd name="T21" fmla="*/ 1 h 6"/>
                  <a:gd name="T22" fmla="*/ 2 w 29"/>
                  <a:gd name="T23" fmla="*/ 1 h 6"/>
                  <a:gd name="T24" fmla="*/ 2 w 29"/>
                  <a:gd name="T25" fmla="*/ 1 h 6"/>
                  <a:gd name="T26" fmla="*/ 2 w 29"/>
                  <a:gd name="T27" fmla="*/ 3 h 6"/>
                  <a:gd name="T28" fmla="*/ 2 w 29"/>
                  <a:gd name="T29" fmla="*/ 3 h 6"/>
                  <a:gd name="T30" fmla="*/ 2 w 29"/>
                  <a:gd name="T31" fmla="*/ 3 h 6"/>
                  <a:gd name="T32" fmla="*/ 2 w 29"/>
                  <a:gd name="T33" fmla="*/ 3 h 6"/>
                  <a:gd name="T34" fmla="*/ 29 w 29"/>
                  <a:gd name="T35" fmla="*/ 6 h 6"/>
                  <a:gd name="T36" fmla="*/ 28 w 29"/>
                  <a:gd name="T37" fmla="*/ 4 h 6"/>
                  <a:gd name="T38" fmla="*/ 28 w 29"/>
                  <a:gd name="T39" fmla="*/ 4 h 6"/>
                  <a:gd name="T40" fmla="*/ 28 w 29"/>
                  <a:gd name="T41" fmla="*/ 4 h 6"/>
                  <a:gd name="T42" fmla="*/ 28 w 29"/>
                  <a:gd name="T43" fmla="*/ 4 h 6"/>
                  <a:gd name="T44" fmla="*/ 28 w 29"/>
                  <a:gd name="T45" fmla="*/ 4 h 6"/>
                  <a:gd name="T46" fmla="*/ 28 w 29"/>
                  <a:gd name="T47" fmla="*/ 4 h 6"/>
                  <a:gd name="T48" fmla="*/ 28 w 29"/>
                  <a:gd name="T49" fmla="*/ 4 h 6"/>
                  <a:gd name="T50" fmla="*/ 28 w 29"/>
                  <a:gd name="T51" fmla="*/ 4 h 6"/>
                  <a:gd name="T52" fmla="*/ 28 w 29"/>
                  <a:gd name="T53" fmla="*/ 3 h 6"/>
                  <a:gd name="T54" fmla="*/ 28 w 29"/>
                  <a:gd name="T55" fmla="*/ 3 h 6"/>
                  <a:gd name="T56" fmla="*/ 28 w 29"/>
                  <a:gd name="T57" fmla="*/ 3 h 6"/>
                  <a:gd name="T58" fmla="*/ 28 w 29"/>
                  <a:gd name="T59" fmla="*/ 3 h 6"/>
                  <a:gd name="T60" fmla="*/ 28 w 29"/>
                  <a:gd name="T61" fmla="*/ 3 h 6"/>
                  <a:gd name="T62" fmla="*/ 28 w 29"/>
                  <a:gd name="T63" fmla="*/ 3 h 6"/>
                  <a:gd name="T64" fmla="*/ 28 w 29"/>
                  <a:gd name="T6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 h="6">
                    <a:moveTo>
                      <a:pt x="28" y="3"/>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1"/>
                    </a:lnTo>
                    <a:lnTo>
                      <a:pt x="0" y="1"/>
                    </a:lnTo>
                    <a:lnTo>
                      <a:pt x="0" y="1"/>
                    </a:lnTo>
                    <a:lnTo>
                      <a:pt x="0" y="1"/>
                    </a:lnTo>
                    <a:lnTo>
                      <a:pt x="0" y="1"/>
                    </a:lnTo>
                    <a:lnTo>
                      <a:pt x="0" y="1"/>
                    </a:lnTo>
                    <a:lnTo>
                      <a:pt x="0" y="1"/>
                    </a:lnTo>
                    <a:lnTo>
                      <a:pt x="0" y="1"/>
                    </a:lnTo>
                    <a:lnTo>
                      <a:pt x="0" y="1"/>
                    </a:lnTo>
                    <a:lnTo>
                      <a:pt x="0" y="1"/>
                    </a:lnTo>
                    <a:lnTo>
                      <a:pt x="2" y="1"/>
                    </a:lnTo>
                    <a:lnTo>
                      <a:pt x="2" y="1"/>
                    </a:lnTo>
                    <a:lnTo>
                      <a:pt x="2" y="1"/>
                    </a:lnTo>
                    <a:lnTo>
                      <a:pt x="2" y="1"/>
                    </a:lnTo>
                    <a:lnTo>
                      <a:pt x="2" y="3"/>
                    </a:lnTo>
                    <a:lnTo>
                      <a:pt x="2" y="3"/>
                    </a:lnTo>
                    <a:lnTo>
                      <a:pt x="2" y="3"/>
                    </a:lnTo>
                    <a:lnTo>
                      <a:pt x="2" y="3"/>
                    </a:lnTo>
                    <a:lnTo>
                      <a:pt x="2" y="3"/>
                    </a:lnTo>
                    <a:lnTo>
                      <a:pt x="2" y="3"/>
                    </a:lnTo>
                    <a:lnTo>
                      <a:pt x="2" y="3"/>
                    </a:lnTo>
                    <a:lnTo>
                      <a:pt x="29" y="6"/>
                    </a:lnTo>
                    <a:lnTo>
                      <a:pt x="29" y="6"/>
                    </a:lnTo>
                    <a:lnTo>
                      <a:pt x="29" y="4"/>
                    </a:lnTo>
                    <a:lnTo>
                      <a:pt x="28" y="4"/>
                    </a:lnTo>
                    <a:lnTo>
                      <a:pt x="28" y="4"/>
                    </a:lnTo>
                    <a:lnTo>
                      <a:pt x="28" y="4"/>
                    </a:lnTo>
                    <a:lnTo>
                      <a:pt x="28" y="4"/>
                    </a:lnTo>
                    <a:lnTo>
                      <a:pt x="28" y="4"/>
                    </a:lnTo>
                    <a:lnTo>
                      <a:pt x="28" y="4"/>
                    </a:lnTo>
                    <a:lnTo>
                      <a:pt x="28" y="4"/>
                    </a:lnTo>
                    <a:lnTo>
                      <a:pt x="28" y="4"/>
                    </a:lnTo>
                    <a:lnTo>
                      <a:pt x="28" y="4"/>
                    </a:lnTo>
                    <a:lnTo>
                      <a:pt x="28" y="4"/>
                    </a:lnTo>
                    <a:lnTo>
                      <a:pt x="28" y="4"/>
                    </a:lnTo>
                    <a:lnTo>
                      <a:pt x="28" y="4"/>
                    </a:lnTo>
                    <a:lnTo>
                      <a:pt x="28" y="4"/>
                    </a:lnTo>
                    <a:lnTo>
                      <a:pt x="28" y="4"/>
                    </a:lnTo>
                    <a:lnTo>
                      <a:pt x="28" y="4"/>
                    </a:lnTo>
                    <a:lnTo>
                      <a:pt x="28" y="4"/>
                    </a:lnTo>
                    <a:lnTo>
                      <a:pt x="28" y="3"/>
                    </a:lnTo>
                    <a:lnTo>
                      <a:pt x="28" y="3"/>
                    </a:lnTo>
                    <a:lnTo>
                      <a:pt x="28" y="3"/>
                    </a:lnTo>
                    <a:lnTo>
                      <a:pt x="28" y="3"/>
                    </a:lnTo>
                    <a:lnTo>
                      <a:pt x="28" y="3"/>
                    </a:lnTo>
                    <a:lnTo>
                      <a:pt x="28" y="3"/>
                    </a:lnTo>
                    <a:lnTo>
                      <a:pt x="28" y="3"/>
                    </a:lnTo>
                    <a:lnTo>
                      <a:pt x="28" y="3"/>
                    </a:lnTo>
                    <a:lnTo>
                      <a:pt x="28" y="3"/>
                    </a:lnTo>
                    <a:lnTo>
                      <a:pt x="28" y="3"/>
                    </a:lnTo>
                    <a:lnTo>
                      <a:pt x="28" y="3"/>
                    </a:lnTo>
                    <a:lnTo>
                      <a:pt x="28" y="3"/>
                    </a:lnTo>
                    <a:lnTo>
                      <a:pt x="28" y="3"/>
                    </a:lnTo>
                    <a:lnTo>
                      <a:pt x="28" y="3"/>
                    </a:lnTo>
                    <a:close/>
                  </a:path>
                </a:pathLst>
              </a:custGeom>
              <a:solidFill>
                <a:srgbClr val="000000"/>
              </a:solidFill>
              <a:ln w="9525">
                <a:solidFill>
                  <a:schemeClr val="hlink"/>
                </a:solidFill>
                <a:round/>
                <a:headEnd/>
                <a:tailEnd/>
              </a:ln>
            </p:spPr>
            <p:txBody>
              <a:bodyPr/>
              <a:lstStyle/>
              <a:p>
                <a:endParaRPr lang="en-US"/>
              </a:p>
            </p:txBody>
          </p:sp>
          <p:sp>
            <p:nvSpPr>
              <p:cNvPr id="2072" name="Freeform 24"/>
              <p:cNvSpPr>
                <a:spLocks/>
              </p:cNvSpPr>
              <p:nvPr/>
            </p:nvSpPr>
            <p:spPr bwMode="auto">
              <a:xfrm>
                <a:off x="2780" y="1679"/>
                <a:ext cx="29" cy="6"/>
              </a:xfrm>
              <a:custGeom>
                <a:avLst/>
                <a:gdLst>
                  <a:gd name="T0" fmla="*/ 28 w 29"/>
                  <a:gd name="T1" fmla="*/ 3 h 6"/>
                  <a:gd name="T2" fmla="*/ 0 w 29"/>
                  <a:gd name="T3" fmla="*/ 0 h 6"/>
                  <a:gd name="T4" fmla="*/ 0 w 29"/>
                  <a:gd name="T5" fmla="*/ 1 h 6"/>
                  <a:gd name="T6" fmla="*/ 2 w 29"/>
                  <a:gd name="T7" fmla="*/ 1 h 6"/>
                  <a:gd name="T8" fmla="*/ 2 w 29"/>
                  <a:gd name="T9" fmla="*/ 3 h 6"/>
                  <a:gd name="T10" fmla="*/ 29 w 29"/>
                  <a:gd name="T11" fmla="*/ 6 h 6"/>
                  <a:gd name="T12" fmla="*/ 29 w 29"/>
                  <a:gd name="T13" fmla="*/ 4 h 6"/>
                  <a:gd name="T14" fmla="*/ 28 w 29"/>
                  <a:gd name="T15" fmla="*/ 4 h 6"/>
                  <a:gd name="T16" fmla="*/ 28 w 29"/>
                  <a:gd name="T1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6">
                    <a:moveTo>
                      <a:pt x="28" y="3"/>
                    </a:moveTo>
                    <a:lnTo>
                      <a:pt x="0" y="0"/>
                    </a:lnTo>
                    <a:lnTo>
                      <a:pt x="0" y="1"/>
                    </a:lnTo>
                    <a:lnTo>
                      <a:pt x="2" y="1"/>
                    </a:lnTo>
                    <a:lnTo>
                      <a:pt x="2" y="3"/>
                    </a:lnTo>
                    <a:lnTo>
                      <a:pt x="29" y="6"/>
                    </a:lnTo>
                    <a:lnTo>
                      <a:pt x="29" y="4"/>
                    </a:lnTo>
                    <a:lnTo>
                      <a:pt x="28" y="4"/>
                    </a:lnTo>
                    <a:lnTo>
                      <a:pt x="28" y="3"/>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3" name="Freeform 25"/>
              <p:cNvSpPr>
                <a:spLocks/>
              </p:cNvSpPr>
              <p:nvPr/>
            </p:nvSpPr>
            <p:spPr bwMode="auto">
              <a:xfrm>
                <a:off x="2808" y="1682"/>
                <a:ext cx="1" cy="3"/>
              </a:xfrm>
              <a:custGeom>
                <a:avLst/>
                <a:gdLst>
                  <a:gd name="T0" fmla="*/ 0 w 1"/>
                  <a:gd name="T1" fmla="*/ 0 h 3"/>
                  <a:gd name="T2" fmla="*/ 0 w 1"/>
                  <a:gd name="T3" fmla="*/ 0 h 3"/>
                  <a:gd name="T4" fmla="*/ 0 w 1"/>
                  <a:gd name="T5" fmla="*/ 0 h 3"/>
                  <a:gd name="T6" fmla="*/ 0 w 1"/>
                  <a:gd name="T7" fmla="*/ 0 h 3"/>
                  <a:gd name="T8" fmla="*/ 0 w 1"/>
                  <a:gd name="T9" fmla="*/ 0 h 3"/>
                  <a:gd name="T10" fmla="*/ 0 w 1"/>
                  <a:gd name="T11" fmla="*/ 0 h 3"/>
                  <a:gd name="T12" fmla="*/ 0 w 1"/>
                  <a:gd name="T13" fmla="*/ 1 h 3"/>
                  <a:gd name="T14" fmla="*/ 0 w 1"/>
                  <a:gd name="T15" fmla="*/ 1 h 3"/>
                  <a:gd name="T16" fmla="*/ 0 w 1"/>
                  <a:gd name="T17" fmla="*/ 1 h 3"/>
                  <a:gd name="T18" fmla="*/ 0 w 1"/>
                  <a:gd name="T19" fmla="*/ 1 h 3"/>
                  <a:gd name="T20" fmla="*/ 0 w 1"/>
                  <a:gd name="T21" fmla="*/ 1 h 3"/>
                  <a:gd name="T22" fmla="*/ 0 w 1"/>
                  <a:gd name="T23" fmla="*/ 1 h 3"/>
                  <a:gd name="T24" fmla="*/ 0 w 1"/>
                  <a:gd name="T25" fmla="*/ 1 h 3"/>
                  <a:gd name="T26" fmla="*/ 0 w 1"/>
                  <a:gd name="T27" fmla="*/ 1 h 3"/>
                  <a:gd name="T28" fmla="*/ 1 w 1"/>
                  <a:gd name="T29" fmla="*/ 3 h 3"/>
                  <a:gd name="T30" fmla="*/ 1 w 1"/>
                  <a:gd name="T31" fmla="*/ 3 h 3"/>
                  <a:gd name="T32" fmla="*/ 1 w 1"/>
                  <a:gd name="T33" fmla="*/ 3 h 3"/>
                  <a:gd name="T34" fmla="*/ 1 w 1"/>
                  <a:gd name="T35" fmla="*/ 1 h 3"/>
                  <a:gd name="T36" fmla="*/ 1 w 1"/>
                  <a:gd name="T37" fmla="*/ 1 h 3"/>
                  <a:gd name="T38" fmla="*/ 1 w 1"/>
                  <a:gd name="T39" fmla="*/ 1 h 3"/>
                  <a:gd name="T40" fmla="*/ 1 w 1"/>
                  <a:gd name="T41" fmla="*/ 1 h 3"/>
                  <a:gd name="T42" fmla="*/ 1 w 1"/>
                  <a:gd name="T43" fmla="*/ 1 h 3"/>
                  <a:gd name="T44" fmla="*/ 1 w 1"/>
                  <a:gd name="T45" fmla="*/ 1 h 3"/>
                  <a:gd name="T46" fmla="*/ 1 w 1"/>
                  <a:gd name="T47" fmla="*/ 1 h 3"/>
                  <a:gd name="T48" fmla="*/ 1 w 1"/>
                  <a:gd name="T49" fmla="*/ 1 h 3"/>
                  <a:gd name="T50" fmla="*/ 1 w 1"/>
                  <a:gd name="T51" fmla="*/ 0 h 3"/>
                  <a:gd name="T52" fmla="*/ 0 w 1"/>
                  <a:gd name="T53" fmla="*/ 0 h 3"/>
                  <a:gd name="T54" fmla="*/ 0 w 1"/>
                  <a:gd name="T55" fmla="*/ 0 h 3"/>
                  <a:gd name="T56" fmla="*/ 0 w 1"/>
                  <a:gd name="T57" fmla="*/ 0 h 3"/>
                  <a:gd name="T58" fmla="*/ 0 w 1"/>
                  <a:gd name="T59" fmla="*/ 0 h 3"/>
                  <a:gd name="T60" fmla="*/ 0 w 1"/>
                  <a:gd name="T61" fmla="*/ 0 h 3"/>
                  <a:gd name="T62" fmla="*/ 0 w 1"/>
                  <a:gd name="T63" fmla="*/ 0 h 3"/>
                  <a:gd name="T64" fmla="*/ 0 w 1"/>
                  <a:gd name="T6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 h="3">
                    <a:moveTo>
                      <a:pt x="0" y="0"/>
                    </a:moveTo>
                    <a:lnTo>
                      <a:pt x="0" y="0"/>
                    </a:lnTo>
                    <a:lnTo>
                      <a:pt x="0" y="0"/>
                    </a:lnTo>
                    <a:lnTo>
                      <a:pt x="0" y="0"/>
                    </a:lnTo>
                    <a:lnTo>
                      <a:pt x="0" y="0"/>
                    </a:lnTo>
                    <a:lnTo>
                      <a:pt x="0" y="0"/>
                    </a:lnTo>
                    <a:lnTo>
                      <a:pt x="0" y="1"/>
                    </a:lnTo>
                    <a:lnTo>
                      <a:pt x="0" y="1"/>
                    </a:lnTo>
                    <a:lnTo>
                      <a:pt x="0" y="1"/>
                    </a:lnTo>
                    <a:lnTo>
                      <a:pt x="0" y="1"/>
                    </a:lnTo>
                    <a:lnTo>
                      <a:pt x="0" y="1"/>
                    </a:lnTo>
                    <a:lnTo>
                      <a:pt x="0" y="1"/>
                    </a:lnTo>
                    <a:lnTo>
                      <a:pt x="0" y="1"/>
                    </a:lnTo>
                    <a:lnTo>
                      <a:pt x="0" y="1"/>
                    </a:lnTo>
                    <a:lnTo>
                      <a:pt x="1" y="3"/>
                    </a:lnTo>
                    <a:lnTo>
                      <a:pt x="1" y="3"/>
                    </a:lnTo>
                    <a:lnTo>
                      <a:pt x="1" y="3"/>
                    </a:lnTo>
                    <a:lnTo>
                      <a:pt x="1" y="1"/>
                    </a:lnTo>
                    <a:lnTo>
                      <a:pt x="1" y="1"/>
                    </a:lnTo>
                    <a:lnTo>
                      <a:pt x="1" y="1"/>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close/>
                  </a:path>
                </a:pathLst>
              </a:custGeom>
              <a:solidFill>
                <a:srgbClr val="000000"/>
              </a:solidFill>
              <a:ln w="9525">
                <a:solidFill>
                  <a:schemeClr val="hlink"/>
                </a:solidFill>
                <a:round/>
                <a:headEnd/>
                <a:tailEnd/>
              </a:ln>
            </p:spPr>
            <p:txBody>
              <a:bodyPr/>
              <a:lstStyle/>
              <a:p>
                <a:endParaRPr lang="en-US"/>
              </a:p>
            </p:txBody>
          </p:sp>
          <p:sp>
            <p:nvSpPr>
              <p:cNvPr id="2074" name="Freeform 26"/>
              <p:cNvSpPr>
                <a:spLocks/>
              </p:cNvSpPr>
              <p:nvPr/>
            </p:nvSpPr>
            <p:spPr bwMode="auto">
              <a:xfrm>
                <a:off x="2808" y="1682"/>
                <a:ext cx="1" cy="3"/>
              </a:xfrm>
              <a:custGeom>
                <a:avLst/>
                <a:gdLst>
                  <a:gd name="T0" fmla="*/ 0 w 1"/>
                  <a:gd name="T1" fmla="*/ 0 h 3"/>
                  <a:gd name="T2" fmla="*/ 0 w 1"/>
                  <a:gd name="T3" fmla="*/ 1 h 3"/>
                  <a:gd name="T4" fmla="*/ 1 w 1"/>
                  <a:gd name="T5" fmla="*/ 3 h 3"/>
                  <a:gd name="T6" fmla="*/ 1 w 1"/>
                  <a:gd name="T7" fmla="*/ 1 h 3"/>
                  <a:gd name="T8" fmla="*/ 1 w 1"/>
                  <a:gd name="T9" fmla="*/ 0 h 3"/>
                  <a:gd name="T10" fmla="*/ 0 w 1"/>
                  <a:gd name="T11" fmla="*/ 0 h 3"/>
                </a:gdLst>
                <a:ahLst/>
                <a:cxnLst>
                  <a:cxn ang="0">
                    <a:pos x="T0" y="T1"/>
                  </a:cxn>
                  <a:cxn ang="0">
                    <a:pos x="T2" y="T3"/>
                  </a:cxn>
                  <a:cxn ang="0">
                    <a:pos x="T4" y="T5"/>
                  </a:cxn>
                  <a:cxn ang="0">
                    <a:pos x="T6" y="T7"/>
                  </a:cxn>
                  <a:cxn ang="0">
                    <a:pos x="T8" y="T9"/>
                  </a:cxn>
                  <a:cxn ang="0">
                    <a:pos x="T10" y="T11"/>
                  </a:cxn>
                </a:cxnLst>
                <a:rect l="0" t="0" r="r" b="b"/>
                <a:pathLst>
                  <a:path w="1" h="3">
                    <a:moveTo>
                      <a:pt x="0" y="0"/>
                    </a:moveTo>
                    <a:lnTo>
                      <a:pt x="0" y="1"/>
                    </a:lnTo>
                    <a:lnTo>
                      <a:pt x="1" y="3"/>
                    </a:lnTo>
                    <a:lnTo>
                      <a:pt x="1" y="1"/>
                    </a:lnTo>
                    <a:lnTo>
                      <a:pt x="1" y="0"/>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5" name="Freeform 27"/>
              <p:cNvSpPr>
                <a:spLocks/>
              </p:cNvSpPr>
              <p:nvPr/>
            </p:nvSpPr>
            <p:spPr bwMode="auto">
              <a:xfrm>
                <a:off x="2707" y="1754"/>
                <a:ext cx="73" cy="9"/>
              </a:xfrm>
              <a:custGeom>
                <a:avLst/>
                <a:gdLst>
                  <a:gd name="T0" fmla="*/ 11 w 73"/>
                  <a:gd name="T1" fmla="*/ 0 h 9"/>
                  <a:gd name="T2" fmla="*/ 62 w 73"/>
                  <a:gd name="T3" fmla="*/ 0 h 9"/>
                  <a:gd name="T4" fmla="*/ 73 w 73"/>
                  <a:gd name="T5" fmla="*/ 9 h 9"/>
                  <a:gd name="T6" fmla="*/ 0 w 73"/>
                  <a:gd name="T7" fmla="*/ 9 h 9"/>
                  <a:gd name="T8" fmla="*/ 11 w 73"/>
                  <a:gd name="T9" fmla="*/ 0 h 9"/>
                </a:gdLst>
                <a:ahLst/>
                <a:cxnLst>
                  <a:cxn ang="0">
                    <a:pos x="T0" y="T1"/>
                  </a:cxn>
                  <a:cxn ang="0">
                    <a:pos x="T2" y="T3"/>
                  </a:cxn>
                  <a:cxn ang="0">
                    <a:pos x="T4" y="T5"/>
                  </a:cxn>
                  <a:cxn ang="0">
                    <a:pos x="T6" y="T7"/>
                  </a:cxn>
                  <a:cxn ang="0">
                    <a:pos x="T8" y="T9"/>
                  </a:cxn>
                </a:cxnLst>
                <a:rect l="0" t="0" r="r" b="b"/>
                <a:pathLst>
                  <a:path w="73" h="9">
                    <a:moveTo>
                      <a:pt x="11" y="0"/>
                    </a:moveTo>
                    <a:lnTo>
                      <a:pt x="62" y="0"/>
                    </a:lnTo>
                    <a:lnTo>
                      <a:pt x="73" y="9"/>
                    </a:lnTo>
                    <a:lnTo>
                      <a:pt x="0" y="9"/>
                    </a:lnTo>
                    <a:lnTo>
                      <a:pt x="11"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6" name="Freeform 28"/>
              <p:cNvSpPr>
                <a:spLocks/>
              </p:cNvSpPr>
              <p:nvPr/>
            </p:nvSpPr>
            <p:spPr bwMode="auto">
              <a:xfrm>
                <a:off x="2690" y="1761"/>
                <a:ext cx="19" cy="15"/>
              </a:xfrm>
              <a:custGeom>
                <a:avLst/>
                <a:gdLst>
                  <a:gd name="T0" fmla="*/ 17 w 19"/>
                  <a:gd name="T1" fmla="*/ 0 h 15"/>
                  <a:gd name="T2" fmla="*/ 17 w 19"/>
                  <a:gd name="T3" fmla="*/ 0 h 15"/>
                  <a:gd name="T4" fmla="*/ 17 w 19"/>
                  <a:gd name="T5" fmla="*/ 0 h 15"/>
                  <a:gd name="T6" fmla="*/ 17 w 19"/>
                  <a:gd name="T7" fmla="*/ 0 h 15"/>
                  <a:gd name="T8" fmla="*/ 17 w 19"/>
                  <a:gd name="T9" fmla="*/ 0 h 15"/>
                  <a:gd name="T10" fmla="*/ 19 w 19"/>
                  <a:gd name="T11" fmla="*/ 2 h 15"/>
                  <a:gd name="T12" fmla="*/ 19 w 19"/>
                  <a:gd name="T13" fmla="*/ 2 h 15"/>
                  <a:gd name="T14" fmla="*/ 19 w 19"/>
                  <a:gd name="T15" fmla="*/ 2 h 15"/>
                  <a:gd name="T16" fmla="*/ 19 w 19"/>
                  <a:gd name="T17" fmla="*/ 2 h 15"/>
                  <a:gd name="T18" fmla="*/ 19 w 19"/>
                  <a:gd name="T19" fmla="*/ 2 h 15"/>
                  <a:gd name="T20" fmla="*/ 19 w 19"/>
                  <a:gd name="T21" fmla="*/ 2 h 15"/>
                  <a:gd name="T22" fmla="*/ 19 w 19"/>
                  <a:gd name="T23" fmla="*/ 2 h 15"/>
                  <a:gd name="T24" fmla="*/ 19 w 19"/>
                  <a:gd name="T25" fmla="*/ 3 h 15"/>
                  <a:gd name="T26" fmla="*/ 19 w 19"/>
                  <a:gd name="T27" fmla="*/ 3 h 15"/>
                  <a:gd name="T28" fmla="*/ 19 w 19"/>
                  <a:gd name="T29" fmla="*/ 3 h 15"/>
                  <a:gd name="T30" fmla="*/ 17 w 19"/>
                  <a:gd name="T31" fmla="*/ 3 h 15"/>
                  <a:gd name="T32" fmla="*/ 17 w 19"/>
                  <a:gd name="T33" fmla="*/ 3 h 15"/>
                  <a:gd name="T34" fmla="*/ 0 w 19"/>
                  <a:gd name="T35" fmla="*/ 15 h 15"/>
                  <a:gd name="T36" fmla="*/ 0 w 19"/>
                  <a:gd name="T37" fmla="*/ 14 h 15"/>
                  <a:gd name="T38" fmla="*/ 0 w 19"/>
                  <a:gd name="T39" fmla="*/ 14 h 15"/>
                  <a:gd name="T40" fmla="*/ 0 w 19"/>
                  <a:gd name="T41" fmla="*/ 14 h 15"/>
                  <a:gd name="T42" fmla="*/ 0 w 19"/>
                  <a:gd name="T43" fmla="*/ 14 h 15"/>
                  <a:gd name="T44" fmla="*/ 0 w 19"/>
                  <a:gd name="T45" fmla="*/ 14 h 15"/>
                  <a:gd name="T46" fmla="*/ 0 w 19"/>
                  <a:gd name="T47" fmla="*/ 14 h 15"/>
                  <a:gd name="T48" fmla="*/ 0 w 19"/>
                  <a:gd name="T49" fmla="*/ 14 h 15"/>
                  <a:gd name="T50" fmla="*/ 0 w 19"/>
                  <a:gd name="T51" fmla="*/ 12 h 15"/>
                  <a:gd name="T52" fmla="*/ 0 w 19"/>
                  <a:gd name="T53" fmla="*/ 12 h 15"/>
                  <a:gd name="T54" fmla="*/ 0 w 19"/>
                  <a:gd name="T55" fmla="*/ 12 h 15"/>
                  <a:gd name="T56" fmla="*/ 0 w 19"/>
                  <a:gd name="T57" fmla="*/ 12 h 15"/>
                  <a:gd name="T58" fmla="*/ 0 w 19"/>
                  <a:gd name="T59" fmla="*/ 12 h 15"/>
                  <a:gd name="T60" fmla="*/ 0 w 19"/>
                  <a:gd name="T61" fmla="*/ 12 h 15"/>
                  <a:gd name="T62" fmla="*/ 0 w 19"/>
                  <a:gd name="T63" fmla="*/ 12 h 15"/>
                  <a:gd name="T64" fmla="*/ 0 w 19"/>
                  <a:gd name="T65"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5">
                    <a:moveTo>
                      <a:pt x="0" y="12"/>
                    </a:moveTo>
                    <a:lnTo>
                      <a:pt x="17" y="0"/>
                    </a:lnTo>
                    <a:lnTo>
                      <a:pt x="17" y="0"/>
                    </a:lnTo>
                    <a:lnTo>
                      <a:pt x="17" y="0"/>
                    </a:lnTo>
                    <a:lnTo>
                      <a:pt x="17" y="0"/>
                    </a:lnTo>
                    <a:lnTo>
                      <a:pt x="17" y="0"/>
                    </a:lnTo>
                    <a:lnTo>
                      <a:pt x="17" y="0"/>
                    </a:lnTo>
                    <a:lnTo>
                      <a:pt x="17" y="0"/>
                    </a:lnTo>
                    <a:lnTo>
                      <a:pt x="17" y="0"/>
                    </a:lnTo>
                    <a:lnTo>
                      <a:pt x="17" y="0"/>
                    </a:lnTo>
                    <a:lnTo>
                      <a:pt x="19" y="0"/>
                    </a:lnTo>
                    <a:lnTo>
                      <a:pt x="19" y="2"/>
                    </a:lnTo>
                    <a:lnTo>
                      <a:pt x="19" y="2"/>
                    </a:lnTo>
                    <a:lnTo>
                      <a:pt x="19" y="2"/>
                    </a:lnTo>
                    <a:lnTo>
                      <a:pt x="19" y="2"/>
                    </a:lnTo>
                    <a:lnTo>
                      <a:pt x="19" y="2"/>
                    </a:lnTo>
                    <a:lnTo>
                      <a:pt x="19" y="2"/>
                    </a:lnTo>
                    <a:lnTo>
                      <a:pt x="19" y="2"/>
                    </a:lnTo>
                    <a:lnTo>
                      <a:pt x="19" y="2"/>
                    </a:lnTo>
                    <a:lnTo>
                      <a:pt x="19" y="2"/>
                    </a:lnTo>
                    <a:lnTo>
                      <a:pt x="19" y="2"/>
                    </a:lnTo>
                    <a:lnTo>
                      <a:pt x="19" y="2"/>
                    </a:lnTo>
                    <a:lnTo>
                      <a:pt x="19" y="2"/>
                    </a:lnTo>
                    <a:lnTo>
                      <a:pt x="19" y="2"/>
                    </a:lnTo>
                    <a:lnTo>
                      <a:pt x="19" y="3"/>
                    </a:lnTo>
                    <a:lnTo>
                      <a:pt x="19" y="3"/>
                    </a:lnTo>
                    <a:lnTo>
                      <a:pt x="19" y="3"/>
                    </a:lnTo>
                    <a:lnTo>
                      <a:pt x="19" y="3"/>
                    </a:lnTo>
                    <a:lnTo>
                      <a:pt x="19" y="3"/>
                    </a:lnTo>
                    <a:lnTo>
                      <a:pt x="19" y="3"/>
                    </a:lnTo>
                    <a:lnTo>
                      <a:pt x="19" y="3"/>
                    </a:lnTo>
                    <a:lnTo>
                      <a:pt x="17" y="3"/>
                    </a:lnTo>
                    <a:lnTo>
                      <a:pt x="17" y="3"/>
                    </a:lnTo>
                    <a:lnTo>
                      <a:pt x="17" y="3"/>
                    </a:lnTo>
                    <a:lnTo>
                      <a:pt x="0" y="15"/>
                    </a:lnTo>
                    <a:lnTo>
                      <a:pt x="0" y="15"/>
                    </a:lnTo>
                    <a:lnTo>
                      <a:pt x="0" y="14"/>
                    </a:lnTo>
                    <a:lnTo>
                      <a:pt x="0" y="14"/>
                    </a:lnTo>
                    <a:lnTo>
                      <a:pt x="0" y="14"/>
                    </a:lnTo>
                    <a:lnTo>
                      <a:pt x="0" y="14"/>
                    </a:lnTo>
                    <a:lnTo>
                      <a:pt x="0" y="14"/>
                    </a:lnTo>
                    <a:lnTo>
                      <a:pt x="0" y="14"/>
                    </a:lnTo>
                    <a:lnTo>
                      <a:pt x="0" y="14"/>
                    </a:lnTo>
                    <a:lnTo>
                      <a:pt x="0" y="14"/>
                    </a:lnTo>
                    <a:lnTo>
                      <a:pt x="0" y="14"/>
                    </a:lnTo>
                    <a:lnTo>
                      <a:pt x="0" y="14"/>
                    </a:lnTo>
                    <a:lnTo>
                      <a:pt x="0" y="14"/>
                    </a:lnTo>
                    <a:lnTo>
                      <a:pt x="0" y="14"/>
                    </a:lnTo>
                    <a:lnTo>
                      <a:pt x="0" y="14"/>
                    </a:lnTo>
                    <a:lnTo>
                      <a:pt x="0" y="14"/>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close/>
                  </a:path>
                </a:pathLst>
              </a:custGeom>
              <a:solidFill>
                <a:srgbClr val="000000"/>
              </a:solidFill>
              <a:ln w="9525">
                <a:solidFill>
                  <a:schemeClr val="hlink"/>
                </a:solidFill>
                <a:round/>
                <a:headEnd/>
                <a:tailEnd/>
              </a:ln>
            </p:spPr>
            <p:txBody>
              <a:bodyPr/>
              <a:lstStyle/>
              <a:p>
                <a:endParaRPr lang="en-US"/>
              </a:p>
            </p:txBody>
          </p:sp>
          <p:sp>
            <p:nvSpPr>
              <p:cNvPr id="2077" name="Freeform 29"/>
              <p:cNvSpPr>
                <a:spLocks/>
              </p:cNvSpPr>
              <p:nvPr/>
            </p:nvSpPr>
            <p:spPr bwMode="auto">
              <a:xfrm>
                <a:off x="2690" y="1761"/>
                <a:ext cx="19" cy="15"/>
              </a:xfrm>
              <a:custGeom>
                <a:avLst/>
                <a:gdLst>
                  <a:gd name="T0" fmla="*/ 0 w 19"/>
                  <a:gd name="T1" fmla="*/ 12 h 15"/>
                  <a:gd name="T2" fmla="*/ 17 w 19"/>
                  <a:gd name="T3" fmla="*/ 0 h 15"/>
                  <a:gd name="T4" fmla="*/ 19 w 19"/>
                  <a:gd name="T5" fmla="*/ 0 h 15"/>
                  <a:gd name="T6" fmla="*/ 19 w 19"/>
                  <a:gd name="T7" fmla="*/ 2 h 15"/>
                  <a:gd name="T8" fmla="*/ 19 w 19"/>
                  <a:gd name="T9" fmla="*/ 3 h 15"/>
                  <a:gd name="T10" fmla="*/ 17 w 19"/>
                  <a:gd name="T11" fmla="*/ 3 h 15"/>
                  <a:gd name="T12" fmla="*/ 0 w 19"/>
                  <a:gd name="T13" fmla="*/ 15 h 15"/>
                  <a:gd name="T14" fmla="*/ 0 w 19"/>
                  <a:gd name="T15" fmla="*/ 14 h 15"/>
                  <a:gd name="T16" fmla="*/ 0 w 19"/>
                  <a:gd name="T1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5">
                    <a:moveTo>
                      <a:pt x="0" y="12"/>
                    </a:moveTo>
                    <a:lnTo>
                      <a:pt x="17" y="0"/>
                    </a:lnTo>
                    <a:lnTo>
                      <a:pt x="19" y="0"/>
                    </a:lnTo>
                    <a:lnTo>
                      <a:pt x="19" y="2"/>
                    </a:lnTo>
                    <a:lnTo>
                      <a:pt x="19" y="3"/>
                    </a:lnTo>
                    <a:lnTo>
                      <a:pt x="17" y="3"/>
                    </a:lnTo>
                    <a:lnTo>
                      <a:pt x="0" y="15"/>
                    </a:lnTo>
                    <a:lnTo>
                      <a:pt x="0" y="14"/>
                    </a:lnTo>
                    <a:lnTo>
                      <a:pt x="0" y="12"/>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8" name="Freeform 30"/>
              <p:cNvSpPr>
                <a:spLocks/>
              </p:cNvSpPr>
              <p:nvPr/>
            </p:nvSpPr>
            <p:spPr bwMode="auto">
              <a:xfrm>
                <a:off x="2690" y="1773"/>
                <a:ext cx="1" cy="3"/>
              </a:xfrm>
              <a:custGeom>
                <a:avLst/>
                <a:gdLst>
                  <a:gd name="T0" fmla="*/ 0 h 3"/>
                  <a:gd name="T1" fmla="*/ 0 h 3"/>
                  <a:gd name="T2" fmla="*/ 0 h 3"/>
                  <a:gd name="T3" fmla="*/ 0 h 3"/>
                  <a:gd name="T4" fmla="*/ 0 h 3"/>
                  <a:gd name="T5" fmla="*/ 0 h 3"/>
                  <a:gd name="T6" fmla="*/ 0 h 3"/>
                  <a:gd name="T7" fmla="*/ 2 h 3"/>
                  <a:gd name="T8" fmla="*/ 2 h 3"/>
                  <a:gd name="T9" fmla="*/ 2 h 3"/>
                  <a:gd name="T10" fmla="*/ 2 h 3"/>
                  <a:gd name="T11" fmla="*/ 2 h 3"/>
                  <a:gd name="T12" fmla="*/ 2 h 3"/>
                  <a:gd name="T13" fmla="*/ 2 h 3"/>
                  <a:gd name="T14" fmla="*/ 3 h 3"/>
                  <a:gd name="T15" fmla="*/ 3 h 3"/>
                  <a:gd name="T16" fmla="*/ 3 h 3"/>
                  <a:gd name="T17" fmla="*/ 3 h 3"/>
                  <a:gd name="T18" fmla="*/ 3 h 3"/>
                  <a:gd name="T19" fmla="*/ 2 h 3"/>
                  <a:gd name="T20" fmla="*/ 2 h 3"/>
                  <a:gd name="T21" fmla="*/ 2 h 3"/>
                  <a:gd name="T22" fmla="*/ 2 h 3"/>
                  <a:gd name="T23" fmla="*/ 2 h 3"/>
                  <a:gd name="T24" fmla="*/ 2 h 3"/>
                  <a:gd name="T25" fmla="*/ 2 h 3"/>
                  <a:gd name="T26" fmla="*/ 0 h 3"/>
                  <a:gd name="T27" fmla="*/ 0 h 3"/>
                  <a:gd name="T28" fmla="*/ 0 h 3"/>
                  <a:gd name="T29" fmla="*/ 0 h 3"/>
                  <a:gd name="T30" fmla="*/ 0 h 3"/>
                  <a:gd name="T31" fmla="*/ 0 h 3"/>
                  <a:gd name="T32" fmla="*/ 0 h 3"/>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Lst>
                <a:rect l="0" t="0" r="r" b="b"/>
                <a:pathLst>
                  <a:path h="3">
                    <a:moveTo>
                      <a:pt x="0" y="0"/>
                    </a:moveTo>
                    <a:lnTo>
                      <a:pt x="0" y="0"/>
                    </a:lnTo>
                    <a:lnTo>
                      <a:pt x="0" y="0"/>
                    </a:lnTo>
                    <a:lnTo>
                      <a:pt x="0" y="0"/>
                    </a:lnTo>
                    <a:lnTo>
                      <a:pt x="0" y="0"/>
                    </a:lnTo>
                    <a:lnTo>
                      <a:pt x="0" y="0"/>
                    </a:lnTo>
                    <a:lnTo>
                      <a:pt x="0" y="0"/>
                    </a:lnTo>
                    <a:lnTo>
                      <a:pt x="0" y="2"/>
                    </a:lnTo>
                    <a:lnTo>
                      <a:pt x="0" y="2"/>
                    </a:lnTo>
                    <a:lnTo>
                      <a:pt x="0" y="2"/>
                    </a:lnTo>
                    <a:lnTo>
                      <a:pt x="0" y="2"/>
                    </a:lnTo>
                    <a:lnTo>
                      <a:pt x="0" y="2"/>
                    </a:lnTo>
                    <a:lnTo>
                      <a:pt x="0" y="2"/>
                    </a:lnTo>
                    <a:lnTo>
                      <a:pt x="0" y="2"/>
                    </a:lnTo>
                    <a:lnTo>
                      <a:pt x="0" y="3"/>
                    </a:lnTo>
                    <a:lnTo>
                      <a:pt x="0" y="3"/>
                    </a:lnTo>
                    <a:lnTo>
                      <a:pt x="0" y="3"/>
                    </a:lnTo>
                    <a:lnTo>
                      <a:pt x="0" y="3"/>
                    </a:lnTo>
                    <a:lnTo>
                      <a:pt x="0" y="3"/>
                    </a:lnTo>
                    <a:lnTo>
                      <a:pt x="0" y="2"/>
                    </a:lnTo>
                    <a:lnTo>
                      <a:pt x="0" y="2"/>
                    </a:lnTo>
                    <a:lnTo>
                      <a:pt x="0" y="2"/>
                    </a:lnTo>
                    <a:lnTo>
                      <a:pt x="0" y="2"/>
                    </a:lnTo>
                    <a:lnTo>
                      <a:pt x="0" y="2"/>
                    </a:lnTo>
                    <a:lnTo>
                      <a:pt x="0" y="2"/>
                    </a:lnTo>
                    <a:lnTo>
                      <a:pt x="0" y="2"/>
                    </a:lnTo>
                    <a:lnTo>
                      <a:pt x="0" y="0"/>
                    </a:lnTo>
                    <a:lnTo>
                      <a:pt x="0" y="0"/>
                    </a:lnTo>
                    <a:lnTo>
                      <a:pt x="0" y="0"/>
                    </a:lnTo>
                    <a:lnTo>
                      <a:pt x="0" y="0"/>
                    </a:lnTo>
                    <a:lnTo>
                      <a:pt x="0" y="0"/>
                    </a:lnTo>
                    <a:lnTo>
                      <a:pt x="0" y="0"/>
                    </a:lnTo>
                    <a:lnTo>
                      <a:pt x="0" y="0"/>
                    </a:lnTo>
                    <a:close/>
                  </a:path>
                </a:pathLst>
              </a:custGeom>
              <a:solidFill>
                <a:srgbClr val="000000"/>
              </a:solidFill>
              <a:ln w="9525">
                <a:solidFill>
                  <a:schemeClr val="hlink"/>
                </a:solidFill>
                <a:round/>
                <a:headEnd/>
                <a:tailEnd/>
              </a:ln>
            </p:spPr>
            <p:txBody>
              <a:bodyPr/>
              <a:lstStyle/>
              <a:p>
                <a:endParaRPr lang="en-US"/>
              </a:p>
            </p:txBody>
          </p:sp>
          <p:sp>
            <p:nvSpPr>
              <p:cNvPr id="2079" name="Freeform 31"/>
              <p:cNvSpPr>
                <a:spLocks/>
              </p:cNvSpPr>
              <p:nvPr/>
            </p:nvSpPr>
            <p:spPr bwMode="auto">
              <a:xfrm>
                <a:off x="2690" y="1773"/>
                <a:ext cx="1" cy="3"/>
              </a:xfrm>
              <a:custGeom>
                <a:avLst/>
                <a:gdLst>
                  <a:gd name="T0" fmla="*/ 0 h 3"/>
                  <a:gd name="T1" fmla="*/ 2 h 3"/>
                  <a:gd name="T2" fmla="*/ 3 h 3"/>
                  <a:gd name="T3" fmla="*/ 2 h 3"/>
                  <a:gd name="T4" fmla="*/ 0 h 3"/>
                </a:gdLst>
                <a:ahLst/>
                <a:cxnLst>
                  <a:cxn ang="0">
                    <a:pos x="0" y="T0"/>
                  </a:cxn>
                  <a:cxn ang="0">
                    <a:pos x="0" y="T1"/>
                  </a:cxn>
                  <a:cxn ang="0">
                    <a:pos x="0" y="T2"/>
                  </a:cxn>
                  <a:cxn ang="0">
                    <a:pos x="0" y="T3"/>
                  </a:cxn>
                  <a:cxn ang="0">
                    <a:pos x="0" y="T4"/>
                  </a:cxn>
                </a:cxnLst>
                <a:rect l="0" t="0" r="r" b="b"/>
                <a:pathLst>
                  <a:path h="3">
                    <a:moveTo>
                      <a:pt x="0" y="0"/>
                    </a:moveTo>
                    <a:lnTo>
                      <a:pt x="0" y="2"/>
                    </a:lnTo>
                    <a:lnTo>
                      <a:pt x="0" y="3"/>
                    </a:lnTo>
                    <a:lnTo>
                      <a:pt x="0" y="2"/>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0" name="Freeform 32"/>
              <p:cNvSpPr>
                <a:spLocks/>
              </p:cNvSpPr>
              <p:nvPr/>
            </p:nvSpPr>
            <p:spPr bwMode="auto">
              <a:xfrm>
                <a:off x="2780" y="1761"/>
                <a:ext cx="28" cy="5"/>
              </a:xfrm>
              <a:custGeom>
                <a:avLst/>
                <a:gdLst>
                  <a:gd name="T0" fmla="*/ 0 w 28"/>
                  <a:gd name="T1" fmla="*/ 0 h 5"/>
                  <a:gd name="T2" fmla="*/ 0 w 28"/>
                  <a:gd name="T3" fmla="*/ 0 h 5"/>
                  <a:gd name="T4" fmla="*/ 0 w 28"/>
                  <a:gd name="T5" fmla="*/ 0 h 5"/>
                  <a:gd name="T6" fmla="*/ 0 w 28"/>
                  <a:gd name="T7" fmla="*/ 0 h 5"/>
                  <a:gd name="T8" fmla="*/ 0 w 28"/>
                  <a:gd name="T9" fmla="*/ 0 h 5"/>
                  <a:gd name="T10" fmla="*/ 0 w 28"/>
                  <a:gd name="T11" fmla="*/ 0 h 5"/>
                  <a:gd name="T12" fmla="*/ 0 w 28"/>
                  <a:gd name="T13" fmla="*/ 0 h 5"/>
                  <a:gd name="T14" fmla="*/ 0 w 28"/>
                  <a:gd name="T15" fmla="*/ 0 h 5"/>
                  <a:gd name="T16" fmla="*/ 0 w 28"/>
                  <a:gd name="T17" fmla="*/ 0 h 5"/>
                  <a:gd name="T18" fmla="*/ 0 w 28"/>
                  <a:gd name="T19" fmla="*/ 2 h 5"/>
                  <a:gd name="T20" fmla="*/ 0 w 28"/>
                  <a:gd name="T21" fmla="*/ 2 h 5"/>
                  <a:gd name="T22" fmla="*/ 0 w 28"/>
                  <a:gd name="T23" fmla="*/ 2 h 5"/>
                  <a:gd name="T24" fmla="*/ 0 w 28"/>
                  <a:gd name="T25" fmla="*/ 2 h 5"/>
                  <a:gd name="T26" fmla="*/ 2 w 28"/>
                  <a:gd name="T27" fmla="*/ 2 h 5"/>
                  <a:gd name="T28" fmla="*/ 2 w 28"/>
                  <a:gd name="T29" fmla="*/ 2 h 5"/>
                  <a:gd name="T30" fmla="*/ 2 w 28"/>
                  <a:gd name="T31" fmla="*/ 2 h 5"/>
                  <a:gd name="T32" fmla="*/ 2 w 28"/>
                  <a:gd name="T33" fmla="*/ 2 h 5"/>
                  <a:gd name="T34" fmla="*/ 28 w 28"/>
                  <a:gd name="T35" fmla="*/ 5 h 5"/>
                  <a:gd name="T36" fmla="*/ 28 w 28"/>
                  <a:gd name="T37" fmla="*/ 5 h 5"/>
                  <a:gd name="T38" fmla="*/ 28 w 28"/>
                  <a:gd name="T39" fmla="*/ 5 h 5"/>
                  <a:gd name="T40" fmla="*/ 28 w 28"/>
                  <a:gd name="T41" fmla="*/ 5 h 5"/>
                  <a:gd name="T42" fmla="*/ 28 w 28"/>
                  <a:gd name="T43" fmla="*/ 3 h 5"/>
                  <a:gd name="T44" fmla="*/ 28 w 28"/>
                  <a:gd name="T45" fmla="*/ 3 h 5"/>
                  <a:gd name="T46" fmla="*/ 28 w 28"/>
                  <a:gd name="T47" fmla="*/ 3 h 5"/>
                  <a:gd name="T48" fmla="*/ 26 w 28"/>
                  <a:gd name="T49" fmla="*/ 3 h 5"/>
                  <a:gd name="T50" fmla="*/ 26 w 28"/>
                  <a:gd name="T51" fmla="*/ 3 h 5"/>
                  <a:gd name="T52" fmla="*/ 26 w 28"/>
                  <a:gd name="T53" fmla="*/ 3 h 5"/>
                  <a:gd name="T54" fmla="*/ 26 w 28"/>
                  <a:gd name="T55" fmla="*/ 3 h 5"/>
                  <a:gd name="T56" fmla="*/ 26 w 28"/>
                  <a:gd name="T57" fmla="*/ 2 h 5"/>
                  <a:gd name="T58" fmla="*/ 26 w 28"/>
                  <a:gd name="T59" fmla="*/ 2 h 5"/>
                  <a:gd name="T60" fmla="*/ 26 w 28"/>
                  <a:gd name="T61" fmla="*/ 2 h 5"/>
                  <a:gd name="T62" fmla="*/ 26 w 28"/>
                  <a:gd name="T63" fmla="*/ 2 h 5"/>
                  <a:gd name="T64" fmla="*/ 28 w 28"/>
                  <a:gd name="T6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 h="5">
                    <a:moveTo>
                      <a:pt x="28" y="2"/>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lnTo>
                      <a:pt x="0" y="2"/>
                    </a:lnTo>
                    <a:lnTo>
                      <a:pt x="0" y="2"/>
                    </a:lnTo>
                    <a:lnTo>
                      <a:pt x="0" y="2"/>
                    </a:lnTo>
                    <a:lnTo>
                      <a:pt x="0" y="2"/>
                    </a:lnTo>
                    <a:lnTo>
                      <a:pt x="0" y="2"/>
                    </a:lnTo>
                    <a:lnTo>
                      <a:pt x="2" y="2"/>
                    </a:lnTo>
                    <a:lnTo>
                      <a:pt x="2" y="2"/>
                    </a:lnTo>
                    <a:lnTo>
                      <a:pt x="2" y="2"/>
                    </a:lnTo>
                    <a:lnTo>
                      <a:pt x="2" y="2"/>
                    </a:lnTo>
                    <a:lnTo>
                      <a:pt x="2" y="2"/>
                    </a:lnTo>
                    <a:lnTo>
                      <a:pt x="2" y="2"/>
                    </a:lnTo>
                    <a:lnTo>
                      <a:pt x="2" y="2"/>
                    </a:lnTo>
                    <a:lnTo>
                      <a:pt x="2" y="2"/>
                    </a:lnTo>
                    <a:lnTo>
                      <a:pt x="28" y="5"/>
                    </a:lnTo>
                    <a:lnTo>
                      <a:pt x="28" y="5"/>
                    </a:lnTo>
                    <a:lnTo>
                      <a:pt x="28" y="5"/>
                    </a:lnTo>
                    <a:lnTo>
                      <a:pt x="28" y="5"/>
                    </a:lnTo>
                    <a:lnTo>
                      <a:pt x="28" y="5"/>
                    </a:lnTo>
                    <a:lnTo>
                      <a:pt x="28" y="5"/>
                    </a:lnTo>
                    <a:lnTo>
                      <a:pt x="28" y="5"/>
                    </a:lnTo>
                    <a:lnTo>
                      <a:pt x="28" y="5"/>
                    </a:lnTo>
                    <a:lnTo>
                      <a:pt x="28" y="5"/>
                    </a:lnTo>
                    <a:lnTo>
                      <a:pt x="28" y="3"/>
                    </a:lnTo>
                    <a:lnTo>
                      <a:pt x="28" y="3"/>
                    </a:lnTo>
                    <a:lnTo>
                      <a:pt x="28" y="3"/>
                    </a:lnTo>
                    <a:lnTo>
                      <a:pt x="28" y="3"/>
                    </a:lnTo>
                    <a:lnTo>
                      <a:pt x="28" y="3"/>
                    </a:lnTo>
                    <a:lnTo>
                      <a:pt x="28" y="3"/>
                    </a:lnTo>
                    <a:lnTo>
                      <a:pt x="26" y="3"/>
                    </a:lnTo>
                    <a:lnTo>
                      <a:pt x="26" y="3"/>
                    </a:lnTo>
                    <a:lnTo>
                      <a:pt x="26" y="3"/>
                    </a:lnTo>
                    <a:lnTo>
                      <a:pt x="26" y="3"/>
                    </a:lnTo>
                    <a:lnTo>
                      <a:pt x="26" y="3"/>
                    </a:lnTo>
                    <a:lnTo>
                      <a:pt x="26" y="3"/>
                    </a:lnTo>
                    <a:lnTo>
                      <a:pt x="26" y="3"/>
                    </a:lnTo>
                    <a:lnTo>
                      <a:pt x="26" y="2"/>
                    </a:lnTo>
                    <a:lnTo>
                      <a:pt x="26" y="2"/>
                    </a:lnTo>
                    <a:lnTo>
                      <a:pt x="26" y="2"/>
                    </a:lnTo>
                    <a:lnTo>
                      <a:pt x="26" y="2"/>
                    </a:lnTo>
                    <a:lnTo>
                      <a:pt x="26" y="2"/>
                    </a:lnTo>
                    <a:lnTo>
                      <a:pt x="26" y="2"/>
                    </a:lnTo>
                    <a:lnTo>
                      <a:pt x="26" y="2"/>
                    </a:lnTo>
                    <a:lnTo>
                      <a:pt x="26" y="2"/>
                    </a:lnTo>
                    <a:lnTo>
                      <a:pt x="28" y="2"/>
                    </a:lnTo>
                    <a:lnTo>
                      <a:pt x="28" y="2"/>
                    </a:lnTo>
                    <a:lnTo>
                      <a:pt x="28" y="2"/>
                    </a:lnTo>
                    <a:close/>
                  </a:path>
                </a:pathLst>
              </a:custGeom>
              <a:solidFill>
                <a:srgbClr val="000000"/>
              </a:solidFill>
              <a:ln w="9525">
                <a:solidFill>
                  <a:schemeClr val="hlink"/>
                </a:solidFill>
                <a:round/>
                <a:headEnd/>
                <a:tailEnd/>
              </a:ln>
            </p:spPr>
            <p:txBody>
              <a:bodyPr/>
              <a:lstStyle/>
              <a:p>
                <a:endParaRPr lang="en-US"/>
              </a:p>
            </p:txBody>
          </p:sp>
          <p:sp>
            <p:nvSpPr>
              <p:cNvPr id="2081" name="Freeform 33"/>
              <p:cNvSpPr>
                <a:spLocks/>
              </p:cNvSpPr>
              <p:nvPr/>
            </p:nvSpPr>
            <p:spPr bwMode="auto">
              <a:xfrm>
                <a:off x="2780" y="1761"/>
                <a:ext cx="28" cy="5"/>
              </a:xfrm>
              <a:custGeom>
                <a:avLst/>
                <a:gdLst>
                  <a:gd name="T0" fmla="*/ 28 w 28"/>
                  <a:gd name="T1" fmla="*/ 2 h 5"/>
                  <a:gd name="T2" fmla="*/ 0 w 28"/>
                  <a:gd name="T3" fmla="*/ 0 h 5"/>
                  <a:gd name="T4" fmla="*/ 0 w 28"/>
                  <a:gd name="T5" fmla="*/ 2 h 5"/>
                  <a:gd name="T6" fmla="*/ 2 w 28"/>
                  <a:gd name="T7" fmla="*/ 2 h 5"/>
                  <a:gd name="T8" fmla="*/ 28 w 28"/>
                  <a:gd name="T9" fmla="*/ 5 h 5"/>
                  <a:gd name="T10" fmla="*/ 28 w 28"/>
                  <a:gd name="T11" fmla="*/ 3 h 5"/>
                  <a:gd name="T12" fmla="*/ 26 w 28"/>
                  <a:gd name="T13" fmla="*/ 3 h 5"/>
                  <a:gd name="T14" fmla="*/ 26 w 28"/>
                  <a:gd name="T15" fmla="*/ 2 h 5"/>
                  <a:gd name="T16" fmla="*/ 28 w 28"/>
                  <a:gd name="T1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5">
                    <a:moveTo>
                      <a:pt x="28" y="2"/>
                    </a:moveTo>
                    <a:lnTo>
                      <a:pt x="0" y="0"/>
                    </a:lnTo>
                    <a:lnTo>
                      <a:pt x="0" y="2"/>
                    </a:lnTo>
                    <a:lnTo>
                      <a:pt x="2" y="2"/>
                    </a:lnTo>
                    <a:lnTo>
                      <a:pt x="28" y="5"/>
                    </a:lnTo>
                    <a:lnTo>
                      <a:pt x="28" y="3"/>
                    </a:lnTo>
                    <a:lnTo>
                      <a:pt x="26" y="3"/>
                    </a:lnTo>
                    <a:lnTo>
                      <a:pt x="26" y="2"/>
                    </a:lnTo>
                    <a:lnTo>
                      <a:pt x="28" y="2"/>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2" name="Freeform 34"/>
              <p:cNvSpPr>
                <a:spLocks/>
              </p:cNvSpPr>
              <p:nvPr/>
            </p:nvSpPr>
            <p:spPr bwMode="auto">
              <a:xfrm>
                <a:off x="2806" y="1763"/>
                <a:ext cx="3" cy="3"/>
              </a:xfrm>
              <a:custGeom>
                <a:avLst/>
                <a:gdLst>
                  <a:gd name="T0" fmla="*/ 0 w 3"/>
                  <a:gd name="T1" fmla="*/ 0 h 3"/>
                  <a:gd name="T2" fmla="*/ 0 w 3"/>
                  <a:gd name="T3" fmla="*/ 0 h 3"/>
                  <a:gd name="T4" fmla="*/ 0 w 3"/>
                  <a:gd name="T5" fmla="*/ 0 h 3"/>
                  <a:gd name="T6" fmla="*/ 0 w 3"/>
                  <a:gd name="T7" fmla="*/ 0 h 3"/>
                  <a:gd name="T8" fmla="*/ 0 w 3"/>
                  <a:gd name="T9" fmla="*/ 1 h 3"/>
                  <a:gd name="T10" fmla="*/ 0 w 3"/>
                  <a:gd name="T11" fmla="*/ 1 h 3"/>
                  <a:gd name="T12" fmla="*/ 0 w 3"/>
                  <a:gd name="T13" fmla="*/ 1 h 3"/>
                  <a:gd name="T14" fmla="*/ 0 w 3"/>
                  <a:gd name="T15" fmla="*/ 1 h 3"/>
                  <a:gd name="T16" fmla="*/ 2 w 3"/>
                  <a:gd name="T17" fmla="*/ 1 h 3"/>
                  <a:gd name="T18" fmla="*/ 2 w 3"/>
                  <a:gd name="T19" fmla="*/ 1 h 3"/>
                  <a:gd name="T20" fmla="*/ 2 w 3"/>
                  <a:gd name="T21" fmla="*/ 1 h 3"/>
                  <a:gd name="T22" fmla="*/ 2 w 3"/>
                  <a:gd name="T23" fmla="*/ 3 h 3"/>
                  <a:gd name="T24" fmla="*/ 2 w 3"/>
                  <a:gd name="T25" fmla="*/ 3 h 3"/>
                  <a:gd name="T26" fmla="*/ 2 w 3"/>
                  <a:gd name="T27" fmla="*/ 3 h 3"/>
                  <a:gd name="T28" fmla="*/ 2 w 3"/>
                  <a:gd name="T29" fmla="*/ 3 h 3"/>
                  <a:gd name="T30" fmla="*/ 3 w 3"/>
                  <a:gd name="T31" fmla="*/ 3 h 3"/>
                  <a:gd name="T32" fmla="*/ 3 w 3"/>
                  <a:gd name="T33" fmla="*/ 3 h 3"/>
                  <a:gd name="T34" fmla="*/ 3 w 3"/>
                  <a:gd name="T35" fmla="*/ 3 h 3"/>
                  <a:gd name="T36" fmla="*/ 3 w 3"/>
                  <a:gd name="T37" fmla="*/ 3 h 3"/>
                  <a:gd name="T38" fmla="*/ 3 w 3"/>
                  <a:gd name="T39" fmla="*/ 3 h 3"/>
                  <a:gd name="T40" fmla="*/ 3 w 3"/>
                  <a:gd name="T41" fmla="*/ 1 h 3"/>
                  <a:gd name="T42" fmla="*/ 3 w 3"/>
                  <a:gd name="T43" fmla="*/ 1 h 3"/>
                  <a:gd name="T44" fmla="*/ 3 w 3"/>
                  <a:gd name="T45" fmla="*/ 1 h 3"/>
                  <a:gd name="T46" fmla="*/ 3 w 3"/>
                  <a:gd name="T47" fmla="*/ 1 h 3"/>
                  <a:gd name="T48" fmla="*/ 3 w 3"/>
                  <a:gd name="T49" fmla="*/ 1 h 3"/>
                  <a:gd name="T50" fmla="*/ 2 w 3"/>
                  <a:gd name="T51" fmla="*/ 1 h 3"/>
                  <a:gd name="T52" fmla="*/ 2 w 3"/>
                  <a:gd name="T53" fmla="*/ 0 h 3"/>
                  <a:gd name="T54" fmla="*/ 2 w 3"/>
                  <a:gd name="T55" fmla="*/ 0 h 3"/>
                  <a:gd name="T56" fmla="*/ 2 w 3"/>
                  <a:gd name="T57" fmla="*/ 0 h 3"/>
                  <a:gd name="T58" fmla="*/ 2 w 3"/>
                  <a:gd name="T59" fmla="*/ 0 h 3"/>
                  <a:gd name="T60" fmla="*/ 2 w 3"/>
                  <a:gd name="T61" fmla="*/ 0 h 3"/>
                  <a:gd name="T62" fmla="*/ 2 w 3"/>
                  <a:gd name="T63" fmla="*/ 0 h 3"/>
                  <a:gd name="T64" fmla="*/ 0 w 3"/>
                  <a:gd name="T6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 h="3">
                    <a:moveTo>
                      <a:pt x="0" y="0"/>
                    </a:moveTo>
                    <a:lnTo>
                      <a:pt x="0" y="0"/>
                    </a:lnTo>
                    <a:lnTo>
                      <a:pt x="0" y="0"/>
                    </a:lnTo>
                    <a:lnTo>
                      <a:pt x="0" y="0"/>
                    </a:lnTo>
                    <a:lnTo>
                      <a:pt x="0" y="1"/>
                    </a:lnTo>
                    <a:lnTo>
                      <a:pt x="0" y="1"/>
                    </a:lnTo>
                    <a:lnTo>
                      <a:pt x="0" y="1"/>
                    </a:lnTo>
                    <a:lnTo>
                      <a:pt x="0" y="1"/>
                    </a:lnTo>
                    <a:lnTo>
                      <a:pt x="2" y="1"/>
                    </a:lnTo>
                    <a:lnTo>
                      <a:pt x="2" y="1"/>
                    </a:lnTo>
                    <a:lnTo>
                      <a:pt x="2" y="1"/>
                    </a:lnTo>
                    <a:lnTo>
                      <a:pt x="2" y="3"/>
                    </a:lnTo>
                    <a:lnTo>
                      <a:pt x="2" y="3"/>
                    </a:lnTo>
                    <a:lnTo>
                      <a:pt x="2" y="3"/>
                    </a:lnTo>
                    <a:lnTo>
                      <a:pt x="2" y="3"/>
                    </a:lnTo>
                    <a:lnTo>
                      <a:pt x="3" y="3"/>
                    </a:lnTo>
                    <a:lnTo>
                      <a:pt x="3" y="3"/>
                    </a:lnTo>
                    <a:lnTo>
                      <a:pt x="3" y="3"/>
                    </a:lnTo>
                    <a:lnTo>
                      <a:pt x="3" y="3"/>
                    </a:lnTo>
                    <a:lnTo>
                      <a:pt x="3" y="3"/>
                    </a:lnTo>
                    <a:lnTo>
                      <a:pt x="3" y="1"/>
                    </a:lnTo>
                    <a:lnTo>
                      <a:pt x="3" y="1"/>
                    </a:lnTo>
                    <a:lnTo>
                      <a:pt x="3" y="1"/>
                    </a:lnTo>
                    <a:lnTo>
                      <a:pt x="3" y="1"/>
                    </a:lnTo>
                    <a:lnTo>
                      <a:pt x="3" y="1"/>
                    </a:lnTo>
                    <a:lnTo>
                      <a:pt x="2" y="1"/>
                    </a:lnTo>
                    <a:lnTo>
                      <a:pt x="2" y="0"/>
                    </a:lnTo>
                    <a:lnTo>
                      <a:pt x="2" y="0"/>
                    </a:lnTo>
                    <a:lnTo>
                      <a:pt x="2" y="0"/>
                    </a:lnTo>
                    <a:lnTo>
                      <a:pt x="2" y="0"/>
                    </a:lnTo>
                    <a:lnTo>
                      <a:pt x="2" y="0"/>
                    </a:lnTo>
                    <a:lnTo>
                      <a:pt x="2" y="0"/>
                    </a:lnTo>
                    <a:lnTo>
                      <a:pt x="0" y="0"/>
                    </a:lnTo>
                    <a:close/>
                  </a:path>
                </a:pathLst>
              </a:custGeom>
              <a:solidFill>
                <a:srgbClr val="000000"/>
              </a:solidFill>
              <a:ln w="9525">
                <a:solidFill>
                  <a:schemeClr val="hlink"/>
                </a:solidFill>
                <a:round/>
                <a:headEnd/>
                <a:tailEnd/>
              </a:ln>
            </p:spPr>
            <p:txBody>
              <a:bodyPr/>
              <a:lstStyle/>
              <a:p>
                <a:endParaRPr lang="en-US"/>
              </a:p>
            </p:txBody>
          </p:sp>
          <p:sp>
            <p:nvSpPr>
              <p:cNvPr id="2083" name="Freeform 35"/>
              <p:cNvSpPr>
                <a:spLocks/>
              </p:cNvSpPr>
              <p:nvPr/>
            </p:nvSpPr>
            <p:spPr bwMode="auto">
              <a:xfrm>
                <a:off x="2806" y="1763"/>
                <a:ext cx="3" cy="3"/>
              </a:xfrm>
              <a:custGeom>
                <a:avLst/>
                <a:gdLst>
                  <a:gd name="T0" fmla="*/ 0 w 3"/>
                  <a:gd name="T1" fmla="*/ 0 h 3"/>
                  <a:gd name="T2" fmla="*/ 0 w 3"/>
                  <a:gd name="T3" fmla="*/ 1 h 3"/>
                  <a:gd name="T4" fmla="*/ 2 w 3"/>
                  <a:gd name="T5" fmla="*/ 1 h 3"/>
                  <a:gd name="T6" fmla="*/ 2 w 3"/>
                  <a:gd name="T7" fmla="*/ 3 h 3"/>
                  <a:gd name="T8" fmla="*/ 3 w 3"/>
                  <a:gd name="T9" fmla="*/ 3 h 3"/>
                  <a:gd name="T10" fmla="*/ 3 w 3"/>
                  <a:gd name="T11" fmla="*/ 1 h 3"/>
                  <a:gd name="T12" fmla="*/ 2 w 3"/>
                  <a:gd name="T13" fmla="*/ 1 h 3"/>
                  <a:gd name="T14" fmla="*/ 2 w 3"/>
                  <a:gd name="T15" fmla="*/ 0 h 3"/>
                  <a:gd name="T16" fmla="*/ 0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0" y="0"/>
                    </a:moveTo>
                    <a:lnTo>
                      <a:pt x="0" y="1"/>
                    </a:lnTo>
                    <a:lnTo>
                      <a:pt x="2" y="1"/>
                    </a:lnTo>
                    <a:lnTo>
                      <a:pt x="2" y="3"/>
                    </a:lnTo>
                    <a:lnTo>
                      <a:pt x="3" y="3"/>
                    </a:lnTo>
                    <a:lnTo>
                      <a:pt x="3" y="1"/>
                    </a:lnTo>
                    <a:lnTo>
                      <a:pt x="2" y="1"/>
                    </a:lnTo>
                    <a:lnTo>
                      <a:pt x="2" y="0"/>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4" name="Freeform 36"/>
              <p:cNvSpPr>
                <a:spLocks/>
              </p:cNvSpPr>
              <p:nvPr/>
            </p:nvSpPr>
            <p:spPr bwMode="auto">
              <a:xfrm>
                <a:off x="2740" y="1733"/>
                <a:ext cx="6" cy="12"/>
              </a:xfrm>
              <a:custGeom>
                <a:avLst/>
                <a:gdLst>
                  <a:gd name="T0" fmla="*/ 3 w 6"/>
                  <a:gd name="T1" fmla="*/ 0 h 12"/>
                  <a:gd name="T2" fmla="*/ 3 w 6"/>
                  <a:gd name="T3" fmla="*/ 0 h 12"/>
                  <a:gd name="T4" fmla="*/ 4 w 6"/>
                  <a:gd name="T5" fmla="*/ 0 h 12"/>
                  <a:gd name="T6" fmla="*/ 4 w 6"/>
                  <a:gd name="T7" fmla="*/ 0 h 12"/>
                  <a:gd name="T8" fmla="*/ 6 w 6"/>
                  <a:gd name="T9" fmla="*/ 1 h 12"/>
                  <a:gd name="T10" fmla="*/ 6 w 6"/>
                  <a:gd name="T11" fmla="*/ 3 h 12"/>
                  <a:gd name="T12" fmla="*/ 6 w 6"/>
                  <a:gd name="T13" fmla="*/ 3 h 12"/>
                  <a:gd name="T14" fmla="*/ 6 w 6"/>
                  <a:gd name="T15" fmla="*/ 4 h 12"/>
                  <a:gd name="T16" fmla="*/ 6 w 6"/>
                  <a:gd name="T17" fmla="*/ 6 h 12"/>
                  <a:gd name="T18" fmla="*/ 6 w 6"/>
                  <a:gd name="T19" fmla="*/ 7 h 12"/>
                  <a:gd name="T20" fmla="*/ 6 w 6"/>
                  <a:gd name="T21" fmla="*/ 7 h 12"/>
                  <a:gd name="T22" fmla="*/ 6 w 6"/>
                  <a:gd name="T23" fmla="*/ 9 h 12"/>
                  <a:gd name="T24" fmla="*/ 6 w 6"/>
                  <a:gd name="T25" fmla="*/ 10 h 12"/>
                  <a:gd name="T26" fmla="*/ 4 w 6"/>
                  <a:gd name="T27" fmla="*/ 10 h 12"/>
                  <a:gd name="T28" fmla="*/ 4 w 6"/>
                  <a:gd name="T29" fmla="*/ 10 h 12"/>
                  <a:gd name="T30" fmla="*/ 3 w 6"/>
                  <a:gd name="T31" fmla="*/ 12 h 12"/>
                  <a:gd name="T32" fmla="*/ 3 w 6"/>
                  <a:gd name="T33" fmla="*/ 12 h 12"/>
                  <a:gd name="T34" fmla="*/ 3 w 6"/>
                  <a:gd name="T35" fmla="*/ 12 h 12"/>
                  <a:gd name="T36" fmla="*/ 1 w 6"/>
                  <a:gd name="T37" fmla="*/ 10 h 12"/>
                  <a:gd name="T38" fmla="*/ 1 w 6"/>
                  <a:gd name="T39" fmla="*/ 10 h 12"/>
                  <a:gd name="T40" fmla="*/ 1 w 6"/>
                  <a:gd name="T41" fmla="*/ 10 h 12"/>
                  <a:gd name="T42" fmla="*/ 0 w 6"/>
                  <a:gd name="T43" fmla="*/ 9 h 12"/>
                  <a:gd name="T44" fmla="*/ 0 w 6"/>
                  <a:gd name="T45" fmla="*/ 7 h 12"/>
                  <a:gd name="T46" fmla="*/ 0 w 6"/>
                  <a:gd name="T47" fmla="*/ 7 h 12"/>
                  <a:gd name="T48" fmla="*/ 0 w 6"/>
                  <a:gd name="T49" fmla="*/ 6 h 12"/>
                  <a:gd name="T50" fmla="*/ 0 w 6"/>
                  <a:gd name="T51" fmla="*/ 4 h 12"/>
                  <a:gd name="T52" fmla="*/ 0 w 6"/>
                  <a:gd name="T53" fmla="*/ 3 h 12"/>
                  <a:gd name="T54" fmla="*/ 0 w 6"/>
                  <a:gd name="T55" fmla="*/ 3 h 12"/>
                  <a:gd name="T56" fmla="*/ 1 w 6"/>
                  <a:gd name="T57" fmla="*/ 1 h 12"/>
                  <a:gd name="T58" fmla="*/ 1 w 6"/>
                  <a:gd name="T59" fmla="*/ 0 h 12"/>
                  <a:gd name="T60" fmla="*/ 1 w 6"/>
                  <a:gd name="T61" fmla="*/ 0 h 12"/>
                  <a:gd name="T62" fmla="*/ 3 w 6"/>
                  <a:gd name="T63" fmla="*/ 0 h 12"/>
                  <a:gd name="T64" fmla="*/ 3 w 6"/>
                  <a:gd name="T6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12">
                    <a:moveTo>
                      <a:pt x="3" y="0"/>
                    </a:moveTo>
                    <a:lnTo>
                      <a:pt x="3" y="0"/>
                    </a:lnTo>
                    <a:lnTo>
                      <a:pt x="4" y="0"/>
                    </a:lnTo>
                    <a:lnTo>
                      <a:pt x="4" y="0"/>
                    </a:lnTo>
                    <a:lnTo>
                      <a:pt x="6" y="1"/>
                    </a:lnTo>
                    <a:lnTo>
                      <a:pt x="6" y="3"/>
                    </a:lnTo>
                    <a:lnTo>
                      <a:pt x="6" y="3"/>
                    </a:lnTo>
                    <a:lnTo>
                      <a:pt x="6" y="4"/>
                    </a:lnTo>
                    <a:lnTo>
                      <a:pt x="6" y="6"/>
                    </a:lnTo>
                    <a:lnTo>
                      <a:pt x="6" y="7"/>
                    </a:lnTo>
                    <a:lnTo>
                      <a:pt x="6" y="7"/>
                    </a:lnTo>
                    <a:lnTo>
                      <a:pt x="6" y="9"/>
                    </a:lnTo>
                    <a:lnTo>
                      <a:pt x="6" y="10"/>
                    </a:lnTo>
                    <a:lnTo>
                      <a:pt x="4" y="10"/>
                    </a:lnTo>
                    <a:lnTo>
                      <a:pt x="4" y="10"/>
                    </a:lnTo>
                    <a:lnTo>
                      <a:pt x="3" y="12"/>
                    </a:lnTo>
                    <a:lnTo>
                      <a:pt x="3" y="12"/>
                    </a:lnTo>
                    <a:lnTo>
                      <a:pt x="3" y="12"/>
                    </a:lnTo>
                    <a:lnTo>
                      <a:pt x="1" y="10"/>
                    </a:lnTo>
                    <a:lnTo>
                      <a:pt x="1" y="10"/>
                    </a:lnTo>
                    <a:lnTo>
                      <a:pt x="1" y="10"/>
                    </a:lnTo>
                    <a:lnTo>
                      <a:pt x="0" y="9"/>
                    </a:lnTo>
                    <a:lnTo>
                      <a:pt x="0" y="7"/>
                    </a:lnTo>
                    <a:lnTo>
                      <a:pt x="0" y="7"/>
                    </a:lnTo>
                    <a:lnTo>
                      <a:pt x="0" y="6"/>
                    </a:lnTo>
                    <a:lnTo>
                      <a:pt x="0" y="4"/>
                    </a:lnTo>
                    <a:lnTo>
                      <a:pt x="0" y="3"/>
                    </a:lnTo>
                    <a:lnTo>
                      <a:pt x="0" y="3"/>
                    </a:lnTo>
                    <a:lnTo>
                      <a:pt x="1" y="1"/>
                    </a:lnTo>
                    <a:lnTo>
                      <a:pt x="1" y="0"/>
                    </a:lnTo>
                    <a:lnTo>
                      <a:pt x="1" y="0"/>
                    </a:lnTo>
                    <a:lnTo>
                      <a:pt x="3" y="0"/>
                    </a:lnTo>
                    <a:lnTo>
                      <a:pt x="3" y="0"/>
                    </a:lnTo>
                    <a:close/>
                  </a:path>
                </a:pathLst>
              </a:custGeom>
              <a:solidFill>
                <a:srgbClr val="000000"/>
              </a:solidFill>
              <a:ln w="9525">
                <a:solidFill>
                  <a:schemeClr val="hlink"/>
                </a:solidFill>
                <a:round/>
                <a:headEnd/>
                <a:tailEnd/>
              </a:ln>
            </p:spPr>
            <p:txBody>
              <a:bodyPr/>
              <a:lstStyle/>
              <a:p>
                <a:endParaRPr lang="en-US"/>
              </a:p>
            </p:txBody>
          </p:sp>
          <p:sp>
            <p:nvSpPr>
              <p:cNvPr id="2085" name="Freeform 37"/>
              <p:cNvSpPr>
                <a:spLocks/>
              </p:cNvSpPr>
              <p:nvPr/>
            </p:nvSpPr>
            <p:spPr bwMode="auto">
              <a:xfrm>
                <a:off x="2740" y="1733"/>
                <a:ext cx="6" cy="12"/>
              </a:xfrm>
              <a:custGeom>
                <a:avLst/>
                <a:gdLst>
                  <a:gd name="T0" fmla="*/ 3 w 6"/>
                  <a:gd name="T1" fmla="*/ 0 h 12"/>
                  <a:gd name="T2" fmla="*/ 4 w 6"/>
                  <a:gd name="T3" fmla="*/ 0 h 12"/>
                  <a:gd name="T4" fmla="*/ 6 w 6"/>
                  <a:gd name="T5" fmla="*/ 1 h 12"/>
                  <a:gd name="T6" fmla="*/ 6 w 6"/>
                  <a:gd name="T7" fmla="*/ 3 h 12"/>
                  <a:gd name="T8" fmla="*/ 6 w 6"/>
                  <a:gd name="T9" fmla="*/ 4 h 12"/>
                  <a:gd name="T10" fmla="*/ 6 w 6"/>
                  <a:gd name="T11" fmla="*/ 6 h 12"/>
                  <a:gd name="T12" fmla="*/ 6 w 6"/>
                  <a:gd name="T13" fmla="*/ 7 h 12"/>
                  <a:gd name="T14" fmla="*/ 6 w 6"/>
                  <a:gd name="T15" fmla="*/ 9 h 12"/>
                  <a:gd name="T16" fmla="*/ 6 w 6"/>
                  <a:gd name="T17" fmla="*/ 10 h 12"/>
                  <a:gd name="T18" fmla="*/ 4 w 6"/>
                  <a:gd name="T19" fmla="*/ 10 h 12"/>
                  <a:gd name="T20" fmla="*/ 3 w 6"/>
                  <a:gd name="T21" fmla="*/ 12 h 12"/>
                  <a:gd name="T22" fmla="*/ 1 w 6"/>
                  <a:gd name="T23" fmla="*/ 10 h 12"/>
                  <a:gd name="T24" fmla="*/ 0 w 6"/>
                  <a:gd name="T25" fmla="*/ 9 h 12"/>
                  <a:gd name="T26" fmla="*/ 0 w 6"/>
                  <a:gd name="T27" fmla="*/ 7 h 12"/>
                  <a:gd name="T28" fmla="*/ 0 w 6"/>
                  <a:gd name="T29" fmla="*/ 6 h 12"/>
                  <a:gd name="T30" fmla="*/ 0 w 6"/>
                  <a:gd name="T31" fmla="*/ 4 h 12"/>
                  <a:gd name="T32" fmla="*/ 0 w 6"/>
                  <a:gd name="T33" fmla="*/ 3 h 12"/>
                  <a:gd name="T34" fmla="*/ 1 w 6"/>
                  <a:gd name="T35" fmla="*/ 1 h 12"/>
                  <a:gd name="T36" fmla="*/ 1 w 6"/>
                  <a:gd name="T37" fmla="*/ 0 h 12"/>
                  <a:gd name="T38" fmla="*/ 3 w 6"/>
                  <a:gd name="T3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12">
                    <a:moveTo>
                      <a:pt x="3" y="0"/>
                    </a:moveTo>
                    <a:lnTo>
                      <a:pt x="4" y="0"/>
                    </a:lnTo>
                    <a:lnTo>
                      <a:pt x="6" y="1"/>
                    </a:lnTo>
                    <a:lnTo>
                      <a:pt x="6" y="3"/>
                    </a:lnTo>
                    <a:lnTo>
                      <a:pt x="6" y="4"/>
                    </a:lnTo>
                    <a:lnTo>
                      <a:pt x="6" y="6"/>
                    </a:lnTo>
                    <a:lnTo>
                      <a:pt x="6" y="7"/>
                    </a:lnTo>
                    <a:lnTo>
                      <a:pt x="6" y="9"/>
                    </a:lnTo>
                    <a:lnTo>
                      <a:pt x="6" y="10"/>
                    </a:lnTo>
                    <a:lnTo>
                      <a:pt x="4" y="10"/>
                    </a:lnTo>
                    <a:lnTo>
                      <a:pt x="3" y="12"/>
                    </a:lnTo>
                    <a:lnTo>
                      <a:pt x="1" y="10"/>
                    </a:lnTo>
                    <a:lnTo>
                      <a:pt x="0" y="9"/>
                    </a:lnTo>
                    <a:lnTo>
                      <a:pt x="0" y="7"/>
                    </a:lnTo>
                    <a:lnTo>
                      <a:pt x="0" y="6"/>
                    </a:lnTo>
                    <a:lnTo>
                      <a:pt x="0" y="4"/>
                    </a:lnTo>
                    <a:lnTo>
                      <a:pt x="0" y="3"/>
                    </a:lnTo>
                    <a:lnTo>
                      <a:pt x="1" y="1"/>
                    </a:lnTo>
                    <a:lnTo>
                      <a:pt x="1" y="0"/>
                    </a:lnTo>
                    <a:lnTo>
                      <a:pt x="3"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6" name="Freeform 38"/>
              <p:cNvSpPr>
                <a:spLocks/>
              </p:cNvSpPr>
              <p:nvPr/>
            </p:nvSpPr>
            <p:spPr bwMode="auto">
              <a:xfrm>
                <a:off x="2673" y="1646"/>
                <a:ext cx="91" cy="366"/>
              </a:xfrm>
              <a:custGeom>
                <a:avLst/>
                <a:gdLst>
                  <a:gd name="T0" fmla="*/ 50 w 91"/>
                  <a:gd name="T1" fmla="*/ 0 h 366"/>
                  <a:gd name="T2" fmla="*/ 50 w 91"/>
                  <a:gd name="T3" fmla="*/ 178 h 366"/>
                  <a:gd name="T4" fmla="*/ 0 w 91"/>
                  <a:gd name="T5" fmla="*/ 366 h 366"/>
                  <a:gd name="T6" fmla="*/ 9 w 91"/>
                  <a:gd name="T7" fmla="*/ 366 h 366"/>
                  <a:gd name="T8" fmla="*/ 37 w 91"/>
                  <a:gd name="T9" fmla="*/ 267 h 366"/>
                  <a:gd name="T10" fmla="*/ 91 w 91"/>
                  <a:gd name="T11" fmla="*/ 174 h 366"/>
                </a:gdLst>
                <a:ahLst/>
                <a:cxnLst>
                  <a:cxn ang="0">
                    <a:pos x="T0" y="T1"/>
                  </a:cxn>
                  <a:cxn ang="0">
                    <a:pos x="T2" y="T3"/>
                  </a:cxn>
                  <a:cxn ang="0">
                    <a:pos x="T4" y="T5"/>
                  </a:cxn>
                  <a:cxn ang="0">
                    <a:pos x="T6" y="T7"/>
                  </a:cxn>
                  <a:cxn ang="0">
                    <a:pos x="T8" y="T9"/>
                  </a:cxn>
                  <a:cxn ang="0">
                    <a:pos x="T10" y="T11"/>
                  </a:cxn>
                </a:cxnLst>
                <a:rect l="0" t="0" r="r" b="b"/>
                <a:pathLst>
                  <a:path w="91" h="366">
                    <a:moveTo>
                      <a:pt x="50" y="0"/>
                    </a:moveTo>
                    <a:lnTo>
                      <a:pt x="50" y="178"/>
                    </a:lnTo>
                    <a:lnTo>
                      <a:pt x="0" y="366"/>
                    </a:lnTo>
                    <a:lnTo>
                      <a:pt x="9" y="366"/>
                    </a:lnTo>
                    <a:lnTo>
                      <a:pt x="37" y="267"/>
                    </a:lnTo>
                    <a:lnTo>
                      <a:pt x="91" y="174"/>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7" name="Freeform 39"/>
              <p:cNvSpPr>
                <a:spLocks/>
              </p:cNvSpPr>
              <p:nvPr/>
            </p:nvSpPr>
            <p:spPr bwMode="auto">
              <a:xfrm>
                <a:off x="2724" y="1646"/>
                <a:ext cx="87" cy="366"/>
              </a:xfrm>
              <a:custGeom>
                <a:avLst/>
                <a:gdLst>
                  <a:gd name="T0" fmla="*/ 39 w 87"/>
                  <a:gd name="T1" fmla="*/ 0 h 366"/>
                  <a:gd name="T2" fmla="*/ 39 w 87"/>
                  <a:gd name="T3" fmla="*/ 178 h 366"/>
                  <a:gd name="T4" fmla="*/ 87 w 87"/>
                  <a:gd name="T5" fmla="*/ 365 h 366"/>
                  <a:gd name="T6" fmla="*/ 78 w 87"/>
                  <a:gd name="T7" fmla="*/ 366 h 366"/>
                  <a:gd name="T8" fmla="*/ 53 w 87"/>
                  <a:gd name="T9" fmla="*/ 269 h 366"/>
                  <a:gd name="T10" fmla="*/ 0 w 87"/>
                  <a:gd name="T11" fmla="*/ 174 h 366"/>
                </a:gdLst>
                <a:ahLst/>
                <a:cxnLst>
                  <a:cxn ang="0">
                    <a:pos x="T0" y="T1"/>
                  </a:cxn>
                  <a:cxn ang="0">
                    <a:pos x="T2" y="T3"/>
                  </a:cxn>
                  <a:cxn ang="0">
                    <a:pos x="T4" y="T5"/>
                  </a:cxn>
                  <a:cxn ang="0">
                    <a:pos x="T6" y="T7"/>
                  </a:cxn>
                  <a:cxn ang="0">
                    <a:pos x="T8" y="T9"/>
                  </a:cxn>
                  <a:cxn ang="0">
                    <a:pos x="T10" y="T11"/>
                  </a:cxn>
                </a:cxnLst>
                <a:rect l="0" t="0" r="r" b="b"/>
                <a:pathLst>
                  <a:path w="87" h="366">
                    <a:moveTo>
                      <a:pt x="39" y="0"/>
                    </a:moveTo>
                    <a:lnTo>
                      <a:pt x="39" y="178"/>
                    </a:lnTo>
                    <a:lnTo>
                      <a:pt x="87" y="365"/>
                    </a:lnTo>
                    <a:lnTo>
                      <a:pt x="78" y="366"/>
                    </a:lnTo>
                    <a:lnTo>
                      <a:pt x="53" y="269"/>
                    </a:lnTo>
                    <a:lnTo>
                      <a:pt x="0" y="174"/>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8" name="Freeform 40"/>
              <p:cNvSpPr>
                <a:spLocks/>
              </p:cNvSpPr>
              <p:nvPr/>
            </p:nvSpPr>
            <p:spPr bwMode="auto">
              <a:xfrm>
                <a:off x="2723" y="1799"/>
                <a:ext cx="40" cy="21"/>
              </a:xfrm>
              <a:custGeom>
                <a:avLst/>
                <a:gdLst>
                  <a:gd name="T0" fmla="*/ 0 w 40"/>
                  <a:gd name="T1" fmla="*/ 21 h 21"/>
                  <a:gd name="T2" fmla="*/ 40 w 40"/>
                  <a:gd name="T3" fmla="*/ 21 h 21"/>
                  <a:gd name="T4" fmla="*/ 0 w 40"/>
                  <a:gd name="T5" fmla="*/ 0 h 21"/>
                </a:gdLst>
                <a:ahLst/>
                <a:cxnLst>
                  <a:cxn ang="0">
                    <a:pos x="T0" y="T1"/>
                  </a:cxn>
                  <a:cxn ang="0">
                    <a:pos x="T2" y="T3"/>
                  </a:cxn>
                  <a:cxn ang="0">
                    <a:pos x="T4" y="T5"/>
                  </a:cxn>
                </a:cxnLst>
                <a:rect l="0" t="0" r="r" b="b"/>
                <a:pathLst>
                  <a:path w="40" h="21">
                    <a:moveTo>
                      <a:pt x="0" y="21"/>
                    </a:moveTo>
                    <a:lnTo>
                      <a:pt x="40" y="21"/>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9" name="Freeform 41"/>
              <p:cNvSpPr>
                <a:spLocks/>
              </p:cNvSpPr>
              <p:nvPr/>
            </p:nvSpPr>
            <p:spPr bwMode="auto">
              <a:xfrm>
                <a:off x="2723" y="1776"/>
                <a:ext cx="40" cy="23"/>
              </a:xfrm>
              <a:custGeom>
                <a:avLst/>
                <a:gdLst>
                  <a:gd name="T0" fmla="*/ 0 w 40"/>
                  <a:gd name="T1" fmla="*/ 23 h 23"/>
                  <a:gd name="T2" fmla="*/ 40 w 40"/>
                  <a:gd name="T3" fmla="*/ 23 h 23"/>
                  <a:gd name="T4" fmla="*/ 0 w 40"/>
                  <a:gd name="T5" fmla="*/ 0 h 23"/>
                </a:gdLst>
                <a:ahLst/>
                <a:cxnLst>
                  <a:cxn ang="0">
                    <a:pos x="T0" y="T1"/>
                  </a:cxn>
                  <a:cxn ang="0">
                    <a:pos x="T2" y="T3"/>
                  </a:cxn>
                  <a:cxn ang="0">
                    <a:pos x="T4" y="T5"/>
                  </a:cxn>
                </a:cxnLst>
                <a:rect l="0" t="0" r="r" b="b"/>
                <a:pathLst>
                  <a:path w="40" h="23">
                    <a:moveTo>
                      <a:pt x="0" y="23"/>
                    </a:moveTo>
                    <a:lnTo>
                      <a:pt x="40" y="23"/>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0" name="Freeform 42"/>
              <p:cNvSpPr>
                <a:spLocks/>
              </p:cNvSpPr>
              <p:nvPr/>
            </p:nvSpPr>
            <p:spPr bwMode="auto">
              <a:xfrm>
                <a:off x="2723" y="1755"/>
                <a:ext cx="40" cy="21"/>
              </a:xfrm>
              <a:custGeom>
                <a:avLst/>
                <a:gdLst>
                  <a:gd name="T0" fmla="*/ 0 w 40"/>
                  <a:gd name="T1" fmla="*/ 21 h 21"/>
                  <a:gd name="T2" fmla="*/ 40 w 40"/>
                  <a:gd name="T3" fmla="*/ 21 h 21"/>
                  <a:gd name="T4" fmla="*/ 0 w 40"/>
                  <a:gd name="T5" fmla="*/ 0 h 21"/>
                </a:gdLst>
                <a:ahLst/>
                <a:cxnLst>
                  <a:cxn ang="0">
                    <a:pos x="T0" y="T1"/>
                  </a:cxn>
                  <a:cxn ang="0">
                    <a:pos x="T2" y="T3"/>
                  </a:cxn>
                  <a:cxn ang="0">
                    <a:pos x="T4" y="T5"/>
                  </a:cxn>
                </a:cxnLst>
                <a:rect l="0" t="0" r="r" b="b"/>
                <a:pathLst>
                  <a:path w="40" h="21">
                    <a:moveTo>
                      <a:pt x="0" y="21"/>
                    </a:moveTo>
                    <a:lnTo>
                      <a:pt x="40" y="21"/>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1" name="Freeform 43"/>
              <p:cNvSpPr>
                <a:spLocks/>
              </p:cNvSpPr>
              <p:nvPr/>
            </p:nvSpPr>
            <p:spPr bwMode="auto">
              <a:xfrm>
                <a:off x="2723" y="1733"/>
                <a:ext cx="40" cy="21"/>
              </a:xfrm>
              <a:custGeom>
                <a:avLst/>
                <a:gdLst>
                  <a:gd name="T0" fmla="*/ 0 w 40"/>
                  <a:gd name="T1" fmla="*/ 21 h 21"/>
                  <a:gd name="T2" fmla="*/ 40 w 40"/>
                  <a:gd name="T3" fmla="*/ 21 h 21"/>
                  <a:gd name="T4" fmla="*/ 0 w 40"/>
                  <a:gd name="T5" fmla="*/ 0 h 21"/>
                </a:gdLst>
                <a:ahLst/>
                <a:cxnLst>
                  <a:cxn ang="0">
                    <a:pos x="T0" y="T1"/>
                  </a:cxn>
                  <a:cxn ang="0">
                    <a:pos x="T2" y="T3"/>
                  </a:cxn>
                  <a:cxn ang="0">
                    <a:pos x="T4" y="T5"/>
                  </a:cxn>
                </a:cxnLst>
                <a:rect l="0" t="0" r="r" b="b"/>
                <a:pathLst>
                  <a:path w="40" h="21">
                    <a:moveTo>
                      <a:pt x="0" y="21"/>
                    </a:moveTo>
                    <a:lnTo>
                      <a:pt x="40" y="21"/>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2" name="Freeform 44"/>
              <p:cNvSpPr>
                <a:spLocks/>
              </p:cNvSpPr>
              <p:nvPr/>
            </p:nvSpPr>
            <p:spPr bwMode="auto">
              <a:xfrm>
                <a:off x="2723" y="1710"/>
                <a:ext cx="40" cy="23"/>
              </a:xfrm>
              <a:custGeom>
                <a:avLst/>
                <a:gdLst>
                  <a:gd name="T0" fmla="*/ 0 w 40"/>
                  <a:gd name="T1" fmla="*/ 23 h 23"/>
                  <a:gd name="T2" fmla="*/ 40 w 40"/>
                  <a:gd name="T3" fmla="*/ 23 h 23"/>
                  <a:gd name="T4" fmla="*/ 0 w 40"/>
                  <a:gd name="T5" fmla="*/ 0 h 23"/>
                </a:gdLst>
                <a:ahLst/>
                <a:cxnLst>
                  <a:cxn ang="0">
                    <a:pos x="T0" y="T1"/>
                  </a:cxn>
                  <a:cxn ang="0">
                    <a:pos x="T2" y="T3"/>
                  </a:cxn>
                  <a:cxn ang="0">
                    <a:pos x="T4" y="T5"/>
                  </a:cxn>
                </a:cxnLst>
                <a:rect l="0" t="0" r="r" b="b"/>
                <a:pathLst>
                  <a:path w="40" h="23">
                    <a:moveTo>
                      <a:pt x="0" y="23"/>
                    </a:moveTo>
                    <a:lnTo>
                      <a:pt x="40" y="23"/>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3" name="Freeform 45"/>
              <p:cNvSpPr>
                <a:spLocks/>
              </p:cNvSpPr>
              <p:nvPr/>
            </p:nvSpPr>
            <p:spPr bwMode="auto">
              <a:xfrm>
                <a:off x="2723" y="1689"/>
                <a:ext cx="40" cy="21"/>
              </a:xfrm>
              <a:custGeom>
                <a:avLst/>
                <a:gdLst>
                  <a:gd name="T0" fmla="*/ 0 w 40"/>
                  <a:gd name="T1" fmla="*/ 21 h 21"/>
                  <a:gd name="T2" fmla="*/ 40 w 40"/>
                  <a:gd name="T3" fmla="*/ 21 h 21"/>
                  <a:gd name="T4" fmla="*/ 0 w 40"/>
                  <a:gd name="T5" fmla="*/ 0 h 21"/>
                </a:gdLst>
                <a:ahLst/>
                <a:cxnLst>
                  <a:cxn ang="0">
                    <a:pos x="T0" y="T1"/>
                  </a:cxn>
                  <a:cxn ang="0">
                    <a:pos x="T2" y="T3"/>
                  </a:cxn>
                  <a:cxn ang="0">
                    <a:pos x="T4" y="T5"/>
                  </a:cxn>
                </a:cxnLst>
                <a:rect l="0" t="0" r="r" b="b"/>
                <a:pathLst>
                  <a:path w="40" h="21">
                    <a:moveTo>
                      <a:pt x="0" y="21"/>
                    </a:moveTo>
                    <a:lnTo>
                      <a:pt x="40" y="21"/>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4" name="Freeform 46"/>
              <p:cNvSpPr>
                <a:spLocks/>
              </p:cNvSpPr>
              <p:nvPr/>
            </p:nvSpPr>
            <p:spPr bwMode="auto">
              <a:xfrm>
                <a:off x="2723" y="1667"/>
                <a:ext cx="40" cy="22"/>
              </a:xfrm>
              <a:custGeom>
                <a:avLst/>
                <a:gdLst>
                  <a:gd name="T0" fmla="*/ 0 w 40"/>
                  <a:gd name="T1" fmla="*/ 22 h 22"/>
                  <a:gd name="T2" fmla="*/ 40 w 40"/>
                  <a:gd name="T3" fmla="*/ 22 h 22"/>
                  <a:gd name="T4" fmla="*/ 0 w 40"/>
                  <a:gd name="T5" fmla="*/ 0 h 22"/>
                </a:gdLst>
                <a:ahLst/>
                <a:cxnLst>
                  <a:cxn ang="0">
                    <a:pos x="T0" y="T1"/>
                  </a:cxn>
                  <a:cxn ang="0">
                    <a:pos x="T2" y="T3"/>
                  </a:cxn>
                  <a:cxn ang="0">
                    <a:pos x="T4" y="T5"/>
                  </a:cxn>
                </a:cxnLst>
                <a:rect l="0" t="0" r="r" b="b"/>
                <a:pathLst>
                  <a:path w="40" h="22">
                    <a:moveTo>
                      <a:pt x="0" y="22"/>
                    </a:moveTo>
                    <a:lnTo>
                      <a:pt x="40" y="22"/>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5" name="Freeform 47"/>
              <p:cNvSpPr>
                <a:spLocks/>
              </p:cNvSpPr>
              <p:nvPr/>
            </p:nvSpPr>
            <p:spPr bwMode="auto">
              <a:xfrm>
                <a:off x="2723" y="1646"/>
                <a:ext cx="40" cy="21"/>
              </a:xfrm>
              <a:custGeom>
                <a:avLst/>
                <a:gdLst>
                  <a:gd name="T0" fmla="*/ 0 w 40"/>
                  <a:gd name="T1" fmla="*/ 21 h 21"/>
                  <a:gd name="T2" fmla="*/ 40 w 40"/>
                  <a:gd name="T3" fmla="*/ 21 h 21"/>
                  <a:gd name="T4" fmla="*/ 1 w 40"/>
                  <a:gd name="T5" fmla="*/ 0 h 21"/>
                  <a:gd name="T6" fmla="*/ 40 w 40"/>
                  <a:gd name="T7" fmla="*/ 0 h 21"/>
                </a:gdLst>
                <a:ahLst/>
                <a:cxnLst>
                  <a:cxn ang="0">
                    <a:pos x="T0" y="T1"/>
                  </a:cxn>
                  <a:cxn ang="0">
                    <a:pos x="T2" y="T3"/>
                  </a:cxn>
                  <a:cxn ang="0">
                    <a:pos x="T4" y="T5"/>
                  </a:cxn>
                  <a:cxn ang="0">
                    <a:pos x="T6" y="T7"/>
                  </a:cxn>
                </a:cxnLst>
                <a:rect l="0" t="0" r="r" b="b"/>
                <a:pathLst>
                  <a:path w="40" h="21">
                    <a:moveTo>
                      <a:pt x="0" y="21"/>
                    </a:moveTo>
                    <a:lnTo>
                      <a:pt x="40" y="21"/>
                    </a:lnTo>
                    <a:lnTo>
                      <a:pt x="1" y="0"/>
                    </a:lnTo>
                    <a:lnTo>
                      <a:pt x="4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6" name="Freeform 48"/>
              <p:cNvSpPr>
                <a:spLocks/>
              </p:cNvSpPr>
              <p:nvPr/>
            </p:nvSpPr>
            <p:spPr bwMode="auto">
              <a:xfrm>
                <a:off x="2713" y="1637"/>
                <a:ext cx="59" cy="9"/>
              </a:xfrm>
              <a:custGeom>
                <a:avLst/>
                <a:gdLst>
                  <a:gd name="T0" fmla="*/ 0 w 59"/>
                  <a:gd name="T1" fmla="*/ 0 h 9"/>
                  <a:gd name="T2" fmla="*/ 59 w 59"/>
                  <a:gd name="T3" fmla="*/ 0 h 9"/>
                  <a:gd name="T4" fmla="*/ 50 w 59"/>
                  <a:gd name="T5" fmla="*/ 9 h 9"/>
                  <a:gd name="T6" fmla="*/ 10 w 59"/>
                  <a:gd name="T7" fmla="*/ 9 h 9"/>
                  <a:gd name="T8" fmla="*/ 0 w 59"/>
                  <a:gd name="T9" fmla="*/ 0 h 9"/>
                </a:gdLst>
                <a:ahLst/>
                <a:cxnLst>
                  <a:cxn ang="0">
                    <a:pos x="T0" y="T1"/>
                  </a:cxn>
                  <a:cxn ang="0">
                    <a:pos x="T2" y="T3"/>
                  </a:cxn>
                  <a:cxn ang="0">
                    <a:pos x="T4" y="T5"/>
                  </a:cxn>
                  <a:cxn ang="0">
                    <a:pos x="T6" y="T7"/>
                  </a:cxn>
                  <a:cxn ang="0">
                    <a:pos x="T8" y="T9"/>
                  </a:cxn>
                </a:cxnLst>
                <a:rect l="0" t="0" r="r" b="b"/>
                <a:pathLst>
                  <a:path w="59" h="9">
                    <a:moveTo>
                      <a:pt x="0" y="0"/>
                    </a:moveTo>
                    <a:lnTo>
                      <a:pt x="59" y="0"/>
                    </a:lnTo>
                    <a:lnTo>
                      <a:pt x="50" y="9"/>
                    </a:lnTo>
                    <a:lnTo>
                      <a:pt x="10" y="9"/>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097" name="Group 49"/>
            <p:cNvGrpSpPr>
              <a:grpSpLocks/>
            </p:cNvGrpSpPr>
            <p:nvPr/>
          </p:nvGrpSpPr>
          <p:grpSpPr bwMode="auto">
            <a:xfrm>
              <a:off x="2130" y="1715"/>
              <a:ext cx="139" cy="376"/>
              <a:chOff x="3138" y="1494"/>
              <a:chExt cx="139" cy="376"/>
            </a:xfrm>
          </p:grpSpPr>
          <p:sp>
            <p:nvSpPr>
              <p:cNvPr id="2098" name="Freeform 50"/>
              <p:cNvSpPr>
                <a:spLocks/>
              </p:cNvSpPr>
              <p:nvPr/>
            </p:nvSpPr>
            <p:spPr bwMode="auto">
              <a:xfrm>
                <a:off x="3207" y="1590"/>
                <a:ext cx="6" cy="12"/>
              </a:xfrm>
              <a:custGeom>
                <a:avLst/>
                <a:gdLst>
                  <a:gd name="T0" fmla="*/ 3 w 6"/>
                  <a:gd name="T1" fmla="*/ 0 h 12"/>
                  <a:gd name="T2" fmla="*/ 3 w 6"/>
                  <a:gd name="T3" fmla="*/ 0 h 12"/>
                  <a:gd name="T4" fmla="*/ 4 w 6"/>
                  <a:gd name="T5" fmla="*/ 0 h 12"/>
                  <a:gd name="T6" fmla="*/ 4 w 6"/>
                  <a:gd name="T7" fmla="*/ 0 h 12"/>
                  <a:gd name="T8" fmla="*/ 4 w 6"/>
                  <a:gd name="T9" fmla="*/ 1 h 12"/>
                  <a:gd name="T10" fmla="*/ 6 w 6"/>
                  <a:gd name="T11" fmla="*/ 1 h 12"/>
                  <a:gd name="T12" fmla="*/ 6 w 6"/>
                  <a:gd name="T13" fmla="*/ 3 h 12"/>
                  <a:gd name="T14" fmla="*/ 6 w 6"/>
                  <a:gd name="T15" fmla="*/ 4 h 12"/>
                  <a:gd name="T16" fmla="*/ 6 w 6"/>
                  <a:gd name="T17" fmla="*/ 6 h 12"/>
                  <a:gd name="T18" fmla="*/ 6 w 6"/>
                  <a:gd name="T19" fmla="*/ 6 h 12"/>
                  <a:gd name="T20" fmla="*/ 6 w 6"/>
                  <a:gd name="T21" fmla="*/ 7 h 12"/>
                  <a:gd name="T22" fmla="*/ 6 w 6"/>
                  <a:gd name="T23" fmla="*/ 9 h 12"/>
                  <a:gd name="T24" fmla="*/ 4 w 6"/>
                  <a:gd name="T25" fmla="*/ 9 h 12"/>
                  <a:gd name="T26" fmla="*/ 4 w 6"/>
                  <a:gd name="T27" fmla="*/ 10 h 12"/>
                  <a:gd name="T28" fmla="*/ 4 w 6"/>
                  <a:gd name="T29" fmla="*/ 10 h 12"/>
                  <a:gd name="T30" fmla="*/ 3 w 6"/>
                  <a:gd name="T31" fmla="*/ 10 h 12"/>
                  <a:gd name="T32" fmla="*/ 3 w 6"/>
                  <a:gd name="T33" fmla="*/ 12 h 12"/>
                  <a:gd name="T34" fmla="*/ 1 w 6"/>
                  <a:gd name="T35" fmla="*/ 10 h 12"/>
                  <a:gd name="T36" fmla="*/ 1 w 6"/>
                  <a:gd name="T37" fmla="*/ 10 h 12"/>
                  <a:gd name="T38" fmla="*/ 1 w 6"/>
                  <a:gd name="T39" fmla="*/ 10 h 12"/>
                  <a:gd name="T40" fmla="*/ 0 w 6"/>
                  <a:gd name="T41" fmla="*/ 9 h 12"/>
                  <a:gd name="T42" fmla="*/ 0 w 6"/>
                  <a:gd name="T43" fmla="*/ 9 h 12"/>
                  <a:gd name="T44" fmla="*/ 0 w 6"/>
                  <a:gd name="T45" fmla="*/ 7 h 12"/>
                  <a:gd name="T46" fmla="*/ 0 w 6"/>
                  <a:gd name="T47" fmla="*/ 6 h 12"/>
                  <a:gd name="T48" fmla="*/ 0 w 6"/>
                  <a:gd name="T49" fmla="*/ 6 h 12"/>
                  <a:gd name="T50" fmla="*/ 0 w 6"/>
                  <a:gd name="T51" fmla="*/ 4 h 12"/>
                  <a:gd name="T52" fmla="*/ 0 w 6"/>
                  <a:gd name="T53" fmla="*/ 3 h 12"/>
                  <a:gd name="T54" fmla="*/ 0 w 6"/>
                  <a:gd name="T55" fmla="*/ 1 h 12"/>
                  <a:gd name="T56" fmla="*/ 0 w 6"/>
                  <a:gd name="T57" fmla="*/ 1 h 12"/>
                  <a:gd name="T58" fmla="*/ 1 w 6"/>
                  <a:gd name="T59" fmla="*/ 0 h 12"/>
                  <a:gd name="T60" fmla="*/ 1 w 6"/>
                  <a:gd name="T61" fmla="*/ 0 h 12"/>
                  <a:gd name="T62" fmla="*/ 1 w 6"/>
                  <a:gd name="T63" fmla="*/ 0 h 12"/>
                  <a:gd name="T64" fmla="*/ 3 w 6"/>
                  <a:gd name="T6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12">
                    <a:moveTo>
                      <a:pt x="3" y="0"/>
                    </a:moveTo>
                    <a:lnTo>
                      <a:pt x="3" y="0"/>
                    </a:lnTo>
                    <a:lnTo>
                      <a:pt x="4" y="0"/>
                    </a:lnTo>
                    <a:lnTo>
                      <a:pt x="4" y="0"/>
                    </a:lnTo>
                    <a:lnTo>
                      <a:pt x="4" y="1"/>
                    </a:lnTo>
                    <a:lnTo>
                      <a:pt x="6" y="1"/>
                    </a:lnTo>
                    <a:lnTo>
                      <a:pt x="6" y="3"/>
                    </a:lnTo>
                    <a:lnTo>
                      <a:pt x="6" y="4"/>
                    </a:lnTo>
                    <a:lnTo>
                      <a:pt x="6" y="6"/>
                    </a:lnTo>
                    <a:lnTo>
                      <a:pt x="6" y="6"/>
                    </a:lnTo>
                    <a:lnTo>
                      <a:pt x="6" y="7"/>
                    </a:lnTo>
                    <a:lnTo>
                      <a:pt x="6" y="9"/>
                    </a:lnTo>
                    <a:lnTo>
                      <a:pt x="4" y="9"/>
                    </a:lnTo>
                    <a:lnTo>
                      <a:pt x="4" y="10"/>
                    </a:lnTo>
                    <a:lnTo>
                      <a:pt x="4" y="10"/>
                    </a:lnTo>
                    <a:lnTo>
                      <a:pt x="3" y="10"/>
                    </a:lnTo>
                    <a:lnTo>
                      <a:pt x="3" y="12"/>
                    </a:lnTo>
                    <a:lnTo>
                      <a:pt x="1" y="10"/>
                    </a:lnTo>
                    <a:lnTo>
                      <a:pt x="1" y="10"/>
                    </a:lnTo>
                    <a:lnTo>
                      <a:pt x="1" y="10"/>
                    </a:lnTo>
                    <a:lnTo>
                      <a:pt x="0" y="9"/>
                    </a:lnTo>
                    <a:lnTo>
                      <a:pt x="0" y="9"/>
                    </a:lnTo>
                    <a:lnTo>
                      <a:pt x="0" y="7"/>
                    </a:lnTo>
                    <a:lnTo>
                      <a:pt x="0" y="6"/>
                    </a:lnTo>
                    <a:lnTo>
                      <a:pt x="0" y="6"/>
                    </a:lnTo>
                    <a:lnTo>
                      <a:pt x="0" y="4"/>
                    </a:lnTo>
                    <a:lnTo>
                      <a:pt x="0" y="3"/>
                    </a:lnTo>
                    <a:lnTo>
                      <a:pt x="0" y="1"/>
                    </a:lnTo>
                    <a:lnTo>
                      <a:pt x="0" y="1"/>
                    </a:lnTo>
                    <a:lnTo>
                      <a:pt x="1" y="0"/>
                    </a:lnTo>
                    <a:lnTo>
                      <a:pt x="1" y="0"/>
                    </a:lnTo>
                    <a:lnTo>
                      <a:pt x="1" y="0"/>
                    </a:lnTo>
                    <a:lnTo>
                      <a:pt x="3" y="0"/>
                    </a:lnTo>
                    <a:close/>
                  </a:path>
                </a:pathLst>
              </a:custGeom>
              <a:solidFill>
                <a:srgbClr val="000000"/>
              </a:solidFill>
              <a:ln w="9525">
                <a:solidFill>
                  <a:schemeClr val="hlink"/>
                </a:solidFill>
                <a:round/>
                <a:headEnd/>
                <a:tailEnd/>
              </a:ln>
            </p:spPr>
            <p:txBody>
              <a:bodyPr/>
              <a:lstStyle/>
              <a:p>
                <a:endParaRPr lang="en-US"/>
              </a:p>
            </p:txBody>
          </p:sp>
          <p:sp>
            <p:nvSpPr>
              <p:cNvPr id="2099" name="Freeform 51"/>
              <p:cNvSpPr>
                <a:spLocks/>
              </p:cNvSpPr>
              <p:nvPr/>
            </p:nvSpPr>
            <p:spPr bwMode="auto">
              <a:xfrm>
                <a:off x="3207" y="1590"/>
                <a:ext cx="6" cy="12"/>
              </a:xfrm>
              <a:custGeom>
                <a:avLst/>
                <a:gdLst>
                  <a:gd name="T0" fmla="*/ 3 w 6"/>
                  <a:gd name="T1" fmla="*/ 0 h 12"/>
                  <a:gd name="T2" fmla="*/ 4 w 6"/>
                  <a:gd name="T3" fmla="*/ 0 h 12"/>
                  <a:gd name="T4" fmla="*/ 4 w 6"/>
                  <a:gd name="T5" fmla="*/ 1 h 12"/>
                  <a:gd name="T6" fmla="*/ 6 w 6"/>
                  <a:gd name="T7" fmla="*/ 1 h 12"/>
                  <a:gd name="T8" fmla="*/ 6 w 6"/>
                  <a:gd name="T9" fmla="*/ 3 h 12"/>
                  <a:gd name="T10" fmla="*/ 6 w 6"/>
                  <a:gd name="T11" fmla="*/ 4 h 12"/>
                  <a:gd name="T12" fmla="*/ 6 w 6"/>
                  <a:gd name="T13" fmla="*/ 6 h 12"/>
                  <a:gd name="T14" fmla="*/ 6 w 6"/>
                  <a:gd name="T15" fmla="*/ 7 h 12"/>
                  <a:gd name="T16" fmla="*/ 6 w 6"/>
                  <a:gd name="T17" fmla="*/ 9 h 12"/>
                  <a:gd name="T18" fmla="*/ 4 w 6"/>
                  <a:gd name="T19" fmla="*/ 9 h 12"/>
                  <a:gd name="T20" fmla="*/ 4 w 6"/>
                  <a:gd name="T21" fmla="*/ 10 h 12"/>
                  <a:gd name="T22" fmla="*/ 3 w 6"/>
                  <a:gd name="T23" fmla="*/ 10 h 12"/>
                  <a:gd name="T24" fmla="*/ 3 w 6"/>
                  <a:gd name="T25" fmla="*/ 12 h 12"/>
                  <a:gd name="T26" fmla="*/ 1 w 6"/>
                  <a:gd name="T27" fmla="*/ 10 h 12"/>
                  <a:gd name="T28" fmla="*/ 0 w 6"/>
                  <a:gd name="T29" fmla="*/ 9 h 12"/>
                  <a:gd name="T30" fmla="*/ 0 w 6"/>
                  <a:gd name="T31" fmla="*/ 7 h 12"/>
                  <a:gd name="T32" fmla="*/ 0 w 6"/>
                  <a:gd name="T33" fmla="*/ 6 h 12"/>
                  <a:gd name="T34" fmla="*/ 0 w 6"/>
                  <a:gd name="T35" fmla="*/ 4 h 12"/>
                  <a:gd name="T36" fmla="*/ 0 w 6"/>
                  <a:gd name="T37" fmla="*/ 3 h 12"/>
                  <a:gd name="T38" fmla="*/ 0 w 6"/>
                  <a:gd name="T39" fmla="*/ 1 h 12"/>
                  <a:gd name="T40" fmla="*/ 1 w 6"/>
                  <a:gd name="T41" fmla="*/ 0 h 12"/>
                  <a:gd name="T42" fmla="*/ 3 w 6"/>
                  <a:gd name="T4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 h="12">
                    <a:moveTo>
                      <a:pt x="3" y="0"/>
                    </a:moveTo>
                    <a:lnTo>
                      <a:pt x="4" y="0"/>
                    </a:lnTo>
                    <a:lnTo>
                      <a:pt x="4" y="1"/>
                    </a:lnTo>
                    <a:lnTo>
                      <a:pt x="6" y="1"/>
                    </a:lnTo>
                    <a:lnTo>
                      <a:pt x="6" y="3"/>
                    </a:lnTo>
                    <a:lnTo>
                      <a:pt x="6" y="4"/>
                    </a:lnTo>
                    <a:lnTo>
                      <a:pt x="6" y="6"/>
                    </a:lnTo>
                    <a:lnTo>
                      <a:pt x="6" y="7"/>
                    </a:lnTo>
                    <a:lnTo>
                      <a:pt x="6" y="9"/>
                    </a:lnTo>
                    <a:lnTo>
                      <a:pt x="4" y="9"/>
                    </a:lnTo>
                    <a:lnTo>
                      <a:pt x="4" y="10"/>
                    </a:lnTo>
                    <a:lnTo>
                      <a:pt x="3" y="10"/>
                    </a:lnTo>
                    <a:lnTo>
                      <a:pt x="3" y="12"/>
                    </a:lnTo>
                    <a:lnTo>
                      <a:pt x="1" y="10"/>
                    </a:lnTo>
                    <a:lnTo>
                      <a:pt x="0" y="9"/>
                    </a:lnTo>
                    <a:lnTo>
                      <a:pt x="0" y="7"/>
                    </a:lnTo>
                    <a:lnTo>
                      <a:pt x="0" y="6"/>
                    </a:lnTo>
                    <a:lnTo>
                      <a:pt x="0" y="4"/>
                    </a:lnTo>
                    <a:lnTo>
                      <a:pt x="0" y="3"/>
                    </a:lnTo>
                    <a:lnTo>
                      <a:pt x="0" y="1"/>
                    </a:lnTo>
                    <a:lnTo>
                      <a:pt x="1" y="0"/>
                    </a:lnTo>
                    <a:lnTo>
                      <a:pt x="3"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00" name="Freeform 52"/>
              <p:cNvSpPr>
                <a:spLocks/>
              </p:cNvSpPr>
              <p:nvPr/>
            </p:nvSpPr>
            <p:spPr bwMode="auto">
              <a:xfrm>
                <a:off x="3138" y="1503"/>
                <a:ext cx="92" cy="367"/>
              </a:xfrm>
              <a:custGeom>
                <a:avLst/>
                <a:gdLst>
                  <a:gd name="T0" fmla="*/ 50 w 92"/>
                  <a:gd name="T1" fmla="*/ 0 h 367"/>
                  <a:gd name="T2" fmla="*/ 50 w 92"/>
                  <a:gd name="T3" fmla="*/ 180 h 367"/>
                  <a:gd name="T4" fmla="*/ 0 w 92"/>
                  <a:gd name="T5" fmla="*/ 367 h 367"/>
                  <a:gd name="T6" fmla="*/ 10 w 92"/>
                  <a:gd name="T7" fmla="*/ 367 h 367"/>
                  <a:gd name="T8" fmla="*/ 38 w 92"/>
                  <a:gd name="T9" fmla="*/ 269 h 367"/>
                  <a:gd name="T10" fmla="*/ 92 w 92"/>
                  <a:gd name="T11" fmla="*/ 176 h 367"/>
                </a:gdLst>
                <a:ahLst/>
                <a:cxnLst>
                  <a:cxn ang="0">
                    <a:pos x="T0" y="T1"/>
                  </a:cxn>
                  <a:cxn ang="0">
                    <a:pos x="T2" y="T3"/>
                  </a:cxn>
                  <a:cxn ang="0">
                    <a:pos x="T4" y="T5"/>
                  </a:cxn>
                  <a:cxn ang="0">
                    <a:pos x="T6" y="T7"/>
                  </a:cxn>
                  <a:cxn ang="0">
                    <a:pos x="T8" y="T9"/>
                  </a:cxn>
                  <a:cxn ang="0">
                    <a:pos x="T10" y="T11"/>
                  </a:cxn>
                </a:cxnLst>
                <a:rect l="0" t="0" r="r" b="b"/>
                <a:pathLst>
                  <a:path w="92" h="367">
                    <a:moveTo>
                      <a:pt x="50" y="0"/>
                    </a:moveTo>
                    <a:lnTo>
                      <a:pt x="50" y="180"/>
                    </a:lnTo>
                    <a:lnTo>
                      <a:pt x="0" y="367"/>
                    </a:lnTo>
                    <a:lnTo>
                      <a:pt x="10" y="367"/>
                    </a:lnTo>
                    <a:lnTo>
                      <a:pt x="38" y="269"/>
                    </a:lnTo>
                    <a:lnTo>
                      <a:pt x="92" y="176"/>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01" name="Freeform 53"/>
              <p:cNvSpPr>
                <a:spLocks/>
              </p:cNvSpPr>
              <p:nvPr/>
            </p:nvSpPr>
            <p:spPr bwMode="auto">
              <a:xfrm>
                <a:off x="3190" y="1503"/>
                <a:ext cx="87" cy="367"/>
              </a:xfrm>
              <a:custGeom>
                <a:avLst/>
                <a:gdLst>
                  <a:gd name="T0" fmla="*/ 38 w 87"/>
                  <a:gd name="T1" fmla="*/ 0 h 367"/>
                  <a:gd name="T2" fmla="*/ 38 w 87"/>
                  <a:gd name="T3" fmla="*/ 180 h 367"/>
                  <a:gd name="T4" fmla="*/ 87 w 87"/>
                  <a:gd name="T5" fmla="*/ 367 h 367"/>
                  <a:gd name="T6" fmla="*/ 77 w 87"/>
                  <a:gd name="T7" fmla="*/ 367 h 367"/>
                  <a:gd name="T8" fmla="*/ 52 w 87"/>
                  <a:gd name="T9" fmla="*/ 269 h 367"/>
                  <a:gd name="T10" fmla="*/ 0 w 87"/>
                  <a:gd name="T11" fmla="*/ 176 h 367"/>
                </a:gdLst>
                <a:ahLst/>
                <a:cxnLst>
                  <a:cxn ang="0">
                    <a:pos x="T0" y="T1"/>
                  </a:cxn>
                  <a:cxn ang="0">
                    <a:pos x="T2" y="T3"/>
                  </a:cxn>
                  <a:cxn ang="0">
                    <a:pos x="T4" y="T5"/>
                  </a:cxn>
                  <a:cxn ang="0">
                    <a:pos x="T6" y="T7"/>
                  </a:cxn>
                  <a:cxn ang="0">
                    <a:pos x="T8" y="T9"/>
                  </a:cxn>
                  <a:cxn ang="0">
                    <a:pos x="T10" y="T11"/>
                  </a:cxn>
                </a:cxnLst>
                <a:rect l="0" t="0" r="r" b="b"/>
                <a:pathLst>
                  <a:path w="87" h="367">
                    <a:moveTo>
                      <a:pt x="38" y="0"/>
                    </a:moveTo>
                    <a:lnTo>
                      <a:pt x="38" y="180"/>
                    </a:lnTo>
                    <a:lnTo>
                      <a:pt x="87" y="367"/>
                    </a:lnTo>
                    <a:lnTo>
                      <a:pt x="77" y="367"/>
                    </a:lnTo>
                    <a:lnTo>
                      <a:pt x="52" y="269"/>
                    </a:lnTo>
                    <a:lnTo>
                      <a:pt x="0" y="176"/>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02" name="Freeform 54"/>
              <p:cNvSpPr>
                <a:spLocks/>
              </p:cNvSpPr>
              <p:nvPr/>
            </p:nvSpPr>
            <p:spPr bwMode="auto">
              <a:xfrm>
                <a:off x="3188" y="1658"/>
                <a:ext cx="40" cy="21"/>
              </a:xfrm>
              <a:custGeom>
                <a:avLst/>
                <a:gdLst>
                  <a:gd name="T0" fmla="*/ 0 w 40"/>
                  <a:gd name="T1" fmla="*/ 21 h 21"/>
                  <a:gd name="T2" fmla="*/ 40 w 40"/>
                  <a:gd name="T3" fmla="*/ 21 h 21"/>
                  <a:gd name="T4" fmla="*/ 0 w 40"/>
                  <a:gd name="T5" fmla="*/ 0 h 21"/>
                </a:gdLst>
                <a:ahLst/>
                <a:cxnLst>
                  <a:cxn ang="0">
                    <a:pos x="T0" y="T1"/>
                  </a:cxn>
                  <a:cxn ang="0">
                    <a:pos x="T2" y="T3"/>
                  </a:cxn>
                  <a:cxn ang="0">
                    <a:pos x="T4" y="T5"/>
                  </a:cxn>
                </a:cxnLst>
                <a:rect l="0" t="0" r="r" b="b"/>
                <a:pathLst>
                  <a:path w="40" h="21">
                    <a:moveTo>
                      <a:pt x="0" y="21"/>
                    </a:moveTo>
                    <a:lnTo>
                      <a:pt x="40" y="21"/>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03" name="Freeform 55"/>
              <p:cNvSpPr>
                <a:spLocks/>
              </p:cNvSpPr>
              <p:nvPr/>
            </p:nvSpPr>
            <p:spPr bwMode="auto">
              <a:xfrm>
                <a:off x="3188" y="1635"/>
                <a:ext cx="40" cy="21"/>
              </a:xfrm>
              <a:custGeom>
                <a:avLst/>
                <a:gdLst>
                  <a:gd name="T0" fmla="*/ 0 w 40"/>
                  <a:gd name="T1" fmla="*/ 21 h 21"/>
                  <a:gd name="T2" fmla="*/ 40 w 40"/>
                  <a:gd name="T3" fmla="*/ 21 h 21"/>
                  <a:gd name="T4" fmla="*/ 0 w 40"/>
                  <a:gd name="T5" fmla="*/ 0 h 21"/>
                </a:gdLst>
                <a:ahLst/>
                <a:cxnLst>
                  <a:cxn ang="0">
                    <a:pos x="T0" y="T1"/>
                  </a:cxn>
                  <a:cxn ang="0">
                    <a:pos x="T2" y="T3"/>
                  </a:cxn>
                  <a:cxn ang="0">
                    <a:pos x="T4" y="T5"/>
                  </a:cxn>
                </a:cxnLst>
                <a:rect l="0" t="0" r="r" b="b"/>
                <a:pathLst>
                  <a:path w="40" h="21">
                    <a:moveTo>
                      <a:pt x="0" y="21"/>
                    </a:moveTo>
                    <a:lnTo>
                      <a:pt x="40" y="21"/>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04" name="Freeform 56"/>
              <p:cNvSpPr>
                <a:spLocks/>
              </p:cNvSpPr>
              <p:nvPr/>
            </p:nvSpPr>
            <p:spPr bwMode="auto">
              <a:xfrm>
                <a:off x="3188" y="1613"/>
                <a:ext cx="40" cy="22"/>
              </a:xfrm>
              <a:custGeom>
                <a:avLst/>
                <a:gdLst>
                  <a:gd name="T0" fmla="*/ 0 w 40"/>
                  <a:gd name="T1" fmla="*/ 22 h 22"/>
                  <a:gd name="T2" fmla="*/ 40 w 40"/>
                  <a:gd name="T3" fmla="*/ 22 h 22"/>
                  <a:gd name="T4" fmla="*/ 0 w 40"/>
                  <a:gd name="T5" fmla="*/ 0 h 22"/>
                </a:gdLst>
                <a:ahLst/>
                <a:cxnLst>
                  <a:cxn ang="0">
                    <a:pos x="T0" y="T1"/>
                  </a:cxn>
                  <a:cxn ang="0">
                    <a:pos x="T2" y="T3"/>
                  </a:cxn>
                  <a:cxn ang="0">
                    <a:pos x="T4" y="T5"/>
                  </a:cxn>
                </a:cxnLst>
                <a:rect l="0" t="0" r="r" b="b"/>
                <a:pathLst>
                  <a:path w="40" h="22">
                    <a:moveTo>
                      <a:pt x="0" y="22"/>
                    </a:moveTo>
                    <a:lnTo>
                      <a:pt x="40" y="22"/>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05" name="Freeform 57"/>
              <p:cNvSpPr>
                <a:spLocks/>
              </p:cNvSpPr>
              <p:nvPr/>
            </p:nvSpPr>
            <p:spPr bwMode="auto">
              <a:xfrm>
                <a:off x="3188" y="1591"/>
                <a:ext cx="40" cy="22"/>
              </a:xfrm>
              <a:custGeom>
                <a:avLst/>
                <a:gdLst>
                  <a:gd name="T0" fmla="*/ 0 w 40"/>
                  <a:gd name="T1" fmla="*/ 22 h 22"/>
                  <a:gd name="T2" fmla="*/ 40 w 40"/>
                  <a:gd name="T3" fmla="*/ 22 h 22"/>
                  <a:gd name="T4" fmla="*/ 0 w 40"/>
                  <a:gd name="T5" fmla="*/ 0 h 22"/>
                </a:gdLst>
                <a:ahLst/>
                <a:cxnLst>
                  <a:cxn ang="0">
                    <a:pos x="T0" y="T1"/>
                  </a:cxn>
                  <a:cxn ang="0">
                    <a:pos x="T2" y="T3"/>
                  </a:cxn>
                  <a:cxn ang="0">
                    <a:pos x="T4" y="T5"/>
                  </a:cxn>
                </a:cxnLst>
                <a:rect l="0" t="0" r="r" b="b"/>
                <a:pathLst>
                  <a:path w="40" h="22">
                    <a:moveTo>
                      <a:pt x="0" y="22"/>
                    </a:moveTo>
                    <a:lnTo>
                      <a:pt x="40" y="22"/>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06" name="Freeform 58"/>
              <p:cNvSpPr>
                <a:spLocks/>
              </p:cNvSpPr>
              <p:nvPr/>
            </p:nvSpPr>
            <p:spPr bwMode="auto">
              <a:xfrm>
                <a:off x="3188" y="1569"/>
                <a:ext cx="40" cy="21"/>
              </a:xfrm>
              <a:custGeom>
                <a:avLst/>
                <a:gdLst>
                  <a:gd name="T0" fmla="*/ 0 w 40"/>
                  <a:gd name="T1" fmla="*/ 21 h 21"/>
                  <a:gd name="T2" fmla="*/ 40 w 40"/>
                  <a:gd name="T3" fmla="*/ 21 h 21"/>
                  <a:gd name="T4" fmla="*/ 0 w 40"/>
                  <a:gd name="T5" fmla="*/ 0 h 21"/>
                </a:gdLst>
                <a:ahLst/>
                <a:cxnLst>
                  <a:cxn ang="0">
                    <a:pos x="T0" y="T1"/>
                  </a:cxn>
                  <a:cxn ang="0">
                    <a:pos x="T2" y="T3"/>
                  </a:cxn>
                  <a:cxn ang="0">
                    <a:pos x="T4" y="T5"/>
                  </a:cxn>
                </a:cxnLst>
                <a:rect l="0" t="0" r="r" b="b"/>
                <a:pathLst>
                  <a:path w="40" h="21">
                    <a:moveTo>
                      <a:pt x="0" y="21"/>
                    </a:moveTo>
                    <a:lnTo>
                      <a:pt x="40" y="21"/>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07" name="Freeform 59"/>
              <p:cNvSpPr>
                <a:spLocks/>
              </p:cNvSpPr>
              <p:nvPr/>
            </p:nvSpPr>
            <p:spPr bwMode="auto">
              <a:xfrm>
                <a:off x="3188" y="1546"/>
                <a:ext cx="40" cy="23"/>
              </a:xfrm>
              <a:custGeom>
                <a:avLst/>
                <a:gdLst>
                  <a:gd name="T0" fmla="*/ 0 w 40"/>
                  <a:gd name="T1" fmla="*/ 23 h 23"/>
                  <a:gd name="T2" fmla="*/ 40 w 40"/>
                  <a:gd name="T3" fmla="*/ 23 h 23"/>
                  <a:gd name="T4" fmla="*/ 0 w 40"/>
                  <a:gd name="T5" fmla="*/ 0 h 23"/>
                </a:gdLst>
                <a:ahLst/>
                <a:cxnLst>
                  <a:cxn ang="0">
                    <a:pos x="T0" y="T1"/>
                  </a:cxn>
                  <a:cxn ang="0">
                    <a:pos x="T2" y="T3"/>
                  </a:cxn>
                  <a:cxn ang="0">
                    <a:pos x="T4" y="T5"/>
                  </a:cxn>
                </a:cxnLst>
                <a:rect l="0" t="0" r="r" b="b"/>
                <a:pathLst>
                  <a:path w="40" h="23">
                    <a:moveTo>
                      <a:pt x="0" y="23"/>
                    </a:moveTo>
                    <a:lnTo>
                      <a:pt x="40" y="23"/>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08" name="Freeform 60"/>
              <p:cNvSpPr>
                <a:spLocks/>
              </p:cNvSpPr>
              <p:nvPr/>
            </p:nvSpPr>
            <p:spPr bwMode="auto">
              <a:xfrm>
                <a:off x="3188" y="1525"/>
                <a:ext cx="40" cy="21"/>
              </a:xfrm>
              <a:custGeom>
                <a:avLst/>
                <a:gdLst>
                  <a:gd name="T0" fmla="*/ 0 w 40"/>
                  <a:gd name="T1" fmla="*/ 21 h 21"/>
                  <a:gd name="T2" fmla="*/ 40 w 40"/>
                  <a:gd name="T3" fmla="*/ 21 h 21"/>
                  <a:gd name="T4" fmla="*/ 0 w 40"/>
                  <a:gd name="T5" fmla="*/ 0 h 21"/>
                </a:gdLst>
                <a:ahLst/>
                <a:cxnLst>
                  <a:cxn ang="0">
                    <a:pos x="T0" y="T1"/>
                  </a:cxn>
                  <a:cxn ang="0">
                    <a:pos x="T2" y="T3"/>
                  </a:cxn>
                  <a:cxn ang="0">
                    <a:pos x="T4" y="T5"/>
                  </a:cxn>
                </a:cxnLst>
                <a:rect l="0" t="0" r="r" b="b"/>
                <a:pathLst>
                  <a:path w="40" h="21">
                    <a:moveTo>
                      <a:pt x="0" y="21"/>
                    </a:moveTo>
                    <a:lnTo>
                      <a:pt x="40" y="21"/>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09" name="Freeform 61"/>
              <p:cNvSpPr>
                <a:spLocks/>
              </p:cNvSpPr>
              <p:nvPr/>
            </p:nvSpPr>
            <p:spPr bwMode="auto">
              <a:xfrm>
                <a:off x="3188" y="1503"/>
                <a:ext cx="40" cy="22"/>
              </a:xfrm>
              <a:custGeom>
                <a:avLst/>
                <a:gdLst>
                  <a:gd name="T0" fmla="*/ 0 w 40"/>
                  <a:gd name="T1" fmla="*/ 22 h 22"/>
                  <a:gd name="T2" fmla="*/ 40 w 40"/>
                  <a:gd name="T3" fmla="*/ 22 h 22"/>
                  <a:gd name="T4" fmla="*/ 2 w 40"/>
                  <a:gd name="T5" fmla="*/ 0 h 22"/>
                  <a:gd name="T6" fmla="*/ 40 w 40"/>
                  <a:gd name="T7" fmla="*/ 1 h 22"/>
                </a:gdLst>
                <a:ahLst/>
                <a:cxnLst>
                  <a:cxn ang="0">
                    <a:pos x="T0" y="T1"/>
                  </a:cxn>
                  <a:cxn ang="0">
                    <a:pos x="T2" y="T3"/>
                  </a:cxn>
                  <a:cxn ang="0">
                    <a:pos x="T4" y="T5"/>
                  </a:cxn>
                  <a:cxn ang="0">
                    <a:pos x="T6" y="T7"/>
                  </a:cxn>
                </a:cxnLst>
                <a:rect l="0" t="0" r="r" b="b"/>
                <a:pathLst>
                  <a:path w="40" h="22">
                    <a:moveTo>
                      <a:pt x="0" y="22"/>
                    </a:moveTo>
                    <a:lnTo>
                      <a:pt x="40" y="22"/>
                    </a:lnTo>
                    <a:lnTo>
                      <a:pt x="2" y="0"/>
                    </a:lnTo>
                    <a:lnTo>
                      <a:pt x="40" y="1"/>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10" name="Freeform 62"/>
              <p:cNvSpPr>
                <a:spLocks/>
              </p:cNvSpPr>
              <p:nvPr/>
            </p:nvSpPr>
            <p:spPr bwMode="auto">
              <a:xfrm>
                <a:off x="3179" y="1494"/>
                <a:ext cx="59" cy="9"/>
              </a:xfrm>
              <a:custGeom>
                <a:avLst/>
                <a:gdLst>
                  <a:gd name="T0" fmla="*/ 0 w 59"/>
                  <a:gd name="T1" fmla="*/ 0 h 9"/>
                  <a:gd name="T2" fmla="*/ 59 w 59"/>
                  <a:gd name="T3" fmla="*/ 0 h 9"/>
                  <a:gd name="T4" fmla="*/ 49 w 59"/>
                  <a:gd name="T5" fmla="*/ 9 h 9"/>
                  <a:gd name="T6" fmla="*/ 9 w 59"/>
                  <a:gd name="T7" fmla="*/ 9 h 9"/>
                  <a:gd name="T8" fmla="*/ 0 w 59"/>
                  <a:gd name="T9" fmla="*/ 0 h 9"/>
                </a:gdLst>
                <a:ahLst/>
                <a:cxnLst>
                  <a:cxn ang="0">
                    <a:pos x="T0" y="T1"/>
                  </a:cxn>
                  <a:cxn ang="0">
                    <a:pos x="T2" y="T3"/>
                  </a:cxn>
                  <a:cxn ang="0">
                    <a:pos x="T4" y="T5"/>
                  </a:cxn>
                  <a:cxn ang="0">
                    <a:pos x="T6" y="T7"/>
                  </a:cxn>
                  <a:cxn ang="0">
                    <a:pos x="T8" y="T9"/>
                  </a:cxn>
                </a:cxnLst>
                <a:rect l="0" t="0" r="r" b="b"/>
                <a:pathLst>
                  <a:path w="59" h="9">
                    <a:moveTo>
                      <a:pt x="0" y="0"/>
                    </a:moveTo>
                    <a:lnTo>
                      <a:pt x="59" y="0"/>
                    </a:lnTo>
                    <a:lnTo>
                      <a:pt x="49" y="9"/>
                    </a:lnTo>
                    <a:lnTo>
                      <a:pt x="9" y="9"/>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11" name="Freeform 63"/>
              <p:cNvSpPr>
                <a:spLocks/>
              </p:cNvSpPr>
              <p:nvPr/>
            </p:nvSpPr>
            <p:spPr bwMode="auto">
              <a:xfrm>
                <a:off x="3173" y="1613"/>
                <a:ext cx="72" cy="7"/>
              </a:xfrm>
              <a:custGeom>
                <a:avLst/>
                <a:gdLst>
                  <a:gd name="T0" fmla="*/ 10 w 72"/>
                  <a:gd name="T1" fmla="*/ 0 h 7"/>
                  <a:gd name="T2" fmla="*/ 62 w 72"/>
                  <a:gd name="T3" fmla="*/ 0 h 7"/>
                  <a:gd name="T4" fmla="*/ 72 w 72"/>
                  <a:gd name="T5" fmla="*/ 7 h 7"/>
                  <a:gd name="T6" fmla="*/ 0 w 72"/>
                  <a:gd name="T7" fmla="*/ 7 h 7"/>
                  <a:gd name="T8" fmla="*/ 10 w 72"/>
                  <a:gd name="T9" fmla="*/ 0 h 7"/>
                </a:gdLst>
                <a:ahLst/>
                <a:cxnLst>
                  <a:cxn ang="0">
                    <a:pos x="T0" y="T1"/>
                  </a:cxn>
                  <a:cxn ang="0">
                    <a:pos x="T2" y="T3"/>
                  </a:cxn>
                  <a:cxn ang="0">
                    <a:pos x="T4" y="T5"/>
                  </a:cxn>
                  <a:cxn ang="0">
                    <a:pos x="T6" y="T7"/>
                  </a:cxn>
                  <a:cxn ang="0">
                    <a:pos x="T8" y="T9"/>
                  </a:cxn>
                </a:cxnLst>
                <a:rect l="0" t="0" r="r" b="b"/>
                <a:pathLst>
                  <a:path w="72" h="7">
                    <a:moveTo>
                      <a:pt x="10" y="0"/>
                    </a:moveTo>
                    <a:lnTo>
                      <a:pt x="62" y="0"/>
                    </a:lnTo>
                    <a:lnTo>
                      <a:pt x="72" y="7"/>
                    </a:lnTo>
                    <a:lnTo>
                      <a:pt x="0" y="7"/>
                    </a:lnTo>
                    <a:lnTo>
                      <a:pt x="1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12" name="Freeform 64"/>
              <p:cNvSpPr>
                <a:spLocks/>
              </p:cNvSpPr>
              <p:nvPr/>
            </p:nvSpPr>
            <p:spPr bwMode="auto">
              <a:xfrm>
                <a:off x="3155" y="1620"/>
                <a:ext cx="19" cy="14"/>
              </a:xfrm>
              <a:custGeom>
                <a:avLst/>
                <a:gdLst>
                  <a:gd name="T0" fmla="*/ 18 w 19"/>
                  <a:gd name="T1" fmla="*/ 0 h 14"/>
                  <a:gd name="T2" fmla="*/ 18 w 19"/>
                  <a:gd name="T3" fmla="*/ 0 h 14"/>
                  <a:gd name="T4" fmla="*/ 18 w 19"/>
                  <a:gd name="T5" fmla="*/ 0 h 14"/>
                  <a:gd name="T6" fmla="*/ 18 w 19"/>
                  <a:gd name="T7" fmla="*/ 0 h 14"/>
                  <a:gd name="T8" fmla="*/ 18 w 19"/>
                  <a:gd name="T9" fmla="*/ 0 h 14"/>
                  <a:gd name="T10" fmla="*/ 19 w 19"/>
                  <a:gd name="T11" fmla="*/ 0 h 14"/>
                  <a:gd name="T12" fmla="*/ 19 w 19"/>
                  <a:gd name="T13" fmla="*/ 0 h 14"/>
                  <a:gd name="T14" fmla="*/ 19 w 19"/>
                  <a:gd name="T15" fmla="*/ 0 h 14"/>
                  <a:gd name="T16" fmla="*/ 19 w 19"/>
                  <a:gd name="T17" fmla="*/ 2 h 14"/>
                  <a:gd name="T18" fmla="*/ 19 w 19"/>
                  <a:gd name="T19" fmla="*/ 2 h 14"/>
                  <a:gd name="T20" fmla="*/ 19 w 19"/>
                  <a:gd name="T21" fmla="*/ 2 h 14"/>
                  <a:gd name="T22" fmla="*/ 19 w 19"/>
                  <a:gd name="T23" fmla="*/ 2 h 14"/>
                  <a:gd name="T24" fmla="*/ 19 w 19"/>
                  <a:gd name="T25" fmla="*/ 2 h 14"/>
                  <a:gd name="T26" fmla="*/ 19 w 19"/>
                  <a:gd name="T27" fmla="*/ 2 h 14"/>
                  <a:gd name="T28" fmla="*/ 19 w 19"/>
                  <a:gd name="T29" fmla="*/ 2 h 14"/>
                  <a:gd name="T30" fmla="*/ 18 w 19"/>
                  <a:gd name="T31" fmla="*/ 3 h 14"/>
                  <a:gd name="T32" fmla="*/ 18 w 19"/>
                  <a:gd name="T33" fmla="*/ 3 h 14"/>
                  <a:gd name="T34" fmla="*/ 0 w 19"/>
                  <a:gd name="T35" fmla="*/ 14 h 14"/>
                  <a:gd name="T36" fmla="*/ 0 w 19"/>
                  <a:gd name="T37" fmla="*/ 14 h 14"/>
                  <a:gd name="T38" fmla="*/ 0 w 19"/>
                  <a:gd name="T39" fmla="*/ 14 h 14"/>
                  <a:gd name="T40" fmla="*/ 0 w 19"/>
                  <a:gd name="T41" fmla="*/ 14 h 14"/>
                  <a:gd name="T42" fmla="*/ 0 w 19"/>
                  <a:gd name="T43" fmla="*/ 14 h 14"/>
                  <a:gd name="T44" fmla="*/ 0 w 19"/>
                  <a:gd name="T45" fmla="*/ 14 h 14"/>
                  <a:gd name="T46" fmla="*/ 0 w 19"/>
                  <a:gd name="T47" fmla="*/ 12 h 14"/>
                  <a:gd name="T48" fmla="*/ 0 w 19"/>
                  <a:gd name="T49" fmla="*/ 12 h 14"/>
                  <a:gd name="T50" fmla="*/ 0 w 19"/>
                  <a:gd name="T51" fmla="*/ 12 h 14"/>
                  <a:gd name="T52" fmla="*/ 0 w 19"/>
                  <a:gd name="T53" fmla="*/ 12 h 14"/>
                  <a:gd name="T54" fmla="*/ 0 w 19"/>
                  <a:gd name="T55" fmla="*/ 12 h 14"/>
                  <a:gd name="T56" fmla="*/ 0 w 19"/>
                  <a:gd name="T57" fmla="*/ 12 h 14"/>
                  <a:gd name="T58" fmla="*/ 0 w 19"/>
                  <a:gd name="T59" fmla="*/ 12 h 14"/>
                  <a:gd name="T60" fmla="*/ 0 w 19"/>
                  <a:gd name="T61" fmla="*/ 12 h 14"/>
                  <a:gd name="T62" fmla="*/ 0 w 19"/>
                  <a:gd name="T63" fmla="*/ 11 h 14"/>
                  <a:gd name="T64" fmla="*/ 0 w 19"/>
                  <a:gd name="T65"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4">
                    <a:moveTo>
                      <a:pt x="0" y="12"/>
                    </a:moveTo>
                    <a:lnTo>
                      <a:pt x="18" y="0"/>
                    </a:lnTo>
                    <a:lnTo>
                      <a:pt x="18" y="0"/>
                    </a:lnTo>
                    <a:lnTo>
                      <a:pt x="18" y="0"/>
                    </a:lnTo>
                    <a:lnTo>
                      <a:pt x="18" y="0"/>
                    </a:lnTo>
                    <a:lnTo>
                      <a:pt x="18" y="0"/>
                    </a:lnTo>
                    <a:lnTo>
                      <a:pt x="18" y="0"/>
                    </a:lnTo>
                    <a:lnTo>
                      <a:pt x="18" y="0"/>
                    </a:lnTo>
                    <a:lnTo>
                      <a:pt x="18" y="0"/>
                    </a:lnTo>
                    <a:lnTo>
                      <a:pt x="18" y="0"/>
                    </a:lnTo>
                    <a:lnTo>
                      <a:pt x="18" y="0"/>
                    </a:lnTo>
                    <a:lnTo>
                      <a:pt x="19" y="0"/>
                    </a:lnTo>
                    <a:lnTo>
                      <a:pt x="19" y="0"/>
                    </a:lnTo>
                    <a:lnTo>
                      <a:pt x="19" y="0"/>
                    </a:lnTo>
                    <a:lnTo>
                      <a:pt x="19" y="0"/>
                    </a:lnTo>
                    <a:lnTo>
                      <a:pt x="19" y="0"/>
                    </a:lnTo>
                    <a:lnTo>
                      <a:pt x="19" y="0"/>
                    </a:lnTo>
                    <a:lnTo>
                      <a:pt x="19" y="2"/>
                    </a:lnTo>
                    <a:lnTo>
                      <a:pt x="19" y="2"/>
                    </a:lnTo>
                    <a:lnTo>
                      <a:pt x="19" y="2"/>
                    </a:lnTo>
                    <a:lnTo>
                      <a:pt x="19" y="2"/>
                    </a:lnTo>
                    <a:lnTo>
                      <a:pt x="19" y="2"/>
                    </a:lnTo>
                    <a:lnTo>
                      <a:pt x="19" y="2"/>
                    </a:lnTo>
                    <a:lnTo>
                      <a:pt x="19" y="2"/>
                    </a:lnTo>
                    <a:lnTo>
                      <a:pt x="19" y="2"/>
                    </a:lnTo>
                    <a:lnTo>
                      <a:pt x="19" y="2"/>
                    </a:lnTo>
                    <a:lnTo>
                      <a:pt x="19" y="2"/>
                    </a:lnTo>
                    <a:lnTo>
                      <a:pt x="19" y="2"/>
                    </a:lnTo>
                    <a:lnTo>
                      <a:pt x="19" y="2"/>
                    </a:lnTo>
                    <a:lnTo>
                      <a:pt x="19" y="2"/>
                    </a:lnTo>
                    <a:lnTo>
                      <a:pt x="18" y="3"/>
                    </a:lnTo>
                    <a:lnTo>
                      <a:pt x="18" y="3"/>
                    </a:lnTo>
                    <a:lnTo>
                      <a:pt x="18" y="3"/>
                    </a:lnTo>
                    <a:lnTo>
                      <a:pt x="18" y="3"/>
                    </a:lnTo>
                    <a:lnTo>
                      <a:pt x="0" y="14"/>
                    </a:lnTo>
                    <a:lnTo>
                      <a:pt x="0" y="14"/>
                    </a:lnTo>
                    <a:lnTo>
                      <a:pt x="0" y="14"/>
                    </a:lnTo>
                    <a:lnTo>
                      <a:pt x="0" y="14"/>
                    </a:lnTo>
                    <a:lnTo>
                      <a:pt x="0" y="14"/>
                    </a:lnTo>
                    <a:lnTo>
                      <a:pt x="0" y="14"/>
                    </a:lnTo>
                    <a:lnTo>
                      <a:pt x="0" y="14"/>
                    </a:lnTo>
                    <a:lnTo>
                      <a:pt x="0" y="14"/>
                    </a:lnTo>
                    <a:lnTo>
                      <a:pt x="0" y="14"/>
                    </a:lnTo>
                    <a:lnTo>
                      <a:pt x="0" y="14"/>
                    </a:lnTo>
                    <a:lnTo>
                      <a:pt x="0" y="14"/>
                    </a:lnTo>
                    <a:lnTo>
                      <a:pt x="0" y="14"/>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1"/>
                    </a:lnTo>
                    <a:lnTo>
                      <a:pt x="0" y="11"/>
                    </a:lnTo>
                    <a:lnTo>
                      <a:pt x="0" y="11"/>
                    </a:lnTo>
                    <a:lnTo>
                      <a:pt x="0" y="12"/>
                    </a:lnTo>
                    <a:lnTo>
                      <a:pt x="0" y="12"/>
                    </a:lnTo>
                    <a:close/>
                  </a:path>
                </a:pathLst>
              </a:custGeom>
              <a:solidFill>
                <a:srgbClr val="000000"/>
              </a:solidFill>
              <a:ln w="9525">
                <a:solidFill>
                  <a:schemeClr val="hlink"/>
                </a:solidFill>
                <a:round/>
                <a:headEnd/>
                <a:tailEnd/>
              </a:ln>
            </p:spPr>
            <p:txBody>
              <a:bodyPr/>
              <a:lstStyle/>
              <a:p>
                <a:endParaRPr lang="en-US"/>
              </a:p>
            </p:txBody>
          </p:sp>
          <p:sp>
            <p:nvSpPr>
              <p:cNvPr id="2113" name="Freeform 65"/>
              <p:cNvSpPr>
                <a:spLocks/>
              </p:cNvSpPr>
              <p:nvPr/>
            </p:nvSpPr>
            <p:spPr bwMode="auto">
              <a:xfrm>
                <a:off x="3155" y="1620"/>
                <a:ext cx="19" cy="14"/>
              </a:xfrm>
              <a:custGeom>
                <a:avLst/>
                <a:gdLst>
                  <a:gd name="T0" fmla="*/ 0 w 19"/>
                  <a:gd name="T1" fmla="*/ 12 h 14"/>
                  <a:gd name="T2" fmla="*/ 18 w 19"/>
                  <a:gd name="T3" fmla="*/ 0 h 14"/>
                  <a:gd name="T4" fmla="*/ 19 w 19"/>
                  <a:gd name="T5" fmla="*/ 0 h 14"/>
                  <a:gd name="T6" fmla="*/ 19 w 19"/>
                  <a:gd name="T7" fmla="*/ 2 h 14"/>
                  <a:gd name="T8" fmla="*/ 18 w 19"/>
                  <a:gd name="T9" fmla="*/ 3 h 14"/>
                  <a:gd name="T10" fmla="*/ 0 w 19"/>
                  <a:gd name="T11" fmla="*/ 14 h 14"/>
                  <a:gd name="T12" fmla="*/ 0 w 19"/>
                  <a:gd name="T13" fmla="*/ 12 h 14"/>
                  <a:gd name="T14" fmla="*/ 0 w 19"/>
                  <a:gd name="T15" fmla="*/ 11 h 14"/>
                  <a:gd name="T16" fmla="*/ 0 w 19"/>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4">
                    <a:moveTo>
                      <a:pt x="0" y="12"/>
                    </a:moveTo>
                    <a:lnTo>
                      <a:pt x="18" y="0"/>
                    </a:lnTo>
                    <a:lnTo>
                      <a:pt x="19" y="0"/>
                    </a:lnTo>
                    <a:lnTo>
                      <a:pt x="19" y="2"/>
                    </a:lnTo>
                    <a:lnTo>
                      <a:pt x="18" y="3"/>
                    </a:lnTo>
                    <a:lnTo>
                      <a:pt x="0" y="14"/>
                    </a:lnTo>
                    <a:lnTo>
                      <a:pt x="0" y="12"/>
                    </a:lnTo>
                    <a:lnTo>
                      <a:pt x="0" y="11"/>
                    </a:lnTo>
                    <a:lnTo>
                      <a:pt x="0" y="12"/>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14" name="Freeform 66"/>
              <p:cNvSpPr>
                <a:spLocks/>
              </p:cNvSpPr>
              <p:nvPr/>
            </p:nvSpPr>
            <p:spPr bwMode="auto">
              <a:xfrm>
                <a:off x="3154" y="1631"/>
                <a:ext cx="1" cy="3"/>
              </a:xfrm>
              <a:custGeom>
                <a:avLst/>
                <a:gdLst>
                  <a:gd name="T0" fmla="*/ 1 w 1"/>
                  <a:gd name="T1" fmla="*/ 0 h 3"/>
                  <a:gd name="T2" fmla="*/ 1 w 1"/>
                  <a:gd name="T3" fmla="*/ 1 h 3"/>
                  <a:gd name="T4" fmla="*/ 1 w 1"/>
                  <a:gd name="T5" fmla="*/ 1 h 3"/>
                  <a:gd name="T6" fmla="*/ 1 w 1"/>
                  <a:gd name="T7" fmla="*/ 1 h 3"/>
                  <a:gd name="T8" fmla="*/ 1 w 1"/>
                  <a:gd name="T9" fmla="*/ 1 h 3"/>
                  <a:gd name="T10" fmla="*/ 1 w 1"/>
                  <a:gd name="T11" fmla="*/ 1 h 3"/>
                  <a:gd name="T12" fmla="*/ 1 w 1"/>
                  <a:gd name="T13" fmla="*/ 1 h 3"/>
                  <a:gd name="T14" fmla="*/ 1 w 1"/>
                  <a:gd name="T15" fmla="*/ 1 h 3"/>
                  <a:gd name="T16" fmla="*/ 1 w 1"/>
                  <a:gd name="T17" fmla="*/ 1 h 3"/>
                  <a:gd name="T18" fmla="*/ 1 w 1"/>
                  <a:gd name="T19" fmla="*/ 3 h 3"/>
                  <a:gd name="T20" fmla="*/ 1 w 1"/>
                  <a:gd name="T21" fmla="*/ 3 h 3"/>
                  <a:gd name="T22" fmla="*/ 1 w 1"/>
                  <a:gd name="T23" fmla="*/ 3 h 3"/>
                  <a:gd name="T24" fmla="*/ 1 w 1"/>
                  <a:gd name="T25" fmla="*/ 3 h 3"/>
                  <a:gd name="T26" fmla="*/ 1 w 1"/>
                  <a:gd name="T27" fmla="*/ 3 h 3"/>
                  <a:gd name="T28" fmla="*/ 1 w 1"/>
                  <a:gd name="T29" fmla="*/ 3 h 3"/>
                  <a:gd name="T30" fmla="*/ 1 w 1"/>
                  <a:gd name="T31" fmla="*/ 3 h 3"/>
                  <a:gd name="T32" fmla="*/ 1 w 1"/>
                  <a:gd name="T33" fmla="*/ 3 h 3"/>
                  <a:gd name="T34" fmla="*/ 1 w 1"/>
                  <a:gd name="T35" fmla="*/ 3 h 3"/>
                  <a:gd name="T36" fmla="*/ 1 w 1"/>
                  <a:gd name="T37" fmla="*/ 3 h 3"/>
                  <a:gd name="T38" fmla="*/ 1 w 1"/>
                  <a:gd name="T39" fmla="*/ 3 h 3"/>
                  <a:gd name="T40" fmla="*/ 1 w 1"/>
                  <a:gd name="T41" fmla="*/ 3 h 3"/>
                  <a:gd name="T42" fmla="*/ 1 w 1"/>
                  <a:gd name="T43" fmla="*/ 3 h 3"/>
                  <a:gd name="T44" fmla="*/ 0 w 1"/>
                  <a:gd name="T45" fmla="*/ 3 h 3"/>
                  <a:gd name="T46" fmla="*/ 0 w 1"/>
                  <a:gd name="T47" fmla="*/ 3 h 3"/>
                  <a:gd name="T48" fmla="*/ 0 w 1"/>
                  <a:gd name="T49" fmla="*/ 1 h 3"/>
                  <a:gd name="T50" fmla="*/ 0 w 1"/>
                  <a:gd name="T51" fmla="*/ 1 h 3"/>
                  <a:gd name="T52" fmla="*/ 0 w 1"/>
                  <a:gd name="T53" fmla="*/ 1 h 3"/>
                  <a:gd name="T54" fmla="*/ 1 w 1"/>
                  <a:gd name="T55" fmla="*/ 1 h 3"/>
                  <a:gd name="T56" fmla="*/ 1 w 1"/>
                  <a:gd name="T57" fmla="*/ 1 h 3"/>
                  <a:gd name="T58" fmla="*/ 1 w 1"/>
                  <a:gd name="T59" fmla="*/ 1 h 3"/>
                  <a:gd name="T60" fmla="*/ 1 w 1"/>
                  <a:gd name="T61" fmla="*/ 1 h 3"/>
                  <a:gd name="T62" fmla="*/ 1 w 1"/>
                  <a:gd name="T63" fmla="*/ 1 h 3"/>
                  <a:gd name="T64" fmla="*/ 1 w 1"/>
                  <a:gd name="T6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 h="3">
                    <a:moveTo>
                      <a:pt x="1" y="0"/>
                    </a:moveTo>
                    <a:lnTo>
                      <a:pt x="1" y="1"/>
                    </a:lnTo>
                    <a:lnTo>
                      <a:pt x="1" y="1"/>
                    </a:lnTo>
                    <a:lnTo>
                      <a:pt x="1" y="1"/>
                    </a:lnTo>
                    <a:lnTo>
                      <a:pt x="1" y="1"/>
                    </a:lnTo>
                    <a:lnTo>
                      <a:pt x="1" y="1"/>
                    </a:lnTo>
                    <a:lnTo>
                      <a:pt x="1" y="1"/>
                    </a:lnTo>
                    <a:lnTo>
                      <a:pt x="1" y="1"/>
                    </a:lnTo>
                    <a:lnTo>
                      <a:pt x="1" y="1"/>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0" y="3"/>
                    </a:lnTo>
                    <a:lnTo>
                      <a:pt x="0" y="3"/>
                    </a:lnTo>
                    <a:lnTo>
                      <a:pt x="0" y="1"/>
                    </a:lnTo>
                    <a:lnTo>
                      <a:pt x="0" y="1"/>
                    </a:lnTo>
                    <a:lnTo>
                      <a:pt x="0" y="1"/>
                    </a:lnTo>
                    <a:lnTo>
                      <a:pt x="1" y="1"/>
                    </a:lnTo>
                    <a:lnTo>
                      <a:pt x="1" y="1"/>
                    </a:lnTo>
                    <a:lnTo>
                      <a:pt x="1" y="1"/>
                    </a:lnTo>
                    <a:lnTo>
                      <a:pt x="1" y="1"/>
                    </a:lnTo>
                    <a:lnTo>
                      <a:pt x="1" y="1"/>
                    </a:lnTo>
                    <a:lnTo>
                      <a:pt x="1" y="0"/>
                    </a:lnTo>
                    <a:close/>
                  </a:path>
                </a:pathLst>
              </a:custGeom>
              <a:solidFill>
                <a:srgbClr val="000000"/>
              </a:solidFill>
              <a:ln w="9525">
                <a:solidFill>
                  <a:schemeClr val="hlink"/>
                </a:solidFill>
                <a:round/>
                <a:headEnd/>
                <a:tailEnd/>
              </a:ln>
            </p:spPr>
            <p:txBody>
              <a:bodyPr/>
              <a:lstStyle/>
              <a:p>
                <a:endParaRPr lang="en-US"/>
              </a:p>
            </p:txBody>
          </p:sp>
          <p:sp>
            <p:nvSpPr>
              <p:cNvPr id="2115" name="Freeform 67"/>
              <p:cNvSpPr>
                <a:spLocks/>
              </p:cNvSpPr>
              <p:nvPr/>
            </p:nvSpPr>
            <p:spPr bwMode="auto">
              <a:xfrm>
                <a:off x="3154" y="1631"/>
                <a:ext cx="1" cy="3"/>
              </a:xfrm>
              <a:custGeom>
                <a:avLst/>
                <a:gdLst>
                  <a:gd name="T0" fmla="*/ 1 w 1"/>
                  <a:gd name="T1" fmla="*/ 0 h 3"/>
                  <a:gd name="T2" fmla="*/ 1 w 1"/>
                  <a:gd name="T3" fmla="*/ 1 h 3"/>
                  <a:gd name="T4" fmla="*/ 1 w 1"/>
                  <a:gd name="T5" fmla="*/ 3 h 3"/>
                  <a:gd name="T6" fmla="*/ 0 w 1"/>
                  <a:gd name="T7" fmla="*/ 3 h 3"/>
                  <a:gd name="T8" fmla="*/ 0 w 1"/>
                  <a:gd name="T9" fmla="*/ 1 h 3"/>
                  <a:gd name="T10" fmla="*/ 1 w 1"/>
                  <a:gd name="T11" fmla="*/ 1 h 3"/>
                  <a:gd name="T12" fmla="*/ 1 w 1"/>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1" y="0"/>
                    </a:moveTo>
                    <a:lnTo>
                      <a:pt x="1" y="1"/>
                    </a:lnTo>
                    <a:lnTo>
                      <a:pt x="1" y="3"/>
                    </a:lnTo>
                    <a:lnTo>
                      <a:pt x="0" y="3"/>
                    </a:lnTo>
                    <a:lnTo>
                      <a:pt x="0" y="1"/>
                    </a:lnTo>
                    <a:lnTo>
                      <a:pt x="1" y="1"/>
                    </a:lnTo>
                    <a:lnTo>
                      <a:pt x="1"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16" name="Freeform 68"/>
              <p:cNvSpPr>
                <a:spLocks/>
              </p:cNvSpPr>
              <p:nvPr/>
            </p:nvSpPr>
            <p:spPr bwMode="auto">
              <a:xfrm>
                <a:off x="3244" y="1620"/>
                <a:ext cx="19" cy="14"/>
              </a:xfrm>
              <a:custGeom>
                <a:avLst/>
                <a:gdLst>
                  <a:gd name="T0" fmla="*/ 0 w 19"/>
                  <a:gd name="T1" fmla="*/ 0 h 14"/>
                  <a:gd name="T2" fmla="*/ 0 w 19"/>
                  <a:gd name="T3" fmla="*/ 0 h 14"/>
                  <a:gd name="T4" fmla="*/ 0 w 19"/>
                  <a:gd name="T5" fmla="*/ 0 h 14"/>
                  <a:gd name="T6" fmla="*/ 0 w 19"/>
                  <a:gd name="T7" fmla="*/ 0 h 14"/>
                  <a:gd name="T8" fmla="*/ 0 w 19"/>
                  <a:gd name="T9" fmla="*/ 0 h 14"/>
                  <a:gd name="T10" fmla="*/ 0 w 19"/>
                  <a:gd name="T11" fmla="*/ 0 h 14"/>
                  <a:gd name="T12" fmla="*/ 0 w 19"/>
                  <a:gd name="T13" fmla="*/ 0 h 14"/>
                  <a:gd name="T14" fmla="*/ 0 w 19"/>
                  <a:gd name="T15" fmla="*/ 0 h 14"/>
                  <a:gd name="T16" fmla="*/ 0 w 19"/>
                  <a:gd name="T17" fmla="*/ 0 h 14"/>
                  <a:gd name="T18" fmla="*/ 0 w 19"/>
                  <a:gd name="T19" fmla="*/ 2 h 14"/>
                  <a:gd name="T20" fmla="*/ 0 w 19"/>
                  <a:gd name="T21" fmla="*/ 2 h 14"/>
                  <a:gd name="T22" fmla="*/ 0 w 19"/>
                  <a:gd name="T23" fmla="*/ 2 h 14"/>
                  <a:gd name="T24" fmla="*/ 0 w 19"/>
                  <a:gd name="T25" fmla="*/ 2 h 14"/>
                  <a:gd name="T26" fmla="*/ 0 w 19"/>
                  <a:gd name="T27" fmla="*/ 2 h 14"/>
                  <a:gd name="T28" fmla="*/ 0 w 19"/>
                  <a:gd name="T29" fmla="*/ 2 h 14"/>
                  <a:gd name="T30" fmla="*/ 0 w 19"/>
                  <a:gd name="T31" fmla="*/ 2 h 14"/>
                  <a:gd name="T32" fmla="*/ 0 w 19"/>
                  <a:gd name="T33" fmla="*/ 2 h 14"/>
                  <a:gd name="T34" fmla="*/ 19 w 19"/>
                  <a:gd name="T35" fmla="*/ 14 h 14"/>
                  <a:gd name="T36" fmla="*/ 19 w 19"/>
                  <a:gd name="T37" fmla="*/ 14 h 14"/>
                  <a:gd name="T38" fmla="*/ 17 w 19"/>
                  <a:gd name="T39" fmla="*/ 14 h 14"/>
                  <a:gd name="T40" fmla="*/ 17 w 19"/>
                  <a:gd name="T41" fmla="*/ 14 h 14"/>
                  <a:gd name="T42" fmla="*/ 17 w 19"/>
                  <a:gd name="T43" fmla="*/ 14 h 14"/>
                  <a:gd name="T44" fmla="*/ 17 w 19"/>
                  <a:gd name="T45" fmla="*/ 12 h 14"/>
                  <a:gd name="T46" fmla="*/ 17 w 19"/>
                  <a:gd name="T47" fmla="*/ 12 h 14"/>
                  <a:gd name="T48" fmla="*/ 17 w 19"/>
                  <a:gd name="T49" fmla="*/ 12 h 14"/>
                  <a:gd name="T50" fmla="*/ 17 w 19"/>
                  <a:gd name="T51" fmla="*/ 12 h 14"/>
                  <a:gd name="T52" fmla="*/ 17 w 19"/>
                  <a:gd name="T53" fmla="*/ 12 h 14"/>
                  <a:gd name="T54" fmla="*/ 17 w 19"/>
                  <a:gd name="T55" fmla="*/ 12 h 14"/>
                  <a:gd name="T56" fmla="*/ 19 w 19"/>
                  <a:gd name="T57" fmla="*/ 11 h 14"/>
                  <a:gd name="T58" fmla="*/ 19 w 19"/>
                  <a:gd name="T59" fmla="*/ 11 h 14"/>
                  <a:gd name="T60" fmla="*/ 19 w 19"/>
                  <a:gd name="T61" fmla="*/ 11 h 14"/>
                  <a:gd name="T62" fmla="*/ 19 w 19"/>
                  <a:gd name="T63" fmla="*/ 11 h 14"/>
                  <a:gd name="T64" fmla="*/ 19 w 19"/>
                  <a:gd name="T65"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4">
                    <a:moveTo>
                      <a:pt x="19" y="11"/>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19" y="14"/>
                    </a:lnTo>
                    <a:lnTo>
                      <a:pt x="19" y="14"/>
                    </a:lnTo>
                    <a:lnTo>
                      <a:pt x="19" y="14"/>
                    </a:lnTo>
                    <a:lnTo>
                      <a:pt x="19" y="14"/>
                    </a:lnTo>
                    <a:lnTo>
                      <a:pt x="17" y="14"/>
                    </a:lnTo>
                    <a:lnTo>
                      <a:pt x="17" y="14"/>
                    </a:lnTo>
                    <a:lnTo>
                      <a:pt x="17" y="14"/>
                    </a:lnTo>
                    <a:lnTo>
                      <a:pt x="17" y="14"/>
                    </a:lnTo>
                    <a:lnTo>
                      <a:pt x="17" y="14"/>
                    </a:lnTo>
                    <a:lnTo>
                      <a:pt x="17" y="14"/>
                    </a:lnTo>
                    <a:lnTo>
                      <a:pt x="17" y="12"/>
                    </a:lnTo>
                    <a:lnTo>
                      <a:pt x="17" y="12"/>
                    </a:lnTo>
                    <a:lnTo>
                      <a:pt x="17" y="12"/>
                    </a:lnTo>
                    <a:lnTo>
                      <a:pt x="17" y="12"/>
                    </a:lnTo>
                    <a:lnTo>
                      <a:pt x="17" y="12"/>
                    </a:lnTo>
                    <a:lnTo>
                      <a:pt x="17" y="12"/>
                    </a:lnTo>
                    <a:lnTo>
                      <a:pt x="17" y="12"/>
                    </a:lnTo>
                    <a:lnTo>
                      <a:pt x="17" y="12"/>
                    </a:lnTo>
                    <a:lnTo>
                      <a:pt x="17" y="12"/>
                    </a:lnTo>
                    <a:lnTo>
                      <a:pt x="17" y="12"/>
                    </a:lnTo>
                    <a:lnTo>
                      <a:pt x="17" y="12"/>
                    </a:lnTo>
                    <a:lnTo>
                      <a:pt x="17" y="12"/>
                    </a:lnTo>
                    <a:lnTo>
                      <a:pt x="17" y="12"/>
                    </a:lnTo>
                    <a:lnTo>
                      <a:pt x="19" y="11"/>
                    </a:lnTo>
                    <a:lnTo>
                      <a:pt x="19" y="11"/>
                    </a:lnTo>
                    <a:lnTo>
                      <a:pt x="19" y="11"/>
                    </a:lnTo>
                    <a:lnTo>
                      <a:pt x="19" y="11"/>
                    </a:lnTo>
                    <a:lnTo>
                      <a:pt x="19" y="11"/>
                    </a:lnTo>
                    <a:lnTo>
                      <a:pt x="19" y="11"/>
                    </a:lnTo>
                    <a:lnTo>
                      <a:pt x="19" y="11"/>
                    </a:lnTo>
                    <a:lnTo>
                      <a:pt x="19" y="11"/>
                    </a:lnTo>
                    <a:lnTo>
                      <a:pt x="19" y="11"/>
                    </a:lnTo>
                    <a:lnTo>
                      <a:pt x="19" y="11"/>
                    </a:lnTo>
                    <a:close/>
                  </a:path>
                </a:pathLst>
              </a:custGeom>
              <a:solidFill>
                <a:srgbClr val="000000"/>
              </a:solidFill>
              <a:ln w="9525">
                <a:solidFill>
                  <a:schemeClr val="hlink"/>
                </a:solidFill>
                <a:round/>
                <a:headEnd/>
                <a:tailEnd/>
              </a:ln>
            </p:spPr>
            <p:txBody>
              <a:bodyPr/>
              <a:lstStyle/>
              <a:p>
                <a:endParaRPr lang="en-US"/>
              </a:p>
            </p:txBody>
          </p:sp>
          <p:sp>
            <p:nvSpPr>
              <p:cNvPr id="2117" name="Freeform 69"/>
              <p:cNvSpPr>
                <a:spLocks/>
              </p:cNvSpPr>
              <p:nvPr/>
            </p:nvSpPr>
            <p:spPr bwMode="auto">
              <a:xfrm>
                <a:off x="3244" y="1620"/>
                <a:ext cx="19" cy="14"/>
              </a:xfrm>
              <a:custGeom>
                <a:avLst/>
                <a:gdLst>
                  <a:gd name="T0" fmla="*/ 19 w 19"/>
                  <a:gd name="T1" fmla="*/ 11 h 14"/>
                  <a:gd name="T2" fmla="*/ 0 w 19"/>
                  <a:gd name="T3" fmla="*/ 0 h 14"/>
                  <a:gd name="T4" fmla="*/ 0 w 19"/>
                  <a:gd name="T5" fmla="*/ 2 h 14"/>
                  <a:gd name="T6" fmla="*/ 19 w 19"/>
                  <a:gd name="T7" fmla="*/ 14 h 14"/>
                  <a:gd name="T8" fmla="*/ 17 w 19"/>
                  <a:gd name="T9" fmla="*/ 14 h 14"/>
                  <a:gd name="T10" fmla="*/ 17 w 19"/>
                  <a:gd name="T11" fmla="*/ 12 h 14"/>
                  <a:gd name="T12" fmla="*/ 19 w 19"/>
                  <a:gd name="T13" fmla="*/ 11 h 14"/>
                </a:gdLst>
                <a:ahLst/>
                <a:cxnLst>
                  <a:cxn ang="0">
                    <a:pos x="T0" y="T1"/>
                  </a:cxn>
                  <a:cxn ang="0">
                    <a:pos x="T2" y="T3"/>
                  </a:cxn>
                  <a:cxn ang="0">
                    <a:pos x="T4" y="T5"/>
                  </a:cxn>
                  <a:cxn ang="0">
                    <a:pos x="T6" y="T7"/>
                  </a:cxn>
                  <a:cxn ang="0">
                    <a:pos x="T8" y="T9"/>
                  </a:cxn>
                  <a:cxn ang="0">
                    <a:pos x="T10" y="T11"/>
                  </a:cxn>
                  <a:cxn ang="0">
                    <a:pos x="T12" y="T13"/>
                  </a:cxn>
                </a:cxnLst>
                <a:rect l="0" t="0" r="r" b="b"/>
                <a:pathLst>
                  <a:path w="19" h="14">
                    <a:moveTo>
                      <a:pt x="19" y="11"/>
                    </a:moveTo>
                    <a:lnTo>
                      <a:pt x="0" y="0"/>
                    </a:lnTo>
                    <a:lnTo>
                      <a:pt x="0" y="2"/>
                    </a:lnTo>
                    <a:lnTo>
                      <a:pt x="19" y="14"/>
                    </a:lnTo>
                    <a:lnTo>
                      <a:pt x="17" y="14"/>
                    </a:lnTo>
                    <a:lnTo>
                      <a:pt x="17" y="12"/>
                    </a:lnTo>
                    <a:lnTo>
                      <a:pt x="19" y="11"/>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18" name="Freeform 70"/>
              <p:cNvSpPr>
                <a:spLocks/>
              </p:cNvSpPr>
              <p:nvPr/>
            </p:nvSpPr>
            <p:spPr bwMode="auto">
              <a:xfrm>
                <a:off x="3261" y="1631"/>
                <a:ext cx="2" cy="3"/>
              </a:xfrm>
              <a:custGeom>
                <a:avLst/>
                <a:gdLst>
                  <a:gd name="T0" fmla="*/ 2 w 2"/>
                  <a:gd name="T1" fmla="*/ 0 h 3"/>
                  <a:gd name="T2" fmla="*/ 2 w 2"/>
                  <a:gd name="T3" fmla="*/ 0 h 3"/>
                  <a:gd name="T4" fmla="*/ 2 w 2"/>
                  <a:gd name="T5" fmla="*/ 0 h 3"/>
                  <a:gd name="T6" fmla="*/ 2 w 2"/>
                  <a:gd name="T7" fmla="*/ 0 h 3"/>
                  <a:gd name="T8" fmla="*/ 0 w 2"/>
                  <a:gd name="T9" fmla="*/ 1 h 3"/>
                  <a:gd name="T10" fmla="*/ 0 w 2"/>
                  <a:gd name="T11" fmla="*/ 1 h 3"/>
                  <a:gd name="T12" fmla="*/ 0 w 2"/>
                  <a:gd name="T13" fmla="*/ 1 h 3"/>
                  <a:gd name="T14" fmla="*/ 0 w 2"/>
                  <a:gd name="T15" fmla="*/ 1 h 3"/>
                  <a:gd name="T16" fmla="*/ 0 w 2"/>
                  <a:gd name="T17" fmla="*/ 1 h 3"/>
                  <a:gd name="T18" fmla="*/ 0 w 2"/>
                  <a:gd name="T19" fmla="*/ 1 h 3"/>
                  <a:gd name="T20" fmla="*/ 0 w 2"/>
                  <a:gd name="T21" fmla="*/ 3 h 3"/>
                  <a:gd name="T22" fmla="*/ 0 w 2"/>
                  <a:gd name="T23" fmla="*/ 3 h 3"/>
                  <a:gd name="T24" fmla="*/ 0 w 2"/>
                  <a:gd name="T25" fmla="*/ 3 h 3"/>
                  <a:gd name="T26" fmla="*/ 2 w 2"/>
                  <a:gd name="T27" fmla="*/ 3 h 3"/>
                  <a:gd name="T28" fmla="*/ 2 w 2"/>
                  <a:gd name="T29" fmla="*/ 3 h 3"/>
                  <a:gd name="T30" fmla="*/ 2 w 2"/>
                  <a:gd name="T31" fmla="*/ 3 h 3"/>
                  <a:gd name="T32" fmla="*/ 2 w 2"/>
                  <a:gd name="T33" fmla="*/ 3 h 3"/>
                  <a:gd name="T34" fmla="*/ 2 w 2"/>
                  <a:gd name="T35" fmla="*/ 3 h 3"/>
                  <a:gd name="T36" fmla="*/ 2 w 2"/>
                  <a:gd name="T37" fmla="*/ 3 h 3"/>
                  <a:gd name="T38" fmla="*/ 2 w 2"/>
                  <a:gd name="T39" fmla="*/ 3 h 3"/>
                  <a:gd name="T40" fmla="*/ 2 w 2"/>
                  <a:gd name="T41" fmla="*/ 3 h 3"/>
                  <a:gd name="T42" fmla="*/ 2 w 2"/>
                  <a:gd name="T43" fmla="*/ 3 h 3"/>
                  <a:gd name="T44" fmla="*/ 2 w 2"/>
                  <a:gd name="T45" fmla="*/ 3 h 3"/>
                  <a:gd name="T46" fmla="*/ 2 w 2"/>
                  <a:gd name="T47" fmla="*/ 1 h 3"/>
                  <a:gd name="T48" fmla="*/ 2 w 2"/>
                  <a:gd name="T49" fmla="*/ 1 h 3"/>
                  <a:gd name="T50" fmla="*/ 2 w 2"/>
                  <a:gd name="T51" fmla="*/ 1 h 3"/>
                  <a:gd name="T52" fmla="*/ 2 w 2"/>
                  <a:gd name="T53" fmla="*/ 1 h 3"/>
                  <a:gd name="T54" fmla="*/ 2 w 2"/>
                  <a:gd name="T55" fmla="*/ 1 h 3"/>
                  <a:gd name="T56" fmla="*/ 2 w 2"/>
                  <a:gd name="T57" fmla="*/ 1 h 3"/>
                  <a:gd name="T58" fmla="*/ 2 w 2"/>
                  <a:gd name="T59" fmla="*/ 0 h 3"/>
                  <a:gd name="T60" fmla="*/ 2 w 2"/>
                  <a:gd name="T61" fmla="*/ 0 h 3"/>
                  <a:gd name="T62" fmla="*/ 2 w 2"/>
                  <a:gd name="T63" fmla="*/ 0 h 3"/>
                  <a:gd name="T64" fmla="*/ 2 w 2"/>
                  <a:gd name="T6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 h="3">
                    <a:moveTo>
                      <a:pt x="2" y="0"/>
                    </a:moveTo>
                    <a:lnTo>
                      <a:pt x="2" y="0"/>
                    </a:lnTo>
                    <a:lnTo>
                      <a:pt x="2" y="0"/>
                    </a:lnTo>
                    <a:lnTo>
                      <a:pt x="2" y="0"/>
                    </a:lnTo>
                    <a:lnTo>
                      <a:pt x="0" y="1"/>
                    </a:lnTo>
                    <a:lnTo>
                      <a:pt x="0" y="1"/>
                    </a:lnTo>
                    <a:lnTo>
                      <a:pt x="0" y="1"/>
                    </a:lnTo>
                    <a:lnTo>
                      <a:pt x="0" y="1"/>
                    </a:lnTo>
                    <a:lnTo>
                      <a:pt x="0" y="1"/>
                    </a:lnTo>
                    <a:lnTo>
                      <a:pt x="0" y="1"/>
                    </a:lnTo>
                    <a:lnTo>
                      <a:pt x="0" y="3"/>
                    </a:lnTo>
                    <a:lnTo>
                      <a:pt x="0" y="3"/>
                    </a:lnTo>
                    <a:lnTo>
                      <a:pt x="0" y="3"/>
                    </a:lnTo>
                    <a:lnTo>
                      <a:pt x="2" y="3"/>
                    </a:lnTo>
                    <a:lnTo>
                      <a:pt x="2" y="3"/>
                    </a:lnTo>
                    <a:lnTo>
                      <a:pt x="2" y="3"/>
                    </a:lnTo>
                    <a:lnTo>
                      <a:pt x="2" y="3"/>
                    </a:lnTo>
                    <a:lnTo>
                      <a:pt x="2" y="3"/>
                    </a:lnTo>
                    <a:lnTo>
                      <a:pt x="2" y="3"/>
                    </a:lnTo>
                    <a:lnTo>
                      <a:pt x="2" y="3"/>
                    </a:lnTo>
                    <a:lnTo>
                      <a:pt x="2" y="3"/>
                    </a:lnTo>
                    <a:lnTo>
                      <a:pt x="2" y="3"/>
                    </a:lnTo>
                    <a:lnTo>
                      <a:pt x="2" y="3"/>
                    </a:lnTo>
                    <a:lnTo>
                      <a:pt x="2" y="1"/>
                    </a:lnTo>
                    <a:lnTo>
                      <a:pt x="2" y="1"/>
                    </a:lnTo>
                    <a:lnTo>
                      <a:pt x="2" y="1"/>
                    </a:lnTo>
                    <a:lnTo>
                      <a:pt x="2" y="1"/>
                    </a:lnTo>
                    <a:lnTo>
                      <a:pt x="2" y="1"/>
                    </a:lnTo>
                    <a:lnTo>
                      <a:pt x="2" y="1"/>
                    </a:lnTo>
                    <a:lnTo>
                      <a:pt x="2" y="0"/>
                    </a:lnTo>
                    <a:lnTo>
                      <a:pt x="2" y="0"/>
                    </a:lnTo>
                    <a:lnTo>
                      <a:pt x="2" y="0"/>
                    </a:lnTo>
                    <a:lnTo>
                      <a:pt x="2" y="0"/>
                    </a:lnTo>
                    <a:close/>
                  </a:path>
                </a:pathLst>
              </a:custGeom>
              <a:solidFill>
                <a:srgbClr val="000000"/>
              </a:solidFill>
              <a:ln w="9525">
                <a:solidFill>
                  <a:schemeClr val="hlink"/>
                </a:solidFill>
                <a:round/>
                <a:headEnd/>
                <a:tailEnd/>
              </a:ln>
            </p:spPr>
            <p:txBody>
              <a:bodyPr/>
              <a:lstStyle/>
              <a:p>
                <a:endParaRPr lang="en-US"/>
              </a:p>
            </p:txBody>
          </p:sp>
          <p:sp>
            <p:nvSpPr>
              <p:cNvPr id="2119" name="Freeform 71"/>
              <p:cNvSpPr>
                <a:spLocks/>
              </p:cNvSpPr>
              <p:nvPr/>
            </p:nvSpPr>
            <p:spPr bwMode="auto">
              <a:xfrm>
                <a:off x="3261" y="1631"/>
                <a:ext cx="2" cy="3"/>
              </a:xfrm>
              <a:custGeom>
                <a:avLst/>
                <a:gdLst>
                  <a:gd name="T0" fmla="*/ 2 w 2"/>
                  <a:gd name="T1" fmla="*/ 0 h 3"/>
                  <a:gd name="T2" fmla="*/ 0 w 2"/>
                  <a:gd name="T3" fmla="*/ 1 h 3"/>
                  <a:gd name="T4" fmla="*/ 0 w 2"/>
                  <a:gd name="T5" fmla="*/ 3 h 3"/>
                  <a:gd name="T6" fmla="*/ 2 w 2"/>
                  <a:gd name="T7" fmla="*/ 3 h 3"/>
                  <a:gd name="T8" fmla="*/ 2 w 2"/>
                  <a:gd name="T9" fmla="*/ 1 h 3"/>
                  <a:gd name="T10" fmla="*/ 2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2" y="0"/>
                    </a:moveTo>
                    <a:lnTo>
                      <a:pt x="0" y="1"/>
                    </a:lnTo>
                    <a:lnTo>
                      <a:pt x="0" y="3"/>
                    </a:lnTo>
                    <a:lnTo>
                      <a:pt x="2" y="3"/>
                    </a:lnTo>
                    <a:lnTo>
                      <a:pt x="2" y="1"/>
                    </a:lnTo>
                    <a:lnTo>
                      <a:pt x="2"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20" name="Freeform 72"/>
              <p:cNvSpPr>
                <a:spLocks/>
              </p:cNvSpPr>
              <p:nvPr/>
            </p:nvSpPr>
            <p:spPr bwMode="auto">
              <a:xfrm>
                <a:off x="3173" y="1570"/>
                <a:ext cx="72" cy="9"/>
              </a:xfrm>
              <a:custGeom>
                <a:avLst/>
                <a:gdLst>
                  <a:gd name="T0" fmla="*/ 10 w 72"/>
                  <a:gd name="T1" fmla="*/ 0 h 9"/>
                  <a:gd name="T2" fmla="*/ 62 w 72"/>
                  <a:gd name="T3" fmla="*/ 0 h 9"/>
                  <a:gd name="T4" fmla="*/ 72 w 72"/>
                  <a:gd name="T5" fmla="*/ 9 h 9"/>
                  <a:gd name="T6" fmla="*/ 0 w 72"/>
                  <a:gd name="T7" fmla="*/ 9 h 9"/>
                  <a:gd name="T8" fmla="*/ 10 w 72"/>
                  <a:gd name="T9" fmla="*/ 0 h 9"/>
                </a:gdLst>
                <a:ahLst/>
                <a:cxnLst>
                  <a:cxn ang="0">
                    <a:pos x="T0" y="T1"/>
                  </a:cxn>
                  <a:cxn ang="0">
                    <a:pos x="T2" y="T3"/>
                  </a:cxn>
                  <a:cxn ang="0">
                    <a:pos x="T4" y="T5"/>
                  </a:cxn>
                  <a:cxn ang="0">
                    <a:pos x="T6" y="T7"/>
                  </a:cxn>
                  <a:cxn ang="0">
                    <a:pos x="T8" y="T9"/>
                  </a:cxn>
                </a:cxnLst>
                <a:rect l="0" t="0" r="r" b="b"/>
                <a:pathLst>
                  <a:path w="72" h="9">
                    <a:moveTo>
                      <a:pt x="10" y="0"/>
                    </a:moveTo>
                    <a:lnTo>
                      <a:pt x="62" y="0"/>
                    </a:lnTo>
                    <a:lnTo>
                      <a:pt x="72" y="9"/>
                    </a:lnTo>
                    <a:lnTo>
                      <a:pt x="0" y="9"/>
                    </a:lnTo>
                    <a:lnTo>
                      <a:pt x="1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21" name="Freeform 73"/>
              <p:cNvSpPr>
                <a:spLocks/>
              </p:cNvSpPr>
              <p:nvPr/>
            </p:nvSpPr>
            <p:spPr bwMode="auto">
              <a:xfrm>
                <a:off x="3155" y="1578"/>
                <a:ext cx="19" cy="15"/>
              </a:xfrm>
              <a:custGeom>
                <a:avLst/>
                <a:gdLst>
                  <a:gd name="T0" fmla="*/ 18 w 19"/>
                  <a:gd name="T1" fmla="*/ 0 h 15"/>
                  <a:gd name="T2" fmla="*/ 18 w 19"/>
                  <a:gd name="T3" fmla="*/ 0 h 15"/>
                  <a:gd name="T4" fmla="*/ 18 w 19"/>
                  <a:gd name="T5" fmla="*/ 0 h 15"/>
                  <a:gd name="T6" fmla="*/ 18 w 19"/>
                  <a:gd name="T7" fmla="*/ 0 h 15"/>
                  <a:gd name="T8" fmla="*/ 18 w 19"/>
                  <a:gd name="T9" fmla="*/ 0 h 15"/>
                  <a:gd name="T10" fmla="*/ 19 w 19"/>
                  <a:gd name="T11" fmla="*/ 1 h 15"/>
                  <a:gd name="T12" fmla="*/ 19 w 19"/>
                  <a:gd name="T13" fmla="*/ 1 h 15"/>
                  <a:gd name="T14" fmla="*/ 19 w 19"/>
                  <a:gd name="T15" fmla="*/ 1 h 15"/>
                  <a:gd name="T16" fmla="*/ 19 w 19"/>
                  <a:gd name="T17" fmla="*/ 1 h 15"/>
                  <a:gd name="T18" fmla="*/ 19 w 19"/>
                  <a:gd name="T19" fmla="*/ 1 h 15"/>
                  <a:gd name="T20" fmla="*/ 19 w 19"/>
                  <a:gd name="T21" fmla="*/ 1 h 15"/>
                  <a:gd name="T22" fmla="*/ 19 w 19"/>
                  <a:gd name="T23" fmla="*/ 1 h 15"/>
                  <a:gd name="T24" fmla="*/ 19 w 19"/>
                  <a:gd name="T25" fmla="*/ 3 h 15"/>
                  <a:gd name="T26" fmla="*/ 19 w 19"/>
                  <a:gd name="T27" fmla="*/ 3 h 15"/>
                  <a:gd name="T28" fmla="*/ 19 w 19"/>
                  <a:gd name="T29" fmla="*/ 3 h 15"/>
                  <a:gd name="T30" fmla="*/ 18 w 19"/>
                  <a:gd name="T31" fmla="*/ 3 h 15"/>
                  <a:gd name="T32" fmla="*/ 18 w 19"/>
                  <a:gd name="T33" fmla="*/ 3 h 15"/>
                  <a:gd name="T34" fmla="*/ 0 w 19"/>
                  <a:gd name="T35" fmla="*/ 15 h 15"/>
                  <a:gd name="T36" fmla="*/ 0 w 19"/>
                  <a:gd name="T37" fmla="*/ 13 h 15"/>
                  <a:gd name="T38" fmla="*/ 0 w 19"/>
                  <a:gd name="T39" fmla="*/ 13 h 15"/>
                  <a:gd name="T40" fmla="*/ 0 w 19"/>
                  <a:gd name="T41" fmla="*/ 13 h 15"/>
                  <a:gd name="T42" fmla="*/ 0 w 19"/>
                  <a:gd name="T43" fmla="*/ 13 h 15"/>
                  <a:gd name="T44" fmla="*/ 0 w 19"/>
                  <a:gd name="T45" fmla="*/ 13 h 15"/>
                  <a:gd name="T46" fmla="*/ 0 w 19"/>
                  <a:gd name="T47" fmla="*/ 13 h 15"/>
                  <a:gd name="T48" fmla="*/ 0 w 19"/>
                  <a:gd name="T49" fmla="*/ 13 h 15"/>
                  <a:gd name="T50" fmla="*/ 0 w 19"/>
                  <a:gd name="T51" fmla="*/ 12 h 15"/>
                  <a:gd name="T52" fmla="*/ 0 w 19"/>
                  <a:gd name="T53" fmla="*/ 12 h 15"/>
                  <a:gd name="T54" fmla="*/ 0 w 19"/>
                  <a:gd name="T55" fmla="*/ 12 h 15"/>
                  <a:gd name="T56" fmla="*/ 0 w 19"/>
                  <a:gd name="T57" fmla="*/ 12 h 15"/>
                  <a:gd name="T58" fmla="*/ 0 w 19"/>
                  <a:gd name="T59" fmla="*/ 12 h 15"/>
                  <a:gd name="T60" fmla="*/ 0 w 19"/>
                  <a:gd name="T61" fmla="*/ 12 h 15"/>
                  <a:gd name="T62" fmla="*/ 0 w 19"/>
                  <a:gd name="T63" fmla="*/ 12 h 15"/>
                  <a:gd name="T64" fmla="*/ 0 w 19"/>
                  <a:gd name="T65"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5">
                    <a:moveTo>
                      <a:pt x="0" y="12"/>
                    </a:moveTo>
                    <a:lnTo>
                      <a:pt x="18" y="0"/>
                    </a:lnTo>
                    <a:lnTo>
                      <a:pt x="18" y="0"/>
                    </a:lnTo>
                    <a:lnTo>
                      <a:pt x="18" y="0"/>
                    </a:lnTo>
                    <a:lnTo>
                      <a:pt x="18" y="0"/>
                    </a:lnTo>
                    <a:lnTo>
                      <a:pt x="18" y="0"/>
                    </a:lnTo>
                    <a:lnTo>
                      <a:pt x="18" y="0"/>
                    </a:lnTo>
                    <a:lnTo>
                      <a:pt x="18" y="0"/>
                    </a:lnTo>
                    <a:lnTo>
                      <a:pt x="18" y="0"/>
                    </a:lnTo>
                    <a:lnTo>
                      <a:pt x="18" y="0"/>
                    </a:lnTo>
                    <a:lnTo>
                      <a:pt x="18" y="0"/>
                    </a:lnTo>
                    <a:lnTo>
                      <a:pt x="19" y="1"/>
                    </a:lnTo>
                    <a:lnTo>
                      <a:pt x="19" y="1"/>
                    </a:lnTo>
                    <a:lnTo>
                      <a:pt x="19" y="1"/>
                    </a:lnTo>
                    <a:lnTo>
                      <a:pt x="19" y="1"/>
                    </a:lnTo>
                    <a:lnTo>
                      <a:pt x="19" y="1"/>
                    </a:lnTo>
                    <a:lnTo>
                      <a:pt x="19" y="1"/>
                    </a:lnTo>
                    <a:lnTo>
                      <a:pt x="19" y="1"/>
                    </a:lnTo>
                    <a:lnTo>
                      <a:pt x="19" y="1"/>
                    </a:lnTo>
                    <a:lnTo>
                      <a:pt x="19" y="1"/>
                    </a:lnTo>
                    <a:lnTo>
                      <a:pt x="19" y="1"/>
                    </a:lnTo>
                    <a:lnTo>
                      <a:pt x="19" y="1"/>
                    </a:lnTo>
                    <a:lnTo>
                      <a:pt x="19" y="1"/>
                    </a:lnTo>
                    <a:lnTo>
                      <a:pt x="19" y="1"/>
                    </a:lnTo>
                    <a:lnTo>
                      <a:pt x="19" y="3"/>
                    </a:lnTo>
                    <a:lnTo>
                      <a:pt x="19" y="3"/>
                    </a:lnTo>
                    <a:lnTo>
                      <a:pt x="19" y="3"/>
                    </a:lnTo>
                    <a:lnTo>
                      <a:pt x="19" y="3"/>
                    </a:lnTo>
                    <a:lnTo>
                      <a:pt x="19" y="3"/>
                    </a:lnTo>
                    <a:lnTo>
                      <a:pt x="19" y="3"/>
                    </a:lnTo>
                    <a:lnTo>
                      <a:pt x="18" y="3"/>
                    </a:lnTo>
                    <a:lnTo>
                      <a:pt x="18" y="3"/>
                    </a:lnTo>
                    <a:lnTo>
                      <a:pt x="18" y="3"/>
                    </a:lnTo>
                    <a:lnTo>
                      <a:pt x="18" y="3"/>
                    </a:lnTo>
                    <a:lnTo>
                      <a:pt x="0" y="15"/>
                    </a:lnTo>
                    <a:lnTo>
                      <a:pt x="0" y="15"/>
                    </a:lnTo>
                    <a:lnTo>
                      <a:pt x="0" y="15"/>
                    </a:lnTo>
                    <a:lnTo>
                      <a:pt x="0" y="13"/>
                    </a:lnTo>
                    <a:lnTo>
                      <a:pt x="0" y="13"/>
                    </a:lnTo>
                    <a:lnTo>
                      <a:pt x="0" y="13"/>
                    </a:lnTo>
                    <a:lnTo>
                      <a:pt x="0" y="13"/>
                    </a:lnTo>
                    <a:lnTo>
                      <a:pt x="0" y="13"/>
                    </a:lnTo>
                    <a:lnTo>
                      <a:pt x="0" y="13"/>
                    </a:lnTo>
                    <a:lnTo>
                      <a:pt x="0" y="13"/>
                    </a:lnTo>
                    <a:lnTo>
                      <a:pt x="0" y="13"/>
                    </a:lnTo>
                    <a:lnTo>
                      <a:pt x="0" y="13"/>
                    </a:lnTo>
                    <a:lnTo>
                      <a:pt x="0" y="13"/>
                    </a:lnTo>
                    <a:lnTo>
                      <a:pt x="0" y="13"/>
                    </a:lnTo>
                    <a:lnTo>
                      <a:pt x="0" y="13"/>
                    </a:lnTo>
                    <a:lnTo>
                      <a:pt x="0" y="13"/>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close/>
                  </a:path>
                </a:pathLst>
              </a:custGeom>
              <a:solidFill>
                <a:srgbClr val="000000"/>
              </a:solidFill>
              <a:ln w="9525">
                <a:solidFill>
                  <a:schemeClr val="hlink"/>
                </a:solidFill>
                <a:round/>
                <a:headEnd/>
                <a:tailEnd/>
              </a:ln>
            </p:spPr>
            <p:txBody>
              <a:bodyPr/>
              <a:lstStyle/>
              <a:p>
                <a:endParaRPr lang="en-US"/>
              </a:p>
            </p:txBody>
          </p:sp>
          <p:sp>
            <p:nvSpPr>
              <p:cNvPr id="2122" name="Freeform 74"/>
              <p:cNvSpPr>
                <a:spLocks/>
              </p:cNvSpPr>
              <p:nvPr/>
            </p:nvSpPr>
            <p:spPr bwMode="auto">
              <a:xfrm>
                <a:off x="3155" y="1578"/>
                <a:ext cx="19" cy="15"/>
              </a:xfrm>
              <a:custGeom>
                <a:avLst/>
                <a:gdLst>
                  <a:gd name="T0" fmla="*/ 0 w 19"/>
                  <a:gd name="T1" fmla="*/ 12 h 15"/>
                  <a:gd name="T2" fmla="*/ 18 w 19"/>
                  <a:gd name="T3" fmla="*/ 0 h 15"/>
                  <a:gd name="T4" fmla="*/ 19 w 19"/>
                  <a:gd name="T5" fmla="*/ 1 h 15"/>
                  <a:gd name="T6" fmla="*/ 19 w 19"/>
                  <a:gd name="T7" fmla="*/ 3 h 15"/>
                  <a:gd name="T8" fmla="*/ 18 w 19"/>
                  <a:gd name="T9" fmla="*/ 3 h 15"/>
                  <a:gd name="T10" fmla="*/ 0 w 19"/>
                  <a:gd name="T11" fmla="*/ 15 h 15"/>
                  <a:gd name="T12" fmla="*/ 0 w 19"/>
                  <a:gd name="T13" fmla="*/ 13 h 15"/>
                  <a:gd name="T14" fmla="*/ 0 w 19"/>
                  <a:gd name="T15" fmla="*/ 12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5">
                    <a:moveTo>
                      <a:pt x="0" y="12"/>
                    </a:moveTo>
                    <a:lnTo>
                      <a:pt x="18" y="0"/>
                    </a:lnTo>
                    <a:lnTo>
                      <a:pt x="19" y="1"/>
                    </a:lnTo>
                    <a:lnTo>
                      <a:pt x="19" y="3"/>
                    </a:lnTo>
                    <a:lnTo>
                      <a:pt x="18" y="3"/>
                    </a:lnTo>
                    <a:lnTo>
                      <a:pt x="0" y="15"/>
                    </a:lnTo>
                    <a:lnTo>
                      <a:pt x="0" y="13"/>
                    </a:lnTo>
                    <a:lnTo>
                      <a:pt x="0" y="12"/>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23" name="Freeform 75"/>
              <p:cNvSpPr>
                <a:spLocks/>
              </p:cNvSpPr>
              <p:nvPr/>
            </p:nvSpPr>
            <p:spPr bwMode="auto">
              <a:xfrm>
                <a:off x="3154" y="1590"/>
                <a:ext cx="1" cy="3"/>
              </a:xfrm>
              <a:custGeom>
                <a:avLst/>
                <a:gdLst>
                  <a:gd name="T0" fmla="*/ 1 w 1"/>
                  <a:gd name="T1" fmla="*/ 0 h 3"/>
                  <a:gd name="T2" fmla="*/ 1 w 1"/>
                  <a:gd name="T3" fmla="*/ 0 h 3"/>
                  <a:gd name="T4" fmla="*/ 1 w 1"/>
                  <a:gd name="T5" fmla="*/ 0 h 3"/>
                  <a:gd name="T6" fmla="*/ 1 w 1"/>
                  <a:gd name="T7" fmla="*/ 0 h 3"/>
                  <a:gd name="T8" fmla="*/ 1 w 1"/>
                  <a:gd name="T9" fmla="*/ 0 h 3"/>
                  <a:gd name="T10" fmla="*/ 1 w 1"/>
                  <a:gd name="T11" fmla="*/ 0 h 3"/>
                  <a:gd name="T12" fmla="*/ 1 w 1"/>
                  <a:gd name="T13" fmla="*/ 0 h 3"/>
                  <a:gd name="T14" fmla="*/ 1 w 1"/>
                  <a:gd name="T15" fmla="*/ 1 h 3"/>
                  <a:gd name="T16" fmla="*/ 1 w 1"/>
                  <a:gd name="T17" fmla="*/ 1 h 3"/>
                  <a:gd name="T18" fmla="*/ 1 w 1"/>
                  <a:gd name="T19" fmla="*/ 1 h 3"/>
                  <a:gd name="T20" fmla="*/ 1 w 1"/>
                  <a:gd name="T21" fmla="*/ 1 h 3"/>
                  <a:gd name="T22" fmla="*/ 1 w 1"/>
                  <a:gd name="T23" fmla="*/ 1 h 3"/>
                  <a:gd name="T24" fmla="*/ 1 w 1"/>
                  <a:gd name="T25" fmla="*/ 1 h 3"/>
                  <a:gd name="T26" fmla="*/ 1 w 1"/>
                  <a:gd name="T27" fmla="*/ 1 h 3"/>
                  <a:gd name="T28" fmla="*/ 1 w 1"/>
                  <a:gd name="T29" fmla="*/ 3 h 3"/>
                  <a:gd name="T30" fmla="*/ 1 w 1"/>
                  <a:gd name="T31" fmla="*/ 3 h 3"/>
                  <a:gd name="T32" fmla="*/ 1 w 1"/>
                  <a:gd name="T33" fmla="*/ 3 h 3"/>
                  <a:gd name="T34" fmla="*/ 1 w 1"/>
                  <a:gd name="T35" fmla="*/ 3 h 3"/>
                  <a:gd name="T36" fmla="*/ 1 w 1"/>
                  <a:gd name="T37" fmla="*/ 3 h 3"/>
                  <a:gd name="T38" fmla="*/ 1 w 1"/>
                  <a:gd name="T39" fmla="*/ 1 h 3"/>
                  <a:gd name="T40" fmla="*/ 1 w 1"/>
                  <a:gd name="T41" fmla="*/ 1 h 3"/>
                  <a:gd name="T42" fmla="*/ 1 w 1"/>
                  <a:gd name="T43" fmla="*/ 1 h 3"/>
                  <a:gd name="T44" fmla="*/ 0 w 1"/>
                  <a:gd name="T45" fmla="*/ 1 h 3"/>
                  <a:gd name="T46" fmla="*/ 0 w 1"/>
                  <a:gd name="T47" fmla="*/ 1 h 3"/>
                  <a:gd name="T48" fmla="*/ 0 w 1"/>
                  <a:gd name="T49" fmla="*/ 1 h 3"/>
                  <a:gd name="T50" fmla="*/ 0 w 1"/>
                  <a:gd name="T51" fmla="*/ 1 h 3"/>
                  <a:gd name="T52" fmla="*/ 0 w 1"/>
                  <a:gd name="T53" fmla="*/ 0 h 3"/>
                  <a:gd name="T54" fmla="*/ 1 w 1"/>
                  <a:gd name="T55" fmla="*/ 0 h 3"/>
                  <a:gd name="T56" fmla="*/ 1 w 1"/>
                  <a:gd name="T57" fmla="*/ 0 h 3"/>
                  <a:gd name="T58" fmla="*/ 1 w 1"/>
                  <a:gd name="T59" fmla="*/ 0 h 3"/>
                  <a:gd name="T60" fmla="*/ 1 w 1"/>
                  <a:gd name="T61" fmla="*/ 0 h 3"/>
                  <a:gd name="T62" fmla="*/ 1 w 1"/>
                  <a:gd name="T63" fmla="*/ 0 h 3"/>
                  <a:gd name="T64" fmla="*/ 1 w 1"/>
                  <a:gd name="T6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 h="3">
                    <a:moveTo>
                      <a:pt x="1" y="0"/>
                    </a:moveTo>
                    <a:lnTo>
                      <a:pt x="1" y="0"/>
                    </a:lnTo>
                    <a:lnTo>
                      <a:pt x="1" y="0"/>
                    </a:lnTo>
                    <a:lnTo>
                      <a:pt x="1" y="0"/>
                    </a:lnTo>
                    <a:lnTo>
                      <a:pt x="1" y="0"/>
                    </a:lnTo>
                    <a:lnTo>
                      <a:pt x="1" y="0"/>
                    </a:lnTo>
                    <a:lnTo>
                      <a:pt x="1" y="0"/>
                    </a:lnTo>
                    <a:lnTo>
                      <a:pt x="1" y="1"/>
                    </a:lnTo>
                    <a:lnTo>
                      <a:pt x="1" y="1"/>
                    </a:lnTo>
                    <a:lnTo>
                      <a:pt x="1" y="1"/>
                    </a:lnTo>
                    <a:lnTo>
                      <a:pt x="1" y="1"/>
                    </a:lnTo>
                    <a:lnTo>
                      <a:pt x="1" y="1"/>
                    </a:lnTo>
                    <a:lnTo>
                      <a:pt x="1" y="1"/>
                    </a:lnTo>
                    <a:lnTo>
                      <a:pt x="1" y="1"/>
                    </a:lnTo>
                    <a:lnTo>
                      <a:pt x="1" y="3"/>
                    </a:lnTo>
                    <a:lnTo>
                      <a:pt x="1" y="3"/>
                    </a:lnTo>
                    <a:lnTo>
                      <a:pt x="1" y="3"/>
                    </a:lnTo>
                    <a:lnTo>
                      <a:pt x="1" y="3"/>
                    </a:lnTo>
                    <a:lnTo>
                      <a:pt x="1" y="3"/>
                    </a:lnTo>
                    <a:lnTo>
                      <a:pt x="1" y="1"/>
                    </a:lnTo>
                    <a:lnTo>
                      <a:pt x="1" y="1"/>
                    </a:lnTo>
                    <a:lnTo>
                      <a:pt x="1" y="1"/>
                    </a:lnTo>
                    <a:lnTo>
                      <a:pt x="0" y="1"/>
                    </a:lnTo>
                    <a:lnTo>
                      <a:pt x="0" y="1"/>
                    </a:lnTo>
                    <a:lnTo>
                      <a:pt x="0" y="1"/>
                    </a:lnTo>
                    <a:lnTo>
                      <a:pt x="0" y="1"/>
                    </a:lnTo>
                    <a:lnTo>
                      <a:pt x="0" y="0"/>
                    </a:lnTo>
                    <a:lnTo>
                      <a:pt x="1" y="0"/>
                    </a:lnTo>
                    <a:lnTo>
                      <a:pt x="1" y="0"/>
                    </a:lnTo>
                    <a:lnTo>
                      <a:pt x="1" y="0"/>
                    </a:lnTo>
                    <a:lnTo>
                      <a:pt x="1" y="0"/>
                    </a:lnTo>
                    <a:lnTo>
                      <a:pt x="1" y="0"/>
                    </a:lnTo>
                    <a:lnTo>
                      <a:pt x="1" y="0"/>
                    </a:lnTo>
                    <a:close/>
                  </a:path>
                </a:pathLst>
              </a:custGeom>
              <a:solidFill>
                <a:srgbClr val="000000"/>
              </a:solidFill>
              <a:ln w="9525">
                <a:solidFill>
                  <a:schemeClr val="hlink"/>
                </a:solidFill>
                <a:round/>
                <a:headEnd/>
                <a:tailEnd/>
              </a:ln>
            </p:spPr>
            <p:txBody>
              <a:bodyPr/>
              <a:lstStyle/>
              <a:p>
                <a:endParaRPr lang="en-US"/>
              </a:p>
            </p:txBody>
          </p:sp>
          <p:sp>
            <p:nvSpPr>
              <p:cNvPr id="2124" name="Freeform 76"/>
              <p:cNvSpPr>
                <a:spLocks/>
              </p:cNvSpPr>
              <p:nvPr/>
            </p:nvSpPr>
            <p:spPr bwMode="auto">
              <a:xfrm>
                <a:off x="3154" y="1590"/>
                <a:ext cx="1" cy="3"/>
              </a:xfrm>
              <a:custGeom>
                <a:avLst/>
                <a:gdLst>
                  <a:gd name="T0" fmla="*/ 1 w 1"/>
                  <a:gd name="T1" fmla="*/ 0 h 3"/>
                  <a:gd name="T2" fmla="*/ 1 w 1"/>
                  <a:gd name="T3" fmla="*/ 1 h 3"/>
                  <a:gd name="T4" fmla="*/ 1 w 1"/>
                  <a:gd name="T5" fmla="*/ 3 h 3"/>
                  <a:gd name="T6" fmla="*/ 1 w 1"/>
                  <a:gd name="T7" fmla="*/ 1 h 3"/>
                  <a:gd name="T8" fmla="*/ 0 w 1"/>
                  <a:gd name="T9" fmla="*/ 1 h 3"/>
                  <a:gd name="T10" fmla="*/ 0 w 1"/>
                  <a:gd name="T11" fmla="*/ 0 h 3"/>
                  <a:gd name="T12" fmla="*/ 1 w 1"/>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1" y="0"/>
                    </a:moveTo>
                    <a:lnTo>
                      <a:pt x="1" y="1"/>
                    </a:lnTo>
                    <a:lnTo>
                      <a:pt x="1" y="3"/>
                    </a:lnTo>
                    <a:lnTo>
                      <a:pt x="1" y="1"/>
                    </a:lnTo>
                    <a:lnTo>
                      <a:pt x="0" y="1"/>
                    </a:lnTo>
                    <a:lnTo>
                      <a:pt x="0" y="0"/>
                    </a:lnTo>
                    <a:lnTo>
                      <a:pt x="1"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25" name="Freeform 77"/>
              <p:cNvSpPr>
                <a:spLocks/>
              </p:cNvSpPr>
              <p:nvPr/>
            </p:nvSpPr>
            <p:spPr bwMode="auto">
              <a:xfrm>
                <a:off x="3244" y="1578"/>
                <a:ext cx="19" cy="13"/>
              </a:xfrm>
              <a:custGeom>
                <a:avLst/>
                <a:gdLst>
                  <a:gd name="T0" fmla="*/ 0 w 19"/>
                  <a:gd name="T1" fmla="*/ 0 h 13"/>
                  <a:gd name="T2" fmla="*/ 0 w 19"/>
                  <a:gd name="T3" fmla="*/ 0 h 13"/>
                  <a:gd name="T4" fmla="*/ 0 w 19"/>
                  <a:gd name="T5" fmla="*/ 0 h 13"/>
                  <a:gd name="T6" fmla="*/ 0 w 19"/>
                  <a:gd name="T7" fmla="*/ 0 h 13"/>
                  <a:gd name="T8" fmla="*/ 0 w 19"/>
                  <a:gd name="T9" fmla="*/ 0 h 13"/>
                  <a:gd name="T10" fmla="*/ 0 w 19"/>
                  <a:gd name="T11" fmla="*/ 0 h 13"/>
                  <a:gd name="T12" fmla="*/ 0 w 19"/>
                  <a:gd name="T13" fmla="*/ 1 h 13"/>
                  <a:gd name="T14" fmla="*/ 0 w 19"/>
                  <a:gd name="T15" fmla="*/ 1 h 13"/>
                  <a:gd name="T16" fmla="*/ 0 w 19"/>
                  <a:gd name="T17" fmla="*/ 1 h 13"/>
                  <a:gd name="T18" fmla="*/ 0 w 19"/>
                  <a:gd name="T19" fmla="*/ 1 h 13"/>
                  <a:gd name="T20" fmla="*/ 0 w 19"/>
                  <a:gd name="T21" fmla="*/ 1 h 13"/>
                  <a:gd name="T22" fmla="*/ 0 w 19"/>
                  <a:gd name="T23" fmla="*/ 1 h 13"/>
                  <a:gd name="T24" fmla="*/ 0 w 19"/>
                  <a:gd name="T25" fmla="*/ 1 h 13"/>
                  <a:gd name="T26" fmla="*/ 0 w 19"/>
                  <a:gd name="T27" fmla="*/ 3 h 13"/>
                  <a:gd name="T28" fmla="*/ 0 w 19"/>
                  <a:gd name="T29" fmla="*/ 3 h 13"/>
                  <a:gd name="T30" fmla="*/ 0 w 19"/>
                  <a:gd name="T31" fmla="*/ 3 h 13"/>
                  <a:gd name="T32" fmla="*/ 0 w 19"/>
                  <a:gd name="T33" fmla="*/ 3 h 13"/>
                  <a:gd name="T34" fmla="*/ 19 w 19"/>
                  <a:gd name="T35" fmla="*/ 13 h 13"/>
                  <a:gd name="T36" fmla="*/ 19 w 19"/>
                  <a:gd name="T37" fmla="*/ 13 h 13"/>
                  <a:gd name="T38" fmla="*/ 17 w 19"/>
                  <a:gd name="T39" fmla="*/ 13 h 13"/>
                  <a:gd name="T40" fmla="*/ 17 w 19"/>
                  <a:gd name="T41" fmla="*/ 13 h 13"/>
                  <a:gd name="T42" fmla="*/ 17 w 19"/>
                  <a:gd name="T43" fmla="*/ 13 h 13"/>
                  <a:gd name="T44" fmla="*/ 17 w 19"/>
                  <a:gd name="T45" fmla="*/ 13 h 13"/>
                  <a:gd name="T46" fmla="*/ 17 w 19"/>
                  <a:gd name="T47" fmla="*/ 13 h 13"/>
                  <a:gd name="T48" fmla="*/ 17 w 19"/>
                  <a:gd name="T49" fmla="*/ 12 h 13"/>
                  <a:gd name="T50" fmla="*/ 17 w 19"/>
                  <a:gd name="T51" fmla="*/ 12 h 13"/>
                  <a:gd name="T52" fmla="*/ 17 w 19"/>
                  <a:gd name="T53" fmla="*/ 12 h 13"/>
                  <a:gd name="T54" fmla="*/ 17 w 19"/>
                  <a:gd name="T55" fmla="*/ 12 h 13"/>
                  <a:gd name="T56" fmla="*/ 19 w 19"/>
                  <a:gd name="T57" fmla="*/ 12 h 13"/>
                  <a:gd name="T58" fmla="*/ 19 w 19"/>
                  <a:gd name="T59" fmla="*/ 12 h 13"/>
                  <a:gd name="T60" fmla="*/ 19 w 19"/>
                  <a:gd name="T61" fmla="*/ 12 h 13"/>
                  <a:gd name="T62" fmla="*/ 19 w 19"/>
                  <a:gd name="T63" fmla="*/ 12 h 13"/>
                  <a:gd name="T64" fmla="*/ 19 w 19"/>
                  <a:gd name="T65"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3">
                    <a:moveTo>
                      <a:pt x="19" y="12"/>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3"/>
                    </a:lnTo>
                    <a:lnTo>
                      <a:pt x="0" y="3"/>
                    </a:lnTo>
                    <a:lnTo>
                      <a:pt x="0" y="3"/>
                    </a:lnTo>
                    <a:lnTo>
                      <a:pt x="0" y="3"/>
                    </a:lnTo>
                    <a:lnTo>
                      <a:pt x="0" y="3"/>
                    </a:lnTo>
                    <a:lnTo>
                      <a:pt x="0" y="3"/>
                    </a:lnTo>
                    <a:lnTo>
                      <a:pt x="0" y="3"/>
                    </a:lnTo>
                    <a:lnTo>
                      <a:pt x="0" y="3"/>
                    </a:lnTo>
                    <a:lnTo>
                      <a:pt x="19" y="13"/>
                    </a:lnTo>
                    <a:lnTo>
                      <a:pt x="19" y="13"/>
                    </a:lnTo>
                    <a:lnTo>
                      <a:pt x="19" y="13"/>
                    </a:lnTo>
                    <a:lnTo>
                      <a:pt x="19" y="13"/>
                    </a:lnTo>
                    <a:lnTo>
                      <a:pt x="17" y="13"/>
                    </a:lnTo>
                    <a:lnTo>
                      <a:pt x="17" y="13"/>
                    </a:lnTo>
                    <a:lnTo>
                      <a:pt x="17" y="13"/>
                    </a:lnTo>
                    <a:lnTo>
                      <a:pt x="17" y="13"/>
                    </a:lnTo>
                    <a:lnTo>
                      <a:pt x="17" y="13"/>
                    </a:lnTo>
                    <a:lnTo>
                      <a:pt x="17" y="13"/>
                    </a:lnTo>
                    <a:lnTo>
                      <a:pt x="17" y="13"/>
                    </a:lnTo>
                    <a:lnTo>
                      <a:pt x="17" y="13"/>
                    </a:lnTo>
                    <a:lnTo>
                      <a:pt x="17" y="13"/>
                    </a:lnTo>
                    <a:lnTo>
                      <a:pt x="17" y="13"/>
                    </a:lnTo>
                    <a:lnTo>
                      <a:pt x="17" y="13"/>
                    </a:lnTo>
                    <a:lnTo>
                      <a:pt x="17" y="12"/>
                    </a:lnTo>
                    <a:lnTo>
                      <a:pt x="17" y="12"/>
                    </a:lnTo>
                    <a:lnTo>
                      <a:pt x="17" y="12"/>
                    </a:lnTo>
                    <a:lnTo>
                      <a:pt x="17" y="12"/>
                    </a:lnTo>
                    <a:lnTo>
                      <a:pt x="17" y="12"/>
                    </a:lnTo>
                    <a:lnTo>
                      <a:pt x="17" y="12"/>
                    </a:lnTo>
                    <a:lnTo>
                      <a:pt x="17" y="12"/>
                    </a:lnTo>
                    <a:lnTo>
                      <a:pt x="17" y="12"/>
                    </a:lnTo>
                    <a:lnTo>
                      <a:pt x="19" y="12"/>
                    </a:lnTo>
                    <a:lnTo>
                      <a:pt x="19" y="12"/>
                    </a:lnTo>
                    <a:lnTo>
                      <a:pt x="19" y="12"/>
                    </a:lnTo>
                    <a:lnTo>
                      <a:pt x="19" y="12"/>
                    </a:lnTo>
                    <a:lnTo>
                      <a:pt x="19" y="12"/>
                    </a:lnTo>
                    <a:lnTo>
                      <a:pt x="19" y="12"/>
                    </a:lnTo>
                    <a:lnTo>
                      <a:pt x="19" y="12"/>
                    </a:lnTo>
                    <a:lnTo>
                      <a:pt x="19" y="12"/>
                    </a:lnTo>
                    <a:lnTo>
                      <a:pt x="19" y="12"/>
                    </a:lnTo>
                    <a:lnTo>
                      <a:pt x="19" y="12"/>
                    </a:lnTo>
                    <a:close/>
                  </a:path>
                </a:pathLst>
              </a:custGeom>
              <a:solidFill>
                <a:srgbClr val="000000"/>
              </a:solidFill>
              <a:ln w="9525">
                <a:solidFill>
                  <a:schemeClr val="hlink"/>
                </a:solidFill>
                <a:round/>
                <a:headEnd/>
                <a:tailEnd/>
              </a:ln>
            </p:spPr>
            <p:txBody>
              <a:bodyPr/>
              <a:lstStyle/>
              <a:p>
                <a:endParaRPr lang="en-US"/>
              </a:p>
            </p:txBody>
          </p:sp>
          <p:sp>
            <p:nvSpPr>
              <p:cNvPr id="2126" name="Freeform 78"/>
              <p:cNvSpPr>
                <a:spLocks/>
              </p:cNvSpPr>
              <p:nvPr/>
            </p:nvSpPr>
            <p:spPr bwMode="auto">
              <a:xfrm>
                <a:off x="3244" y="1578"/>
                <a:ext cx="19" cy="13"/>
              </a:xfrm>
              <a:custGeom>
                <a:avLst/>
                <a:gdLst>
                  <a:gd name="T0" fmla="*/ 19 w 19"/>
                  <a:gd name="T1" fmla="*/ 12 h 13"/>
                  <a:gd name="T2" fmla="*/ 0 w 19"/>
                  <a:gd name="T3" fmla="*/ 0 h 13"/>
                  <a:gd name="T4" fmla="*/ 0 w 19"/>
                  <a:gd name="T5" fmla="*/ 1 h 13"/>
                  <a:gd name="T6" fmla="*/ 0 w 19"/>
                  <a:gd name="T7" fmla="*/ 3 h 13"/>
                  <a:gd name="T8" fmla="*/ 19 w 19"/>
                  <a:gd name="T9" fmla="*/ 13 h 13"/>
                  <a:gd name="T10" fmla="*/ 17 w 19"/>
                  <a:gd name="T11" fmla="*/ 13 h 13"/>
                  <a:gd name="T12" fmla="*/ 17 w 19"/>
                  <a:gd name="T13" fmla="*/ 12 h 13"/>
                  <a:gd name="T14" fmla="*/ 19 w 19"/>
                  <a:gd name="T15" fmla="*/ 1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19" y="12"/>
                    </a:moveTo>
                    <a:lnTo>
                      <a:pt x="0" y="0"/>
                    </a:lnTo>
                    <a:lnTo>
                      <a:pt x="0" y="1"/>
                    </a:lnTo>
                    <a:lnTo>
                      <a:pt x="0" y="3"/>
                    </a:lnTo>
                    <a:lnTo>
                      <a:pt x="19" y="13"/>
                    </a:lnTo>
                    <a:lnTo>
                      <a:pt x="17" y="13"/>
                    </a:lnTo>
                    <a:lnTo>
                      <a:pt x="17" y="12"/>
                    </a:lnTo>
                    <a:lnTo>
                      <a:pt x="19" y="12"/>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27" name="Freeform 79"/>
              <p:cNvSpPr>
                <a:spLocks/>
              </p:cNvSpPr>
              <p:nvPr/>
            </p:nvSpPr>
            <p:spPr bwMode="auto">
              <a:xfrm>
                <a:off x="3261" y="1590"/>
                <a:ext cx="2" cy="1"/>
              </a:xfrm>
              <a:custGeom>
                <a:avLst/>
                <a:gdLst>
                  <a:gd name="T0" fmla="*/ 2 w 2"/>
                  <a:gd name="T1" fmla="*/ 0 h 1"/>
                  <a:gd name="T2" fmla="*/ 2 w 2"/>
                  <a:gd name="T3" fmla="*/ 0 h 1"/>
                  <a:gd name="T4" fmla="*/ 2 w 2"/>
                  <a:gd name="T5" fmla="*/ 0 h 1"/>
                  <a:gd name="T6" fmla="*/ 2 w 2"/>
                  <a:gd name="T7" fmla="*/ 0 h 1"/>
                  <a:gd name="T8" fmla="*/ 0 w 2"/>
                  <a:gd name="T9" fmla="*/ 0 h 1"/>
                  <a:gd name="T10" fmla="*/ 0 w 2"/>
                  <a:gd name="T11" fmla="*/ 0 h 1"/>
                  <a:gd name="T12" fmla="*/ 0 w 2"/>
                  <a:gd name="T13" fmla="*/ 0 h 1"/>
                  <a:gd name="T14" fmla="*/ 0 w 2"/>
                  <a:gd name="T15" fmla="*/ 0 h 1"/>
                  <a:gd name="T16" fmla="*/ 0 w 2"/>
                  <a:gd name="T17" fmla="*/ 1 h 1"/>
                  <a:gd name="T18" fmla="*/ 0 w 2"/>
                  <a:gd name="T19" fmla="*/ 1 h 1"/>
                  <a:gd name="T20" fmla="*/ 0 w 2"/>
                  <a:gd name="T21" fmla="*/ 1 h 1"/>
                  <a:gd name="T22" fmla="*/ 0 w 2"/>
                  <a:gd name="T23" fmla="*/ 1 h 1"/>
                  <a:gd name="T24" fmla="*/ 0 w 2"/>
                  <a:gd name="T25" fmla="*/ 1 h 1"/>
                  <a:gd name="T26" fmla="*/ 2 w 2"/>
                  <a:gd name="T27" fmla="*/ 1 h 1"/>
                  <a:gd name="T28" fmla="*/ 2 w 2"/>
                  <a:gd name="T29" fmla="*/ 1 h 1"/>
                  <a:gd name="T30" fmla="*/ 2 w 2"/>
                  <a:gd name="T31" fmla="*/ 1 h 1"/>
                  <a:gd name="T32" fmla="*/ 2 w 2"/>
                  <a:gd name="T33" fmla="*/ 1 h 1"/>
                  <a:gd name="T34" fmla="*/ 2 w 2"/>
                  <a:gd name="T35" fmla="*/ 1 h 1"/>
                  <a:gd name="T36" fmla="*/ 2 w 2"/>
                  <a:gd name="T37" fmla="*/ 1 h 1"/>
                  <a:gd name="T38" fmla="*/ 2 w 2"/>
                  <a:gd name="T39" fmla="*/ 1 h 1"/>
                  <a:gd name="T40" fmla="*/ 2 w 2"/>
                  <a:gd name="T41" fmla="*/ 1 h 1"/>
                  <a:gd name="T42" fmla="*/ 2 w 2"/>
                  <a:gd name="T43" fmla="*/ 1 h 1"/>
                  <a:gd name="T44" fmla="*/ 2 w 2"/>
                  <a:gd name="T45" fmla="*/ 1 h 1"/>
                  <a:gd name="T46" fmla="*/ 2 w 2"/>
                  <a:gd name="T47" fmla="*/ 1 h 1"/>
                  <a:gd name="T48" fmla="*/ 2 w 2"/>
                  <a:gd name="T49" fmla="*/ 1 h 1"/>
                  <a:gd name="T50" fmla="*/ 2 w 2"/>
                  <a:gd name="T51" fmla="*/ 0 h 1"/>
                  <a:gd name="T52" fmla="*/ 2 w 2"/>
                  <a:gd name="T53" fmla="*/ 0 h 1"/>
                  <a:gd name="T54" fmla="*/ 2 w 2"/>
                  <a:gd name="T55" fmla="*/ 0 h 1"/>
                  <a:gd name="T56" fmla="*/ 2 w 2"/>
                  <a:gd name="T57" fmla="*/ 0 h 1"/>
                  <a:gd name="T58" fmla="*/ 2 w 2"/>
                  <a:gd name="T59" fmla="*/ 0 h 1"/>
                  <a:gd name="T60" fmla="*/ 2 w 2"/>
                  <a:gd name="T61" fmla="*/ 0 h 1"/>
                  <a:gd name="T62" fmla="*/ 2 w 2"/>
                  <a:gd name="T63" fmla="*/ 0 h 1"/>
                  <a:gd name="T64" fmla="*/ 2 w 2"/>
                  <a:gd name="T65"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 h="1">
                    <a:moveTo>
                      <a:pt x="2" y="0"/>
                    </a:moveTo>
                    <a:lnTo>
                      <a:pt x="2" y="0"/>
                    </a:lnTo>
                    <a:lnTo>
                      <a:pt x="2" y="0"/>
                    </a:lnTo>
                    <a:lnTo>
                      <a:pt x="2" y="0"/>
                    </a:lnTo>
                    <a:lnTo>
                      <a:pt x="0" y="0"/>
                    </a:lnTo>
                    <a:lnTo>
                      <a:pt x="0" y="0"/>
                    </a:lnTo>
                    <a:lnTo>
                      <a:pt x="0" y="0"/>
                    </a:lnTo>
                    <a:lnTo>
                      <a:pt x="0" y="0"/>
                    </a:lnTo>
                    <a:lnTo>
                      <a:pt x="0" y="1"/>
                    </a:lnTo>
                    <a:lnTo>
                      <a:pt x="0" y="1"/>
                    </a:lnTo>
                    <a:lnTo>
                      <a:pt x="0" y="1"/>
                    </a:lnTo>
                    <a:lnTo>
                      <a:pt x="0" y="1"/>
                    </a:lnTo>
                    <a:lnTo>
                      <a:pt x="0"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0"/>
                    </a:lnTo>
                    <a:lnTo>
                      <a:pt x="2" y="0"/>
                    </a:lnTo>
                    <a:lnTo>
                      <a:pt x="2" y="0"/>
                    </a:lnTo>
                    <a:lnTo>
                      <a:pt x="2" y="0"/>
                    </a:lnTo>
                    <a:lnTo>
                      <a:pt x="2" y="0"/>
                    </a:lnTo>
                    <a:lnTo>
                      <a:pt x="2" y="0"/>
                    </a:lnTo>
                    <a:lnTo>
                      <a:pt x="2" y="0"/>
                    </a:lnTo>
                    <a:lnTo>
                      <a:pt x="2" y="0"/>
                    </a:lnTo>
                    <a:close/>
                  </a:path>
                </a:pathLst>
              </a:custGeom>
              <a:solidFill>
                <a:srgbClr val="000000"/>
              </a:solidFill>
              <a:ln w="9525">
                <a:solidFill>
                  <a:schemeClr val="hlink"/>
                </a:solidFill>
                <a:round/>
                <a:headEnd/>
                <a:tailEnd/>
              </a:ln>
            </p:spPr>
            <p:txBody>
              <a:bodyPr/>
              <a:lstStyle/>
              <a:p>
                <a:endParaRPr lang="en-US"/>
              </a:p>
            </p:txBody>
          </p:sp>
          <p:sp>
            <p:nvSpPr>
              <p:cNvPr id="2128" name="Rectangle 80"/>
              <p:cNvSpPr>
                <a:spLocks noChangeArrowheads="1"/>
              </p:cNvSpPr>
              <p:nvPr/>
            </p:nvSpPr>
            <p:spPr bwMode="auto">
              <a:xfrm>
                <a:off x="3261" y="1590"/>
                <a:ext cx="2" cy="1"/>
              </a:xfrm>
              <a:prstGeom prst="rect">
                <a:avLst/>
              </a:prstGeom>
              <a:noFill/>
              <a:ln w="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29" name="Freeform 81"/>
              <p:cNvSpPr>
                <a:spLocks/>
              </p:cNvSpPr>
              <p:nvPr/>
            </p:nvSpPr>
            <p:spPr bwMode="auto">
              <a:xfrm>
                <a:off x="3173" y="1530"/>
                <a:ext cx="72" cy="9"/>
              </a:xfrm>
              <a:custGeom>
                <a:avLst/>
                <a:gdLst>
                  <a:gd name="T0" fmla="*/ 10 w 72"/>
                  <a:gd name="T1" fmla="*/ 0 h 9"/>
                  <a:gd name="T2" fmla="*/ 62 w 72"/>
                  <a:gd name="T3" fmla="*/ 0 h 9"/>
                  <a:gd name="T4" fmla="*/ 72 w 72"/>
                  <a:gd name="T5" fmla="*/ 9 h 9"/>
                  <a:gd name="T6" fmla="*/ 0 w 72"/>
                  <a:gd name="T7" fmla="*/ 9 h 9"/>
                  <a:gd name="T8" fmla="*/ 10 w 72"/>
                  <a:gd name="T9" fmla="*/ 0 h 9"/>
                </a:gdLst>
                <a:ahLst/>
                <a:cxnLst>
                  <a:cxn ang="0">
                    <a:pos x="T0" y="T1"/>
                  </a:cxn>
                  <a:cxn ang="0">
                    <a:pos x="T2" y="T3"/>
                  </a:cxn>
                  <a:cxn ang="0">
                    <a:pos x="T4" y="T5"/>
                  </a:cxn>
                  <a:cxn ang="0">
                    <a:pos x="T6" y="T7"/>
                  </a:cxn>
                  <a:cxn ang="0">
                    <a:pos x="T8" y="T9"/>
                  </a:cxn>
                </a:cxnLst>
                <a:rect l="0" t="0" r="r" b="b"/>
                <a:pathLst>
                  <a:path w="72" h="9">
                    <a:moveTo>
                      <a:pt x="10" y="0"/>
                    </a:moveTo>
                    <a:lnTo>
                      <a:pt x="62" y="0"/>
                    </a:lnTo>
                    <a:lnTo>
                      <a:pt x="72" y="9"/>
                    </a:lnTo>
                    <a:lnTo>
                      <a:pt x="0" y="9"/>
                    </a:lnTo>
                    <a:lnTo>
                      <a:pt x="1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30" name="Freeform 82"/>
              <p:cNvSpPr>
                <a:spLocks/>
              </p:cNvSpPr>
              <p:nvPr/>
            </p:nvSpPr>
            <p:spPr bwMode="auto">
              <a:xfrm>
                <a:off x="3155" y="1537"/>
                <a:ext cx="19" cy="14"/>
              </a:xfrm>
              <a:custGeom>
                <a:avLst/>
                <a:gdLst>
                  <a:gd name="T0" fmla="*/ 18 w 19"/>
                  <a:gd name="T1" fmla="*/ 0 h 14"/>
                  <a:gd name="T2" fmla="*/ 18 w 19"/>
                  <a:gd name="T3" fmla="*/ 0 h 14"/>
                  <a:gd name="T4" fmla="*/ 18 w 19"/>
                  <a:gd name="T5" fmla="*/ 0 h 14"/>
                  <a:gd name="T6" fmla="*/ 18 w 19"/>
                  <a:gd name="T7" fmla="*/ 0 h 14"/>
                  <a:gd name="T8" fmla="*/ 18 w 19"/>
                  <a:gd name="T9" fmla="*/ 0 h 14"/>
                  <a:gd name="T10" fmla="*/ 19 w 19"/>
                  <a:gd name="T11" fmla="*/ 0 h 14"/>
                  <a:gd name="T12" fmla="*/ 19 w 19"/>
                  <a:gd name="T13" fmla="*/ 0 h 14"/>
                  <a:gd name="T14" fmla="*/ 19 w 19"/>
                  <a:gd name="T15" fmla="*/ 2 h 14"/>
                  <a:gd name="T16" fmla="*/ 19 w 19"/>
                  <a:gd name="T17" fmla="*/ 2 h 14"/>
                  <a:gd name="T18" fmla="*/ 19 w 19"/>
                  <a:gd name="T19" fmla="*/ 2 h 14"/>
                  <a:gd name="T20" fmla="*/ 19 w 19"/>
                  <a:gd name="T21" fmla="*/ 2 h 14"/>
                  <a:gd name="T22" fmla="*/ 19 w 19"/>
                  <a:gd name="T23" fmla="*/ 2 h 14"/>
                  <a:gd name="T24" fmla="*/ 19 w 19"/>
                  <a:gd name="T25" fmla="*/ 2 h 14"/>
                  <a:gd name="T26" fmla="*/ 19 w 19"/>
                  <a:gd name="T27" fmla="*/ 3 h 14"/>
                  <a:gd name="T28" fmla="*/ 19 w 19"/>
                  <a:gd name="T29" fmla="*/ 3 h 14"/>
                  <a:gd name="T30" fmla="*/ 18 w 19"/>
                  <a:gd name="T31" fmla="*/ 3 h 14"/>
                  <a:gd name="T32" fmla="*/ 18 w 19"/>
                  <a:gd name="T33" fmla="*/ 3 h 14"/>
                  <a:gd name="T34" fmla="*/ 0 w 19"/>
                  <a:gd name="T35" fmla="*/ 14 h 14"/>
                  <a:gd name="T36" fmla="*/ 0 w 19"/>
                  <a:gd name="T37" fmla="*/ 14 h 14"/>
                  <a:gd name="T38" fmla="*/ 0 w 19"/>
                  <a:gd name="T39" fmla="*/ 14 h 14"/>
                  <a:gd name="T40" fmla="*/ 0 w 19"/>
                  <a:gd name="T41" fmla="*/ 14 h 14"/>
                  <a:gd name="T42" fmla="*/ 0 w 19"/>
                  <a:gd name="T43" fmla="*/ 14 h 14"/>
                  <a:gd name="T44" fmla="*/ 0 w 19"/>
                  <a:gd name="T45" fmla="*/ 14 h 14"/>
                  <a:gd name="T46" fmla="*/ 0 w 19"/>
                  <a:gd name="T47" fmla="*/ 14 h 14"/>
                  <a:gd name="T48" fmla="*/ 0 w 19"/>
                  <a:gd name="T49" fmla="*/ 12 h 14"/>
                  <a:gd name="T50" fmla="*/ 0 w 19"/>
                  <a:gd name="T51" fmla="*/ 12 h 14"/>
                  <a:gd name="T52" fmla="*/ 0 w 19"/>
                  <a:gd name="T53" fmla="*/ 12 h 14"/>
                  <a:gd name="T54" fmla="*/ 0 w 19"/>
                  <a:gd name="T55" fmla="*/ 12 h 14"/>
                  <a:gd name="T56" fmla="*/ 0 w 19"/>
                  <a:gd name="T57" fmla="*/ 12 h 14"/>
                  <a:gd name="T58" fmla="*/ 0 w 19"/>
                  <a:gd name="T59" fmla="*/ 12 h 14"/>
                  <a:gd name="T60" fmla="*/ 0 w 19"/>
                  <a:gd name="T61" fmla="*/ 12 h 14"/>
                  <a:gd name="T62" fmla="*/ 0 w 19"/>
                  <a:gd name="T63" fmla="*/ 12 h 14"/>
                  <a:gd name="T64" fmla="*/ 0 w 19"/>
                  <a:gd name="T65"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4">
                    <a:moveTo>
                      <a:pt x="0" y="12"/>
                    </a:moveTo>
                    <a:lnTo>
                      <a:pt x="18" y="0"/>
                    </a:lnTo>
                    <a:lnTo>
                      <a:pt x="18" y="0"/>
                    </a:lnTo>
                    <a:lnTo>
                      <a:pt x="18" y="0"/>
                    </a:lnTo>
                    <a:lnTo>
                      <a:pt x="18" y="0"/>
                    </a:lnTo>
                    <a:lnTo>
                      <a:pt x="18" y="0"/>
                    </a:lnTo>
                    <a:lnTo>
                      <a:pt x="18" y="0"/>
                    </a:lnTo>
                    <a:lnTo>
                      <a:pt x="18" y="0"/>
                    </a:lnTo>
                    <a:lnTo>
                      <a:pt x="18" y="0"/>
                    </a:lnTo>
                    <a:lnTo>
                      <a:pt x="18" y="0"/>
                    </a:lnTo>
                    <a:lnTo>
                      <a:pt x="18" y="0"/>
                    </a:lnTo>
                    <a:lnTo>
                      <a:pt x="19" y="0"/>
                    </a:lnTo>
                    <a:lnTo>
                      <a:pt x="19" y="0"/>
                    </a:lnTo>
                    <a:lnTo>
                      <a:pt x="19" y="0"/>
                    </a:lnTo>
                    <a:lnTo>
                      <a:pt x="19" y="2"/>
                    </a:lnTo>
                    <a:lnTo>
                      <a:pt x="19" y="2"/>
                    </a:lnTo>
                    <a:lnTo>
                      <a:pt x="19" y="2"/>
                    </a:lnTo>
                    <a:lnTo>
                      <a:pt x="19" y="2"/>
                    </a:lnTo>
                    <a:lnTo>
                      <a:pt x="19" y="2"/>
                    </a:lnTo>
                    <a:lnTo>
                      <a:pt x="19" y="2"/>
                    </a:lnTo>
                    <a:lnTo>
                      <a:pt x="19" y="2"/>
                    </a:lnTo>
                    <a:lnTo>
                      <a:pt x="19" y="2"/>
                    </a:lnTo>
                    <a:lnTo>
                      <a:pt x="19" y="2"/>
                    </a:lnTo>
                    <a:lnTo>
                      <a:pt x="19" y="2"/>
                    </a:lnTo>
                    <a:lnTo>
                      <a:pt x="19" y="2"/>
                    </a:lnTo>
                    <a:lnTo>
                      <a:pt x="19" y="2"/>
                    </a:lnTo>
                    <a:lnTo>
                      <a:pt x="19" y="2"/>
                    </a:lnTo>
                    <a:lnTo>
                      <a:pt x="19" y="3"/>
                    </a:lnTo>
                    <a:lnTo>
                      <a:pt x="19" y="3"/>
                    </a:lnTo>
                    <a:lnTo>
                      <a:pt x="19" y="3"/>
                    </a:lnTo>
                    <a:lnTo>
                      <a:pt x="18" y="3"/>
                    </a:lnTo>
                    <a:lnTo>
                      <a:pt x="18" y="3"/>
                    </a:lnTo>
                    <a:lnTo>
                      <a:pt x="18" y="3"/>
                    </a:lnTo>
                    <a:lnTo>
                      <a:pt x="18" y="3"/>
                    </a:lnTo>
                    <a:lnTo>
                      <a:pt x="0" y="14"/>
                    </a:lnTo>
                    <a:lnTo>
                      <a:pt x="0" y="14"/>
                    </a:lnTo>
                    <a:lnTo>
                      <a:pt x="0" y="14"/>
                    </a:lnTo>
                    <a:lnTo>
                      <a:pt x="0" y="14"/>
                    </a:lnTo>
                    <a:lnTo>
                      <a:pt x="0" y="14"/>
                    </a:lnTo>
                    <a:lnTo>
                      <a:pt x="0" y="14"/>
                    </a:lnTo>
                    <a:lnTo>
                      <a:pt x="0" y="14"/>
                    </a:lnTo>
                    <a:lnTo>
                      <a:pt x="0" y="14"/>
                    </a:lnTo>
                    <a:lnTo>
                      <a:pt x="0" y="14"/>
                    </a:lnTo>
                    <a:lnTo>
                      <a:pt x="0" y="14"/>
                    </a:lnTo>
                    <a:lnTo>
                      <a:pt x="0" y="14"/>
                    </a:lnTo>
                    <a:lnTo>
                      <a:pt x="0" y="14"/>
                    </a:lnTo>
                    <a:lnTo>
                      <a:pt x="0" y="14"/>
                    </a:lnTo>
                    <a:lnTo>
                      <a:pt x="0" y="14"/>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close/>
                  </a:path>
                </a:pathLst>
              </a:custGeom>
              <a:solidFill>
                <a:srgbClr val="000000"/>
              </a:solidFill>
              <a:ln w="9525">
                <a:solidFill>
                  <a:schemeClr val="hlink"/>
                </a:solidFill>
                <a:round/>
                <a:headEnd/>
                <a:tailEnd/>
              </a:ln>
            </p:spPr>
            <p:txBody>
              <a:bodyPr/>
              <a:lstStyle/>
              <a:p>
                <a:endParaRPr lang="en-US"/>
              </a:p>
            </p:txBody>
          </p:sp>
          <p:sp>
            <p:nvSpPr>
              <p:cNvPr id="2131" name="Freeform 83"/>
              <p:cNvSpPr>
                <a:spLocks/>
              </p:cNvSpPr>
              <p:nvPr/>
            </p:nvSpPr>
            <p:spPr bwMode="auto">
              <a:xfrm>
                <a:off x="3155" y="1537"/>
                <a:ext cx="19" cy="14"/>
              </a:xfrm>
              <a:custGeom>
                <a:avLst/>
                <a:gdLst>
                  <a:gd name="T0" fmla="*/ 0 w 19"/>
                  <a:gd name="T1" fmla="*/ 12 h 14"/>
                  <a:gd name="T2" fmla="*/ 18 w 19"/>
                  <a:gd name="T3" fmla="*/ 0 h 14"/>
                  <a:gd name="T4" fmla="*/ 19 w 19"/>
                  <a:gd name="T5" fmla="*/ 0 h 14"/>
                  <a:gd name="T6" fmla="*/ 19 w 19"/>
                  <a:gd name="T7" fmla="*/ 2 h 14"/>
                  <a:gd name="T8" fmla="*/ 19 w 19"/>
                  <a:gd name="T9" fmla="*/ 3 h 14"/>
                  <a:gd name="T10" fmla="*/ 18 w 19"/>
                  <a:gd name="T11" fmla="*/ 3 h 14"/>
                  <a:gd name="T12" fmla="*/ 0 w 19"/>
                  <a:gd name="T13" fmla="*/ 14 h 14"/>
                  <a:gd name="T14" fmla="*/ 0 w 19"/>
                  <a:gd name="T15" fmla="*/ 12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4">
                    <a:moveTo>
                      <a:pt x="0" y="12"/>
                    </a:moveTo>
                    <a:lnTo>
                      <a:pt x="18" y="0"/>
                    </a:lnTo>
                    <a:lnTo>
                      <a:pt x="19" y="0"/>
                    </a:lnTo>
                    <a:lnTo>
                      <a:pt x="19" y="2"/>
                    </a:lnTo>
                    <a:lnTo>
                      <a:pt x="19" y="3"/>
                    </a:lnTo>
                    <a:lnTo>
                      <a:pt x="18" y="3"/>
                    </a:lnTo>
                    <a:lnTo>
                      <a:pt x="0" y="14"/>
                    </a:lnTo>
                    <a:lnTo>
                      <a:pt x="0" y="12"/>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32" name="Freeform 84"/>
              <p:cNvSpPr>
                <a:spLocks/>
              </p:cNvSpPr>
              <p:nvPr/>
            </p:nvSpPr>
            <p:spPr bwMode="auto">
              <a:xfrm>
                <a:off x="3154" y="1549"/>
                <a:ext cx="1" cy="2"/>
              </a:xfrm>
              <a:custGeom>
                <a:avLst/>
                <a:gdLst>
                  <a:gd name="T0" fmla="*/ 1 w 1"/>
                  <a:gd name="T1" fmla="*/ 0 h 2"/>
                  <a:gd name="T2" fmla="*/ 1 w 1"/>
                  <a:gd name="T3" fmla="*/ 0 h 2"/>
                  <a:gd name="T4" fmla="*/ 1 w 1"/>
                  <a:gd name="T5" fmla="*/ 0 h 2"/>
                  <a:gd name="T6" fmla="*/ 1 w 1"/>
                  <a:gd name="T7" fmla="*/ 0 h 2"/>
                  <a:gd name="T8" fmla="*/ 1 w 1"/>
                  <a:gd name="T9" fmla="*/ 0 h 2"/>
                  <a:gd name="T10" fmla="*/ 1 w 1"/>
                  <a:gd name="T11" fmla="*/ 0 h 2"/>
                  <a:gd name="T12" fmla="*/ 1 w 1"/>
                  <a:gd name="T13" fmla="*/ 0 h 2"/>
                  <a:gd name="T14" fmla="*/ 1 w 1"/>
                  <a:gd name="T15" fmla="*/ 0 h 2"/>
                  <a:gd name="T16" fmla="*/ 1 w 1"/>
                  <a:gd name="T17" fmla="*/ 2 h 2"/>
                  <a:gd name="T18" fmla="*/ 1 w 1"/>
                  <a:gd name="T19" fmla="*/ 2 h 2"/>
                  <a:gd name="T20" fmla="*/ 1 w 1"/>
                  <a:gd name="T21" fmla="*/ 2 h 2"/>
                  <a:gd name="T22" fmla="*/ 1 w 1"/>
                  <a:gd name="T23" fmla="*/ 2 h 2"/>
                  <a:gd name="T24" fmla="*/ 1 w 1"/>
                  <a:gd name="T25" fmla="*/ 2 h 2"/>
                  <a:gd name="T26" fmla="*/ 1 w 1"/>
                  <a:gd name="T27" fmla="*/ 2 h 2"/>
                  <a:gd name="T28" fmla="*/ 1 w 1"/>
                  <a:gd name="T29" fmla="*/ 2 h 2"/>
                  <a:gd name="T30" fmla="*/ 1 w 1"/>
                  <a:gd name="T31" fmla="*/ 2 h 2"/>
                  <a:gd name="T32" fmla="*/ 1 w 1"/>
                  <a:gd name="T33" fmla="*/ 2 h 2"/>
                  <a:gd name="T34" fmla="*/ 1 w 1"/>
                  <a:gd name="T35" fmla="*/ 2 h 2"/>
                  <a:gd name="T36" fmla="*/ 1 w 1"/>
                  <a:gd name="T37" fmla="*/ 2 h 2"/>
                  <a:gd name="T38" fmla="*/ 1 w 1"/>
                  <a:gd name="T39" fmla="*/ 2 h 2"/>
                  <a:gd name="T40" fmla="*/ 1 w 1"/>
                  <a:gd name="T41" fmla="*/ 2 h 2"/>
                  <a:gd name="T42" fmla="*/ 1 w 1"/>
                  <a:gd name="T43" fmla="*/ 2 h 2"/>
                  <a:gd name="T44" fmla="*/ 0 w 1"/>
                  <a:gd name="T45" fmla="*/ 2 h 2"/>
                  <a:gd name="T46" fmla="*/ 0 w 1"/>
                  <a:gd name="T47" fmla="*/ 2 h 2"/>
                  <a:gd name="T48" fmla="*/ 0 w 1"/>
                  <a:gd name="T49" fmla="*/ 2 h 2"/>
                  <a:gd name="T50" fmla="*/ 0 w 1"/>
                  <a:gd name="T51" fmla="*/ 0 h 2"/>
                  <a:gd name="T52" fmla="*/ 0 w 1"/>
                  <a:gd name="T53" fmla="*/ 0 h 2"/>
                  <a:gd name="T54" fmla="*/ 1 w 1"/>
                  <a:gd name="T55" fmla="*/ 0 h 2"/>
                  <a:gd name="T56" fmla="*/ 1 w 1"/>
                  <a:gd name="T57" fmla="*/ 0 h 2"/>
                  <a:gd name="T58" fmla="*/ 1 w 1"/>
                  <a:gd name="T59" fmla="*/ 0 h 2"/>
                  <a:gd name="T60" fmla="*/ 1 w 1"/>
                  <a:gd name="T61" fmla="*/ 0 h 2"/>
                  <a:gd name="T62" fmla="*/ 1 w 1"/>
                  <a:gd name="T63" fmla="*/ 0 h 2"/>
                  <a:gd name="T64" fmla="*/ 1 w 1"/>
                  <a:gd name="T6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 h="2">
                    <a:moveTo>
                      <a:pt x="1" y="0"/>
                    </a:moveTo>
                    <a:lnTo>
                      <a:pt x="1" y="0"/>
                    </a:lnTo>
                    <a:lnTo>
                      <a:pt x="1" y="0"/>
                    </a:lnTo>
                    <a:lnTo>
                      <a:pt x="1" y="0"/>
                    </a:lnTo>
                    <a:lnTo>
                      <a:pt x="1" y="0"/>
                    </a:lnTo>
                    <a:lnTo>
                      <a:pt x="1" y="0"/>
                    </a:lnTo>
                    <a:lnTo>
                      <a:pt x="1" y="0"/>
                    </a:lnTo>
                    <a:lnTo>
                      <a:pt x="1" y="0"/>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0" y="2"/>
                    </a:lnTo>
                    <a:lnTo>
                      <a:pt x="0" y="2"/>
                    </a:lnTo>
                    <a:lnTo>
                      <a:pt x="0" y="2"/>
                    </a:lnTo>
                    <a:lnTo>
                      <a:pt x="0" y="0"/>
                    </a:lnTo>
                    <a:lnTo>
                      <a:pt x="0" y="0"/>
                    </a:lnTo>
                    <a:lnTo>
                      <a:pt x="1" y="0"/>
                    </a:lnTo>
                    <a:lnTo>
                      <a:pt x="1" y="0"/>
                    </a:lnTo>
                    <a:lnTo>
                      <a:pt x="1" y="0"/>
                    </a:lnTo>
                    <a:lnTo>
                      <a:pt x="1" y="0"/>
                    </a:lnTo>
                    <a:lnTo>
                      <a:pt x="1" y="0"/>
                    </a:lnTo>
                    <a:lnTo>
                      <a:pt x="1" y="0"/>
                    </a:lnTo>
                    <a:close/>
                  </a:path>
                </a:pathLst>
              </a:custGeom>
              <a:solidFill>
                <a:srgbClr val="000000"/>
              </a:solidFill>
              <a:ln w="9525">
                <a:solidFill>
                  <a:schemeClr val="hlink"/>
                </a:solidFill>
                <a:round/>
                <a:headEnd/>
                <a:tailEnd/>
              </a:ln>
            </p:spPr>
            <p:txBody>
              <a:bodyPr/>
              <a:lstStyle/>
              <a:p>
                <a:endParaRPr lang="en-US"/>
              </a:p>
            </p:txBody>
          </p:sp>
          <p:sp>
            <p:nvSpPr>
              <p:cNvPr id="2133" name="Rectangle 85"/>
              <p:cNvSpPr>
                <a:spLocks noChangeArrowheads="1"/>
              </p:cNvSpPr>
              <p:nvPr/>
            </p:nvSpPr>
            <p:spPr bwMode="auto">
              <a:xfrm>
                <a:off x="3154" y="1549"/>
                <a:ext cx="1" cy="2"/>
              </a:xfrm>
              <a:prstGeom prst="rect">
                <a:avLst/>
              </a:prstGeom>
              <a:noFill/>
              <a:ln w="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34" name="Freeform 86"/>
              <p:cNvSpPr>
                <a:spLocks/>
              </p:cNvSpPr>
              <p:nvPr/>
            </p:nvSpPr>
            <p:spPr bwMode="auto">
              <a:xfrm>
                <a:off x="3244" y="1537"/>
                <a:ext cx="19" cy="14"/>
              </a:xfrm>
              <a:custGeom>
                <a:avLst/>
                <a:gdLst>
                  <a:gd name="T0" fmla="*/ 0 w 19"/>
                  <a:gd name="T1" fmla="*/ 0 h 14"/>
                  <a:gd name="T2" fmla="*/ 0 w 19"/>
                  <a:gd name="T3" fmla="*/ 0 h 14"/>
                  <a:gd name="T4" fmla="*/ 0 w 19"/>
                  <a:gd name="T5" fmla="*/ 0 h 14"/>
                  <a:gd name="T6" fmla="*/ 0 w 19"/>
                  <a:gd name="T7" fmla="*/ 0 h 14"/>
                  <a:gd name="T8" fmla="*/ 0 w 19"/>
                  <a:gd name="T9" fmla="*/ 0 h 14"/>
                  <a:gd name="T10" fmla="*/ 0 w 19"/>
                  <a:gd name="T11" fmla="*/ 0 h 14"/>
                  <a:gd name="T12" fmla="*/ 0 w 19"/>
                  <a:gd name="T13" fmla="*/ 0 h 14"/>
                  <a:gd name="T14" fmla="*/ 0 w 19"/>
                  <a:gd name="T15" fmla="*/ 0 h 14"/>
                  <a:gd name="T16" fmla="*/ 0 w 19"/>
                  <a:gd name="T17" fmla="*/ 2 h 14"/>
                  <a:gd name="T18" fmla="*/ 0 w 19"/>
                  <a:gd name="T19" fmla="*/ 2 h 14"/>
                  <a:gd name="T20" fmla="*/ 0 w 19"/>
                  <a:gd name="T21" fmla="*/ 2 h 14"/>
                  <a:gd name="T22" fmla="*/ 0 w 19"/>
                  <a:gd name="T23" fmla="*/ 2 h 14"/>
                  <a:gd name="T24" fmla="*/ 0 w 19"/>
                  <a:gd name="T25" fmla="*/ 2 h 14"/>
                  <a:gd name="T26" fmla="*/ 0 w 19"/>
                  <a:gd name="T27" fmla="*/ 2 h 14"/>
                  <a:gd name="T28" fmla="*/ 0 w 19"/>
                  <a:gd name="T29" fmla="*/ 3 h 14"/>
                  <a:gd name="T30" fmla="*/ 0 w 19"/>
                  <a:gd name="T31" fmla="*/ 3 h 14"/>
                  <a:gd name="T32" fmla="*/ 0 w 19"/>
                  <a:gd name="T33" fmla="*/ 3 h 14"/>
                  <a:gd name="T34" fmla="*/ 19 w 19"/>
                  <a:gd name="T35" fmla="*/ 14 h 14"/>
                  <a:gd name="T36" fmla="*/ 19 w 19"/>
                  <a:gd name="T37" fmla="*/ 14 h 14"/>
                  <a:gd name="T38" fmla="*/ 17 w 19"/>
                  <a:gd name="T39" fmla="*/ 14 h 14"/>
                  <a:gd name="T40" fmla="*/ 17 w 19"/>
                  <a:gd name="T41" fmla="*/ 14 h 14"/>
                  <a:gd name="T42" fmla="*/ 17 w 19"/>
                  <a:gd name="T43" fmla="*/ 14 h 14"/>
                  <a:gd name="T44" fmla="*/ 17 w 19"/>
                  <a:gd name="T45" fmla="*/ 14 h 14"/>
                  <a:gd name="T46" fmla="*/ 17 w 19"/>
                  <a:gd name="T47" fmla="*/ 12 h 14"/>
                  <a:gd name="T48" fmla="*/ 17 w 19"/>
                  <a:gd name="T49" fmla="*/ 12 h 14"/>
                  <a:gd name="T50" fmla="*/ 17 w 19"/>
                  <a:gd name="T51" fmla="*/ 12 h 14"/>
                  <a:gd name="T52" fmla="*/ 17 w 19"/>
                  <a:gd name="T53" fmla="*/ 12 h 14"/>
                  <a:gd name="T54" fmla="*/ 17 w 19"/>
                  <a:gd name="T55" fmla="*/ 12 h 14"/>
                  <a:gd name="T56" fmla="*/ 19 w 19"/>
                  <a:gd name="T57" fmla="*/ 12 h 14"/>
                  <a:gd name="T58" fmla="*/ 19 w 19"/>
                  <a:gd name="T59" fmla="*/ 12 h 14"/>
                  <a:gd name="T60" fmla="*/ 19 w 19"/>
                  <a:gd name="T61" fmla="*/ 12 h 14"/>
                  <a:gd name="T62" fmla="*/ 19 w 19"/>
                  <a:gd name="T63" fmla="*/ 12 h 14"/>
                  <a:gd name="T64" fmla="*/ 19 w 19"/>
                  <a:gd name="T65"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4">
                    <a:moveTo>
                      <a:pt x="19" y="12"/>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0" y="3"/>
                    </a:lnTo>
                    <a:lnTo>
                      <a:pt x="0" y="3"/>
                    </a:lnTo>
                    <a:lnTo>
                      <a:pt x="19" y="14"/>
                    </a:lnTo>
                    <a:lnTo>
                      <a:pt x="19" y="14"/>
                    </a:lnTo>
                    <a:lnTo>
                      <a:pt x="19" y="14"/>
                    </a:lnTo>
                    <a:lnTo>
                      <a:pt x="19" y="14"/>
                    </a:lnTo>
                    <a:lnTo>
                      <a:pt x="17" y="14"/>
                    </a:lnTo>
                    <a:lnTo>
                      <a:pt x="17" y="14"/>
                    </a:lnTo>
                    <a:lnTo>
                      <a:pt x="17" y="14"/>
                    </a:lnTo>
                    <a:lnTo>
                      <a:pt x="17" y="14"/>
                    </a:lnTo>
                    <a:lnTo>
                      <a:pt x="17" y="14"/>
                    </a:lnTo>
                    <a:lnTo>
                      <a:pt x="17" y="14"/>
                    </a:lnTo>
                    <a:lnTo>
                      <a:pt x="17" y="14"/>
                    </a:lnTo>
                    <a:lnTo>
                      <a:pt x="17" y="14"/>
                    </a:lnTo>
                    <a:lnTo>
                      <a:pt x="17" y="12"/>
                    </a:lnTo>
                    <a:lnTo>
                      <a:pt x="17" y="12"/>
                    </a:lnTo>
                    <a:lnTo>
                      <a:pt x="17" y="12"/>
                    </a:lnTo>
                    <a:lnTo>
                      <a:pt x="17" y="12"/>
                    </a:lnTo>
                    <a:lnTo>
                      <a:pt x="17" y="12"/>
                    </a:lnTo>
                    <a:lnTo>
                      <a:pt x="17" y="12"/>
                    </a:lnTo>
                    <a:lnTo>
                      <a:pt x="17" y="12"/>
                    </a:lnTo>
                    <a:lnTo>
                      <a:pt x="17" y="12"/>
                    </a:lnTo>
                    <a:lnTo>
                      <a:pt x="17" y="12"/>
                    </a:lnTo>
                    <a:lnTo>
                      <a:pt x="17" y="12"/>
                    </a:lnTo>
                    <a:lnTo>
                      <a:pt x="17" y="12"/>
                    </a:lnTo>
                    <a:lnTo>
                      <a:pt x="19" y="12"/>
                    </a:lnTo>
                    <a:lnTo>
                      <a:pt x="19" y="12"/>
                    </a:lnTo>
                    <a:lnTo>
                      <a:pt x="19" y="12"/>
                    </a:lnTo>
                    <a:lnTo>
                      <a:pt x="19" y="12"/>
                    </a:lnTo>
                    <a:lnTo>
                      <a:pt x="19" y="12"/>
                    </a:lnTo>
                    <a:lnTo>
                      <a:pt x="19" y="12"/>
                    </a:lnTo>
                    <a:lnTo>
                      <a:pt x="19" y="12"/>
                    </a:lnTo>
                    <a:lnTo>
                      <a:pt x="19" y="12"/>
                    </a:lnTo>
                    <a:lnTo>
                      <a:pt x="19" y="12"/>
                    </a:lnTo>
                    <a:lnTo>
                      <a:pt x="19" y="12"/>
                    </a:lnTo>
                    <a:close/>
                  </a:path>
                </a:pathLst>
              </a:custGeom>
              <a:solidFill>
                <a:srgbClr val="000000"/>
              </a:solidFill>
              <a:ln w="9525">
                <a:solidFill>
                  <a:schemeClr val="hlink"/>
                </a:solidFill>
                <a:round/>
                <a:headEnd/>
                <a:tailEnd/>
              </a:ln>
            </p:spPr>
            <p:txBody>
              <a:bodyPr/>
              <a:lstStyle/>
              <a:p>
                <a:endParaRPr lang="en-US"/>
              </a:p>
            </p:txBody>
          </p:sp>
          <p:sp>
            <p:nvSpPr>
              <p:cNvPr id="2135" name="Freeform 87"/>
              <p:cNvSpPr>
                <a:spLocks/>
              </p:cNvSpPr>
              <p:nvPr/>
            </p:nvSpPr>
            <p:spPr bwMode="auto">
              <a:xfrm>
                <a:off x="3244" y="1537"/>
                <a:ext cx="19" cy="14"/>
              </a:xfrm>
              <a:custGeom>
                <a:avLst/>
                <a:gdLst>
                  <a:gd name="T0" fmla="*/ 19 w 19"/>
                  <a:gd name="T1" fmla="*/ 12 h 14"/>
                  <a:gd name="T2" fmla="*/ 0 w 19"/>
                  <a:gd name="T3" fmla="*/ 0 h 14"/>
                  <a:gd name="T4" fmla="*/ 0 w 19"/>
                  <a:gd name="T5" fmla="*/ 2 h 14"/>
                  <a:gd name="T6" fmla="*/ 0 w 19"/>
                  <a:gd name="T7" fmla="*/ 3 h 14"/>
                  <a:gd name="T8" fmla="*/ 19 w 19"/>
                  <a:gd name="T9" fmla="*/ 14 h 14"/>
                  <a:gd name="T10" fmla="*/ 17 w 19"/>
                  <a:gd name="T11" fmla="*/ 14 h 14"/>
                  <a:gd name="T12" fmla="*/ 17 w 19"/>
                  <a:gd name="T13" fmla="*/ 12 h 14"/>
                  <a:gd name="T14" fmla="*/ 19 w 19"/>
                  <a:gd name="T15" fmla="*/ 12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4">
                    <a:moveTo>
                      <a:pt x="19" y="12"/>
                    </a:moveTo>
                    <a:lnTo>
                      <a:pt x="0" y="0"/>
                    </a:lnTo>
                    <a:lnTo>
                      <a:pt x="0" y="2"/>
                    </a:lnTo>
                    <a:lnTo>
                      <a:pt x="0" y="3"/>
                    </a:lnTo>
                    <a:lnTo>
                      <a:pt x="19" y="14"/>
                    </a:lnTo>
                    <a:lnTo>
                      <a:pt x="17" y="14"/>
                    </a:lnTo>
                    <a:lnTo>
                      <a:pt x="17" y="12"/>
                    </a:lnTo>
                    <a:lnTo>
                      <a:pt x="19" y="12"/>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36" name="Freeform 88"/>
              <p:cNvSpPr>
                <a:spLocks/>
              </p:cNvSpPr>
              <p:nvPr/>
            </p:nvSpPr>
            <p:spPr bwMode="auto">
              <a:xfrm>
                <a:off x="3261" y="1549"/>
                <a:ext cx="2" cy="2"/>
              </a:xfrm>
              <a:custGeom>
                <a:avLst/>
                <a:gdLst>
                  <a:gd name="T0" fmla="*/ 2 w 2"/>
                  <a:gd name="T1" fmla="*/ 0 h 2"/>
                  <a:gd name="T2" fmla="*/ 2 w 2"/>
                  <a:gd name="T3" fmla="*/ 0 h 2"/>
                  <a:gd name="T4" fmla="*/ 2 w 2"/>
                  <a:gd name="T5" fmla="*/ 0 h 2"/>
                  <a:gd name="T6" fmla="*/ 2 w 2"/>
                  <a:gd name="T7" fmla="*/ 0 h 2"/>
                  <a:gd name="T8" fmla="*/ 0 w 2"/>
                  <a:gd name="T9" fmla="*/ 0 h 2"/>
                  <a:gd name="T10" fmla="*/ 0 w 2"/>
                  <a:gd name="T11" fmla="*/ 0 h 2"/>
                  <a:gd name="T12" fmla="*/ 0 w 2"/>
                  <a:gd name="T13" fmla="*/ 0 h 2"/>
                  <a:gd name="T14" fmla="*/ 0 w 2"/>
                  <a:gd name="T15" fmla="*/ 0 h 2"/>
                  <a:gd name="T16" fmla="*/ 0 w 2"/>
                  <a:gd name="T17" fmla="*/ 0 h 2"/>
                  <a:gd name="T18" fmla="*/ 0 w 2"/>
                  <a:gd name="T19" fmla="*/ 2 h 2"/>
                  <a:gd name="T20" fmla="*/ 0 w 2"/>
                  <a:gd name="T21" fmla="*/ 2 h 2"/>
                  <a:gd name="T22" fmla="*/ 0 w 2"/>
                  <a:gd name="T23" fmla="*/ 2 h 2"/>
                  <a:gd name="T24" fmla="*/ 0 w 2"/>
                  <a:gd name="T25" fmla="*/ 2 h 2"/>
                  <a:gd name="T26" fmla="*/ 2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2 w 2"/>
                  <a:gd name="T41" fmla="*/ 2 h 2"/>
                  <a:gd name="T42" fmla="*/ 2 w 2"/>
                  <a:gd name="T43" fmla="*/ 2 h 2"/>
                  <a:gd name="T44" fmla="*/ 2 w 2"/>
                  <a:gd name="T45" fmla="*/ 2 h 2"/>
                  <a:gd name="T46" fmla="*/ 2 w 2"/>
                  <a:gd name="T47" fmla="*/ 2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 h="2">
                    <a:moveTo>
                      <a:pt x="2" y="0"/>
                    </a:moveTo>
                    <a:lnTo>
                      <a:pt x="2" y="0"/>
                    </a:lnTo>
                    <a:lnTo>
                      <a:pt x="2" y="0"/>
                    </a:lnTo>
                    <a:lnTo>
                      <a:pt x="2" y="0"/>
                    </a:lnTo>
                    <a:lnTo>
                      <a:pt x="0" y="0"/>
                    </a:lnTo>
                    <a:lnTo>
                      <a:pt x="0" y="0"/>
                    </a:lnTo>
                    <a:lnTo>
                      <a:pt x="0" y="0"/>
                    </a:lnTo>
                    <a:lnTo>
                      <a:pt x="0" y="0"/>
                    </a:lnTo>
                    <a:lnTo>
                      <a:pt x="0" y="0"/>
                    </a:lnTo>
                    <a:lnTo>
                      <a:pt x="0" y="2"/>
                    </a:lnTo>
                    <a:lnTo>
                      <a:pt x="0" y="2"/>
                    </a:lnTo>
                    <a:lnTo>
                      <a:pt x="0" y="2"/>
                    </a:lnTo>
                    <a:lnTo>
                      <a:pt x="0" y="2"/>
                    </a:lnTo>
                    <a:lnTo>
                      <a:pt x="2" y="2"/>
                    </a:lnTo>
                    <a:lnTo>
                      <a:pt x="2" y="2"/>
                    </a:lnTo>
                    <a:lnTo>
                      <a:pt x="2" y="2"/>
                    </a:lnTo>
                    <a:lnTo>
                      <a:pt x="2" y="2"/>
                    </a:lnTo>
                    <a:lnTo>
                      <a:pt x="2" y="2"/>
                    </a:lnTo>
                    <a:lnTo>
                      <a:pt x="2" y="2"/>
                    </a:lnTo>
                    <a:lnTo>
                      <a:pt x="2" y="2"/>
                    </a:lnTo>
                    <a:lnTo>
                      <a:pt x="2" y="2"/>
                    </a:lnTo>
                    <a:lnTo>
                      <a:pt x="2" y="2"/>
                    </a:lnTo>
                    <a:lnTo>
                      <a:pt x="2" y="2"/>
                    </a:lnTo>
                    <a:lnTo>
                      <a:pt x="2" y="2"/>
                    </a:lnTo>
                    <a:lnTo>
                      <a:pt x="2" y="0"/>
                    </a:lnTo>
                    <a:lnTo>
                      <a:pt x="2" y="0"/>
                    </a:lnTo>
                    <a:lnTo>
                      <a:pt x="2" y="0"/>
                    </a:lnTo>
                    <a:lnTo>
                      <a:pt x="2" y="0"/>
                    </a:lnTo>
                    <a:lnTo>
                      <a:pt x="2" y="0"/>
                    </a:lnTo>
                    <a:lnTo>
                      <a:pt x="2" y="0"/>
                    </a:lnTo>
                    <a:lnTo>
                      <a:pt x="2" y="0"/>
                    </a:lnTo>
                    <a:lnTo>
                      <a:pt x="2" y="0"/>
                    </a:lnTo>
                    <a:lnTo>
                      <a:pt x="2" y="0"/>
                    </a:lnTo>
                    <a:close/>
                  </a:path>
                </a:pathLst>
              </a:custGeom>
              <a:solidFill>
                <a:srgbClr val="000000"/>
              </a:solidFill>
              <a:ln w="9525">
                <a:solidFill>
                  <a:schemeClr val="hlink"/>
                </a:solidFill>
                <a:round/>
                <a:headEnd/>
                <a:tailEnd/>
              </a:ln>
            </p:spPr>
            <p:txBody>
              <a:bodyPr/>
              <a:lstStyle/>
              <a:p>
                <a:endParaRPr lang="en-US"/>
              </a:p>
            </p:txBody>
          </p:sp>
          <p:sp>
            <p:nvSpPr>
              <p:cNvPr id="2137" name="Rectangle 89"/>
              <p:cNvSpPr>
                <a:spLocks noChangeArrowheads="1"/>
              </p:cNvSpPr>
              <p:nvPr/>
            </p:nvSpPr>
            <p:spPr bwMode="auto">
              <a:xfrm>
                <a:off x="3261" y="1549"/>
                <a:ext cx="2" cy="2"/>
              </a:xfrm>
              <a:prstGeom prst="rect">
                <a:avLst/>
              </a:prstGeom>
              <a:noFill/>
              <a:ln w="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138" name="Freeform 90"/>
            <p:cNvSpPr>
              <a:spLocks/>
            </p:cNvSpPr>
            <p:nvPr/>
          </p:nvSpPr>
          <p:spPr bwMode="auto">
            <a:xfrm>
              <a:off x="1682" y="1760"/>
              <a:ext cx="1086" cy="153"/>
            </a:xfrm>
            <a:custGeom>
              <a:avLst/>
              <a:gdLst>
                <a:gd name="T0" fmla="*/ 0 w 1086"/>
                <a:gd name="T1" fmla="*/ 153 h 153"/>
                <a:gd name="T2" fmla="*/ 22 w 1086"/>
                <a:gd name="T3" fmla="*/ 141 h 153"/>
                <a:gd name="T4" fmla="*/ 31 w 1086"/>
                <a:gd name="T5" fmla="*/ 146 h 153"/>
                <a:gd name="T6" fmla="*/ 40 w 1086"/>
                <a:gd name="T7" fmla="*/ 149 h 153"/>
                <a:gd name="T8" fmla="*/ 48 w 1086"/>
                <a:gd name="T9" fmla="*/ 150 h 153"/>
                <a:gd name="T10" fmla="*/ 57 w 1086"/>
                <a:gd name="T11" fmla="*/ 152 h 153"/>
                <a:gd name="T12" fmla="*/ 65 w 1086"/>
                <a:gd name="T13" fmla="*/ 150 h 153"/>
                <a:gd name="T14" fmla="*/ 74 w 1086"/>
                <a:gd name="T15" fmla="*/ 147 h 153"/>
                <a:gd name="T16" fmla="*/ 82 w 1086"/>
                <a:gd name="T17" fmla="*/ 144 h 153"/>
                <a:gd name="T18" fmla="*/ 92 w 1086"/>
                <a:gd name="T19" fmla="*/ 141 h 153"/>
                <a:gd name="T20" fmla="*/ 119 w 1086"/>
                <a:gd name="T21" fmla="*/ 144 h 153"/>
                <a:gd name="T22" fmla="*/ 141 w 1086"/>
                <a:gd name="T23" fmla="*/ 144 h 153"/>
                <a:gd name="T24" fmla="*/ 163 w 1086"/>
                <a:gd name="T25" fmla="*/ 144 h 153"/>
                <a:gd name="T26" fmla="*/ 185 w 1086"/>
                <a:gd name="T27" fmla="*/ 143 h 153"/>
                <a:gd name="T28" fmla="*/ 206 w 1086"/>
                <a:gd name="T29" fmla="*/ 138 h 153"/>
                <a:gd name="T30" fmla="*/ 230 w 1086"/>
                <a:gd name="T31" fmla="*/ 134 h 153"/>
                <a:gd name="T32" fmla="*/ 251 w 1086"/>
                <a:gd name="T33" fmla="*/ 128 h 153"/>
                <a:gd name="T34" fmla="*/ 273 w 1086"/>
                <a:gd name="T35" fmla="*/ 120 h 153"/>
                <a:gd name="T36" fmla="*/ 296 w 1086"/>
                <a:gd name="T37" fmla="*/ 113 h 153"/>
                <a:gd name="T38" fmla="*/ 318 w 1086"/>
                <a:gd name="T39" fmla="*/ 102 h 153"/>
                <a:gd name="T40" fmla="*/ 340 w 1086"/>
                <a:gd name="T41" fmla="*/ 92 h 153"/>
                <a:gd name="T42" fmla="*/ 362 w 1086"/>
                <a:gd name="T43" fmla="*/ 81 h 153"/>
                <a:gd name="T44" fmla="*/ 383 w 1086"/>
                <a:gd name="T45" fmla="*/ 68 h 153"/>
                <a:gd name="T46" fmla="*/ 405 w 1086"/>
                <a:gd name="T47" fmla="*/ 55 h 153"/>
                <a:gd name="T48" fmla="*/ 425 w 1086"/>
                <a:gd name="T49" fmla="*/ 40 h 153"/>
                <a:gd name="T50" fmla="*/ 445 w 1086"/>
                <a:gd name="T51" fmla="*/ 27 h 153"/>
                <a:gd name="T52" fmla="*/ 465 w 1086"/>
                <a:gd name="T53" fmla="*/ 10 h 153"/>
                <a:gd name="T54" fmla="*/ 483 w 1086"/>
                <a:gd name="T55" fmla="*/ 0 h 153"/>
                <a:gd name="T56" fmla="*/ 492 w 1086"/>
                <a:gd name="T57" fmla="*/ 6 h 153"/>
                <a:gd name="T58" fmla="*/ 503 w 1086"/>
                <a:gd name="T59" fmla="*/ 9 h 153"/>
                <a:gd name="T60" fmla="*/ 512 w 1086"/>
                <a:gd name="T61" fmla="*/ 10 h 153"/>
                <a:gd name="T62" fmla="*/ 520 w 1086"/>
                <a:gd name="T63" fmla="*/ 10 h 153"/>
                <a:gd name="T64" fmla="*/ 529 w 1086"/>
                <a:gd name="T65" fmla="*/ 9 h 153"/>
                <a:gd name="T66" fmla="*/ 537 w 1086"/>
                <a:gd name="T67" fmla="*/ 7 h 153"/>
                <a:gd name="T68" fmla="*/ 546 w 1086"/>
                <a:gd name="T69" fmla="*/ 4 h 153"/>
                <a:gd name="T70" fmla="*/ 554 w 1086"/>
                <a:gd name="T71" fmla="*/ 0 h 153"/>
                <a:gd name="T72" fmla="*/ 571 w 1086"/>
                <a:gd name="T73" fmla="*/ 10 h 153"/>
                <a:gd name="T74" fmla="*/ 590 w 1086"/>
                <a:gd name="T75" fmla="*/ 18 h 153"/>
                <a:gd name="T76" fmla="*/ 611 w 1086"/>
                <a:gd name="T77" fmla="*/ 24 h 153"/>
                <a:gd name="T78" fmla="*/ 636 w 1086"/>
                <a:gd name="T79" fmla="*/ 28 h 153"/>
                <a:gd name="T80" fmla="*/ 663 w 1086"/>
                <a:gd name="T81" fmla="*/ 33 h 153"/>
                <a:gd name="T82" fmla="*/ 692 w 1086"/>
                <a:gd name="T83" fmla="*/ 36 h 153"/>
                <a:gd name="T84" fmla="*/ 722 w 1086"/>
                <a:gd name="T85" fmla="*/ 39 h 153"/>
                <a:gd name="T86" fmla="*/ 753 w 1086"/>
                <a:gd name="T87" fmla="*/ 40 h 153"/>
                <a:gd name="T88" fmla="*/ 784 w 1086"/>
                <a:gd name="T89" fmla="*/ 40 h 153"/>
                <a:gd name="T90" fmla="*/ 815 w 1086"/>
                <a:gd name="T91" fmla="*/ 40 h 153"/>
                <a:gd name="T92" fmla="*/ 846 w 1086"/>
                <a:gd name="T93" fmla="*/ 40 h 153"/>
                <a:gd name="T94" fmla="*/ 875 w 1086"/>
                <a:gd name="T95" fmla="*/ 37 h 153"/>
                <a:gd name="T96" fmla="*/ 902 w 1086"/>
                <a:gd name="T97" fmla="*/ 34 h 153"/>
                <a:gd name="T98" fmla="*/ 926 w 1086"/>
                <a:gd name="T99" fmla="*/ 30 h 153"/>
                <a:gd name="T100" fmla="*/ 948 w 1086"/>
                <a:gd name="T101" fmla="*/ 25 h 153"/>
                <a:gd name="T102" fmla="*/ 967 w 1086"/>
                <a:gd name="T103" fmla="*/ 18 h 153"/>
                <a:gd name="T104" fmla="*/ 982 w 1086"/>
                <a:gd name="T105" fmla="*/ 10 h 153"/>
                <a:gd name="T106" fmla="*/ 999 w 1086"/>
                <a:gd name="T107" fmla="*/ 0 h 153"/>
                <a:gd name="T108" fmla="*/ 1010 w 1086"/>
                <a:gd name="T109" fmla="*/ 3 h 153"/>
                <a:gd name="T110" fmla="*/ 1021 w 1086"/>
                <a:gd name="T111" fmla="*/ 6 h 153"/>
                <a:gd name="T112" fmla="*/ 1030 w 1086"/>
                <a:gd name="T113" fmla="*/ 7 h 153"/>
                <a:gd name="T114" fmla="*/ 1040 w 1086"/>
                <a:gd name="T115" fmla="*/ 7 h 153"/>
                <a:gd name="T116" fmla="*/ 1047 w 1086"/>
                <a:gd name="T117" fmla="*/ 6 h 153"/>
                <a:gd name="T118" fmla="*/ 1054 w 1086"/>
                <a:gd name="T119" fmla="*/ 4 h 153"/>
                <a:gd name="T120" fmla="*/ 1061 w 1086"/>
                <a:gd name="T121" fmla="*/ 1 h 153"/>
                <a:gd name="T122" fmla="*/ 1069 w 1086"/>
                <a:gd name="T123" fmla="*/ 0 h 153"/>
                <a:gd name="T124" fmla="*/ 1086 w 1086"/>
                <a:gd name="T125" fmla="*/ 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6" h="153">
                  <a:moveTo>
                    <a:pt x="0" y="153"/>
                  </a:moveTo>
                  <a:lnTo>
                    <a:pt x="22" y="141"/>
                  </a:lnTo>
                  <a:lnTo>
                    <a:pt x="31" y="146"/>
                  </a:lnTo>
                  <a:lnTo>
                    <a:pt x="40" y="149"/>
                  </a:lnTo>
                  <a:lnTo>
                    <a:pt x="48" y="150"/>
                  </a:lnTo>
                  <a:lnTo>
                    <a:pt x="57" y="152"/>
                  </a:lnTo>
                  <a:lnTo>
                    <a:pt x="65" y="150"/>
                  </a:lnTo>
                  <a:lnTo>
                    <a:pt x="74" y="147"/>
                  </a:lnTo>
                  <a:lnTo>
                    <a:pt x="82" y="144"/>
                  </a:lnTo>
                  <a:lnTo>
                    <a:pt x="92" y="141"/>
                  </a:lnTo>
                  <a:lnTo>
                    <a:pt x="119" y="144"/>
                  </a:lnTo>
                  <a:lnTo>
                    <a:pt x="141" y="144"/>
                  </a:lnTo>
                  <a:lnTo>
                    <a:pt x="163" y="144"/>
                  </a:lnTo>
                  <a:lnTo>
                    <a:pt x="185" y="143"/>
                  </a:lnTo>
                  <a:lnTo>
                    <a:pt x="206" y="138"/>
                  </a:lnTo>
                  <a:lnTo>
                    <a:pt x="230" y="134"/>
                  </a:lnTo>
                  <a:lnTo>
                    <a:pt x="251" y="128"/>
                  </a:lnTo>
                  <a:lnTo>
                    <a:pt x="273" y="120"/>
                  </a:lnTo>
                  <a:lnTo>
                    <a:pt x="296" y="113"/>
                  </a:lnTo>
                  <a:lnTo>
                    <a:pt x="318" y="102"/>
                  </a:lnTo>
                  <a:lnTo>
                    <a:pt x="340" y="92"/>
                  </a:lnTo>
                  <a:lnTo>
                    <a:pt x="362" y="81"/>
                  </a:lnTo>
                  <a:lnTo>
                    <a:pt x="383" y="68"/>
                  </a:lnTo>
                  <a:lnTo>
                    <a:pt x="405" y="55"/>
                  </a:lnTo>
                  <a:lnTo>
                    <a:pt x="425" y="40"/>
                  </a:lnTo>
                  <a:lnTo>
                    <a:pt x="445" y="27"/>
                  </a:lnTo>
                  <a:lnTo>
                    <a:pt x="465" y="10"/>
                  </a:lnTo>
                  <a:lnTo>
                    <a:pt x="483" y="0"/>
                  </a:lnTo>
                  <a:lnTo>
                    <a:pt x="492" y="6"/>
                  </a:lnTo>
                  <a:lnTo>
                    <a:pt x="503" y="9"/>
                  </a:lnTo>
                  <a:lnTo>
                    <a:pt x="512" y="10"/>
                  </a:lnTo>
                  <a:lnTo>
                    <a:pt x="520" y="10"/>
                  </a:lnTo>
                  <a:lnTo>
                    <a:pt x="529" y="9"/>
                  </a:lnTo>
                  <a:lnTo>
                    <a:pt x="537" y="7"/>
                  </a:lnTo>
                  <a:lnTo>
                    <a:pt x="546" y="4"/>
                  </a:lnTo>
                  <a:lnTo>
                    <a:pt x="554" y="0"/>
                  </a:lnTo>
                  <a:lnTo>
                    <a:pt x="571" y="10"/>
                  </a:lnTo>
                  <a:lnTo>
                    <a:pt x="590" y="18"/>
                  </a:lnTo>
                  <a:lnTo>
                    <a:pt x="611" y="24"/>
                  </a:lnTo>
                  <a:lnTo>
                    <a:pt x="636" y="28"/>
                  </a:lnTo>
                  <a:lnTo>
                    <a:pt x="663" y="33"/>
                  </a:lnTo>
                  <a:lnTo>
                    <a:pt x="692" y="36"/>
                  </a:lnTo>
                  <a:lnTo>
                    <a:pt x="722" y="39"/>
                  </a:lnTo>
                  <a:lnTo>
                    <a:pt x="753" y="40"/>
                  </a:lnTo>
                  <a:lnTo>
                    <a:pt x="784" y="40"/>
                  </a:lnTo>
                  <a:lnTo>
                    <a:pt x="815" y="40"/>
                  </a:lnTo>
                  <a:lnTo>
                    <a:pt x="846" y="40"/>
                  </a:lnTo>
                  <a:lnTo>
                    <a:pt x="875" y="37"/>
                  </a:lnTo>
                  <a:lnTo>
                    <a:pt x="902" y="34"/>
                  </a:lnTo>
                  <a:lnTo>
                    <a:pt x="926" y="30"/>
                  </a:lnTo>
                  <a:lnTo>
                    <a:pt x="948" y="25"/>
                  </a:lnTo>
                  <a:lnTo>
                    <a:pt x="967" y="18"/>
                  </a:lnTo>
                  <a:lnTo>
                    <a:pt x="982" y="10"/>
                  </a:lnTo>
                  <a:lnTo>
                    <a:pt x="999" y="0"/>
                  </a:lnTo>
                  <a:lnTo>
                    <a:pt x="1010" y="3"/>
                  </a:lnTo>
                  <a:lnTo>
                    <a:pt x="1021" y="6"/>
                  </a:lnTo>
                  <a:lnTo>
                    <a:pt x="1030" y="7"/>
                  </a:lnTo>
                  <a:lnTo>
                    <a:pt x="1040" y="7"/>
                  </a:lnTo>
                  <a:lnTo>
                    <a:pt x="1047" y="6"/>
                  </a:lnTo>
                  <a:lnTo>
                    <a:pt x="1054" y="4"/>
                  </a:lnTo>
                  <a:lnTo>
                    <a:pt x="1061" y="1"/>
                  </a:lnTo>
                  <a:lnTo>
                    <a:pt x="1069" y="0"/>
                  </a:lnTo>
                  <a:lnTo>
                    <a:pt x="1086" y="1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39" name="Freeform 91"/>
            <p:cNvSpPr>
              <a:spLocks/>
            </p:cNvSpPr>
            <p:nvPr/>
          </p:nvSpPr>
          <p:spPr bwMode="auto">
            <a:xfrm>
              <a:off x="1665" y="1800"/>
              <a:ext cx="1105" cy="167"/>
            </a:xfrm>
            <a:custGeom>
              <a:avLst/>
              <a:gdLst>
                <a:gd name="T0" fmla="*/ 0 w 1105"/>
                <a:gd name="T1" fmla="*/ 167 h 167"/>
                <a:gd name="T2" fmla="*/ 22 w 1105"/>
                <a:gd name="T3" fmla="*/ 154 h 167"/>
                <a:gd name="T4" fmla="*/ 40 w 1105"/>
                <a:gd name="T5" fmla="*/ 142 h 167"/>
                <a:gd name="T6" fmla="*/ 50 w 1105"/>
                <a:gd name="T7" fmla="*/ 146 h 167"/>
                <a:gd name="T8" fmla="*/ 59 w 1105"/>
                <a:gd name="T9" fmla="*/ 149 h 167"/>
                <a:gd name="T10" fmla="*/ 67 w 1105"/>
                <a:gd name="T11" fmla="*/ 151 h 167"/>
                <a:gd name="T12" fmla="*/ 74 w 1105"/>
                <a:gd name="T13" fmla="*/ 152 h 167"/>
                <a:gd name="T14" fmla="*/ 82 w 1105"/>
                <a:gd name="T15" fmla="*/ 151 h 167"/>
                <a:gd name="T16" fmla="*/ 90 w 1105"/>
                <a:gd name="T17" fmla="*/ 149 h 167"/>
                <a:gd name="T18" fmla="*/ 99 w 1105"/>
                <a:gd name="T19" fmla="*/ 146 h 167"/>
                <a:gd name="T20" fmla="*/ 109 w 1105"/>
                <a:gd name="T21" fmla="*/ 142 h 167"/>
                <a:gd name="T22" fmla="*/ 133 w 1105"/>
                <a:gd name="T23" fmla="*/ 145 h 167"/>
                <a:gd name="T24" fmla="*/ 157 w 1105"/>
                <a:gd name="T25" fmla="*/ 146 h 167"/>
                <a:gd name="T26" fmla="*/ 180 w 1105"/>
                <a:gd name="T27" fmla="*/ 145 h 167"/>
                <a:gd name="T28" fmla="*/ 203 w 1105"/>
                <a:gd name="T29" fmla="*/ 143 h 167"/>
                <a:gd name="T30" fmla="*/ 226 w 1105"/>
                <a:gd name="T31" fmla="*/ 139 h 167"/>
                <a:gd name="T32" fmla="*/ 248 w 1105"/>
                <a:gd name="T33" fmla="*/ 134 h 167"/>
                <a:gd name="T34" fmla="*/ 271 w 1105"/>
                <a:gd name="T35" fmla="*/ 128 h 167"/>
                <a:gd name="T36" fmla="*/ 293 w 1105"/>
                <a:gd name="T37" fmla="*/ 121 h 167"/>
                <a:gd name="T38" fmla="*/ 316 w 1105"/>
                <a:gd name="T39" fmla="*/ 112 h 167"/>
                <a:gd name="T40" fmla="*/ 338 w 1105"/>
                <a:gd name="T41" fmla="*/ 103 h 167"/>
                <a:gd name="T42" fmla="*/ 360 w 1105"/>
                <a:gd name="T43" fmla="*/ 92 h 167"/>
                <a:gd name="T44" fmla="*/ 380 w 1105"/>
                <a:gd name="T45" fmla="*/ 80 h 167"/>
                <a:gd name="T46" fmla="*/ 402 w 1105"/>
                <a:gd name="T47" fmla="*/ 68 h 167"/>
                <a:gd name="T48" fmla="*/ 422 w 1105"/>
                <a:gd name="T49" fmla="*/ 56 h 167"/>
                <a:gd name="T50" fmla="*/ 442 w 1105"/>
                <a:gd name="T51" fmla="*/ 41 h 167"/>
                <a:gd name="T52" fmla="*/ 462 w 1105"/>
                <a:gd name="T53" fmla="*/ 28 h 167"/>
                <a:gd name="T54" fmla="*/ 482 w 1105"/>
                <a:gd name="T55" fmla="*/ 12 h 167"/>
                <a:gd name="T56" fmla="*/ 501 w 1105"/>
                <a:gd name="T57" fmla="*/ 0 h 167"/>
                <a:gd name="T58" fmla="*/ 509 w 1105"/>
                <a:gd name="T59" fmla="*/ 5 h 167"/>
                <a:gd name="T60" fmla="*/ 518 w 1105"/>
                <a:gd name="T61" fmla="*/ 8 h 167"/>
                <a:gd name="T62" fmla="*/ 526 w 1105"/>
                <a:gd name="T63" fmla="*/ 9 h 167"/>
                <a:gd name="T64" fmla="*/ 534 w 1105"/>
                <a:gd name="T65" fmla="*/ 11 h 167"/>
                <a:gd name="T66" fmla="*/ 543 w 1105"/>
                <a:gd name="T67" fmla="*/ 9 h 167"/>
                <a:gd name="T68" fmla="*/ 551 w 1105"/>
                <a:gd name="T69" fmla="*/ 8 h 167"/>
                <a:gd name="T70" fmla="*/ 560 w 1105"/>
                <a:gd name="T71" fmla="*/ 5 h 167"/>
                <a:gd name="T72" fmla="*/ 571 w 1105"/>
                <a:gd name="T73" fmla="*/ 0 h 167"/>
                <a:gd name="T74" fmla="*/ 588 w 1105"/>
                <a:gd name="T75" fmla="*/ 12 h 167"/>
                <a:gd name="T76" fmla="*/ 642 w 1105"/>
                <a:gd name="T77" fmla="*/ 20 h 167"/>
                <a:gd name="T78" fmla="*/ 695 w 1105"/>
                <a:gd name="T79" fmla="*/ 26 h 167"/>
                <a:gd name="T80" fmla="*/ 748 w 1105"/>
                <a:gd name="T81" fmla="*/ 29 h 167"/>
                <a:gd name="T82" fmla="*/ 799 w 1105"/>
                <a:gd name="T83" fmla="*/ 32 h 167"/>
                <a:gd name="T84" fmla="*/ 850 w 1105"/>
                <a:gd name="T85" fmla="*/ 31 h 167"/>
                <a:gd name="T86" fmla="*/ 900 w 1105"/>
                <a:gd name="T87" fmla="*/ 28 h 167"/>
                <a:gd name="T88" fmla="*/ 950 w 1105"/>
                <a:gd name="T89" fmla="*/ 21 h 167"/>
                <a:gd name="T90" fmla="*/ 999 w 1105"/>
                <a:gd name="T91" fmla="*/ 14 h 167"/>
                <a:gd name="T92" fmla="*/ 1018 w 1105"/>
                <a:gd name="T93" fmla="*/ 0 h 167"/>
                <a:gd name="T94" fmla="*/ 1027 w 1105"/>
                <a:gd name="T95" fmla="*/ 6 h 167"/>
                <a:gd name="T96" fmla="*/ 1036 w 1105"/>
                <a:gd name="T97" fmla="*/ 9 h 167"/>
                <a:gd name="T98" fmla="*/ 1046 w 1105"/>
                <a:gd name="T99" fmla="*/ 11 h 167"/>
                <a:gd name="T100" fmla="*/ 1055 w 1105"/>
                <a:gd name="T101" fmla="*/ 11 h 167"/>
                <a:gd name="T102" fmla="*/ 1063 w 1105"/>
                <a:gd name="T103" fmla="*/ 11 h 167"/>
                <a:gd name="T104" fmla="*/ 1072 w 1105"/>
                <a:gd name="T105" fmla="*/ 8 h 167"/>
                <a:gd name="T106" fmla="*/ 1080 w 1105"/>
                <a:gd name="T107" fmla="*/ 5 h 167"/>
                <a:gd name="T108" fmla="*/ 1086 w 1105"/>
                <a:gd name="T109" fmla="*/ 0 h 167"/>
                <a:gd name="T110" fmla="*/ 1105 w 1105"/>
                <a:gd name="T111" fmla="*/ 1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05" h="167">
                  <a:moveTo>
                    <a:pt x="0" y="167"/>
                  </a:moveTo>
                  <a:lnTo>
                    <a:pt x="22" y="154"/>
                  </a:lnTo>
                  <a:lnTo>
                    <a:pt x="40" y="142"/>
                  </a:lnTo>
                  <a:lnTo>
                    <a:pt x="50" y="146"/>
                  </a:lnTo>
                  <a:lnTo>
                    <a:pt x="59" y="149"/>
                  </a:lnTo>
                  <a:lnTo>
                    <a:pt x="67" y="151"/>
                  </a:lnTo>
                  <a:lnTo>
                    <a:pt x="74" y="152"/>
                  </a:lnTo>
                  <a:lnTo>
                    <a:pt x="82" y="151"/>
                  </a:lnTo>
                  <a:lnTo>
                    <a:pt x="90" y="149"/>
                  </a:lnTo>
                  <a:lnTo>
                    <a:pt x="99" y="146"/>
                  </a:lnTo>
                  <a:lnTo>
                    <a:pt x="109" y="142"/>
                  </a:lnTo>
                  <a:lnTo>
                    <a:pt x="133" y="145"/>
                  </a:lnTo>
                  <a:lnTo>
                    <a:pt x="157" y="146"/>
                  </a:lnTo>
                  <a:lnTo>
                    <a:pt x="180" y="145"/>
                  </a:lnTo>
                  <a:lnTo>
                    <a:pt x="203" y="143"/>
                  </a:lnTo>
                  <a:lnTo>
                    <a:pt x="226" y="139"/>
                  </a:lnTo>
                  <a:lnTo>
                    <a:pt x="248" y="134"/>
                  </a:lnTo>
                  <a:lnTo>
                    <a:pt x="271" y="128"/>
                  </a:lnTo>
                  <a:lnTo>
                    <a:pt x="293" y="121"/>
                  </a:lnTo>
                  <a:lnTo>
                    <a:pt x="316" y="112"/>
                  </a:lnTo>
                  <a:lnTo>
                    <a:pt x="338" y="103"/>
                  </a:lnTo>
                  <a:lnTo>
                    <a:pt x="360" y="92"/>
                  </a:lnTo>
                  <a:lnTo>
                    <a:pt x="380" y="80"/>
                  </a:lnTo>
                  <a:lnTo>
                    <a:pt x="402" y="68"/>
                  </a:lnTo>
                  <a:lnTo>
                    <a:pt x="422" y="56"/>
                  </a:lnTo>
                  <a:lnTo>
                    <a:pt x="442" y="41"/>
                  </a:lnTo>
                  <a:lnTo>
                    <a:pt x="462" y="28"/>
                  </a:lnTo>
                  <a:lnTo>
                    <a:pt x="482" y="12"/>
                  </a:lnTo>
                  <a:lnTo>
                    <a:pt x="501" y="0"/>
                  </a:lnTo>
                  <a:lnTo>
                    <a:pt x="509" y="5"/>
                  </a:lnTo>
                  <a:lnTo>
                    <a:pt x="518" y="8"/>
                  </a:lnTo>
                  <a:lnTo>
                    <a:pt x="526" y="9"/>
                  </a:lnTo>
                  <a:lnTo>
                    <a:pt x="534" y="11"/>
                  </a:lnTo>
                  <a:lnTo>
                    <a:pt x="543" y="9"/>
                  </a:lnTo>
                  <a:lnTo>
                    <a:pt x="551" y="8"/>
                  </a:lnTo>
                  <a:lnTo>
                    <a:pt x="560" y="5"/>
                  </a:lnTo>
                  <a:lnTo>
                    <a:pt x="571" y="0"/>
                  </a:lnTo>
                  <a:lnTo>
                    <a:pt x="588" y="12"/>
                  </a:lnTo>
                  <a:lnTo>
                    <a:pt x="642" y="20"/>
                  </a:lnTo>
                  <a:lnTo>
                    <a:pt x="695" y="26"/>
                  </a:lnTo>
                  <a:lnTo>
                    <a:pt x="748" y="29"/>
                  </a:lnTo>
                  <a:lnTo>
                    <a:pt x="799" y="32"/>
                  </a:lnTo>
                  <a:lnTo>
                    <a:pt x="850" y="31"/>
                  </a:lnTo>
                  <a:lnTo>
                    <a:pt x="900" y="28"/>
                  </a:lnTo>
                  <a:lnTo>
                    <a:pt x="950" y="21"/>
                  </a:lnTo>
                  <a:lnTo>
                    <a:pt x="999" y="14"/>
                  </a:lnTo>
                  <a:lnTo>
                    <a:pt x="1018" y="0"/>
                  </a:lnTo>
                  <a:lnTo>
                    <a:pt x="1027" y="6"/>
                  </a:lnTo>
                  <a:lnTo>
                    <a:pt x="1036" y="9"/>
                  </a:lnTo>
                  <a:lnTo>
                    <a:pt x="1046" y="11"/>
                  </a:lnTo>
                  <a:lnTo>
                    <a:pt x="1055" y="11"/>
                  </a:lnTo>
                  <a:lnTo>
                    <a:pt x="1063" y="11"/>
                  </a:lnTo>
                  <a:lnTo>
                    <a:pt x="1072" y="8"/>
                  </a:lnTo>
                  <a:lnTo>
                    <a:pt x="1080" y="5"/>
                  </a:lnTo>
                  <a:lnTo>
                    <a:pt x="1086" y="0"/>
                  </a:lnTo>
                  <a:lnTo>
                    <a:pt x="1105" y="12"/>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0" name="Freeform 92"/>
            <p:cNvSpPr>
              <a:spLocks/>
            </p:cNvSpPr>
            <p:nvPr/>
          </p:nvSpPr>
          <p:spPr bwMode="auto">
            <a:xfrm>
              <a:off x="1652" y="1841"/>
              <a:ext cx="1118" cy="155"/>
            </a:xfrm>
            <a:custGeom>
              <a:avLst/>
              <a:gdLst>
                <a:gd name="T0" fmla="*/ 0 w 1118"/>
                <a:gd name="T1" fmla="*/ 155 h 155"/>
                <a:gd name="T2" fmla="*/ 38 w 1118"/>
                <a:gd name="T3" fmla="*/ 149 h 155"/>
                <a:gd name="T4" fmla="*/ 55 w 1118"/>
                <a:gd name="T5" fmla="*/ 143 h 155"/>
                <a:gd name="T6" fmla="*/ 64 w 1118"/>
                <a:gd name="T7" fmla="*/ 144 h 155"/>
                <a:gd name="T8" fmla="*/ 72 w 1118"/>
                <a:gd name="T9" fmla="*/ 146 h 155"/>
                <a:gd name="T10" fmla="*/ 78 w 1118"/>
                <a:gd name="T11" fmla="*/ 146 h 155"/>
                <a:gd name="T12" fmla="*/ 86 w 1118"/>
                <a:gd name="T13" fmla="*/ 147 h 155"/>
                <a:gd name="T14" fmla="*/ 94 w 1118"/>
                <a:gd name="T15" fmla="*/ 147 h 155"/>
                <a:gd name="T16" fmla="*/ 101 w 1118"/>
                <a:gd name="T17" fmla="*/ 146 h 155"/>
                <a:gd name="T18" fmla="*/ 111 w 1118"/>
                <a:gd name="T19" fmla="*/ 144 h 155"/>
                <a:gd name="T20" fmla="*/ 123 w 1118"/>
                <a:gd name="T21" fmla="*/ 141 h 155"/>
                <a:gd name="T22" fmla="*/ 148 w 1118"/>
                <a:gd name="T23" fmla="*/ 144 h 155"/>
                <a:gd name="T24" fmla="*/ 170 w 1118"/>
                <a:gd name="T25" fmla="*/ 144 h 155"/>
                <a:gd name="T26" fmla="*/ 193 w 1118"/>
                <a:gd name="T27" fmla="*/ 144 h 155"/>
                <a:gd name="T28" fmla="*/ 215 w 1118"/>
                <a:gd name="T29" fmla="*/ 143 h 155"/>
                <a:gd name="T30" fmla="*/ 238 w 1118"/>
                <a:gd name="T31" fmla="*/ 138 h 155"/>
                <a:gd name="T32" fmla="*/ 261 w 1118"/>
                <a:gd name="T33" fmla="*/ 134 h 155"/>
                <a:gd name="T34" fmla="*/ 284 w 1118"/>
                <a:gd name="T35" fmla="*/ 129 h 155"/>
                <a:gd name="T36" fmla="*/ 308 w 1118"/>
                <a:gd name="T37" fmla="*/ 122 h 155"/>
                <a:gd name="T38" fmla="*/ 331 w 1118"/>
                <a:gd name="T39" fmla="*/ 114 h 155"/>
                <a:gd name="T40" fmla="*/ 353 w 1118"/>
                <a:gd name="T41" fmla="*/ 105 h 155"/>
                <a:gd name="T42" fmla="*/ 376 w 1118"/>
                <a:gd name="T43" fmla="*/ 95 h 155"/>
                <a:gd name="T44" fmla="*/ 398 w 1118"/>
                <a:gd name="T45" fmla="*/ 83 h 155"/>
                <a:gd name="T46" fmla="*/ 419 w 1118"/>
                <a:gd name="T47" fmla="*/ 71 h 155"/>
                <a:gd name="T48" fmla="*/ 440 w 1118"/>
                <a:gd name="T49" fmla="*/ 57 h 155"/>
                <a:gd name="T50" fmla="*/ 460 w 1118"/>
                <a:gd name="T51" fmla="*/ 44 h 155"/>
                <a:gd name="T52" fmla="*/ 478 w 1118"/>
                <a:gd name="T53" fmla="*/ 29 h 155"/>
                <a:gd name="T54" fmla="*/ 495 w 1118"/>
                <a:gd name="T55" fmla="*/ 14 h 155"/>
                <a:gd name="T56" fmla="*/ 514 w 1118"/>
                <a:gd name="T57" fmla="*/ 2 h 155"/>
                <a:gd name="T58" fmla="*/ 522 w 1118"/>
                <a:gd name="T59" fmla="*/ 5 h 155"/>
                <a:gd name="T60" fmla="*/ 531 w 1118"/>
                <a:gd name="T61" fmla="*/ 8 h 155"/>
                <a:gd name="T62" fmla="*/ 539 w 1118"/>
                <a:gd name="T63" fmla="*/ 9 h 155"/>
                <a:gd name="T64" fmla="*/ 548 w 1118"/>
                <a:gd name="T65" fmla="*/ 9 h 155"/>
                <a:gd name="T66" fmla="*/ 556 w 1118"/>
                <a:gd name="T67" fmla="*/ 9 h 155"/>
                <a:gd name="T68" fmla="*/ 565 w 1118"/>
                <a:gd name="T69" fmla="*/ 6 h 155"/>
                <a:gd name="T70" fmla="*/ 575 w 1118"/>
                <a:gd name="T71" fmla="*/ 5 h 155"/>
                <a:gd name="T72" fmla="*/ 584 w 1118"/>
                <a:gd name="T73" fmla="*/ 0 h 155"/>
                <a:gd name="T74" fmla="*/ 635 w 1118"/>
                <a:gd name="T75" fmla="*/ 11 h 155"/>
                <a:gd name="T76" fmla="*/ 688 w 1118"/>
                <a:gd name="T77" fmla="*/ 20 h 155"/>
                <a:gd name="T78" fmla="*/ 741 w 1118"/>
                <a:gd name="T79" fmla="*/ 26 h 155"/>
                <a:gd name="T80" fmla="*/ 793 w 1118"/>
                <a:gd name="T81" fmla="*/ 30 h 155"/>
                <a:gd name="T82" fmla="*/ 820 w 1118"/>
                <a:gd name="T83" fmla="*/ 30 h 155"/>
                <a:gd name="T84" fmla="*/ 848 w 1118"/>
                <a:gd name="T85" fmla="*/ 30 h 155"/>
                <a:gd name="T86" fmla="*/ 874 w 1118"/>
                <a:gd name="T87" fmla="*/ 29 h 155"/>
                <a:gd name="T88" fmla="*/ 902 w 1118"/>
                <a:gd name="T89" fmla="*/ 27 h 155"/>
                <a:gd name="T90" fmla="*/ 928 w 1118"/>
                <a:gd name="T91" fmla="*/ 26 h 155"/>
                <a:gd name="T92" fmla="*/ 956 w 1118"/>
                <a:gd name="T93" fmla="*/ 21 h 155"/>
                <a:gd name="T94" fmla="*/ 984 w 1118"/>
                <a:gd name="T95" fmla="*/ 18 h 155"/>
                <a:gd name="T96" fmla="*/ 1012 w 1118"/>
                <a:gd name="T97" fmla="*/ 14 h 155"/>
                <a:gd name="T98" fmla="*/ 1031 w 1118"/>
                <a:gd name="T99" fmla="*/ 2 h 155"/>
                <a:gd name="T100" fmla="*/ 1037 w 1118"/>
                <a:gd name="T101" fmla="*/ 5 h 155"/>
                <a:gd name="T102" fmla="*/ 1045 w 1118"/>
                <a:gd name="T103" fmla="*/ 8 h 155"/>
                <a:gd name="T104" fmla="*/ 1051 w 1118"/>
                <a:gd name="T105" fmla="*/ 11 h 155"/>
                <a:gd name="T106" fmla="*/ 1059 w 1118"/>
                <a:gd name="T107" fmla="*/ 11 h 155"/>
                <a:gd name="T108" fmla="*/ 1068 w 1118"/>
                <a:gd name="T109" fmla="*/ 12 h 155"/>
                <a:gd name="T110" fmla="*/ 1077 w 1118"/>
                <a:gd name="T111" fmla="*/ 11 h 155"/>
                <a:gd name="T112" fmla="*/ 1088 w 1118"/>
                <a:gd name="T113" fmla="*/ 8 h 155"/>
                <a:gd name="T114" fmla="*/ 1099 w 1118"/>
                <a:gd name="T115" fmla="*/ 3 h 155"/>
                <a:gd name="T116" fmla="*/ 1118 w 1118"/>
                <a:gd name="T117" fmla="*/ 1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8" h="155">
                  <a:moveTo>
                    <a:pt x="0" y="155"/>
                  </a:moveTo>
                  <a:lnTo>
                    <a:pt x="38" y="149"/>
                  </a:lnTo>
                  <a:lnTo>
                    <a:pt x="55" y="143"/>
                  </a:lnTo>
                  <a:lnTo>
                    <a:pt x="64" y="144"/>
                  </a:lnTo>
                  <a:lnTo>
                    <a:pt x="72" y="146"/>
                  </a:lnTo>
                  <a:lnTo>
                    <a:pt x="78" y="146"/>
                  </a:lnTo>
                  <a:lnTo>
                    <a:pt x="86" y="147"/>
                  </a:lnTo>
                  <a:lnTo>
                    <a:pt x="94" y="147"/>
                  </a:lnTo>
                  <a:lnTo>
                    <a:pt x="101" y="146"/>
                  </a:lnTo>
                  <a:lnTo>
                    <a:pt x="111" y="144"/>
                  </a:lnTo>
                  <a:lnTo>
                    <a:pt x="123" y="141"/>
                  </a:lnTo>
                  <a:lnTo>
                    <a:pt x="148" y="144"/>
                  </a:lnTo>
                  <a:lnTo>
                    <a:pt x="170" y="144"/>
                  </a:lnTo>
                  <a:lnTo>
                    <a:pt x="193" y="144"/>
                  </a:lnTo>
                  <a:lnTo>
                    <a:pt x="215" y="143"/>
                  </a:lnTo>
                  <a:lnTo>
                    <a:pt x="238" y="138"/>
                  </a:lnTo>
                  <a:lnTo>
                    <a:pt x="261" y="134"/>
                  </a:lnTo>
                  <a:lnTo>
                    <a:pt x="284" y="129"/>
                  </a:lnTo>
                  <a:lnTo>
                    <a:pt x="308" y="122"/>
                  </a:lnTo>
                  <a:lnTo>
                    <a:pt x="331" y="114"/>
                  </a:lnTo>
                  <a:lnTo>
                    <a:pt x="353" y="105"/>
                  </a:lnTo>
                  <a:lnTo>
                    <a:pt x="376" y="95"/>
                  </a:lnTo>
                  <a:lnTo>
                    <a:pt x="398" y="83"/>
                  </a:lnTo>
                  <a:lnTo>
                    <a:pt x="419" y="71"/>
                  </a:lnTo>
                  <a:lnTo>
                    <a:pt x="440" y="57"/>
                  </a:lnTo>
                  <a:lnTo>
                    <a:pt x="460" y="44"/>
                  </a:lnTo>
                  <a:lnTo>
                    <a:pt x="478" y="29"/>
                  </a:lnTo>
                  <a:lnTo>
                    <a:pt x="495" y="14"/>
                  </a:lnTo>
                  <a:lnTo>
                    <a:pt x="514" y="2"/>
                  </a:lnTo>
                  <a:lnTo>
                    <a:pt x="522" y="5"/>
                  </a:lnTo>
                  <a:lnTo>
                    <a:pt x="531" y="8"/>
                  </a:lnTo>
                  <a:lnTo>
                    <a:pt x="539" y="9"/>
                  </a:lnTo>
                  <a:lnTo>
                    <a:pt x="548" y="9"/>
                  </a:lnTo>
                  <a:lnTo>
                    <a:pt x="556" y="9"/>
                  </a:lnTo>
                  <a:lnTo>
                    <a:pt x="565" y="6"/>
                  </a:lnTo>
                  <a:lnTo>
                    <a:pt x="575" y="5"/>
                  </a:lnTo>
                  <a:lnTo>
                    <a:pt x="584" y="0"/>
                  </a:lnTo>
                  <a:lnTo>
                    <a:pt x="635" y="11"/>
                  </a:lnTo>
                  <a:lnTo>
                    <a:pt x="688" y="20"/>
                  </a:lnTo>
                  <a:lnTo>
                    <a:pt x="741" y="26"/>
                  </a:lnTo>
                  <a:lnTo>
                    <a:pt x="793" y="30"/>
                  </a:lnTo>
                  <a:lnTo>
                    <a:pt x="820" y="30"/>
                  </a:lnTo>
                  <a:lnTo>
                    <a:pt x="848" y="30"/>
                  </a:lnTo>
                  <a:lnTo>
                    <a:pt x="874" y="29"/>
                  </a:lnTo>
                  <a:lnTo>
                    <a:pt x="902" y="27"/>
                  </a:lnTo>
                  <a:lnTo>
                    <a:pt x="928" y="26"/>
                  </a:lnTo>
                  <a:lnTo>
                    <a:pt x="956" y="21"/>
                  </a:lnTo>
                  <a:lnTo>
                    <a:pt x="984" y="18"/>
                  </a:lnTo>
                  <a:lnTo>
                    <a:pt x="1012" y="14"/>
                  </a:lnTo>
                  <a:lnTo>
                    <a:pt x="1031" y="2"/>
                  </a:lnTo>
                  <a:lnTo>
                    <a:pt x="1037" y="5"/>
                  </a:lnTo>
                  <a:lnTo>
                    <a:pt x="1045" y="8"/>
                  </a:lnTo>
                  <a:lnTo>
                    <a:pt x="1051" y="11"/>
                  </a:lnTo>
                  <a:lnTo>
                    <a:pt x="1059" y="11"/>
                  </a:lnTo>
                  <a:lnTo>
                    <a:pt x="1068" y="12"/>
                  </a:lnTo>
                  <a:lnTo>
                    <a:pt x="1077" y="11"/>
                  </a:lnTo>
                  <a:lnTo>
                    <a:pt x="1088" y="8"/>
                  </a:lnTo>
                  <a:lnTo>
                    <a:pt x="1099" y="3"/>
                  </a:lnTo>
                  <a:lnTo>
                    <a:pt x="1118" y="14"/>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1" name="Freeform 93"/>
            <p:cNvSpPr>
              <a:spLocks/>
            </p:cNvSpPr>
            <p:nvPr/>
          </p:nvSpPr>
          <p:spPr bwMode="auto">
            <a:xfrm>
              <a:off x="1172" y="1811"/>
              <a:ext cx="10" cy="5"/>
            </a:xfrm>
            <a:custGeom>
              <a:avLst/>
              <a:gdLst>
                <a:gd name="T0" fmla="*/ 10 w 10"/>
                <a:gd name="T1" fmla="*/ 5 h 5"/>
                <a:gd name="T2" fmla="*/ 10 w 10"/>
                <a:gd name="T3" fmla="*/ 3 h 5"/>
                <a:gd name="T4" fmla="*/ 8 w 10"/>
                <a:gd name="T5" fmla="*/ 2 h 5"/>
                <a:gd name="T6" fmla="*/ 5 w 10"/>
                <a:gd name="T7" fmla="*/ 0 h 5"/>
                <a:gd name="T8" fmla="*/ 3 w 10"/>
                <a:gd name="T9" fmla="*/ 2 h 5"/>
                <a:gd name="T10" fmla="*/ 2 w 10"/>
                <a:gd name="T11" fmla="*/ 2 h 5"/>
                <a:gd name="T12" fmla="*/ 2 w 10"/>
                <a:gd name="T13" fmla="*/ 3 h 5"/>
                <a:gd name="T14" fmla="*/ 0 w 10"/>
                <a:gd name="T15" fmla="*/ 5 h 5"/>
                <a:gd name="T16" fmla="*/ 10 w 10"/>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5">
                  <a:moveTo>
                    <a:pt x="10" y="5"/>
                  </a:moveTo>
                  <a:lnTo>
                    <a:pt x="10" y="3"/>
                  </a:lnTo>
                  <a:lnTo>
                    <a:pt x="8" y="2"/>
                  </a:lnTo>
                  <a:lnTo>
                    <a:pt x="5" y="0"/>
                  </a:lnTo>
                  <a:lnTo>
                    <a:pt x="3" y="2"/>
                  </a:lnTo>
                  <a:lnTo>
                    <a:pt x="2" y="2"/>
                  </a:lnTo>
                  <a:lnTo>
                    <a:pt x="2" y="3"/>
                  </a:lnTo>
                  <a:lnTo>
                    <a:pt x="0" y="5"/>
                  </a:lnTo>
                  <a:lnTo>
                    <a:pt x="1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142" name="Group 94"/>
            <p:cNvGrpSpPr>
              <a:grpSpLocks/>
            </p:cNvGrpSpPr>
            <p:nvPr/>
          </p:nvGrpSpPr>
          <p:grpSpPr bwMode="auto">
            <a:xfrm>
              <a:off x="1364" y="2051"/>
              <a:ext cx="150" cy="381"/>
              <a:chOff x="3654" y="1489"/>
              <a:chExt cx="150" cy="381"/>
            </a:xfrm>
          </p:grpSpPr>
          <p:sp>
            <p:nvSpPr>
              <p:cNvPr id="2143" name="Freeform 95"/>
              <p:cNvSpPr>
                <a:spLocks/>
              </p:cNvSpPr>
              <p:nvPr/>
            </p:nvSpPr>
            <p:spPr bwMode="auto">
              <a:xfrm>
                <a:off x="3719" y="1590"/>
                <a:ext cx="6" cy="12"/>
              </a:xfrm>
              <a:custGeom>
                <a:avLst/>
                <a:gdLst>
                  <a:gd name="T0" fmla="*/ 3 w 6"/>
                  <a:gd name="T1" fmla="*/ 0 h 12"/>
                  <a:gd name="T2" fmla="*/ 4 w 6"/>
                  <a:gd name="T3" fmla="*/ 0 h 12"/>
                  <a:gd name="T4" fmla="*/ 4 w 6"/>
                  <a:gd name="T5" fmla="*/ 0 h 12"/>
                  <a:gd name="T6" fmla="*/ 4 w 6"/>
                  <a:gd name="T7" fmla="*/ 1 h 12"/>
                  <a:gd name="T8" fmla="*/ 6 w 6"/>
                  <a:gd name="T9" fmla="*/ 1 h 12"/>
                  <a:gd name="T10" fmla="*/ 6 w 6"/>
                  <a:gd name="T11" fmla="*/ 3 h 12"/>
                  <a:gd name="T12" fmla="*/ 6 w 6"/>
                  <a:gd name="T13" fmla="*/ 3 h 12"/>
                  <a:gd name="T14" fmla="*/ 6 w 6"/>
                  <a:gd name="T15" fmla="*/ 4 h 12"/>
                  <a:gd name="T16" fmla="*/ 6 w 6"/>
                  <a:gd name="T17" fmla="*/ 6 h 12"/>
                  <a:gd name="T18" fmla="*/ 6 w 6"/>
                  <a:gd name="T19" fmla="*/ 7 h 12"/>
                  <a:gd name="T20" fmla="*/ 6 w 6"/>
                  <a:gd name="T21" fmla="*/ 7 h 12"/>
                  <a:gd name="T22" fmla="*/ 6 w 6"/>
                  <a:gd name="T23" fmla="*/ 9 h 12"/>
                  <a:gd name="T24" fmla="*/ 6 w 6"/>
                  <a:gd name="T25" fmla="*/ 10 h 12"/>
                  <a:gd name="T26" fmla="*/ 4 w 6"/>
                  <a:gd name="T27" fmla="*/ 10 h 12"/>
                  <a:gd name="T28" fmla="*/ 4 w 6"/>
                  <a:gd name="T29" fmla="*/ 10 h 12"/>
                  <a:gd name="T30" fmla="*/ 4 w 6"/>
                  <a:gd name="T31" fmla="*/ 12 h 12"/>
                  <a:gd name="T32" fmla="*/ 3 w 6"/>
                  <a:gd name="T33" fmla="*/ 12 h 12"/>
                  <a:gd name="T34" fmla="*/ 3 w 6"/>
                  <a:gd name="T35" fmla="*/ 12 h 12"/>
                  <a:gd name="T36" fmla="*/ 3 w 6"/>
                  <a:gd name="T37" fmla="*/ 10 h 12"/>
                  <a:gd name="T38" fmla="*/ 1 w 6"/>
                  <a:gd name="T39" fmla="*/ 10 h 12"/>
                  <a:gd name="T40" fmla="*/ 1 w 6"/>
                  <a:gd name="T41" fmla="*/ 10 h 12"/>
                  <a:gd name="T42" fmla="*/ 1 w 6"/>
                  <a:gd name="T43" fmla="*/ 9 h 12"/>
                  <a:gd name="T44" fmla="*/ 0 w 6"/>
                  <a:gd name="T45" fmla="*/ 7 h 12"/>
                  <a:gd name="T46" fmla="*/ 0 w 6"/>
                  <a:gd name="T47" fmla="*/ 7 h 12"/>
                  <a:gd name="T48" fmla="*/ 0 w 6"/>
                  <a:gd name="T49" fmla="*/ 6 h 12"/>
                  <a:gd name="T50" fmla="*/ 0 w 6"/>
                  <a:gd name="T51" fmla="*/ 4 h 12"/>
                  <a:gd name="T52" fmla="*/ 0 w 6"/>
                  <a:gd name="T53" fmla="*/ 3 h 12"/>
                  <a:gd name="T54" fmla="*/ 1 w 6"/>
                  <a:gd name="T55" fmla="*/ 3 h 12"/>
                  <a:gd name="T56" fmla="*/ 1 w 6"/>
                  <a:gd name="T57" fmla="*/ 1 h 12"/>
                  <a:gd name="T58" fmla="*/ 1 w 6"/>
                  <a:gd name="T59" fmla="*/ 1 h 12"/>
                  <a:gd name="T60" fmla="*/ 3 w 6"/>
                  <a:gd name="T61" fmla="*/ 0 h 12"/>
                  <a:gd name="T62" fmla="*/ 3 w 6"/>
                  <a:gd name="T63" fmla="*/ 0 h 12"/>
                  <a:gd name="T64" fmla="*/ 3 w 6"/>
                  <a:gd name="T6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12">
                    <a:moveTo>
                      <a:pt x="3" y="0"/>
                    </a:moveTo>
                    <a:lnTo>
                      <a:pt x="4" y="0"/>
                    </a:lnTo>
                    <a:lnTo>
                      <a:pt x="4" y="0"/>
                    </a:lnTo>
                    <a:lnTo>
                      <a:pt x="4" y="1"/>
                    </a:lnTo>
                    <a:lnTo>
                      <a:pt x="6" y="1"/>
                    </a:lnTo>
                    <a:lnTo>
                      <a:pt x="6" y="3"/>
                    </a:lnTo>
                    <a:lnTo>
                      <a:pt x="6" y="3"/>
                    </a:lnTo>
                    <a:lnTo>
                      <a:pt x="6" y="4"/>
                    </a:lnTo>
                    <a:lnTo>
                      <a:pt x="6" y="6"/>
                    </a:lnTo>
                    <a:lnTo>
                      <a:pt x="6" y="7"/>
                    </a:lnTo>
                    <a:lnTo>
                      <a:pt x="6" y="7"/>
                    </a:lnTo>
                    <a:lnTo>
                      <a:pt x="6" y="9"/>
                    </a:lnTo>
                    <a:lnTo>
                      <a:pt x="6" y="10"/>
                    </a:lnTo>
                    <a:lnTo>
                      <a:pt x="4" y="10"/>
                    </a:lnTo>
                    <a:lnTo>
                      <a:pt x="4" y="10"/>
                    </a:lnTo>
                    <a:lnTo>
                      <a:pt x="4" y="12"/>
                    </a:lnTo>
                    <a:lnTo>
                      <a:pt x="3" y="12"/>
                    </a:lnTo>
                    <a:lnTo>
                      <a:pt x="3" y="12"/>
                    </a:lnTo>
                    <a:lnTo>
                      <a:pt x="3" y="10"/>
                    </a:lnTo>
                    <a:lnTo>
                      <a:pt x="1" y="10"/>
                    </a:lnTo>
                    <a:lnTo>
                      <a:pt x="1" y="10"/>
                    </a:lnTo>
                    <a:lnTo>
                      <a:pt x="1" y="9"/>
                    </a:lnTo>
                    <a:lnTo>
                      <a:pt x="0" y="7"/>
                    </a:lnTo>
                    <a:lnTo>
                      <a:pt x="0" y="7"/>
                    </a:lnTo>
                    <a:lnTo>
                      <a:pt x="0" y="6"/>
                    </a:lnTo>
                    <a:lnTo>
                      <a:pt x="0" y="4"/>
                    </a:lnTo>
                    <a:lnTo>
                      <a:pt x="0" y="3"/>
                    </a:lnTo>
                    <a:lnTo>
                      <a:pt x="1" y="3"/>
                    </a:lnTo>
                    <a:lnTo>
                      <a:pt x="1" y="1"/>
                    </a:lnTo>
                    <a:lnTo>
                      <a:pt x="1" y="1"/>
                    </a:lnTo>
                    <a:lnTo>
                      <a:pt x="3" y="0"/>
                    </a:lnTo>
                    <a:lnTo>
                      <a:pt x="3" y="0"/>
                    </a:lnTo>
                    <a:lnTo>
                      <a:pt x="3" y="0"/>
                    </a:lnTo>
                    <a:close/>
                  </a:path>
                </a:pathLst>
              </a:custGeom>
              <a:solidFill>
                <a:srgbClr val="000000"/>
              </a:solidFill>
              <a:ln w="9525">
                <a:solidFill>
                  <a:schemeClr val="hlink"/>
                </a:solidFill>
                <a:round/>
                <a:headEnd/>
                <a:tailEnd/>
              </a:ln>
            </p:spPr>
            <p:txBody>
              <a:bodyPr/>
              <a:lstStyle/>
              <a:p>
                <a:endParaRPr lang="en-US"/>
              </a:p>
            </p:txBody>
          </p:sp>
          <p:sp>
            <p:nvSpPr>
              <p:cNvPr id="2144" name="Freeform 96"/>
              <p:cNvSpPr>
                <a:spLocks/>
              </p:cNvSpPr>
              <p:nvPr/>
            </p:nvSpPr>
            <p:spPr bwMode="auto">
              <a:xfrm>
                <a:off x="3719" y="1590"/>
                <a:ext cx="6" cy="12"/>
              </a:xfrm>
              <a:custGeom>
                <a:avLst/>
                <a:gdLst>
                  <a:gd name="T0" fmla="*/ 3 w 6"/>
                  <a:gd name="T1" fmla="*/ 0 h 12"/>
                  <a:gd name="T2" fmla="*/ 4 w 6"/>
                  <a:gd name="T3" fmla="*/ 0 h 12"/>
                  <a:gd name="T4" fmla="*/ 4 w 6"/>
                  <a:gd name="T5" fmla="*/ 1 h 12"/>
                  <a:gd name="T6" fmla="*/ 6 w 6"/>
                  <a:gd name="T7" fmla="*/ 1 h 12"/>
                  <a:gd name="T8" fmla="*/ 6 w 6"/>
                  <a:gd name="T9" fmla="*/ 3 h 12"/>
                  <a:gd name="T10" fmla="*/ 6 w 6"/>
                  <a:gd name="T11" fmla="*/ 4 h 12"/>
                  <a:gd name="T12" fmla="*/ 6 w 6"/>
                  <a:gd name="T13" fmla="*/ 6 h 12"/>
                  <a:gd name="T14" fmla="*/ 6 w 6"/>
                  <a:gd name="T15" fmla="*/ 7 h 12"/>
                  <a:gd name="T16" fmla="*/ 6 w 6"/>
                  <a:gd name="T17" fmla="*/ 9 h 12"/>
                  <a:gd name="T18" fmla="*/ 6 w 6"/>
                  <a:gd name="T19" fmla="*/ 10 h 12"/>
                  <a:gd name="T20" fmla="*/ 4 w 6"/>
                  <a:gd name="T21" fmla="*/ 10 h 12"/>
                  <a:gd name="T22" fmla="*/ 4 w 6"/>
                  <a:gd name="T23" fmla="*/ 12 h 12"/>
                  <a:gd name="T24" fmla="*/ 3 w 6"/>
                  <a:gd name="T25" fmla="*/ 12 h 12"/>
                  <a:gd name="T26" fmla="*/ 3 w 6"/>
                  <a:gd name="T27" fmla="*/ 10 h 12"/>
                  <a:gd name="T28" fmla="*/ 1 w 6"/>
                  <a:gd name="T29" fmla="*/ 10 h 12"/>
                  <a:gd name="T30" fmla="*/ 1 w 6"/>
                  <a:gd name="T31" fmla="*/ 9 h 12"/>
                  <a:gd name="T32" fmla="*/ 0 w 6"/>
                  <a:gd name="T33" fmla="*/ 7 h 12"/>
                  <a:gd name="T34" fmla="*/ 0 w 6"/>
                  <a:gd name="T35" fmla="*/ 6 h 12"/>
                  <a:gd name="T36" fmla="*/ 0 w 6"/>
                  <a:gd name="T37" fmla="*/ 4 h 12"/>
                  <a:gd name="T38" fmla="*/ 0 w 6"/>
                  <a:gd name="T39" fmla="*/ 3 h 12"/>
                  <a:gd name="T40" fmla="*/ 1 w 6"/>
                  <a:gd name="T41" fmla="*/ 3 h 12"/>
                  <a:gd name="T42" fmla="*/ 1 w 6"/>
                  <a:gd name="T43" fmla="*/ 1 h 12"/>
                  <a:gd name="T44" fmla="*/ 3 w 6"/>
                  <a:gd name="T4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12">
                    <a:moveTo>
                      <a:pt x="3" y="0"/>
                    </a:moveTo>
                    <a:lnTo>
                      <a:pt x="4" y="0"/>
                    </a:lnTo>
                    <a:lnTo>
                      <a:pt x="4" y="1"/>
                    </a:lnTo>
                    <a:lnTo>
                      <a:pt x="6" y="1"/>
                    </a:lnTo>
                    <a:lnTo>
                      <a:pt x="6" y="3"/>
                    </a:lnTo>
                    <a:lnTo>
                      <a:pt x="6" y="4"/>
                    </a:lnTo>
                    <a:lnTo>
                      <a:pt x="6" y="6"/>
                    </a:lnTo>
                    <a:lnTo>
                      <a:pt x="6" y="7"/>
                    </a:lnTo>
                    <a:lnTo>
                      <a:pt x="6" y="9"/>
                    </a:lnTo>
                    <a:lnTo>
                      <a:pt x="6" y="10"/>
                    </a:lnTo>
                    <a:lnTo>
                      <a:pt x="4" y="10"/>
                    </a:lnTo>
                    <a:lnTo>
                      <a:pt x="4" y="12"/>
                    </a:lnTo>
                    <a:lnTo>
                      <a:pt x="3" y="12"/>
                    </a:lnTo>
                    <a:lnTo>
                      <a:pt x="3" y="10"/>
                    </a:lnTo>
                    <a:lnTo>
                      <a:pt x="1" y="10"/>
                    </a:lnTo>
                    <a:lnTo>
                      <a:pt x="1" y="9"/>
                    </a:lnTo>
                    <a:lnTo>
                      <a:pt x="0" y="7"/>
                    </a:lnTo>
                    <a:lnTo>
                      <a:pt x="0" y="6"/>
                    </a:lnTo>
                    <a:lnTo>
                      <a:pt x="0" y="4"/>
                    </a:lnTo>
                    <a:lnTo>
                      <a:pt x="0" y="3"/>
                    </a:lnTo>
                    <a:lnTo>
                      <a:pt x="1" y="3"/>
                    </a:lnTo>
                    <a:lnTo>
                      <a:pt x="1" y="1"/>
                    </a:lnTo>
                    <a:lnTo>
                      <a:pt x="3"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5" name="Freeform 97"/>
              <p:cNvSpPr>
                <a:spLocks/>
              </p:cNvSpPr>
              <p:nvPr/>
            </p:nvSpPr>
            <p:spPr bwMode="auto">
              <a:xfrm>
                <a:off x="3654" y="1503"/>
                <a:ext cx="91" cy="367"/>
              </a:xfrm>
              <a:custGeom>
                <a:avLst/>
                <a:gdLst>
                  <a:gd name="T0" fmla="*/ 49 w 91"/>
                  <a:gd name="T1" fmla="*/ 0 h 367"/>
                  <a:gd name="T2" fmla="*/ 49 w 91"/>
                  <a:gd name="T3" fmla="*/ 180 h 367"/>
                  <a:gd name="T4" fmla="*/ 0 w 91"/>
                  <a:gd name="T5" fmla="*/ 367 h 367"/>
                  <a:gd name="T6" fmla="*/ 9 w 91"/>
                  <a:gd name="T7" fmla="*/ 367 h 367"/>
                  <a:gd name="T8" fmla="*/ 37 w 91"/>
                  <a:gd name="T9" fmla="*/ 269 h 367"/>
                  <a:gd name="T10" fmla="*/ 91 w 91"/>
                  <a:gd name="T11" fmla="*/ 176 h 367"/>
                </a:gdLst>
                <a:ahLst/>
                <a:cxnLst>
                  <a:cxn ang="0">
                    <a:pos x="T0" y="T1"/>
                  </a:cxn>
                  <a:cxn ang="0">
                    <a:pos x="T2" y="T3"/>
                  </a:cxn>
                  <a:cxn ang="0">
                    <a:pos x="T4" y="T5"/>
                  </a:cxn>
                  <a:cxn ang="0">
                    <a:pos x="T6" y="T7"/>
                  </a:cxn>
                  <a:cxn ang="0">
                    <a:pos x="T8" y="T9"/>
                  </a:cxn>
                  <a:cxn ang="0">
                    <a:pos x="T10" y="T11"/>
                  </a:cxn>
                </a:cxnLst>
                <a:rect l="0" t="0" r="r" b="b"/>
                <a:pathLst>
                  <a:path w="91" h="367">
                    <a:moveTo>
                      <a:pt x="49" y="0"/>
                    </a:moveTo>
                    <a:lnTo>
                      <a:pt x="49" y="180"/>
                    </a:lnTo>
                    <a:lnTo>
                      <a:pt x="0" y="367"/>
                    </a:lnTo>
                    <a:lnTo>
                      <a:pt x="9" y="367"/>
                    </a:lnTo>
                    <a:lnTo>
                      <a:pt x="37" y="269"/>
                    </a:lnTo>
                    <a:lnTo>
                      <a:pt x="91" y="176"/>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6" name="Freeform 98"/>
              <p:cNvSpPr>
                <a:spLocks/>
              </p:cNvSpPr>
              <p:nvPr/>
            </p:nvSpPr>
            <p:spPr bwMode="auto">
              <a:xfrm>
                <a:off x="3705" y="1503"/>
                <a:ext cx="87" cy="367"/>
              </a:xfrm>
              <a:custGeom>
                <a:avLst/>
                <a:gdLst>
                  <a:gd name="T0" fmla="*/ 39 w 87"/>
                  <a:gd name="T1" fmla="*/ 0 h 367"/>
                  <a:gd name="T2" fmla="*/ 39 w 87"/>
                  <a:gd name="T3" fmla="*/ 180 h 367"/>
                  <a:gd name="T4" fmla="*/ 87 w 87"/>
                  <a:gd name="T5" fmla="*/ 367 h 367"/>
                  <a:gd name="T6" fmla="*/ 77 w 87"/>
                  <a:gd name="T7" fmla="*/ 367 h 367"/>
                  <a:gd name="T8" fmla="*/ 53 w 87"/>
                  <a:gd name="T9" fmla="*/ 269 h 367"/>
                  <a:gd name="T10" fmla="*/ 0 w 87"/>
                  <a:gd name="T11" fmla="*/ 176 h 367"/>
                </a:gdLst>
                <a:ahLst/>
                <a:cxnLst>
                  <a:cxn ang="0">
                    <a:pos x="T0" y="T1"/>
                  </a:cxn>
                  <a:cxn ang="0">
                    <a:pos x="T2" y="T3"/>
                  </a:cxn>
                  <a:cxn ang="0">
                    <a:pos x="T4" y="T5"/>
                  </a:cxn>
                  <a:cxn ang="0">
                    <a:pos x="T6" y="T7"/>
                  </a:cxn>
                  <a:cxn ang="0">
                    <a:pos x="T8" y="T9"/>
                  </a:cxn>
                  <a:cxn ang="0">
                    <a:pos x="T10" y="T11"/>
                  </a:cxn>
                </a:cxnLst>
                <a:rect l="0" t="0" r="r" b="b"/>
                <a:pathLst>
                  <a:path w="87" h="367">
                    <a:moveTo>
                      <a:pt x="39" y="0"/>
                    </a:moveTo>
                    <a:lnTo>
                      <a:pt x="39" y="180"/>
                    </a:lnTo>
                    <a:lnTo>
                      <a:pt x="87" y="367"/>
                    </a:lnTo>
                    <a:lnTo>
                      <a:pt x="77" y="367"/>
                    </a:lnTo>
                    <a:lnTo>
                      <a:pt x="53" y="269"/>
                    </a:lnTo>
                    <a:lnTo>
                      <a:pt x="0" y="176"/>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7" name="Freeform 99"/>
              <p:cNvSpPr>
                <a:spLocks/>
              </p:cNvSpPr>
              <p:nvPr/>
            </p:nvSpPr>
            <p:spPr bwMode="auto">
              <a:xfrm>
                <a:off x="3703" y="1658"/>
                <a:ext cx="41" cy="21"/>
              </a:xfrm>
              <a:custGeom>
                <a:avLst/>
                <a:gdLst>
                  <a:gd name="T0" fmla="*/ 0 w 41"/>
                  <a:gd name="T1" fmla="*/ 21 h 21"/>
                  <a:gd name="T2" fmla="*/ 41 w 41"/>
                  <a:gd name="T3" fmla="*/ 21 h 21"/>
                  <a:gd name="T4" fmla="*/ 0 w 41"/>
                  <a:gd name="T5" fmla="*/ 0 h 21"/>
                </a:gdLst>
                <a:ahLst/>
                <a:cxnLst>
                  <a:cxn ang="0">
                    <a:pos x="T0" y="T1"/>
                  </a:cxn>
                  <a:cxn ang="0">
                    <a:pos x="T2" y="T3"/>
                  </a:cxn>
                  <a:cxn ang="0">
                    <a:pos x="T4" y="T5"/>
                  </a:cxn>
                </a:cxnLst>
                <a:rect l="0" t="0" r="r" b="b"/>
                <a:pathLst>
                  <a:path w="41" h="21">
                    <a:moveTo>
                      <a:pt x="0" y="21"/>
                    </a:moveTo>
                    <a:lnTo>
                      <a:pt x="41" y="21"/>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8" name="Freeform 100"/>
              <p:cNvSpPr>
                <a:spLocks/>
              </p:cNvSpPr>
              <p:nvPr/>
            </p:nvSpPr>
            <p:spPr bwMode="auto">
              <a:xfrm>
                <a:off x="3703" y="1635"/>
                <a:ext cx="41" cy="21"/>
              </a:xfrm>
              <a:custGeom>
                <a:avLst/>
                <a:gdLst>
                  <a:gd name="T0" fmla="*/ 0 w 41"/>
                  <a:gd name="T1" fmla="*/ 21 h 21"/>
                  <a:gd name="T2" fmla="*/ 41 w 41"/>
                  <a:gd name="T3" fmla="*/ 21 h 21"/>
                  <a:gd name="T4" fmla="*/ 0 w 41"/>
                  <a:gd name="T5" fmla="*/ 0 h 21"/>
                </a:gdLst>
                <a:ahLst/>
                <a:cxnLst>
                  <a:cxn ang="0">
                    <a:pos x="T0" y="T1"/>
                  </a:cxn>
                  <a:cxn ang="0">
                    <a:pos x="T2" y="T3"/>
                  </a:cxn>
                  <a:cxn ang="0">
                    <a:pos x="T4" y="T5"/>
                  </a:cxn>
                </a:cxnLst>
                <a:rect l="0" t="0" r="r" b="b"/>
                <a:pathLst>
                  <a:path w="41" h="21">
                    <a:moveTo>
                      <a:pt x="0" y="21"/>
                    </a:moveTo>
                    <a:lnTo>
                      <a:pt x="41" y="21"/>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9" name="Freeform 101"/>
              <p:cNvSpPr>
                <a:spLocks/>
              </p:cNvSpPr>
              <p:nvPr/>
            </p:nvSpPr>
            <p:spPr bwMode="auto">
              <a:xfrm>
                <a:off x="3703" y="1613"/>
                <a:ext cx="41" cy="22"/>
              </a:xfrm>
              <a:custGeom>
                <a:avLst/>
                <a:gdLst>
                  <a:gd name="T0" fmla="*/ 0 w 41"/>
                  <a:gd name="T1" fmla="*/ 22 h 22"/>
                  <a:gd name="T2" fmla="*/ 41 w 41"/>
                  <a:gd name="T3" fmla="*/ 22 h 22"/>
                  <a:gd name="T4" fmla="*/ 0 w 41"/>
                  <a:gd name="T5" fmla="*/ 0 h 22"/>
                </a:gdLst>
                <a:ahLst/>
                <a:cxnLst>
                  <a:cxn ang="0">
                    <a:pos x="T0" y="T1"/>
                  </a:cxn>
                  <a:cxn ang="0">
                    <a:pos x="T2" y="T3"/>
                  </a:cxn>
                  <a:cxn ang="0">
                    <a:pos x="T4" y="T5"/>
                  </a:cxn>
                </a:cxnLst>
                <a:rect l="0" t="0" r="r" b="b"/>
                <a:pathLst>
                  <a:path w="41" h="22">
                    <a:moveTo>
                      <a:pt x="0" y="22"/>
                    </a:moveTo>
                    <a:lnTo>
                      <a:pt x="41" y="22"/>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0" name="Freeform 102"/>
              <p:cNvSpPr>
                <a:spLocks/>
              </p:cNvSpPr>
              <p:nvPr/>
            </p:nvSpPr>
            <p:spPr bwMode="auto">
              <a:xfrm>
                <a:off x="3703" y="1591"/>
                <a:ext cx="41" cy="22"/>
              </a:xfrm>
              <a:custGeom>
                <a:avLst/>
                <a:gdLst>
                  <a:gd name="T0" fmla="*/ 0 w 41"/>
                  <a:gd name="T1" fmla="*/ 22 h 22"/>
                  <a:gd name="T2" fmla="*/ 41 w 41"/>
                  <a:gd name="T3" fmla="*/ 22 h 22"/>
                  <a:gd name="T4" fmla="*/ 0 w 41"/>
                  <a:gd name="T5" fmla="*/ 0 h 22"/>
                </a:gdLst>
                <a:ahLst/>
                <a:cxnLst>
                  <a:cxn ang="0">
                    <a:pos x="T0" y="T1"/>
                  </a:cxn>
                  <a:cxn ang="0">
                    <a:pos x="T2" y="T3"/>
                  </a:cxn>
                  <a:cxn ang="0">
                    <a:pos x="T4" y="T5"/>
                  </a:cxn>
                </a:cxnLst>
                <a:rect l="0" t="0" r="r" b="b"/>
                <a:pathLst>
                  <a:path w="41" h="22">
                    <a:moveTo>
                      <a:pt x="0" y="22"/>
                    </a:moveTo>
                    <a:lnTo>
                      <a:pt x="41" y="22"/>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1" name="Freeform 103"/>
              <p:cNvSpPr>
                <a:spLocks/>
              </p:cNvSpPr>
              <p:nvPr/>
            </p:nvSpPr>
            <p:spPr bwMode="auto">
              <a:xfrm>
                <a:off x="3703" y="1569"/>
                <a:ext cx="41" cy="21"/>
              </a:xfrm>
              <a:custGeom>
                <a:avLst/>
                <a:gdLst>
                  <a:gd name="T0" fmla="*/ 0 w 41"/>
                  <a:gd name="T1" fmla="*/ 21 h 21"/>
                  <a:gd name="T2" fmla="*/ 41 w 41"/>
                  <a:gd name="T3" fmla="*/ 21 h 21"/>
                  <a:gd name="T4" fmla="*/ 0 w 41"/>
                  <a:gd name="T5" fmla="*/ 0 h 21"/>
                </a:gdLst>
                <a:ahLst/>
                <a:cxnLst>
                  <a:cxn ang="0">
                    <a:pos x="T0" y="T1"/>
                  </a:cxn>
                  <a:cxn ang="0">
                    <a:pos x="T2" y="T3"/>
                  </a:cxn>
                  <a:cxn ang="0">
                    <a:pos x="T4" y="T5"/>
                  </a:cxn>
                </a:cxnLst>
                <a:rect l="0" t="0" r="r" b="b"/>
                <a:pathLst>
                  <a:path w="41" h="21">
                    <a:moveTo>
                      <a:pt x="0" y="21"/>
                    </a:moveTo>
                    <a:lnTo>
                      <a:pt x="41" y="21"/>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2" name="Freeform 104"/>
              <p:cNvSpPr>
                <a:spLocks/>
              </p:cNvSpPr>
              <p:nvPr/>
            </p:nvSpPr>
            <p:spPr bwMode="auto">
              <a:xfrm>
                <a:off x="3703" y="1546"/>
                <a:ext cx="41" cy="23"/>
              </a:xfrm>
              <a:custGeom>
                <a:avLst/>
                <a:gdLst>
                  <a:gd name="T0" fmla="*/ 0 w 41"/>
                  <a:gd name="T1" fmla="*/ 23 h 23"/>
                  <a:gd name="T2" fmla="*/ 41 w 41"/>
                  <a:gd name="T3" fmla="*/ 23 h 23"/>
                  <a:gd name="T4" fmla="*/ 0 w 41"/>
                  <a:gd name="T5" fmla="*/ 0 h 23"/>
                </a:gdLst>
                <a:ahLst/>
                <a:cxnLst>
                  <a:cxn ang="0">
                    <a:pos x="T0" y="T1"/>
                  </a:cxn>
                  <a:cxn ang="0">
                    <a:pos x="T2" y="T3"/>
                  </a:cxn>
                  <a:cxn ang="0">
                    <a:pos x="T4" y="T5"/>
                  </a:cxn>
                </a:cxnLst>
                <a:rect l="0" t="0" r="r" b="b"/>
                <a:pathLst>
                  <a:path w="41" h="23">
                    <a:moveTo>
                      <a:pt x="0" y="23"/>
                    </a:moveTo>
                    <a:lnTo>
                      <a:pt x="41" y="23"/>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3" name="Freeform 105"/>
              <p:cNvSpPr>
                <a:spLocks/>
              </p:cNvSpPr>
              <p:nvPr/>
            </p:nvSpPr>
            <p:spPr bwMode="auto">
              <a:xfrm>
                <a:off x="3703" y="1525"/>
                <a:ext cx="41" cy="21"/>
              </a:xfrm>
              <a:custGeom>
                <a:avLst/>
                <a:gdLst>
                  <a:gd name="T0" fmla="*/ 0 w 41"/>
                  <a:gd name="T1" fmla="*/ 21 h 21"/>
                  <a:gd name="T2" fmla="*/ 41 w 41"/>
                  <a:gd name="T3" fmla="*/ 21 h 21"/>
                  <a:gd name="T4" fmla="*/ 0 w 41"/>
                  <a:gd name="T5" fmla="*/ 0 h 21"/>
                </a:gdLst>
                <a:ahLst/>
                <a:cxnLst>
                  <a:cxn ang="0">
                    <a:pos x="T0" y="T1"/>
                  </a:cxn>
                  <a:cxn ang="0">
                    <a:pos x="T2" y="T3"/>
                  </a:cxn>
                  <a:cxn ang="0">
                    <a:pos x="T4" y="T5"/>
                  </a:cxn>
                </a:cxnLst>
                <a:rect l="0" t="0" r="r" b="b"/>
                <a:pathLst>
                  <a:path w="41" h="21">
                    <a:moveTo>
                      <a:pt x="0" y="21"/>
                    </a:moveTo>
                    <a:lnTo>
                      <a:pt x="41" y="21"/>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4" name="Freeform 106"/>
              <p:cNvSpPr>
                <a:spLocks/>
              </p:cNvSpPr>
              <p:nvPr/>
            </p:nvSpPr>
            <p:spPr bwMode="auto">
              <a:xfrm>
                <a:off x="3703" y="1503"/>
                <a:ext cx="41" cy="22"/>
              </a:xfrm>
              <a:custGeom>
                <a:avLst/>
                <a:gdLst>
                  <a:gd name="T0" fmla="*/ 0 w 41"/>
                  <a:gd name="T1" fmla="*/ 22 h 22"/>
                  <a:gd name="T2" fmla="*/ 41 w 41"/>
                  <a:gd name="T3" fmla="*/ 22 h 22"/>
                  <a:gd name="T4" fmla="*/ 2 w 41"/>
                  <a:gd name="T5" fmla="*/ 0 h 22"/>
                  <a:gd name="T6" fmla="*/ 41 w 41"/>
                  <a:gd name="T7" fmla="*/ 1 h 22"/>
                </a:gdLst>
                <a:ahLst/>
                <a:cxnLst>
                  <a:cxn ang="0">
                    <a:pos x="T0" y="T1"/>
                  </a:cxn>
                  <a:cxn ang="0">
                    <a:pos x="T2" y="T3"/>
                  </a:cxn>
                  <a:cxn ang="0">
                    <a:pos x="T4" y="T5"/>
                  </a:cxn>
                  <a:cxn ang="0">
                    <a:pos x="T6" y="T7"/>
                  </a:cxn>
                </a:cxnLst>
                <a:rect l="0" t="0" r="r" b="b"/>
                <a:pathLst>
                  <a:path w="41" h="22">
                    <a:moveTo>
                      <a:pt x="0" y="22"/>
                    </a:moveTo>
                    <a:lnTo>
                      <a:pt x="41" y="22"/>
                    </a:lnTo>
                    <a:lnTo>
                      <a:pt x="2" y="0"/>
                    </a:lnTo>
                    <a:lnTo>
                      <a:pt x="41" y="1"/>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5" name="Freeform 107"/>
              <p:cNvSpPr>
                <a:spLocks/>
              </p:cNvSpPr>
              <p:nvPr/>
            </p:nvSpPr>
            <p:spPr bwMode="auto">
              <a:xfrm>
                <a:off x="3694" y="1494"/>
                <a:ext cx="59" cy="9"/>
              </a:xfrm>
              <a:custGeom>
                <a:avLst/>
                <a:gdLst>
                  <a:gd name="T0" fmla="*/ 0 w 59"/>
                  <a:gd name="T1" fmla="*/ 0 h 9"/>
                  <a:gd name="T2" fmla="*/ 59 w 59"/>
                  <a:gd name="T3" fmla="*/ 0 h 9"/>
                  <a:gd name="T4" fmla="*/ 50 w 59"/>
                  <a:gd name="T5" fmla="*/ 9 h 9"/>
                  <a:gd name="T6" fmla="*/ 9 w 59"/>
                  <a:gd name="T7" fmla="*/ 9 h 9"/>
                  <a:gd name="T8" fmla="*/ 0 w 59"/>
                  <a:gd name="T9" fmla="*/ 0 h 9"/>
                </a:gdLst>
                <a:ahLst/>
                <a:cxnLst>
                  <a:cxn ang="0">
                    <a:pos x="T0" y="T1"/>
                  </a:cxn>
                  <a:cxn ang="0">
                    <a:pos x="T2" y="T3"/>
                  </a:cxn>
                  <a:cxn ang="0">
                    <a:pos x="T4" y="T5"/>
                  </a:cxn>
                  <a:cxn ang="0">
                    <a:pos x="T6" y="T7"/>
                  </a:cxn>
                  <a:cxn ang="0">
                    <a:pos x="T8" y="T9"/>
                  </a:cxn>
                </a:cxnLst>
                <a:rect l="0" t="0" r="r" b="b"/>
                <a:pathLst>
                  <a:path w="59" h="9">
                    <a:moveTo>
                      <a:pt x="0" y="0"/>
                    </a:moveTo>
                    <a:lnTo>
                      <a:pt x="59" y="0"/>
                    </a:lnTo>
                    <a:lnTo>
                      <a:pt x="50" y="9"/>
                    </a:lnTo>
                    <a:lnTo>
                      <a:pt x="9" y="9"/>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6" name="Freeform 108"/>
              <p:cNvSpPr>
                <a:spLocks/>
              </p:cNvSpPr>
              <p:nvPr/>
            </p:nvSpPr>
            <p:spPr bwMode="auto">
              <a:xfrm>
                <a:off x="3688" y="1613"/>
                <a:ext cx="73" cy="7"/>
              </a:xfrm>
              <a:custGeom>
                <a:avLst/>
                <a:gdLst>
                  <a:gd name="T0" fmla="*/ 11 w 73"/>
                  <a:gd name="T1" fmla="*/ 0 h 7"/>
                  <a:gd name="T2" fmla="*/ 62 w 73"/>
                  <a:gd name="T3" fmla="*/ 0 h 7"/>
                  <a:gd name="T4" fmla="*/ 73 w 73"/>
                  <a:gd name="T5" fmla="*/ 7 h 7"/>
                  <a:gd name="T6" fmla="*/ 0 w 73"/>
                  <a:gd name="T7" fmla="*/ 7 h 7"/>
                  <a:gd name="T8" fmla="*/ 11 w 73"/>
                  <a:gd name="T9" fmla="*/ 0 h 7"/>
                </a:gdLst>
                <a:ahLst/>
                <a:cxnLst>
                  <a:cxn ang="0">
                    <a:pos x="T0" y="T1"/>
                  </a:cxn>
                  <a:cxn ang="0">
                    <a:pos x="T2" y="T3"/>
                  </a:cxn>
                  <a:cxn ang="0">
                    <a:pos x="T4" y="T5"/>
                  </a:cxn>
                  <a:cxn ang="0">
                    <a:pos x="T6" y="T7"/>
                  </a:cxn>
                  <a:cxn ang="0">
                    <a:pos x="T8" y="T9"/>
                  </a:cxn>
                </a:cxnLst>
                <a:rect l="0" t="0" r="r" b="b"/>
                <a:pathLst>
                  <a:path w="73" h="7">
                    <a:moveTo>
                      <a:pt x="11" y="0"/>
                    </a:moveTo>
                    <a:lnTo>
                      <a:pt x="62" y="0"/>
                    </a:lnTo>
                    <a:lnTo>
                      <a:pt x="73" y="7"/>
                    </a:lnTo>
                    <a:lnTo>
                      <a:pt x="0" y="7"/>
                    </a:lnTo>
                    <a:lnTo>
                      <a:pt x="11"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7" name="Freeform 109"/>
              <p:cNvSpPr>
                <a:spLocks/>
              </p:cNvSpPr>
              <p:nvPr/>
            </p:nvSpPr>
            <p:spPr bwMode="auto">
              <a:xfrm>
                <a:off x="3671" y="1620"/>
                <a:ext cx="18" cy="14"/>
              </a:xfrm>
              <a:custGeom>
                <a:avLst/>
                <a:gdLst>
                  <a:gd name="T0" fmla="*/ 17 w 18"/>
                  <a:gd name="T1" fmla="*/ 0 h 14"/>
                  <a:gd name="T2" fmla="*/ 17 w 18"/>
                  <a:gd name="T3" fmla="*/ 0 h 14"/>
                  <a:gd name="T4" fmla="*/ 17 w 18"/>
                  <a:gd name="T5" fmla="*/ 0 h 14"/>
                  <a:gd name="T6" fmla="*/ 17 w 18"/>
                  <a:gd name="T7" fmla="*/ 0 h 14"/>
                  <a:gd name="T8" fmla="*/ 18 w 18"/>
                  <a:gd name="T9" fmla="*/ 0 h 14"/>
                  <a:gd name="T10" fmla="*/ 18 w 18"/>
                  <a:gd name="T11" fmla="*/ 0 h 14"/>
                  <a:gd name="T12" fmla="*/ 18 w 18"/>
                  <a:gd name="T13" fmla="*/ 0 h 14"/>
                  <a:gd name="T14" fmla="*/ 18 w 18"/>
                  <a:gd name="T15" fmla="*/ 0 h 14"/>
                  <a:gd name="T16" fmla="*/ 18 w 18"/>
                  <a:gd name="T17" fmla="*/ 2 h 14"/>
                  <a:gd name="T18" fmla="*/ 18 w 18"/>
                  <a:gd name="T19" fmla="*/ 2 h 14"/>
                  <a:gd name="T20" fmla="*/ 18 w 18"/>
                  <a:gd name="T21" fmla="*/ 2 h 14"/>
                  <a:gd name="T22" fmla="*/ 18 w 18"/>
                  <a:gd name="T23" fmla="*/ 2 h 14"/>
                  <a:gd name="T24" fmla="*/ 18 w 18"/>
                  <a:gd name="T25" fmla="*/ 2 h 14"/>
                  <a:gd name="T26" fmla="*/ 18 w 18"/>
                  <a:gd name="T27" fmla="*/ 2 h 14"/>
                  <a:gd name="T28" fmla="*/ 18 w 18"/>
                  <a:gd name="T29" fmla="*/ 2 h 14"/>
                  <a:gd name="T30" fmla="*/ 18 w 18"/>
                  <a:gd name="T31" fmla="*/ 3 h 14"/>
                  <a:gd name="T32" fmla="*/ 17 w 18"/>
                  <a:gd name="T33" fmla="*/ 3 h 14"/>
                  <a:gd name="T34" fmla="*/ 0 w 18"/>
                  <a:gd name="T35" fmla="*/ 14 h 14"/>
                  <a:gd name="T36" fmla="*/ 0 w 18"/>
                  <a:gd name="T37" fmla="*/ 14 h 14"/>
                  <a:gd name="T38" fmla="*/ 0 w 18"/>
                  <a:gd name="T39" fmla="*/ 14 h 14"/>
                  <a:gd name="T40" fmla="*/ 0 w 18"/>
                  <a:gd name="T41" fmla="*/ 14 h 14"/>
                  <a:gd name="T42" fmla="*/ 0 w 18"/>
                  <a:gd name="T43" fmla="*/ 14 h 14"/>
                  <a:gd name="T44" fmla="*/ 0 w 18"/>
                  <a:gd name="T45" fmla="*/ 14 h 14"/>
                  <a:gd name="T46" fmla="*/ 0 w 18"/>
                  <a:gd name="T47" fmla="*/ 12 h 14"/>
                  <a:gd name="T48" fmla="*/ 0 w 18"/>
                  <a:gd name="T49" fmla="*/ 12 h 14"/>
                  <a:gd name="T50" fmla="*/ 0 w 18"/>
                  <a:gd name="T51" fmla="*/ 12 h 14"/>
                  <a:gd name="T52" fmla="*/ 0 w 18"/>
                  <a:gd name="T53" fmla="*/ 12 h 14"/>
                  <a:gd name="T54" fmla="*/ 0 w 18"/>
                  <a:gd name="T55" fmla="*/ 12 h 14"/>
                  <a:gd name="T56" fmla="*/ 0 w 18"/>
                  <a:gd name="T57" fmla="*/ 12 h 14"/>
                  <a:gd name="T58" fmla="*/ 0 w 18"/>
                  <a:gd name="T59" fmla="*/ 12 h 14"/>
                  <a:gd name="T60" fmla="*/ 0 w 18"/>
                  <a:gd name="T61" fmla="*/ 12 h 14"/>
                  <a:gd name="T62" fmla="*/ 0 w 18"/>
                  <a:gd name="T63" fmla="*/ 11 h 14"/>
                  <a:gd name="T64" fmla="*/ 0 w 18"/>
                  <a:gd name="T65"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 h="14">
                    <a:moveTo>
                      <a:pt x="0" y="12"/>
                    </a:moveTo>
                    <a:lnTo>
                      <a:pt x="17" y="0"/>
                    </a:lnTo>
                    <a:lnTo>
                      <a:pt x="17" y="0"/>
                    </a:lnTo>
                    <a:lnTo>
                      <a:pt x="17" y="0"/>
                    </a:lnTo>
                    <a:lnTo>
                      <a:pt x="17" y="0"/>
                    </a:lnTo>
                    <a:lnTo>
                      <a:pt x="17" y="0"/>
                    </a:lnTo>
                    <a:lnTo>
                      <a:pt x="17" y="0"/>
                    </a:lnTo>
                    <a:lnTo>
                      <a:pt x="17" y="0"/>
                    </a:lnTo>
                    <a:lnTo>
                      <a:pt x="17" y="0"/>
                    </a:lnTo>
                    <a:lnTo>
                      <a:pt x="18" y="0"/>
                    </a:lnTo>
                    <a:lnTo>
                      <a:pt x="18" y="0"/>
                    </a:lnTo>
                    <a:lnTo>
                      <a:pt x="18" y="0"/>
                    </a:lnTo>
                    <a:lnTo>
                      <a:pt x="18" y="0"/>
                    </a:lnTo>
                    <a:lnTo>
                      <a:pt x="18" y="0"/>
                    </a:lnTo>
                    <a:lnTo>
                      <a:pt x="18" y="0"/>
                    </a:lnTo>
                    <a:lnTo>
                      <a:pt x="18" y="0"/>
                    </a:lnTo>
                    <a:lnTo>
                      <a:pt x="18" y="0"/>
                    </a:lnTo>
                    <a:lnTo>
                      <a:pt x="18" y="2"/>
                    </a:lnTo>
                    <a:lnTo>
                      <a:pt x="18" y="2"/>
                    </a:lnTo>
                    <a:lnTo>
                      <a:pt x="18" y="2"/>
                    </a:lnTo>
                    <a:lnTo>
                      <a:pt x="18" y="2"/>
                    </a:lnTo>
                    <a:lnTo>
                      <a:pt x="18" y="2"/>
                    </a:lnTo>
                    <a:lnTo>
                      <a:pt x="18" y="2"/>
                    </a:lnTo>
                    <a:lnTo>
                      <a:pt x="18" y="2"/>
                    </a:lnTo>
                    <a:lnTo>
                      <a:pt x="18" y="2"/>
                    </a:lnTo>
                    <a:lnTo>
                      <a:pt x="18" y="2"/>
                    </a:lnTo>
                    <a:lnTo>
                      <a:pt x="18" y="2"/>
                    </a:lnTo>
                    <a:lnTo>
                      <a:pt x="18" y="2"/>
                    </a:lnTo>
                    <a:lnTo>
                      <a:pt x="18" y="2"/>
                    </a:lnTo>
                    <a:lnTo>
                      <a:pt x="18" y="2"/>
                    </a:lnTo>
                    <a:lnTo>
                      <a:pt x="18" y="3"/>
                    </a:lnTo>
                    <a:lnTo>
                      <a:pt x="18" y="3"/>
                    </a:lnTo>
                    <a:lnTo>
                      <a:pt x="17" y="3"/>
                    </a:lnTo>
                    <a:lnTo>
                      <a:pt x="17" y="3"/>
                    </a:lnTo>
                    <a:lnTo>
                      <a:pt x="0" y="14"/>
                    </a:lnTo>
                    <a:lnTo>
                      <a:pt x="0" y="14"/>
                    </a:lnTo>
                    <a:lnTo>
                      <a:pt x="0" y="14"/>
                    </a:lnTo>
                    <a:lnTo>
                      <a:pt x="0" y="14"/>
                    </a:lnTo>
                    <a:lnTo>
                      <a:pt x="0" y="14"/>
                    </a:lnTo>
                    <a:lnTo>
                      <a:pt x="0" y="14"/>
                    </a:lnTo>
                    <a:lnTo>
                      <a:pt x="0" y="14"/>
                    </a:lnTo>
                    <a:lnTo>
                      <a:pt x="0" y="14"/>
                    </a:lnTo>
                    <a:lnTo>
                      <a:pt x="0" y="14"/>
                    </a:lnTo>
                    <a:lnTo>
                      <a:pt x="0" y="14"/>
                    </a:lnTo>
                    <a:lnTo>
                      <a:pt x="0" y="14"/>
                    </a:lnTo>
                    <a:lnTo>
                      <a:pt x="0" y="14"/>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1"/>
                    </a:lnTo>
                    <a:lnTo>
                      <a:pt x="0" y="11"/>
                    </a:lnTo>
                    <a:lnTo>
                      <a:pt x="0" y="11"/>
                    </a:lnTo>
                    <a:lnTo>
                      <a:pt x="0" y="12"/>
                    </a:lnTo>
                    <a:lnTo>
                      <a:pt x="0" y="12"/>
                    </a:lnTo>
                    <a:close/>
                  </a:path>
                </a:pathLst>
              </a:custGeom>
              <a:solidFill>
                <a:srgbClr val="000000"/>
              </a:solidFill>
              <a:ln w="9525">
                <a:solidFill>
                  <a:schemeClr val="hlink"/>
                </a:solidFill>
                <a:round/>
                <a:headEnd/>
                <a:tailEnd/>
              </a:ln>
            </p:spPr>
            <p:txBody>
              <a:bodyPr/>
              <a:lstStyle/>
              <a:p>
                <a:endParaRPr lang="en-US"/>
              </a:p>
            </p:txBody>
          </p:sp>
          <p:sp>
            <p:nvSpPr>
              <p:cNvPr id="2158" name="Freeform 110"/>
              <p:cNvSpPr>
                <a:spLocks/>
              </p:cNvSpPr>
              <p:nvPr/>
            </p:nvSpPr>
            <p:spPr bwMode="auto">
              <a:xfrm>
                <a:off x="3671" y="1620"/>
                <a:ext cx="18" cy="14"/>
              </a:xfrm>
              <a:custGeom>
                <a:avLst/>
                <a:gdLst>
                  <a:gd name="T0" fmla="*/ 0 w 18"/>
                  <a:gd name="T1" fmla="*/ 12 h 14"/>
                  <a:gd name="T2" fmla="*/ 17 w 18"/>
                  <a:gd name="T3" fmla="*/ 0 h 14"/>
                  <a:gd name="T4" fmla="*/ 18 w 18"/>
                  <a:gd name="T5" fmla="*/ 0 h 14"/>
                  <a:gd name="T6" fmla="*/ 18 w 18"/>
                  <a:gd name="T7" fmla="*/ 2 h 14"/>
                  <a:gd name="T8" fmla="*/ 18 w 18"/>
                  <a:gd name="T9" fmla="*/ 3 h 14"/>
                  <a:gd name="T10" fmla="*/ 17 w 18"/>
                  <a:gd name="T11" fmla="*/ 3 h 14"/>
                  <a:gd name="T12" fmla="*/ 0 w 18"/>
                  <a:gd name="T13" fmla="*/ 14 h 14"/>
                  <a:gd name="T14" fmla="*/ 0 w 18"/>
                  <a:gd name="T15" fmla="*/ 12 h 14"/>
                  <a:gd name="T16" fmla="*/ 0 w 18"/>
                  <a:gd name="T17" fmla="*/ 11 h 14"/>
                  <a:gd name="T18" fmla="*/ 0 w 1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4">
                    <a:moveTo>
                      <a:pt x="0" y="12"/>
                    </a:moveTo>
                    <a:lnTo>
                      <a:pt x="17" y="0"/>
                    </a:lnTo>
                    <a:lnTo>
                      <a:pt x="18" y="0"/>
                    </a:lnTo>
                    <a:lnTo>
                      <a:pt x="18" y="2"/>
                    </a:lnTo>
                    <a:lnTo>
                      <a:pt x="18" y="3"/>
                    </a:lnTo>
                    <a:lnTo>
                      <a:pt x="17" y="3"/>
                    </a:lnTo>
                    <a:lnTo>
                      <a:pt x="0" y="14"/>
                    </a:lnTo>
                    <a:lnTo>
                      <a:pt x="0" y="12"/>
                    </a:lnTo>
                    <a:lnTo>
                      <a:pt x="0" y="11"/>
                    </a:lnTo>
                    <a:lnTo>
                      <a:pt x="0" y="12"/>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9" name="Freeform 111"/>
              <p:cNvSpPr>
                <a:spLocks/>
              </p:cNvSpPr>
              <p:nvPr/>
            </p:nvSpPr>
            <p:spPr bwMode="auto">
              <a:xfrm>
                <a:off x="3671" y="1631"/>
                <a:ext cx="1" cy="3"/>
              </a:xfrm>
              <a:custGeom>
                <a:avLst/>
                <a:gdLst>
                  <a:gd name="T0" fmla="*/ 0 h 3"/>
                  <a:gd name="T1" fmla="*/ 1 h 3"/>
                  <a:gd name="T2" fmla="*/ 1 h 3"/>
                  <a:gd name="T3" fmla="*/ 1 h 3"/>
                  <a:gd name="T4" fmla="*/ 1 h 3"/>
                  <a:gd name="T5" fmla="*/ 1 h 3"/>
                  <a:gd name="T6" fmla="*/ 1 h 3"/>
                  <a:gd name="T7" fmla="*/ 1 h 3"/>
                  <a:gd name="T8" fmla="*/ 1 h 3"/>
                  <a:gd name="T9" fmla="*/ 3 h 3"/>
                  <a:gd name="T10" fmla="*/ 3 h 3"/>
                  <a:gd name="T11" fmla="*/ 3 h 3"/>
                  <a:gd name="T12" fmla="*/ 3 h 3"/>
                  <a:gd name="T13" fmla="*/ 3 h 3"/>
                  <a:gd name="T14" fmla="*/ 3 h 3"/>
                  <a:gd name="T15" fmla="*/ 3 h 3"/>
                  <a:gd name="T16" fmla="*/ 3 h 3"/>
                  <a:gd name="T17" fmla="*/ 3 h 3"/>
                  <a:gd name="T18" fmla="*/ 3 h 3"/>
                  <a:gd name="T19" fmla="*/ 3 h 3"/>
                  <a:gd name="T20" fmla="*/ 3 h 3"/>
                  <a:gd name="T21" fmla="*/ 3 h 3"/>
                  <a:gd name="T22" fmla="*/ 3 h 3"/>
                  <a:gd name="T23" fmla="*/ 3 h 3"/>
                  <a:gd name="T24" fmla="*/ 1 h 3"/>
                  <a:gd name="T25" fmla="*/ 1 h 3"/>
                  <a:gd name="T26" fmla="*/ 1 h 3"/>
                  <a:gd name="T27" fmla="*/ 1 h 3"/>
                  <a:gd name="T28" fmla="*/ 1 h 3"/>
                  <a:gd name="T29" fmla="*/ 1 h 3"/>
                  <a:gd name="T30" fmla="*/ 1 h 3"/>
                  <a:gd name="T31" fmla="*/ 1 h 3"/>
                  <a:gd name="T32" fmla="*/ 0 h 3"/>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Lst>
                <a:rect l="0" t="0" r="r" b="b"/>
                <a:pathLst>
                  <a:path h="3">
                    <a:moveTo>
                      <a:pt x="0" y="0"/>
                    </a:moveTo>
                    <a:lnTo>
                      <a:pt x="0" y="1"/>
                    </a:lnTo>
                    <a:lnTo>
                      <a:pt x="0" y="1"/>
                    </a:lnTo>
                    <a:lnTo>
                      <a:pt x="0" y="1"/>
                    </a:lnTo>
                    <a:lnTo>
                      <a:pt x="0" y="1"/>
                    </a:lnTo>
                    <a:lnTo>
                      <a:pt x="0" y="1"/>
                    </a:lnTo>
                    <a:lnTo>
                      <a:pt x="0" y="1"/>
                    </a:lnTo>
                    <a:lnTo>
                      <a:pt x="0" y="1"/>
                    </a:lnTo>
                    <a:lnTo>
                      <a:pt x="0" y="1"/>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1"/>
                    </a:lnTo>
                    <a:lnTo>
                      <a:pt x="0" y="1"/>
                    </a:lnTo>
                    <a:lnTo>
                      <a:pt x="0" y="1"/>
                    </a:lnTo>
                    <a:lnTo>
                      <a:pt x="0" y="1"/>
                    </a:lnTo>
                    <a:lnTo>
                      <a:pt x="0" y="1"/>
                    </a:lnTo>
                    <a:lnTo>
                      <a:pt x="0" y="1"/>
                    </a:lnTo>
                    <a:lnTo>
                      <a:pt x="0" y="1"/>
                    </a:lnTo>
                    <a:lnTo>
                      <a:pt x="0" y="1"/>
                    </a:lnTo>
                    <a:lnTo>
                      <a:pt x="0" y="0"/>
                    </a:lnTo>
                    <a:close/>
                  </a:path>
                </a:pathLst>
              </a:custGeom>
              <a:solidFill>
                <a:srgbClr val="000000"/>
              </a:solidFill>
              <a:ln w="9525">
                <a:solidFill>
                  <a:schemeClr val="hlink"/>
                </a:solidFill>
                <a:round/>
                <a:headEnd/>
                <a:tailEnd/>
              </a:ln>
            </p:spPr>
            <p:txBody>
              <a:bodyPr/>
              <a:lstStyle/>
              <a:p>
                <a:endParaRPr lang="en-US"/>
              </a:p>
            </p:txBody>
          </p:sp>
          <p:sp>
            <p:nvSpPr>
              <p:cNvPr id="2160" name="Freeform 112"/>
              <p:cNvSpPr>
                <a:spLocks/>
              </p:cNvSpPr>
              <p:nvPr/>
            </p:nvSpPr>
            <p:spPr bwMode="auto">
              <a:xfrm>
                <a:off x="3671" y="1631"/>
                <a:ext cx="1" cy="3"/>
              </a:xfrm>
              <a:custGeom>
                <a:avLst/>
                <a:gdLst>
                  <a:gd name="T0" fmla="*/ 0 h 3"/>
                  <a:gd name="T1" fmla="*/ 1 h 3"/>
                  <a:gd name="T2" fmla="*/ 3 h 3"/>
                  <a:gd name="T3" fmla="*/ 1 h 3"/>
                  <a:gd name="T4" fmla="*/ 0 h 3"/>
                </a:gdLst>
                <a:ahLst/>
                <a:cxnLst>
                  <a:cxn ang="0">
                    <a:pos x="0" y="T0"/>
                  </a:cxn>
                  <a:cxn ang="0">
                    <a:pos x="0" y="T1"/>
                  </a:cxn>
                  <a:cxn ang="0">
                    <a:pos x="0" y="T2"/>
                  </a:cxn>
                  <a:cxn ang="0">
                    <a:pos x="0" y="T3"/>
                  </a:cxn>
                  <a:cxn ang="0">
                    <a:pos x="0" y="T4"/>
                  </a:cxn>
                </a:cxnLst>
                <a:rect l="0" t="0" r="r" b="b"/>
                <a:pathLst>
                  <a:path h="3">
                    <a:moveTo>
                      <a:pt x="0" y="0"/>
                    </a:moveTo>
                    <a:lnTo>
                      <a:pt x="0" y="1"/>
                    </a:lnTo>
                    <a:lnTo>
                      <a:pt x="0" y="3"/>
                    </a:lnTo>
                    <a:lnTo>
                      <a:pt x="0" y="1"/>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1" name="Freeform 113"/>
              <p:cNvSpPr>
                <a:spLocks/>
              </p:cNvSpPr>
              <p:nvPr/>
            </p:nvSpPr>
            <p:spPr bwMode="auto">
              <a:xfrm>
                <a:off x="3759" y="1620"/>
                <a:ext cx="19" cy="14"/>
              </a:xfrm>
              <a:custGeom>
                <a:avLst/>
                <a:gdLst>
                  <a:gd name="T0" fmla="*/ 0 w 19"/>
                  <a:gd name="T1" fmla="*/ 0 h 14"/>
                  <a:gd name="T2" fmla="*/ 0 w 19"/>
                  <a:gd name="T3" fmla="*/ 0 h 14"/>
                  <a:gd name="T4" fmla="*/ 0 w 19"/>
                  <a:gd name="T5" fmla="*/ 0 h 14"/>
                  <a:gd name="T6" fmla="*/ 0 w 19"/>
                  <a:gd name="T7" fmla="*/ 0 h 14"/>
                  <a:gd name="T8" fmla="*/ 0 w 19"/>
                  <a:gd name="T9" fmla="*/ 0 h 14"/>
                  <a:gd name="T10" fmla="*/ 0 w 19"/>
                  <a:gd name="T11" fmla="*/ 0 h 14"/>
                  <a:gd name="T12" fmla="*/ 0 w 19"/>
                  <a:gd name="T13" fmla="*/ 0 h 14"/>
                  <a:gd name="T14" fmla="*/ 0 w 19"/>
                  <a:gd name="T15" fmla="*/ 0 h 14"/>
                  <a:gd name="T16" fmla="*/ 0 w 19"/>
                  <a:gd name="T17" fmla="*/ 0 h 14"/>
                  <a:gd name="T18" fmla="*/ 0 w 19"/>
                  <a:gd name="T19" fmla="*/ 2 h 14"/>
                  <a:gd name="T20" fmla="*/ 0 w 19"/>
                  <a:gd name="T21" fmla="*/ 2 h 14"/>
                  <a:gd name="T22" fmla="*/ 0 w 19"/>
                  <a:gd name="T23" fmla="*/ 2 h 14"/>
                  <a:gd name="T24" fmla="*/ 0 w 19"/>
                  <a:gd name="T25" fmla="*/ 2 h 14"/>
                  <a:gd name="T26" fmla="*/ 0 w 19"/>
                  <a:gd name="T27" fmla="*/ 2 h 14"/>
                  <a:gd name="T28" fmla="*/ 0 w 19"/>
                  <a:gd name="T29" fmla="*/ 2 h 14"/>
                  <a:gd name="T30" fmla="*/ 0 w 19"/>
                  <a:gd name="T31" fmla="*/ 2 h 14"/>
                  <a:gd name="T32" fmla="*/ 0 w 19"/>
                  <a:gd name="T33" fmla="*/ 2 h 14"/>
                  <a:gd name="T34" fmla="*/ 19 w 19"/>
                  <a:gd name="T35" fmla="*/ 14 h 14"/>
                  <a:gd name="T36" fmla="*/ 19 w 19"/>
                  <a:gd name="T37" fmla="*/ 14 h 14"/>
                  <a:gd name="T38" fmla="*/ 17 w 19"/>
                  <a:gd name="T39" fmla="*/ 14 h 14"/>
                  <a:gd name="T40" fmla="*/ 17 w 19"/>
                  <a:gd name="T41" fmla="*/ 14 h 14"/>
                  <a:gd name="T42" fmla="*/ 17 w 19"/>
                  <a:gd name="T43" fmla="*/ 14 h 14"/>
                  <a:gd name="T44" fmla="*/ 17 w 19"/>
                  <a:gd name="T45" fmla="*/ 12 h 14"/>
                  <a:gd name="T46" fmla="*/ 17 w 19"/>
                  <a:gd name="T47" fmla="*/ 12 h 14"/>
                  <a:gd name="T48" fmla="*/ 17 w 19"/>
                  <a:gd name="T49" fmla="*/ 12 h 14"/>
                  <a:gd name="T50" fmla="*/ 17 w 19"/>
                  <a:gd name="T51" fmla="*/ 12 h 14"/>
                  <a:gd name="T52" fmla="*/ 17 w 19"/>
                  <a:gd name="T53" fmla="*/ 12 h 14"/>
                  <a:gd name="T54" fmla="*/ 17 w 19"/>
                  <a:gd name="T55" fmla="*/ 12 h 14"/>
                  <a:gd name="T56" fmla="*/ 19 w 19"/>
                  <a:gd name="T57" fmla="*/ 11 h 14"/>
                  <a:gd name="T58" fmla="*/ 19 w 19"/>
                  <a:gd name="T59" fmla="*/ 11 h 14"/>
                  <a:gd name="T60" fmla="*/ 19 w 19"/>
                  <a:gd name="T61" fmla="*/ 11 h 14"/>
                  <a:gd name="T62" fmla="*/ 19 w 19"/>
                  <a:gd name="T63" fmla="*/ 11 h 14"/>
                  <a:gd name="T64" fmla="*/ 19 w 19"/>
                  <a:gd name="T65"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4">
                    <a:moveTo>
                      <a:pt x="19" y="11"/>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19" y="14"/>
                    </a:lnTo>
                    <a:lnTo>
                      <a:pt x="19" y="14"/>
                    </a:lnTo>
                    <a:lnTo>
                      <a:pt x="19" y="14"/>
                    </a:lnTo>
                    <a:lnTo>
                      <a:pt x="19" y="14"/>
                    </a:lnTo>
                    <a:lnTo>
                      <a:pt x="19" y="14"/>
                    </a:lnTo>
                    <a:lnTo>
                      <a:pt x="17" y="14"/>
                    </a:lnTo>
                    <a:lnTo>
                      <a:pt x="17" y="14"/>
                    </a:lnTo>
                    <a:lnTo>
                      <a:pt x="17" y="14"/>
                    </a:lnTo>
                    <a:lnTo>
                      <a:pt x="17" y="14"/>
                    </a:lnTo>
                    <a:lnTo>
                      <a:pt x="17" y="14"/>
                    </a:lnTo>
                    <a:lnTo>
                      <a:pt x="17" y="12"/>
                    </a:lnTo>
                    <a:lnTo>
                      <a:pt x="17" y="12"/>
                    </a:lnTo>
                    <a:lnTo>
                      <a:pt x="17" y="12"/>
                    </a:lnTo>
                    <a:lnTo>
                      <a:pt x="17" y="12"/>
                    </a:lnTo>
                    <a:lnTo>
                      <a:pt x="17" y="12"/>
                    </a:lnTo>
                    <a:lnTo>
                      <a:pt x="17" y="12"/>
                    </a:lnTo>
                    <a:lnTo>
                      <a:pt x="17" y="12"/>
                    </a:lnTo>
                    <a:lnTo>
                      <a:pt x="17" y="12"/>
                    </a:lnTo>
                    <a:lnTo>
                      <a:pt x="17" y="12"/>
                    </a:lnTo>
                    <a:lnTo>
                      <a:pt x="17" y="12"/>
                    </a:lnTo>
                    <a:lnTo>
                      <a:pt x="17" y="12"/>
                    </a:lnTo>
                    <a:lnTo>
                      <a:pt x="17" y="12"/>
                    </a:lnTo>
                    <a:lnTo>
                      <a:pt x="19" y="12"/>
                    </a:lnTo>
                    <a:lnTo>
                      <a:pt x="19" y="11"/>
                    </a:lnTo>
                    <a:lnTo>
                      <a:pt x="19" y="11"/>
                    </a:lnTo>
                    <a:lnTo>
                      <a:pt x="19" y="11"/>
                    </a:lnTo>
                    <a:lnTo>
                      <a:pt x="19" y="11"/>
                    </a:lnTo>
                    <a:lnTo>
                      <a:pt x="19" y="11"/>
                    </a:lnTo>
                    <a:lnTo>
                      <a:pt x="19" y="11"/>
                    </a:lnTo>
                    <a:lnTo>
                      <a:pt x="19" y="11"/>
                    </a:lnTo>
                    <a:lnTo>
                      <a:pt x="19" y="11"/>
                    </a:lnTo>
                    <a:lnTo>
                      <a:pt x="19" y="11"/>
                    </a:lnTo>
                    <a:lnTo>
                      <a:pt x="19" y="11"/>
                    </a:lnTo>
                    <a:close/>
                  </a:path>
                </a:pathLst>
              </a:custGeom>
              <a:solidFill>
                <a:srgbClr val="000000"/>
              </a:solidFill>
              <a:ln w="9525">
                <a:solidFill>
                  <a:schemeClr val="hlink"/>
                </a:solidFill>
                <a:round/>
                <a:headEnd/>
                <a:tailEnd/>
              </a:ln>
            </p:spPr>
            <p:txBody>
              <a:bodyPr/>
              <a:lstStyle/>
              <a:p>
                <a:endParaRPr lang="en-US"/>
              </a:p>
            </p:txBody>
          </p:sp>
          <p:sp>
            <p:nvSpPr>
              <p:cNvPr id="2162" name="Freeform 114"/>
              <p:cNvSpPr>
                <a:spLocks/>
              </p:cNvSpPr>
              <p:nvPr/>
            </p:nvSpPr>
            <p:spPr bwMode="auto">
              <a:xfrm>
                <a:off x="3759" y="1620"/>
                <a:ext cx="19" cy="14"/>
              </a:xfrm>
              <a:custGeom>
                <a:avLst/>
                <a:gdLst>
                  <a:gd name="T0" fmla="*/ 19 w 19"/>
                  <a:gd name="T1" fmla="*/ 11 h 14"/>
                  <a:gd name="T2" fmla="*/ 0 w 19"/>
                  <a:gd name="T3" fmla="*/ 0 h 14"/>
                  <a:gd name="T4" fmla="*/ 0 w 19"/>
                  <a:gd name="T5" fmla="*/ 2 h 14"/>
                  <a:gd name="T6" fmla="*/ 19 w 19"/>
                  <a:gd name="T7" fmla="*/ 14 h 14"/>
                  <a:gd name="T8" fmla="*/ 17 w 19"/>
                  <a:gd name="T9" fmla="*/ 14 h 14"/>
                  <a:gd name="T10" fmla="*/ 17 w 19"/>
                  <a:gd name="T11" fmla="*/ 12 h 14"/>
                  <a:gd name="T12" fmla="*/ 19 w 19"/>
                  <a:gd name="T13" fmla="*/ 12 h 14"/>
                  <a:gd name="T14" fmla="*/ 19 w 19"/>
                  <a:gd name="T15" fmla="*/ 1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4">
                    <a:moveTo>
                      <a:pt x="19" y="11"/>
                    </a:moveTo>
                    <a:lnTo>
                      <a:pt x="0" y="0"/>
                    </a:lnTo>
                    <a:lnTo>
                      <a:pt x="0" y="2"/>
                    </a:lnTo>
                    <a:lnTo>
                      <a:pt x="19" y="14"/>
                    </a:lnTo>
                    <a:lnTo>
                      <a:pt x="17" y="14"/>
                    </a:lnTo>
                    <a:lnTo>
                      <a:pt x="17" y="12"/>
                    </a:lnTo>
                    <a:lnTo>
                      <a:pt x="19" y="12"/>
                    </a:lnTo>
                    <a:lnTo>
                      <a:pt x="19" y="11"/>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3" name="Freeform 115"/>
              <p:cNvSpPr>
                <a:spLocks/>
              </p:cNvSpPr>
              <p:nvPr/>
            </p:nvSpPr>
            <p:spPr bwMode="auto">
              <a:xfrm>
                <a:off x="3776" y="1631"/>
                <a:ext cx="2" cy="3"/>
              </a:xfrm>
              <a:custGeom>
                <a:avLst/>
                <a:gdLst>
                  <a:gd name="T0" fmla="*/ 2 w 2"/>
                  <a:gd name="T1" fmla="*/ 0 h 3"/>
                  <a:gd name="T2" fmla="*/ 2 w 2"/>
                  <a:gd name="T3" fmla="*/ 0 h 3"/>
                  <a:gd name="T4" fmla="*/ 2 w 2"/>
                  <a:gd name="T5" fmla="*/ 0 h 3"/>
                  <a:gd name="T6" fmla="*/ 2 w 2"/>
                  <a:gd name="T7" fmla="*/ 0 h 3"/>
                  <a:gd name="T8" fmla="*/ 0 w 2"/>
                  <a:gd name="T9" fmla="*/ 1 h 3"/>
                  <a:gd name="T10" fmla="*/ 0 w 2"/>
                  <a:gd name="T11" fmla="*/ 1 h 3"/>
                  <a:gd name="T12" fmla="*/ 0 w 2"/>
                  <a:gd name="T13" fmla="*/ 1 h 3"/>
                  <a:gd name="T14" fmla="*/ 0 w 2"/>
                  <a:gd name="T15" fmla="*/ 1 h 3"/>
                  <a:gd name="T16" fmla="*/ 0 w 2"/>
                  <a:gd name="T17" fmla="*/ 1 h 3"/>
                  <a:gd name="T18" fmla="*/ 0 w 2"/>
                  <a:gd name="T19" fmla="*/ 1 h 3"/>
                  <a:gd name="T20" fmla="*/ 0 w 2"/>
                  <a:gd name="T21" fmla="*/ 3 h 3"/>
                  <a:gd name="T22" fmla="*/ 0 w 2"/>
                  <a:gd name="T23" fmla="*/ 3 h 3"/>
                  <a:gd name="T24" fmla="*/ 0 w 2"/>
                  <a:gd name="T25" fmla="*/ 3 h 3"/>
                  <a:gd name="T26" fmla="*/ 2 w 2"/>
                  <a:gd name="T27" fmla="*/ 3 h 3"/>
                  <a:gd name="T28" fmla="*/ 2 w 2"/>
                  <a:gd name="T29" fmla="*/ 3 h 3"/>
                  <a:gd name="T30" fmla="*/ 2 w 2"/>
                  <a:gd name="T31" fmla="*/ 3 h 3"/>
                  <a:gd name="T32" fmla="*/ 2 w 2"/>
                  <a:gd name="T33" fmla="*/ 3 h 3"/>
                  <a:gd name="T34" fmla="*/ 2 w 2"/>
                  <a:gd name="T35" fmla="*/ 3 h 3"/>
                  <a:gd name="T36" fmla="*/ 2 w 2"/>
                  <a:gd name="T37" fmla="*/ 3 h 3"/>
                  <a:gd name="T38" fmla="*/ 2 w 2"/>
                  <a:gd name="T39" fmla="*/ 3 h 3"/>
                  <a:gd name="T40" fmla="*/ 2 w 2"/>
                  <a:gd name="T41" fmla="*/ 3 h 3"/>
                  <a:gd name="T42" fmla="*/ 2 w 2"/>
                  <a:gd name="T43" fmla="*/ 3 h 3"/>
                  <a:gd name="T44" fmla="*/ 2 w 2"/>
                  <a:gd name="T45" fmla="*/ 3 h 3"/>
                  <a:gd name="T46" fmla="*/ 2 w 2"/>
                  <a:gd name="T47" fmla="*/ 1 h 3"/>
                  <a:gd name="T48" fmla="*/ 2 w 2"/>
                  <a:gd name="T49" fmla="*/ 1 h 3"/>
                  <a:gd name="T50" fmla="*/ 2 w 2"/>
                  <a:gd name="T51" fmla="*/ 1 h 3"/>
                  <a:gd name="T52" fmla="*/ 2 w 2"/>
                  <a:gd name="T53" fmla="*/ 1 h 3"/>
                  <a:gd name="T54" fmla="*/ 2 w 2"/>
                  <a:gd name="T55" fmla="*/ 1 h 3"/>
                  <a:gd name="T56" fmla="*/ 2 w 2"/>
                  <a:gd name="T57" fmla="*/ 1 h 3"/>
                  <a:gd name="T58" fmla="*/ 2 w 2"/>
                  <a:gd name="T59" fmla="*/ 0 h 3"/>
                  <a:gd name="T60" fmla="*/ 2 w 2"/>
                  <a:gd name="T61" fmla="*/ 0 h 3"/>
                  <a:gd name="T62" fmla="*/ 2 w 2"/>
                  <a:gd name="T63" fmla="*/ 0 h 3"/>
                  <a:gd name="T64" fmla="*/ 2 w 2"/>
                  <a:gd name="T6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 h="3">
                    <a:moveTo>
                      <a:pt x="2" y="0"/>
                    </a:moveTo>
                    <a:lnTo>
                      <a:pt x="2" y="0"/>
                    </a:lnTo>
                    <a:lnTo>
                      <a:pt x="2" y="0"/>
                    </a:lnTo>
                    <a:lnTo>
                      <a:pt x="2" y="0"/>
                    </a:lnTo>
                    <a:lnTo>
                      <a:pt x="0" y="1"/>
                    </a:lnTo>
                    <a:lnTo>
                      <a:pt x="0" y="1"/>
                    </a:lnTo>
                    <a:lnTo>
                      <a:pt x="0" y="1"/>
                    </a:lnTo>
                    <a:lnTo>
                      <a:pt x="0" y="1"/>
                    </a:lnTo>
                    <a:lnTo>
                      <a:pt x="0" y="1"/>
                    </a:lnTo>
                    <a:lnTo>
                      <a:pt x="0" y="1"/>
                    </a:lnTo>
                    <a:lnTo>
                      <a:pt x="0" y="3"/>
                    </a:lnTo>
                    <a:lnTo>
                      <a:pt x="0" y="3"/>
                    </a:lnTo>
                    <a:lnTo>
                      <a:pt x="0" y="3"/>
                    </a:lnTo>
                    <a:lnTo>
                      <a:pt x="2" y="3"/>
                    </a:lnTo>
                    <a:lnTo>
                      <a:pt x="2" y="3"/>
                    </a:lnTo>
                    <a:lnTo>
                      <a:pt x="2" y="3"/>
                    </a:lnTo>
                    <a:lnTo>
                      <a:pt x="2" y="3"/>
                    </a:lnTo>
                    <a:lnTo>
                      <a:pt x="2" y="3"/>
                    </a:lnTo>
                    <a:lnTo>
                      <a:pt x="2" y="3"/>
                    </a:lnTo>
                    <a:lnTo>
                      <a:pt x="2" y="3"/>
                    </a:lnTo>
                    <a:lnTo>
                      <a:pt x="2" y="3"/>
                    </a:lnTo>
                    <a:lnTo>
                      <a:pt x="2" y="3"/>
                    </a:lnTo>
                    <a:lnTo>
                      <a:pt x="2" y="3"/>
                    </a:lnTo>
                    <a:lnTo>
                      <a:pt x="2" y="1"/>
                    </a:lnTo>
                    <a:lnTo>
                      <a:pt x="2" y="1"/>
                    </a:lnTo>
                    <a:lnTo>
                      <a:pt x="2" y="1"/>
                    </a:lnTo>
                    <a:lnTo>
                      <a:pt x="2" y="1"/>
                    </a:lnTo>
                    <a:lnTo>
                      <a:pt x="2" y="1"/>
                    </a:lnTo>
                    <a:lnTo>
                      <a:pt x="2" y="1"/>
                    </a:lnTo>
                    <a:lnTo>
                      <a:pt x="2" y="0"/>
                    </a:lnTo>
                    <a:lnTo>
                      <a:pt x="2" y="0"/>
                    </a:lnTo>
                    <a:lnTo>
                      <a:pt x="2" y="0"/>
                    </a:lnTo>
                    <a:lnTo>
                      <a:pt x="2" y="0"/>
                    </a:lnTo>
                    <a:close/>
                  </a:path>
                </a:pathLst>
              </a:custGeom>
              <a:solidFill>
                <a:srgbClr val="000000"/>
              </a:solidFill>
              <a:ln w="9525">
                <a:solidFill>
                  <a:schemeClr val="hlink"/>
                </a:solidFill>
                <a:round/>
                <a:headEnd/>
                <a:tailEnd/>
              </a:ln>
            </p:spPr>
            <p:txBody>
              <a:bodyPr/>
              <a:lstStyle/>
              <a:p>
                <a:endParaRPr lang="en-US"/>
              </a:p>
            </p:txBody>
          </p:sp>
          <p:sp>
            <p:nvSpPr>
              <p:cNvPr id="2164" name="Freeform 116"/>
              <p:cNvSpPr>
                <a:spLocks/>
              </p:cNvSpPr>
              <p:nvPr/>
            </p:nvSpPr>
            <p:spPr bwMode="auto">
              <a:xfrm>
                <a:off x="3776" y="1631"/>
                <a:ext cx="2" cy="3"/>
              </a:xfrm>
              <a:custGeom>
                <a:avLst/>
                <a:gdLst>
                  <a:gd name="T0" fmla="*/ 2 w 2"/>
                  <a:gd name="T1" fmla="*/ 0 h 3"/>
                  <a:gd name="T2" fmla="*/ 0 w 2"/>
                  <a:gd name="T3" fmla="*/ 1 h 3"/>
                  <a:gd name="T4" fmla="*/ 0 w 2"/>
                  <a:gd name="T5" fmla="*/ 3 h 3"/>
                  <a:gd name="T6" fmla="*/ 2 w 2"/>
                  <a:gd name="T7" fmla="*/ 3 h 3"/>
                  <a:gd name="T8" fmla="*/ 2 w 2"/>
                  <a:gd name="T9" fmla="*/ 1 h 3"/>
                  <a:gd name="T10" fmla="*/ 2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2" y="0"/>
                    </a:moveTo>
                    <a:lnTo>
                      <a:pt x="0" y="1"/>
                    </a:lnTo>
                    <a:lnTo>
                      <a:pt x="0" y="3"/>
                    </a:lnTo>
                    <a:lnTo>
                      <a:pt x="2" y="3"/>
                    </a:lnTo>
                    <a:lnTo>
                      <a:pt x="2" y="1"/>
                    </a:lnTo>
                    <a:lnTo>
                      <a:pt x="2"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5" name="Freeform 117"/>
              <p:cNvSpPr>
                <a:spLocks/>
              </p:cNvSpPr>
              <p:nvPr/>
            </p:nvSpPr>
            <p:spPr bwMode="auto">
              <a:xfrm>
                <a:off x="3688" y="1570"/>
                <a:ext cx="73" cy="9"/>
              </a:xfrm>
              <a:custGeom>
                <a:avLst/>
                <a:gdLst>
                  <a:gd name="T0" fmla="*/ 11 w 73"/>
                  <a:gd name="T1" fmla="*/ 0 h 9"/>
                  <a:gd name="T2" fmla="*/ 62 w 73"/>
                  <a:gd name="T3" fmla="*/ 0 h 9"/>
                  <a:gd name="T4" fmla="*/ 73 w 73"/>
                  <a:gd name="T5" fmla="*/ 9 h 9"/>
                  <a:gd name="T6" fmla="*/ 0 w 73"/>
                  <a:gd name="T7" fmla="*/ 9 h 9"/>
                  <a:gd name="T8" fmla="*/ 11 w 73"/>
                  <a:gd name="T9" fmla="*/ 0 h 9"/>
                </a:gdLst>
                <a:ahLst/>
                <a:cxnLst>
                  <a:cxn ang="0">
                    <a:pos x="T0" y="T1"/>
                  </a:cxn>
                  <a:cxn ang="0">
                    <a:pos x="T2" y="T3"/>
                  </a:cxn>
                  <a:cxn ang="0">
                    <a:pos x="T4" y="T5"/>
                  </a:cxn>
                  <a:cxn ang="0">
                    <a:pos x="T6" y="T7"/>
                  </a:cxn>
                  <a:cxn ang="0">
                    <a:pos x="T8" y="T9"/>
                  </a:cxn>
                </a:cxnLst>
                <a:rect l="0" t="0" r="r" b="b"/>
                <a:pathLst>
                  <a:path w="73" h="9">
                    <a:moveTo>
                      <a:pt x="11" y="0"/>
                    </a:moveTo>
                    <a:lnTo>
                      <a:pt x="62" y="0"/>
                    </a:lnTo>
                    <a:lnTo>
                      <a:pt x="73" y="9"/>
                    </a:lnTo>
                    <a:lnTo>
                      <a:pt x="0" y="9"/>
                    </a:lnTo>
                    <a:lnTo>
                      <a:pt x="11"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6" name="Freeform 118"/>
              <p:cNvSpPr>
                <a:spLocks/>
              </p:cNvSpPr>
              <p:nvPr/>
            </p:nvSpPr>
            <p:spPr bwMode="auto">
              <a:xfrm>
                <a:off x="3671" y="1578"/>
                <a:ext cx="18" cy="15"/>
              </a:xfrm>
              <a:custGeom>
                <a:avLst/>
                <a:gdLst>
                  <a:gd name="T0" fmla="*/ 17 w 18"/>
                  <a:gd name="T1" fmla="*/ 0 h 15"/>
                  <a:gd name="T2" fmla="*/ 17 w 18"/>
                  <a:gd name="T3" fmla="*/ 0 h 15"/>
                  <a:gd name="T4" fmla="*/ 17 w 18"/>
                  <a:gd name="T5" fmla="*/ 0 h 15"/>
                  <a:gd name="T6" fmla="*/ 17 w 18"/>
                  <a:gd name="T7" fmla="*/ 0 h 15"/>
                  <a:gd name="T8" fmla="*/ 18 w 18"/>
                  <a:gd name="T9" fmla="*/ 0 h 15"/>
                  <a:gd name="T10" fmla="*/ 18 w 18"/>
                  <a:gd name="T11" fmla="*/ 1 h 15"/>
                  <a:gd name="T12" fmla="*/ 18 w 18"/>
                  <a:gd name="T13" fmla="*/ 1 h 15"/>
                  <a:gd name="T14" fmla="*/ 18 w 18"/>
                  <a:gd name="T15" fmla="*/ 1 h 15"/>
                  <a:gd name="T16" fmla="*/ 18 w 18"/>
                  <a:gd name="T17" fmla="*/ 1 h 15"/>
                  <a:gd name="T18" fmla="*/ 18 w 18"/>
                  <a:gd name="T19" fmla="*/ 1 h 15"/>
                  <a:gd name="T20" fmla="*/ 18 w 18"/>
                  <a:gd name="T21" fmla="*/ 1 h 15"/>
                  <a:gd name="T22" fmla="*/ 18 w 18"/>
                  <a:gd name="T23" fmla="*/ 1 h 15"/>
                  <a:gd name="T24" fmla="*/ 18 w 18"/>
                  <a:gd name="T25" fmla="*/ 3 h 15"/>
                  <a:gd name="T26" fmla="*/ 18 w 18"/>
                  <a:gd name="T27" fmla="*/ 3 h 15"/>
                  <a:gd name="T28" fmla="*/ 18 w 18"/>
                  <a:gd name="T29" fmla="*/ 3 h 15"/>
                  <a:gd name="T30" fmla="*/ 18 w 18"/>
                  <a:gd name="T31" fmla="*/ 3 h 15"/>
                  <a:gd name="T32" fmla="*/ 17 w 18"/>
                  <a:gd name="T33" fmla="*/ 3 h 15"/>
                  <a:gd name="T34" fmla="*/ 0 w 18"/>
                  <a:gd name="T35" fmla="*/ 15 h 15"/>
                  <a:gd name="T36" fmla="*/ 0 w 18"/>
                  <a:gd name="T37" fmla="*/ 13 h 15"/>
                  <a:gd name="T38" fmla="*/ 0 w 18"/>
                  <a:gd name="T39" fmla="*/ 13 h 15"/>
                  <a:gd name="T40" fmla="*/ 0 w 18"/>
                  <a:gd name="T41" fmla="*/ 13 h 15"/>
                  <a:gd name="T42" fmla="*/ 0 w 18"/>
                  <a:gd name="T43" fmla="*/ 13 h 15"/>
                  <a:gd name="T44" fmla="*/ 0 w 18"/>
                  <a:gd name="T45" fmla="*/ 13 h 15"/>
                  <a:gd name="T46" fmla="*/ 0 w 18"/>
                  <a:gd name="T47" fmla="*/ 13 h 15"/>
                  <a:gd name="T48" fmla="*/ 0 w 18"/>
                  <a:gd name="T49" fmla="*/ 13 h 15"/>
                  <a:gd name="T50" fmla="*/ 0 w 18"/>
                  <a:gd name="T51" fmla="*/ 12 h 15"/>
                  <a:gd name="T52" fmla="*/ 0 w 18"/>
                  <a:gd name="T53" fmla="*/ 12 h 15"/>
                  <a:gd name="T54" fmla="*/ 0 w 18"/>
                  <a:gd name="T55" fmla="*/ 12 h 15"/>
                  <a:gd name="T56" fmla="*/ 0 w 18"/>
                  <a:gd name="T57" fmla="*/ 12 h 15"/>
                  <a:gd name="T58" fmla="*/ 0 w 18"/>
                  <a:gd name="T59" fmla="*/ 12 h 15"/>
                  <a:gd name="T60" fmla="*/ 0 w 18"/>
                  <a:gd name="T61" fmla="*/ 12 h 15"/>
                  <a:gd name="T62" fmla="*/ 0 w 18"/>
                  <a:gd name="T63" fmla="*/ 12 h 15"/>
                  <a:gd name="T64" fmla="*/ 0 w 18"/>
                  <a:gd name="T65"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 h="15">
                    <a:moveTo>
                      <a:pt x="0" y="12"/>
                    </a:moveTo>
                    <a:lnTo>
                      <a:pt x="17" y="0"/>
                    </a:lnTo>
                    <a:lnTo>
                      <a:pt x="17" y="0"/>
                    </a:lnTo>
                    <a:lnTo>
                      <a:pt x="17" y="0"/>
                    </a:lnTo>
                    <a:lnTo>
                      <a:pt x="17" y="0"/>
                    </a:lnTo>
                    <a:lnTo>
                      <a:pt x="17" y="0"/>
                    </a:lnTo>
                    <a:lnTo>
                      <a:pt x="17" y="0"/>
                    </a:lnTo>
                    <a:lnTo>
                      <a:pt x="17" y="0"/>
                    </a:lnTo>
                    <a:lnTo>
                      <a:pt x="17" y="0"/>
                    </a:lnTo>
                    <a:lnTo>
                      <a:pt x="18" y="0"/>
                    </a:lnTo>
                    <a:lnTo>
                      <a:pt x="18" y="0"/>
                    </a:lnTo>
                    <a:lnTo>
                      <a:pt x="18" y="1"/>
                    </a:lnTo>
                    <a:lnTo>
                      <a:pt x="18" y="1"/>
                    </a:lnTo>
                    <a:lnTo>
                      <a:pt x="18" y="1"/>
                    </a:lnTo>
                    <a:lnTo>
                      <a:pt x="18" y="1"/>
                    </a:lnTo>
                    <a:lnTo>
                      <a:pt x="18" y="1"/>
                    </a:lnTo>
                    <a:lnTo>
                      <a:pt x="18" y="1"/>
                    </a:lnTo>
                    <a:lnTo>
                      <a:pt x="18" y="1"/>
                    </a:lnTo>
                    <a:lnTo>
                      <a:pt x="18" y="1"/>
                    </a:lnTo>
                    <a:lnTo>
                      <a:pt x="18" y="1"/>
                    </a:lnTo>
                    <a:lnTo>
                      <a:pt x="18" y="1"/>
                    </a:lnTo>
                    <a:lnTo>
                      <a:pt x="18" y="1"/>
                    </a:lnTo>
                    <a:lnTo>
                      <a:pt x="18" y="1"/>
                    </a:lnTo>
                    <a:lnTo>
                      <a:pt x="18" y="1"/>
                    </a:lnTo>
                    <a:lnTo>
                      <a:pt x="18" y="3"/>
                    </a:lnTo>
                    <a:lnTo>
                      <a:pt x="18" y="3"/>
                    </a:lnTo>
                    <a:lnTo>
                      <a:pt x="18" y="3"/>
                    </a:lnTo>
                    <a:lnTo>
                      <a:pt x="18" y="3"/>
                    </a:lnTo>
                    <a:lnTo>
                      <a:pt x="18" y="3"/>
                    </a:lnTo>
                    <a:lnTo>
                      <a:pt x="18" y="3"/>
                    </a:lnTo>
                    <a:lnTo>
                      <a:pt x="18" y="3"/>
                    </a:lnTo>
                    <a:lnTo>
                      <a:pt x="18" y="3"/>
                    </a:lnTo>
                    <a:lnTo>
                      <a:pt x="17" y="3"/>
                    </a:lnTo>
                    <a:lnTo>
                      <a:pt x="17" y="3"/>
                    </a:lnTo>
                    <a:lnTo>
                      <a:pt x="0" y="15"/>
                    </a:lnTo>
                    <a:lnTo>
                      <a:pt x="0" y="15"/>
                    </a:lnTo>
                    <a:lnTo>
                      <a:pt x="0" y="15"/>
                    </a:lnTo>
                    <a:lnTo>
                      <a:pt x="0" y="13"/>
                    </a:lnTo>
                    <a:lnTo>
                      <a:pt x="0" y="13"/>
                    </a:lnTo>
                    <a:lnTo>
                      <a:pt x="0" y="13"/>
                    </a:lnTo>
                    <a:lnTo>
                      <a:pt x="0" y="13"/>
                    </a:lnTo>
                    <a:lnTo>
                      <a:pt x="0" y="13"/>
                    </a:lnTo>
                    <a:lnTo>
                      <a:pt x="0" y="13"/>
                    </a:lnTo>
                    <a:lnTo>
                      <a:pt x="0" y="13"/>
                    </a:lnTo>
                    <a:lnTo>
                      <a:pt x="0" y="13"/>
                    </a:lnTo>
                    <a:lnTo>
                      <a:pt x="0" y="13"/>
                    </a:lnTo>
                    <a:lnTo>
                      <a:pt x="0" y="13"/>
                    </a:lnTo>
                    <a:lnTo>
                      <a:pt x="0" y="13"/>
                    </a:lnTo>
                    <a:lnTo>
                      <a:pt x="0" y="13"/>
                    </a:lnTo>
                    <a:lnTo>
                      <a:pt x="0" y="13"/>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close/>
                  </a:path>
                </a:pathLst>
              </a:custGeom>
              <a:solidFill>
                <a:srgbClr val="000000"/>
              </a:solidFill>
              <a:ln w="9525">
                <a:solidFill>
                  <a:schemeClr val="hlink"/>
                </a:solidFill>
                <a:round/>
                <a:headEnd/>
                <a:tailEnd/>
              </a:ln>
            </p:spPr>
            <p:txBody>
              <a:bodyPr/>
              <a:lstStyle/>
              <a:p>
                <a:endParaRPr lang="en-US"/>
              </a:p>
            </p:txBody>
          </p:sp>
          <p:sp>
            <p:nvSpPr>
              <p:cNvPr id="2167" name="Freeform 119"/>
              <p:cNvSpPr>
                <a:spLocks/>
              </p:cNvSpPr>
              <p:nvPr/>
            </p:nvSpPr>
            <p:spPr bwMode="auto">
              <a:xfrm>
                <a:off x="3671" y="1578"/>
                <a:ext cx="18" cy="15"/>
              </a:xfrm>
              <a:custGeom>
                <a:avLst/>
                <a:gdLst>
                  <a:gd name="T0" fmla="*/ 0 w 18"/>
                  <a:gd name="T1" fmla="*/ 12 h 15"/>
                  <a:gd name="T2" fmla="*/ 17 w 18"/>
                  <a:gd name="T3" fmla="*/ 0 h 15"/>
                  <a:gd name="T4" fmla="*/ 18 w 18"/>
                  <a:gd name="T5" fmla="*/ 0 h 15"/>
                  <a:gd name="T6" fmla="*/ 18 w 18"/>
                  <a:gd name="T7" fmla="*/ 1 h 15"/>
                  <a:gd name="T8" fmla="*/ 18 w 18"/>
                  <a:gd name="T9" fmla="*/ 3 h 15"/>
                  <a:gd name="T10" fmla="*/ 17 w 18"/>
                  <a:gd name="T11" fmla="*/ 3 h 15"/>
                  <a:gd name="T12" fmla="*/ 0 w 18"/>
                  <a:gd name="T13" fmla="*/ 15 h 15"/>
                  <a:gd name="T14" fmla="*/ 0 w 18"/>
                  <a:gd name="T15" fmla="*/ 13 h 15"/>
                  <a:gd name="T16" fmla="*/ 0 w 18"/>
                  <a:gd name="T1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5">
                    <a:moveTo>
                      <a:pt x="0" y="12"/>
                    </a:moveTo>
                    <a:lnTo>
                      <a:pt x="17" y="0"/>
                    </a:lnTo>
                    <a:lnTo>
                      <a:pt x="18" y="0"/>
                    </a:lnTo>
                    <a:lnTo>
                      <a:pt x="18" y="1"/>
                    </a:lnTo>
                    <a:lnTo>
                      <a:pt x="18" y="3"/>
                    </a:lnTo>
                    <a:lnTo>
                      <a:pt x="17" y="3"/>
                    </a:lnTo>
                    <a:lnTo>
                      <a:pt x="0" y="15"/>
                    </a:lnTo>
                    <a:lnTo>
                      <a:pt x="0" y="13"/>
                    </a:lnTo>
                    <a:lnTo>
                      <a:pt x="0" y="12"/>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8" name="Freeform 120"/>
              <p:cNvSpPr>
                <a:spLocks/>
              </p:cNvSpPr>
              <p:nvPr/>
            </p:nvSpPr>
            <p:spPr bwMode="auto">
              <a:xfrm>
                <a:off x="3671" y="1590"/>
                <a:ext cx="1" cy="3"/>
              </a:xfrm>
              <a:custGeom>
                <a:avLst/>
                <a:gdLst>
                  <a:gd name="T0" fmla="*/ 0 h 3"/>
                  <a:gd name="T1" fmla="*/ 0 h 3"/>
                  <a:gd name="T2" fmla="*/ 0 h 3"/>
                  <a:gd name="T3" fmla="*/ 0 h 3"/>
                  <a:gd name="T4" fmla="*/ 0 h 3"/>
                  <a:gd name="T5" fmla="*/ 0 h 3"/>
                  <a:gd name="T6" fmla="*/ 0 h 3"/>
                  <a:gd name="T7" fmla="*/ 1 h 3"/>
                  <a:gd name="T8" fmla="*/ 1 h 3"/>
                  <a:gd name="T9" fmla="*/ 1 h 3"/>
                  <a:gd name="T10" fmla="*/ 1 h 3"/>
                  <a:gd name="T11" fmla="*/ 1 h 3"/>
                  <a:gd name="T12" fmla="*/ 1 h 3"/>
                  <a:gd name="T13" fmla="*/ 1 h 3"/>
                  <a:gd name="T14" fmla="*/ 3 h 3"/>
                  <a:gd name="T15" fmla="*/ 3 h 3"/>
                  <a:gd name="T16" fmla="*/ 3 h 3"/>
                  <a:gd name="T17" fmla="*/ 3 h 3"/>
                  <a:gd name="T18" fmla="*/ 3 h 3"/>
                  <a:gd name="T19" fmla="*/ 1 h 3"/>
                  <a:gd name="T20" fmla="*/ 1 h 3"/>
                  <a:gd name="T21" fmla="*/ 1 h 3"/>
                  <a:gd name="T22" fmla="*/ 1 h 3"/>
                  <a:gd name="T23" fmla="*/ 1 h 3"/>
                  <a:gd name="T24" fmla="*/ 1 h 3"/>
                  <a:gd name="T25" fmla="*/ 1 h 3"/>
                  <a:gd name="T26" fmla="*/ 0 h 3"/>
                  <a:gd name="T27" fmla="*/ 0 h 3"/>
                  <a:gd name="T28" fmla="*/ 0 h 3"/>
                  <a:gd name="T29" fmla="*/ 0 h 3"/>
                  <a:gd name="T30" fmla="*/ 0 h 3"/>
                  <a:gd name="T31" fmla="*/ 0 h 3"/>
                  <a:gd name="T32" fmla="*/ 0 h 3"/>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Lst>
                <a:rect l="0" t="0" r="r" b="b"/>
                <a:pathLst>
                  <a:path h="3">
                    <a:moveTo>
                      <a:pt x="0" y="0"/>
                    </a:moveTo>
                    <a:lnTo>
                      <a:pt x="0" y="0"/>
                    </a:lnTo>
                    <a:lnTo>
                      <a:pt x="0" y="0"/>
                    </a:lnTo>
                    <a:lnTo>
                      <a:pt x="0" y="0"/>
                    </a:lnTo>
                    <a:lnTo>
                      <a:pt x="0" y="0"/>
                    </a:lnTo>
                    <a:lnTo>
                      <a:pt x="0" y="0"/>
                    </a:lnTo>
                    <a:lnTo>
                      <a:pt x="0" y="0"/>
                    </a:lnTo>
                    <a:lnTo>
                      <a:pt x="0" y="1"/>
                    </a:lnTo>
                    <a:lnTo>
                      <a:pt x="0" y="1"/>
                    </a:lnTo>
                    <a:lnTo>
                      <a:pt x="0" y="1"/>
                    </a:lnTo>
                    <a:lnTo>
                      <a:pt x="0" y="1"/>
                    </a:lnTo>
                    <a:lnTo>
                      <a:pt x="0" y="1"/>
                    </a:lnTo>
                    <a:lnTo>
                      <a:pt x="0" y="1"/>
                    </a:lnTo>
                    <a:lnTo>
                      <a:pt x="0" y="1"/>
                    </a:lnTo>
                    <a:lnTo>
                      <a:pt x="0" y="3"/>
                    </a:lnTo>
                    <a:lnTo>
                      <a:pt x="0" y="3"/>
                    </a:lnTo>
                    <a:lnTo>
                      <a:pt x="0" y="3"/>
                    </a:lnTo>
                    <a:lnTo>
                      <a:pt x="0" y="3"/>
                    </a:lnTo>
                    <a:lnTo>
                      <a:pt x="0" y="3"/>
                    </a:lnTo>
                    <a:lnTo>
                      <a:pt x="0" y="1"/>
                    </a:lnTo>
                    <a:lnTo>
                      <a:pt x="0" y="1"/>
                    </a:lnTo>
                    <a:lnTo>
                      <a:pt x="0" y="1"/>
                    </a:lnTo>
                    <a:lnTo>
                      <a:pt x="0" y="1"/>
                    </a:lnTo>
                    <a:lnTo>
                      <a:pt x="0" y="1"/>
                    </a:lnTo>
                    <a:lnTo>
                      <a:pt x="0" y="1"/>
                    </a:lnTo>
                    <a:lnTo>
                      <a:pt x="0" y="1"/>
                    </a:lnTo>
                    <a:lnTo>
                      <a:pt x="0" y="0"/>
                    </a:lnTo>
                    <a:lnTo>
                      <a:pt x="0" y="0"/>
                    </a:lnTo>
                    <a:lnTo>
                      <a:pt x="0" y="0"/>
                    </a:lnTo>
                    <a:lnTo>
                      <a:pt x="0" y="0"/>
                    </a:lnTo>
                    <a:lnTo>
                      <a:pt x="0" y="0"/>
                    </a:lnTo>
                    <a:lnTo>
                      <a:pt x="0" y="0"/>
                    </a:lnTo>
                    <a:lnTo>
                      <a:pt x="0" y="0"/>
                    </a:lnTo>
                    <a:close/>
                  </a:path>
                </a:pathLst>
              </a:custGeom>
              <a:solidFill>
                <a:srgbClr val="000000"/>
              </a:solidFill>
              <a:ln w="9525">
                <a:solidFill>
                  <a:schemeClr val="hlink"/>
                </a:solidFill>
                <a:round/>
                <a:headEnd/>
                <a:tailEnd/>
              </a:ln>
            </p:spPr>
            <p:txBody>
              <a:bodyPr/>
              <a:lstStyle/>
              <a:p>
                <a:endParaRPr lang="en-US"/>
              </a:p>
            </p:txBody>
          </p:sp>
          <p:sp>
            <p:nvSpPr>
              <p:cNvPr id="2169" name="Freeform 121"/>
              <p:cNvSpPr>
                <a:spLocks/>
              </p:cNvSpPr>
              <p:nvPr/>
            </p:nvSpPr>
            <p:spPr bwMode="auto">
              <a:xfrm>
                <a:off x="3671" y="1590"/>
                <a:ext cx="1" cy="3"/>
              </a:xfrm>
              <a:custGeom>
                <a:avLst/>
                <a:gdLst>
                  <a:gd name="T0" fmla="*/ 0 h 3"/>
                  <a:gd name="T1" fmla="*/ 1 h 3"/>
                  <a:gd name="T2" fmla="*/ 3 h 3"/>
                  <a:gd name="T3" fmla="*/ 1 h 3"/>
                  <a:gd name="T4" fmla="*/ 0 h 3"/>
                </a:gdLst>
                <a:ahLst/>
                <a:cxnLst>
                  <a:cxn ang="0">
                    <a:pos x="0" y="T0"/>
                  </a:cxn>
                  <a:cxn ang="0">
                    <a:pos x="0" y="T1"/>
                  </a:cxn>
                  <a:cxn ang="0">
                    <a:pos x="0" y="T2"/>
                  </a:cxn>
                  <a:cxn ang="0">
                    <a:pos x="0" y="T3"/>
                  </a:cxn>
                  <a:cxn ang="0">
                    <a:pos x="0" y="T4"/>
                  </a:cxn>
                </a:cxnLst>
                <a:rect l="0" t="0" r="r" b="b"/>
                <a:pathLst>
                  <a:path h="3">
                    <a:moveTo>
                      <a:pt x="0" y="0"/>
                    </a:moveTo>
                    <a:lnTo>
                      <a:pt x="0" y="1"/>
                    </a:lnTo>
                    <a:lnTo>
                      <a:pt x="0" y="3"/>
                    </a:lnTo>
                    <a:lnTo>
                      <a:pt x="0" y="1"/>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0" name="Freeform 122"/>
              <p:cNvSpPr>
                <a:spLocks/>
              </p:cNvSpPr>
              <p:nvPr/>
            </p:nvSpPr>
            <p:spPr bwMode="auto">
              <a:xfrm>
                <a:off x="3759" y="1578"/>
                <a:ext cx="19" cy="13"/>
              </a:xfrm>
              <a:custGeom>
                <a:avLst/>
                <a:gdLst>
                  <a:gd name="T0" fmla="*/ 0 w 19"/>
                  <a:gd name="T1" fmla="*/ 0 h 13"/>
                  <a:gd name="T2" fmla="*/ 0 w 19"/>
                  <a:gd name="T3" fmla="*/ 0 h 13"/>
                  <a:gd name="T4" fmla="*/ 0 w 19"/>
                  <a:gd name="T5" fmla="*/ 0 h 13"/>
                  <a:gd name="T6" fmla="*/ 0 w 19"/>
                  <a:gd name="T7" fmla="*/ 0 h 13"/>
                  <a:gd name="T8" fmla="*/ 0 w 19"/>
                  <a:gd name="T9" fmla="*/ 0 h 13"/>
                  <a:gd name="T10" fmla="*/ 0 w 19"/>
                  <a:gd name="T11" fmla="*/ 0 h 13"/>
                  <a:gd name="T12" fmla="*/ 0 w 19"/>
                  <a:gd name="T13" fmla="*/ 1 h 13"/>
                  <a:gd name="T14" fmla="*/ 0 w 19"/>
                  <a:gd name="T15" fmla="*/ 1 h 13"/>
                  <a:gd name="T16" fmla="*/ 0 w 19"/>
                  <a:gd name="T17" fmla="*/ 1 h 13"/>
                  <a:gd name="T18" fmla="*/ 0 w 19"/>
                  <a:gd name="T19" fmla="*/ 1 h 13"/>
                  <a:gd name="T20" fmla="*/ 0 w 19"/>
                  <a:gd name="T21" fmla="*/ 1 h 13"/>
                  <a:gd name="T22" fmla="*/ 0 w 19"/>
                  <a:gd name="T23" fmla="*/ 1 h 13"/>
                  <a:gd name="T24" fmla="*/ 0 w 19"/>
                  <a:gd name="T25" fmla="*/ 1 h 13"/>
                  <a:gd name="T26" fmla="*/ 0 w 19"/>
                  <a:gd name="T27" fmla="*/ 3 h 13"/>
                  <a:gd name="T28" fmla="*/ 0 w 19"/>
                  <a:gd name="T29" fmla="*/ 3 h 13"/>
                  <a:gd name="T30" fmla="*/ 0 w 19"/>
                  <a:gd name="T31" fmla="*/ 3 h 13"/>
                  <a:gd name="T32" fmla="*/ 0 w 19"/>
                  <a:gd name="T33" fmla="*/ 3 h 13"/>
                  <a:gd name="T34" fmla="*/ 19 w 19"/>
                  <a:gd name="T35" fmla="*/ 13 h 13"/>
                  <a:gd name="T36" fmla="*/ 19 w 19"/>
                  <a:gd name="T37" fmla="*/ 13 h 13"/>
                  <a:gd name="T38" fmla="*/ 17 w 19"/>
                  <a:gd name="T39" fmla="*/ 13 h 13"/>
                  <a:gd name="T40" fmla="*/ 17 w 19"/>
                  <a:gd name="T41" fmla="*/ 13 h 13"/>
                  <a:gd name="T42" fmla="*/ 17 w 19"/>
                  <a:gd name="T43" fmla="*/ 13 h 13"/>
                  <a:gd name="T44" fmla="*/ 17 w 19"/>
                  <a:gd name="T45" fmla="*/ 13 h 13"/>
                  <a:gd name="T46" fmla="*/ 17 w 19"/>
                  <a:gd name="T47" fmla="*/ 13 h 13"/>
                  <a:gd name="T48" fmla="*/ 17 w 19"/>
                  <a:gd name="T49" fmla="*/ 12 h 13"/>
                  <a:gd name="T50" fmla="*/ 17 w 19"/>
                  <a:gd name="T51" fmla="*/ 12 h 13"/>
                  <a:gd name="T52" fmla="*/ 17 w 19"/>
                  <a:gd name="T53" fmla="*/ 12 h 13"/>
                  <a:gd name="T54" fmla="*/ 17 w 19"/>
                  <a:gd name="T55" fmla="*/ 12 h 13"/>
                  <a:gd name="T56" fmla="*/ 19 w 19"/>
                  <a:gd name="T57" fmla="*/ 12 h 13"/>
                  <a:gd name="T58" fmla="*/ 19 w 19"/>
                  <a:gd name="T59" fmla="*/ 12 h 13"/>
                  <a:gd name="T60" fmla="*/ 19 w 19"/>
                  <a:gd name="T61" fmla="*/ 12 h 13"/>
                  <a:gd name="T62" fmla="*/ 19 w 19"/>
                  <a:gd name="T63" fmla="*/ 12 h 13"/>
                  <a:gd name="T64" fmla="*/ 19 w 19"/>
                  <a:gd name="T65"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3">
                    <a:moveTo>
                      <a:pt x="19" y="12"/>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3"/>
                    </a:lnTo>
                    <a:lnTo>
                      <a:pt x="0" y="3"/>
                    </a:lnTo>
                    <a:lnTo>
                      <a:pt x="0" y="3"/>
                    </a:lnTo>
                    <a:lnTo>
                      <a:pt x="0" y="3"/>
                    </a:lnTo>
                    <a:lnTo>
                      <a:pt x="0" y="3"/>
                    </a:lnTo>
                    <a:lnTo>
                      <a:pt x="0" y="3"/>
                    </a:lnTo>
                    <a:lnTo>
                      <a:pt x="0" y="3"/>
                    </a:lnTo>
                    <a:lnTo>
                      <a:pt x="0" y="3"/>
                    </a:lnTo>
                    <a:lnTo>
                      <a:pt x="19" y="13"/>
                    </a:lnTo>
                    <a:lnTo>
                      <a:pt x="19" y="13"/>
                    </a:lnTo>
                    <a:lnTo>
                      <a:pt x="19" y="13"/>
                    </a:lnTo>
                    <a:lnTo>
                      <a:pt x="19" y="13"/>
                    </a:lnTo>
                    <a:lnTo>
                      <a:pt x="19" y="13"/>
                    </a:lnTo>
                    <a:lnTo>
                      <a:pt x="17" y="13"/>
                    </a:lnTo>
                    <a:lnTo>
                      <a:pt x="17" y="13"/>
                    </a:lnTo>
                    <a:lnTo>
                      <a:pt x="17" y="13"/>
                    </a:lnTo>
                    <a:lnTo>
                      <a:pt x="17" y="13"/>
                    </a:lnTo>
                    <a:lnTo>
                      <a:pt x="17" y="13"/>
                    </a:lnTo>
                    <a:lnTo>
                      <a:pt x="17" y="13"/>
                    </a:lnTo>
                    <a:lnTo>
                      <a:pt x="17" y="13"/>
                    </a:lnTo>
                    <a:lnTo>
                      <a:pt x="17" y="13"/>
                    </a:lnTo>
                    <a:lnTo>
                      <a:pt x="17" y="13"/>
                    </a:lnTo>
                    <a:lnTo>
                      <a:pt x="17" y="13"/>
                    </a:lnTo>
                    <a:lnTo>
                      <a:pt x="17" y="12"/>
                    </a:lnTo>
                    <a:lnTo>
                      <a:pt x="17" y="12"/>
                    </a:lnTo>
                    <a:lnTo>
                      <a:pt x="17" y="12"/>
                    </a:lnTo>
                    <a:lnTo>
                      <a:pt x="17" y="12"/>
                    </a:lnTo>
                    <a:lnTo>
                      <a:pt x="17" y="12"/>
                    </a:lnTo>
                    <a:lnTo>
                      <a:pt x="17" y="12"/>
                    </a:lnTo>
                    <a:lnTo>
                      <a:pt x="17" y="12"/>
                    </a:lnTo>
                    <a:lnTo>
                      <a:pt x="19" y="12"/>
                    </a:lnTo>
                    <a:lnTo>
                      <a:pt x="19" y="12"/>
                    </a:lnTo>
                    <a:lnTo>
                      <a:pt x="19" y="12"/>
                    </a:lnTo>
                    <a:lnTo>
                      <a:pt x="19" y="12"/>
                    </a:lnTo>
                    <a:lnTo>
                      <a:pt x="19" y="12"/>
                    </a:lnTo>
                    <a:lnTo>
                      <a:pt x="19" y="12"/>
                    </a:lnTo>
                    <a:lnTo>
                      <a:pt x="19" y="12"/>
                    </a:lnTo>
                    <a:lnTo>
                      <a:pt x="19" y="12"/>
                    </a:lnTo>
                    <a:lnTo>
                      <a:pt x="19" y="12"/>
                    </a:lnTo>
                    <a:lnTo>
                      <a:pt x="19" y="12"/>
                    </a:lnTo>
                    <a:lnTo>
                      <a:pt x="19" y="12"/>
                    </a:lnTo>
                    <a:close/>
                  </a:path>
                </a:pathLst>
              </a:custGeom>
              <a:solidFill>
                <a:srgbClr val="000000"/>
              </a:solidFill>
              <a:ln w="9525">
                <a:solidFill>
                  <a:schemeClr val="hlink"/>
                </a:solidFill>
                <a:round/>
                <a:headEnd/>
                <a:tailEnd/>
              </a:ln>
            </p:spPr>
            <p:txBody>
              <a:bodyPr/>
              <a:lstStyle/>
              <a:p>
                <a:endParaRPr lang="en-US"/>
              </a:p>
            </p:txBody>
          </p:sp>
          <p:sp>
            <p:nvSpPr>
              <p:cNvPr id="2171" name="Freeform 123"/>
              <p:cNvSpPr>
                <a:spLocks/>
              </p:cNvSpPr>
              <p:nvPr/>
            </p:nvSpPr>
            <p:spPr bwMode="auto">
              <a:xfrm>
                <a:off x="3759" y="1578"/>
                <a:ext cx="19" cy="13"/>
              </a:xfrm>
              <a:custGeom>
                <a:avLst/>
                <a:gdLst>
                  <a:gd name="T0" fmla="*/ 19 w 19"/>
                  <a:gd name="T1" fmla="*/ 12 h 13"/>
                  <a:gd name="T2" fmla="*/ 0 w 19"/>
                  <a:gd name="T3" fmla="*/ 0 h 13"/>
                  <a:gd name="T4" fmla="*/ 0 w 19"/>
                  <a:gd name="T5" fmla="*/ 1 h 13"/>
                  <a:gd name="T6" fmla="*/ 0 w 19"/>
                  <a:gd name="T7" fmla="*/ 3 h 13"/>
                  <a:gd name="T8" fmla="*/ 19 w 19"/>
                  <a:gd name="T9" fmla="*/ 13 h 13"/>
                  <a:gd name="T10" fmla="*/ 17 w 19"/>
                  <a:gd name="T11" fmla="*/ 13 h 13"/>
                  <a:gd name="T12" fmla="*/ 17 w 19"/>
                  <a:gd name="T13" fmla="*/ 12 h 13"/>
                  <a:gd name="T14" fmla="*/ 19 w 19"/>
                  <a:gd name="T15" fmla="*/ 1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19" y="12"/>
                    </a:moveTo>
                    <a:lnTo>
                      <a:pt x="0" y="0"/>
                    </a:lnTo>
                    <a:lnTo>
                      <a:pt x="0" y="1"/>
                    </a:lnTo>
                    <a:lnTo>
                      <a:pt x="0" y="3"/>
                    </a:lnTo>
                    <a:lnTo>
                      <a:pt x="19" y="13"/>
                    </a:lnTo>
                    <a:lnTo>
                      <a:pt x="17" y="13"/>
                    </a:lnTo>
                    <a:lnTo>
                      <a:pt x="17" y="12"/>
                    </a:lnTo>
                    <a:lnTo>
                      <a:pt x="19" y="12"/>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2" name="Freeform 124"/>
              <p:cNvSpPr>
                <a:spLocks/>
              </p:cNvSpPr>
              <p:nvPr/>
            </p:nvSpPr>
            <p:spPr bwMode="auto">
              <a:xfrm>
                <a:off x="3776" y="1590"/>
                <a:ext cx="2" cy="1"/>
              </a:xfrm>
              <a:custGeom>
                <a:avLst/>
                <a:gdLst>
                  <a:gd name="T0" fmla="*/ 2 w 2"/>
                  <a:gd name="T1" fmla="*/ 0 h 1"/>
                  <a:gd name="T2" fmla="*/ 2 w 2"/>
                  <a:gd name="T3" fmla="*/ 0 h 1"/>
                  <a:gd name="T4" fmla="*/ 2 w 2"/>
                  <a:gd name="T5" fmla="*/ 0 h 1"/>
                  <a:gd name="T6" fmla="*/ 2 w 2"/>
                  <a:gd name="T7" fmla="*/ 0 h 1"/>
                  <a:gd name="T8" fmla="*/ 0 w 2"/>
                  <a:gd name="T9" fmla="*/ 0 h 1"/>
                  <a:gd name="T10" fmla="*/ 0 w 2"/>
                  <a:gd name="T11" fmla="*/ 0 h 1"/>
                  <a:gd name="T12" fmla="*/ 0 w 2"/>
                  <a:gd name="T13" fmla="*/ 0 h 1"/>
                  <a:gd name="T14" fmla="*/ 0 w 2"/>
                  <a:gd name="T15" fmla="*/ 0 h 1"/>
                  <a:gd name="T16" fmla="*/ 0 w 2"/>
                  <a:gd name="T17" fmla="*/ 1 h 1"/>
                  <a:gd name="T18" fmla="*/ 0 w 2"/>
                  <a:gd name="T19" fmla="*/ 1 h 1"/>
                  <a:gd name="T20" fmla="*/ 0 w 2"/>
                  <a:gd name="T21" fmla="*/ 1 h 1"/>
                  <a:gd name="T22" fmla="*/ 0 w 2"/>
                  <a:gd name="T23" fmla="*/ 1 h 1"/>
                  <a:gd name="T24" fmla="*/ 0 w 2"/>
                  <a:gd name="T25" fmla="*/ 1 h 1"/>
                  <a:gd name="T26" fmla="*/ 2 w 2"/>
                  <a:gd name="T27" fmla="*/ 1 h 1"/>
                  <a:gd name="T28" fmla="*/ 2 w 2"/>
                  <a:gd name="T29" fmla="*/ 1 h 1"/>
                  <a:gd name="T30" fmla="*/ 2 w 2"/>
                  <a:gd name="T31" fmla="*/ 1 h 1"/>
                  <a:gd name="T32" fmla="*/ 2 w 2"/>
                  <a:gd name="T33" fmla="*/ 1 h 1"/>
                  <a:gd name="T34" fmla="*/ 2 w 2"/>
                  <a:gd name="T35" fmla="*/ 1 h 1"/>
                  <a:gd name="T36" fmla="*/ 2 w 2"/>
                  <a:gd name="T37" fmla="*/ 1 h 1"/>
                  <a:gd name="T38" fmla="*/ 2 w 2"/>
                  <a:gd name="T39" fmla="*/ 1 h 1"/>
                  <a:gd name="T40" fmla="*/ 2 w 2"/>
                  <a:gd name="T41" fmla="*/ 1 h 1"/>
                  <a:gd name="T42" fmla="*/ 2 w 2"/>
                  <a:gd name="T43" fmla="*/ 1 h 1"/>
                  <a:gd name="T44" fmla="*/ 2 w 2"/>
                  <a:gd name="T45" fmla="*/ 1 h 1"/>
                  <a:gd name="T46" fmla="*/ 2 w 2"/>
                  <a:gd name="T47" fmla="*/ 1 h 1"/>
                  <a:gd name="T48" fmla="*/ 2 w 2"/>
                  <a:gd name="T49" fmla="*/ 1 h 1"/>
                  <a:gd name="T50" fmla="*/ 2 w 2"/>
                  <a:gd name="T51" fmla="*/ 0 h 1"/>
                  <a:gd name="T52" fmla="*/ 2 w 2"/>
                  <a:gd name="T53" fmla="*/ 0 h 1"/>
                  <a:gd name="T54" fmla="*/ 2 w 2"/>
                  <a:gd name="T55" fmla="*/ 0 h 1"/>
                  <a:gd name="T56" fmla="*/ 2 w 2"/>
                  <a:gd name="T57" fmla="*/ 0 h 1"/>
                  <a:gd name="T58" fmla="*/ 2 w 2"/>
                  <a:gd name="T59" fmla="*/ 0 h 1"/>
                  <a:gd name="T60" fmla="*/ 2 w 2"/>
                  <a:gd name="T61" fmla="*/ 0 h 1"/>
                  <a:gd name="T62" fmla="*/ 2 w 2"/>
                  <a:gd name="T63" fmla="*/ 0 h 1"/>
                  <a:gd name="T64" fmla="*/ 2 w 2"/>
                  <a:gd name="T65"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 h="1">
                    <a:moveTo>
                      <a:pt x="2" y="0"/>
                    </a:moveTo>
                    <a:lnTo>
                      <a:pt x="2" y="0"/>
                    </a:lnTo>
                    <a:lnTo>
                      <a:pt x="2" y="0"/>
                    </a:lnTo>
                    <a:lnTo>
                      <a:pt x="2" y="0"/>
                    </a:lnTo>
                    <a:lnTo>
                      <a:pt x="0" y="0"/>
                    </a:lnTo>
                    <a:lnTo>
                      <a:pt x="0" y="0"/>
                    </a:lnTo>
                    <a:lnTo>
                      <a:pt x="0" y="0"/>
                    </a:lnTo>
                    <a:lnTo>
                      <a:pt x="0" y="0"/>
                    </a:lnTo>
                    <a:lnTo>
                      <a:pt x="0" y="1"/>
                    </a:lnTo>
                    <a:lnTo>
                      <a:pt x="0" y="1"/>
                    </a:lnTo>
                    <a:lnTo>
                      <a:pt x="0" y="1"/>
                    </a:lnTo>
                    <a:lnTo>
                      <a:pt x="0" y="1"/>
                    </a:lnTo>
                    <a:lnTo>
                      <a:pt x="0"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0"/>
                    </a:lnTo>
                    <a:lnTo>
                      <a:pt x="2" y="0"/>
                    </a:lnTo>
                    <a:lnTo>
                      <a:pt x="2" y="0"/>
                    </a:lnTo>
                    <a:lnTo>
                      <a:pt x="2" y="0"/>
                    </a:lnTo>
                    <a:lnTo>
                      <a:pt x="2" y="0"/>
                    </a:lnTo>
                    <a:lnTo>
                      <a:pt x="2" y="0"/>
                    </a:lnTo>
                    <a:lnTo>
                      <a:pt x="2" y="0"/>
                    </a:lnTo>
                    <a:lnTo>
                      <a:pt x="2" y="0"/>
                    </a:lnTo>
                    <a:close/>
                  </a:path>
                </a:pathLst>
              </a:custGeom>
              <a:solidFill>
                <a:srgbClr val="000000"/>
              </a:solidFill>
              <a:ln w="9525">
                <a:solidFill>
                  <a:schemeClr val="hlink"/>
                </a:solidFill>
                <a:round/>
                <a:headEnd/>
                <a:tailEnd/>
              </a:ln>
            </p:spPr>
            <p:txBody>
              <a:bodyPr/>
              <a:lstStyle/>
              <a:p>
                <a:endParaRPr lang="en-US"/>
              </a:p>
            </p:txBody>
          </p:sp>
          <p:sp>
            <p:nvSpPr>
              <p:cNvPr id="2173" name="Rectangle 125"/>
              <p:cNvSpPr>
                <a:spLocks noChangeArrowheads="1"/>
              </p:cNvSpPr>
              <p:nvPr/>
            </p:nvSpPr>
            <p:spPr bwMode="auto">
              <a:xfrm>
                <a:off x="3776" y="1590"/>
                <a:ext cx="2" cy="1"/>
              </a:xfrm>
              <a:prstGeom prst="rect">
                <a:avLst/>
              </a:prstGeom>
              <a:noFill/>
              <a:ln w="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4" name="Freeform 126"/>
              <p:cNvSpPr>
                <a:spLocks/>
              </p:cNvSpPr>
              <p:nvPr/>
            </p:nvSpPr>
            <p:spPr bwMode="auto">
              <a:xfrm>
                <a:off x="3688" y="1530"/>
                <a:ext cx="73" cy="9"/>
              </a:xfrm>
              <a:custGeom>
                <a:avLst/>
                <a:gdLst>
                  <a:gd name="T0" fmla="*/ 11 w 73"/>
                  <a:gd name="T1" fmla="*/ 0 h 9"/>
                  <a:gd name="T2" fmla="*/ 62 w 73"/>
                  <a:gd name="T3" fmla="*/ 0 h 9"/>
                  <a:gd name="T4" fmla="*/ 73 w 73"/>
                  <a:gd name="T5" fmla="*/ 9 h 9"/>
                  <a:gd name="T6" fmla="*/ 0 w 73"/>
                  <a:gd name="T7" fmla="*/ 9 h 9"/>
                  <a:gd name="T8" fmla="*/ 11 w 73"/>
                  <a:gd name="T9" fmla="*/ 0 h 9"/>
                </a:gdLst>
                <a:ahLst/>
                <a:cxnLst>
                  <a:cxn ang="0">
                    <a:pos x="T0" y="T1"/>
                  </a:cxn>
                  <a:cxn ang="0">
                    <a:pos x="T2" y="T3"/>
                  </a:cxn>
                  <a:cxn ang="0">
                    <a:pos x="T4" y="T5"/>
                  </a:cxn>
                  <a:cxn ang="0">
                    <a:pos x="T6" y="T7"/>
                  </a:cxn>
                  <a:cxn ang="0">
                    <a:pos x="T8" y="T9"/>
                  </a:cxn>
                </a:cxnLst>
                <a:rect l="0" t="0" r="r" b="b"/>
                <a:pathLst>
                  <a:path w="73" h="9">
                    <a:moveTo>
                      <a:pt x="11" y="0"/>
                    </a:moveTo>
                    <a:lnTo>
                      <a:pt x="62" y="0"/>
                    </a:lnTo>
                    <a:lnTo>
                      <a:pt x="73" y="9"/>
                    </a:lnTo>
                    <a:lnTo>
                      <a:pt x="0" y="9"/>
                    </a:lnTo>
                    <a:lnTo>
                      <a:pt x="11"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5" name="Freeform 127"/>
              <p:cNvSpPr>
                <a:spLocks/>
              </p:cNvSpPr>
              <p:nvPr/>
            </p:nvSpPr>
            <p:spPr bwMode="auto">
              <a:xfrm>
                <a:off x="3671" y="1537"/>
                <a:ext cx="18" cy="14"/>
              </a:xfrm>
              <a:custGeom>
                <a:avLst/>
                <a:gdLst>
                  <a:gd name="T0" fmla="*/ 17 w 18"/>
                  <a:gd name="T1" fmla="*/ 0 h 14"/>
                  <a:gd name="T2" fmla="*/ 17 w 18"/>
                  <a:gd name="T3" fmla="*/ 0 h 14"/>
                  <a:gd name="T4" fmla="*/ 17 w 18"/>
                  <a:gd name="T5" fmla="*/ 0 h 14"/>
                  <a:gd name="T6" fmla="*/ 17 w 18"/>
                  <a:gd name="T7" fmla="*/ 0 h 14"/>
                  <a:gd name="T8" fmla="*/ 18 w 18"/>
                  <a:gd name="T9" fmla="*/ 0 h 14"/>
                  <a:gd name="T10" fmla="*/ 18 w 18"/>
                  <a:gd name="T11" fmla="*/ 0 h 14"/>
                  <a:gd name="T12" fmla="*/ 18 w 18"/>
                  <a:gd name="T13" fmla="*/ 0 h 14"/>
                  <a:gd name="T14" fmla="*/ 18 w 18"/>
                  <a:gd name="T15" fmla="*/ 2 h 14"/>
                  <a:gd name="T16" fmla="*/ 18 w 18"/>
                  <a:gd name="T17" fmla="*/ 2 h 14"/>
                  <a:gd name="T18" fmla="*/ 18 w 18"/>
                  <a:gd name="T19" fmla="*/ 2 h 14"/>
                  <a:gd name="T20" fmla="*/ 18 w 18"/>
                  <a:gd name="T21" fmla="*/ 2 h 14"/>
                  <a:gd name="T22" fmla="*/ 18 w 18"/>
                  <a:gd name="T23" fmla="*/ 2 h 14"/>
                  <a:gd name="T24" fmla="*/ 18 w 18"/>
                  <a:gd name="T25" fmla="*/ 2 h 14"/>
                  <a:gd name="T26" fmla="*/ 18 w 18"/>
                  <a:gd name="T27" fmla="*/ 3 h 14"/>
                  <a:gd name="T28" fmla="*/ 18 w 18"/>
                  <a:gd name="T29" fmla="*/ 3 h 14"/>
                  <a:gd name="T30" fmla="*/ 18 w 18"/>
                  <a:gd name="T31" fmla="*/ 3 h 14"/>
                  <a:gd name="T32" fmla="*/ 17 w 18"/>
                  <a:gd name="T33" fmla="*/ 3 h 14"/>
                  <a:gd name="T34" fmla="*/ 0 w 18"/>
                  <a:gd name="T35" fmla="*/ 14 h 14"/>
                  <a:gd name="T36" fmla="*/ 0 w 18"/>
                  <a:gd name="T37" fmla="*/ 14 h 14"/>
                  <a:gd name="T38" fmla="*/ 0 w 18"/>
                  <a:gd name="T39" fmla="*/ 14 h 14"/>
                  <a:gd name="T40" fmla="*/ 0 w 18"/>
                  <a:gd name="T41" fmla="*/ 14 h 14"/>
                  <a:gd name="T42" fmla="*/ 0 w 18"/>
                  <a:gd name="T43" fmla="*/ 14 h 14"/>
                  <a:gd name="T44" fmla="*/ 0 w 18"/>
                  <a:gd name="T45" fmla="*/ 14 h 14"/>
                  <a:gd name="T46" fmla="*/ 0 w 18"/>
                  <a:gd name="T47" fmla="*/ 14 h 14"/>
                  <a:gd name="T48" fmla="*/ 0 w 18"/>
                  <a:gd name="T49" fmla="*/ 12 h 14"/>
                  <a:gd name="T50" fmla="*/ 0 w 18"/>
                  <a:gd name="T51" fmla="*/ 12 h 14"/>
                  <a:gd name="T52" fmla="*/ 0 w 18"/>
                  <a:gd name="T53" fmla="*/ 12 h 14"/>
                  <a:gd name="T54" fmla="*/ 0 w 18"/>
                  <a:gd name="T55" fmla="*/ 12 h 14"/>
                  <a:gd name="T56" fmla="*/ 0 w 18"/>
                  <a:gd name="T57" fmla="*/ 12 h 14"/>
                  <a:gd name="T58" fmla="*/ 0 w 18"/>
                  <a:gd name="T59" fmla="*/ 12 h 14"/>
                  <a:gd name="T60" fmla="*/ 0 w 18"/>
                  <a:gd name="T61" fmla="*/ 12 h 14"/>
                  <a:gd name="T62" fmla="*/ 0 w 18"/>
                  <a:gd name="T63" fmla="*/ 12 h 14"/>
                  <a:gd name="T64" fmla="*/ 0 w 18"/>
                  <a:gd name="T65"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 h="14">
                    <a:moveTo>
                      <a:pt x="0" y="12"/>
                    </a:moveTo>
                    <a:lnTo>
                      <a:pt x="17" y="0"/>
                    </a:lnTo>
                    <a:lnTo>
                      <a:pt x="17" y="0"/>
                    </a:lnTo>
                    <a:lnTo>
                      <a:pt x="17" y="0"/>
                    </a:lnTo>
                    <a:lnTo>
                      <a:pt x="17" y="0"/>
                    </a:lnTo>
                    <a:lnTo>
                      <a:pt x="17" y="0"/>
                    </a:lnTo>
                    <a:lnTo>
                      <a:pt x="17" y="0"/>
                    </a:lnTo>
                    <a:lnTo>
                      <a:pt x="17" y="0"/>
                    </a:lnTo>
                    <a:lnTo>
                      <a:pt x="17" y="0"/>
                    </a:lnTo>
                    <a:lnTo>
                      <a:pt x="18" y="0"/>
                    </a:lnTo>
                    <a:lnTo>
                      <a:pt x="18" y="0"/>
                    </a:lnTo>
                    <a:lnTo>
                      <a:pt x="18" y="0"/>
                    </a:lnTo>
                    <a:lnTo>
                      <a:pt x="18" y="0"/>
                    </a:lnTo>
                    <a:lnTo>
                      <a:pt x="18" y="0"/>
                    </a:lnTo>
                    <a:lnTo>
                      <a:pt x="18" y="2"/>
                    </a:lnTo>
                    <a:lnTo>
                      <a:pt x="18" y="2"/>
                    </a:lnTo>
                    <a:lnTo>
                      <a:pt x="18" y="2"/>
                    </a:lnTo>
                    <a:lnTo>
                      <a:pt x="18" y="2"/>
                    </a:lnTo>
                    <a:lnTo>
                      <a:pt x="18" y="2"/>
                    </a:lnTo>
                    <a:lnTo>
                      <a:pt x="18" y="2"/>
                    </a:lnTo>
                    <a:lnTo>
                      <a:pt x="18" y="2"/>
                    </a:lnTo>
                    <a:lnTo>
                      <a:pt x="18" y="2"/>
                    </a:lnTo>
                    <a:lnTo>
                      <a:pt x="18" y="2"/>
                    </a:lnTo>
                    <a:lnTo>
                      <a:pt x="18" y="2"/>
                    </a:lnTo>
                    <a:lnTo>
                      <a:pt x="18" y="2"/>
                    </a:lnTo>
                    <a:lnTo>
                      <a:pt x="18" y="2"/>
                    </a:lnTo>
                    <a:lnTo>
                      <a:pt x="18" y="2"/>
                    </a:lnTo>
                    <a:lnTo>
                      <a:pt x="18" y="3"/>
                    </a:lnTo>
                    <a:lnTo>
                      <a:pt x="18" y="3"/>
                    </a:lnTo>
                    <a:lnTo>
                      <a:pt x="18" y="3"/>
                    </a:lnTo>
                    <a:lnTo>
                      <a:pt x="18" y="3"/>
                    </a:lnTo>
                    <a:lnTo>
                      <a:pt x="18" y="3"/>
                    </a:lnTo>
                    <a:lnTo>
                      <a:pt x="17" y="3"/>
                    </a:lnTo>
                    <a:lnTo>
                      <a:pt x="17" y="3"/>
                    </a:lnTo>
                    <a:lnTo>
                      <a:pt x="0" y="14"/>
                    </a:lnTo>
                    <a:lnTo>
                      <a:pt x="0" y="14"/>
                    </a:lnTo>
                    <a:lnTo>
                      <a:pt x="0" y="14"/>
                    </a:lnTo>
                    <a:lnTo>
                      <a:pt x="0" y="14"/>
                    </a:lnTo>
                    <a:lnTo>
                      <a:pt x="0" y="14"/>
                    </a:lnTo>
                    <a:lnTo>
                      <a:pt x="0" y="14"/>
                    </a:lnTo>
                    <a:lnTo>
                      <a:pt x="0" y="14"/>
                    </a:lnTo>
                    <a:lnTo>
                      <a:pt x="0" y="14"/>
                    </a:lnTo>
                    <a:lnTo>
                      <a:pt x="0" y="14"/>
                    </a:lnTo>
                    <a:lnTo>
                      <a:pt x="0" y="14"/>
                    </a:lnTo>
                    <a:lnTo>
                      <a:pt x="0" y="14"/>
                    </a:lnTo>
                    <a:lnTo>
                      <a:pt x="0" y="14"/>
                    </a:lnTo>
                    <a:lnTo>
                      <a:pt x="0" y="14"/>
                    </a:lnTo>
                    <a:lnTo>
                      <a:pt x="0" y="14"/>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close/>
                  </a:path>
                </a:pathLst>
              </a:custGeom>
              <a:solidFill>
                <a:srgbClr val="000000"/>
              </a:solidFill>
              <a:ln w="9525">
                <a:solidFill>
                  <a:schemeClr val="hlink"/>
                </a:solidFill>
                <a:round/>
                <a:headEnd/>
                <a:tailEnd/>
              </a:ln>
            </p:spPr>
            <p:txBody>
              <a:bodyPr/>
              <a:lstStyle/>
              <a:p>
                <a:endParaRPr lang="en-US"/>
              </a:p>
            </p:txBody>
          </p:sp>
          <p:sp>
            <p:nvSpPr>
              <p:cNvPr id="2176" name="Freeform 128"/>
              <p:cNvSpPr>
                <a:spLocks/>
              </p:cNvSpPr>
              <p:nvPr/>
            </p:nvSpPr>
            <p:spPr bwMode="auto">
              <a:xfrm>
                <a:off x="3671" y="1537"/>
                <a:ext cx="18" cy="14"/>
              </a:xfrm>
              <a:custGeom>
                <a:avLst/>
                <a:gdLst>
                  <a:gd name="T0" fmla="*/ 0 w 18"/>
                  <a:gd name="T1" fmla="*/ 12 h 14"/>
                  <a:gd name="T2" fmla="*/ 17 w 18"/>
                  <a:gd name="T3" fmla="*/ 0 h 14"/>
                  <a:gd name="T4" fmla="*/ 18 w 18"/>
                  <a:gd name="T5" fmla="*/ 0 h 14"/>
                  <a:gd name="T6" fmla="*/ 18 w 18"/>
                  <a:gd name="T7" fmla="*/ 2 h 14"/>
                  <a:gd name="T8" fmla="*/ 18 w 18"/>
                  <a:gd name="T9" fmla="*/ 3 h 14"/>
                  <a:gd name="T10" fmla="*/ 17 w 18"/>
                  <a:gd name="T11" fmla="*/ 3 h 14"/>
                  <a:gd name="T12" fmla="*/ 0 w 18"/>
                  <a:gd name="T13" fmla="*/ 14 h 14"/>
                  <a:gd name="T14" fmla="*/ 0 w 18"/>
                  <a:gd name="T15" fmla="*/ 12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4">
                    <a:moveTo>
                      <a:pt x="0" y="12"/>
                    </a:moveTo>
                    <a:lnTo>
                      <a:pt x="17" y="0"/>
                    </a:lnTo>
                    <a:lnTo>
                      <a:pt x="18" y="0"/>
                    </a:lnTo>
                    <a:lnTo>
                      <a:pt x="18" y="2"/>
                    </a:lnTo>
                    <a:lnTo>
                      <a:pt x="18" y="3"/>
                    </a:lnTo>
                    <a:lnTo>
                      <a:pt x="17" y="3"/>
                    </a:lnTo>
                    <a:lnTo>
                      <a:pt x="0" y="14"/>
                    </a:lnTo>
                    <a:lnTo>
                      <a:pt x="0" y="12"/>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7" name="Freeform 129"/>
              <p:cNvSpPr>
                <a:spLocks/>
              </p:cNvSpPr>
              <p:nvPr/>
            </p:nvSpPr>
            <p:spPr bwMode="auto">
              <a:xfrm>
                <a:off x="3671" y="1549"/>
                <a:ext cx="1" cy="2"/>
              </a:xfrm>
              <a:custGeom>
                <a:avLst/>
                <a:gdLst>
                  <a:gd name="T0" fmla="*/ 0 h 2"/>
                  <a:gd name="T1" fmla="*/ 0 h 2"/>
                  <a:gd name="T2" fmla="*/ 0 h 2"/>
                  <a:gd name="T3" fmla="*/ 0 h 2"/>
                  <a:gd name="T4" fmla="*/ 0 h 2"/>
                  <a:gd name="T5" fmla="*/ 0 h 2"/>
                  <a:gd name="T6" fmla="*/ 0 h 2"/>
                  <a:gd name="T7" fmla="*/ 0 h 2"/>
                  <a:gd name="T8" fmla="*/ 2 h 2"/>
                  <a:gd name="T9" fmla="*/ 2 h 2"/>
                  <a:gd name="T10" fmla="*/ 2 h 2"/>
                  <a:gd name="T11" fmla="*/ 2 h 2"/>
                  <a:gd name="T12" fmla="*/ 2 h 2"/>
                  <a:gd name="T13" fmla="*/ 2 h 2"/>
                  <a:gd name="T14" fmla="*/ 2 h 2"/>
                  <a:gd name="T15" fmla="*/ 2 h 2"/>
                  <a:gd name="T16" fmla="*/ 2 h 2"/>
                  <a:gd name="T17" fmla="*/ 2 h 2"/>
                  <a:gd name="T18" fmla="*/ 2 h 2"/>
                  <a:gd name="T19" fmla="*/ 2 h 2"/>
                  <a:gd name="T20" fmla="*/ 2 h 2"/>
                  <a:gd name="T21" fmla="*/ 2 h 2"/>
                  <a:gd name="T22" fmla="*/ 2 h 2"/>
                  <a:gd name="T23" fmla="*/ 2 h 2"/>
                  <a:gd name="T24" fmla="*/ 2 h 2"/>
                  <a:gd name="T25" fmla="*/ 0 h 2"/>
                  <a:gd name="T26" fmla="*/ 0 h 2"/>
                  <a:gd name="T27" fmla="*/ 0 h 2"/>
                  <a:gd name="T28" fmla="*/ 0 h 2"/>
                  <a:gd name="T29" fmla="*/ 0 h 2"/>
                  <a:gd name="T30" fmla="*/ 0 h 2"/>
                  <a:gd name="T31" fmla="*/ 0 h 2"/>
                  <a:gd name="T32"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Lst>
                <a:rect l="0" t="0" r="r" b="b"/>
                <a:pathLst>
                  <a:path h="2">
                    <a:moveTo>
                      <a:pt x="0" y="0"/>
                    </a:moveTo>
                    <a:lnTo>
                      <a:pt x="0" y="0"/>
                    </a:lnTo>
                    <a:lnTo>
                      <a:pt x="0" y="0"/>
                    </a:lnTo>
                    <a:lnTo>
                      <a:pt x="0" y="0"/>
                    </a:lnTo>
                    <a:lnTo>
                      <a:pt x="0" y="0"/>
                    </a:lnTo>
                    <a:lnTo>
                      <a:pt x="0" y="0"/>
                    </a:lnTo>
                    <a:lnTo>
                      <a:pt x="0" y="0"/>
                    </a:lnTo>
                    <a:lnTo>
                      <a:pt x="0" y="0"/>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0"/>
                    </a:lnTo>
                    <a:lnTo>
                      <a:pt x="0" y="0"/>
                    </a:lnTo>
                    <a:lnTo>
                      <a:pt x="0" y="0"/>
                    </a:lnTo>
                    <a:lnTo>
                      <a:pt x="0" y="0"/>
                    </a:lnTo>
                    <a:lnTo>
                      <a:pt x="0" y="0"/>
                    </a:lnTo>
                    <a:lnTo>
                      <a:pt x="0" y="0"/>
                    </a:lnTo>
                    <a:lnTo>
                      <a:pt x="0" y="0"/>
                    </a:lnTo>
                    <a:lnTo>
                      <a:pt x="0" y="0"/>
                    </a:lnTo>
                    <a:close/>
                  </a:path>
                </a:pathLst>
              </a:custGeom>
              <a:solidFill>
                <a:srgbClr val="000000"/>
              </a:solidFill>
              <a:ln w="9525">
                <a:solidFill>
                  <a:schemeClr val="hlink"/>
                </a:solidFill>
                <a:round/>
                <a:headEnd/>
                <a:tailEnd/>
              </a:ln>
            </p:spPr>
            <p:txBody>
              <a:bodyPr/>
              <a:lstStyle/>
              <a:p>
                <a:endParaRPr lang="en-US"/>
              </a:p>
            </p:txBody>
          </p:sp>
          <p:sp>
            <p:nvSpPr>
              <p:cNvPr id="2178" name="Freeform 130"/>
              <p:cNvSpPr>
                <a:spLocks/>
              </p:cNvSpPr>
              <p:nvPr/>
            </p:nvSpPr>
            <p:spPr bwMode="auto">
              <a:xfrm>
                <a:off x="3671" y="1549"/>
                <a:ext cx="1" cy="2"/>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79" name="Freeform 131"/>
              <p:cNvSpPr>
                <a:spLocks/>
              </p:cNvSpPr>
              <p:nvPr/>
            </p:nvSpPr>
            <p:spPr bwMode="auto">
              <a:xfrm>
                <a:off x="3759" y="1537"/>
                <a:ext cx="19" cy="14"/>
              </a:xfrm>
              <a:custGeom>
                <a:avLst/>
                <a:gdLst>
                  <a:gd name="T0" fmla="*/ 0 w 19"/>
                  <a:gd name="T1" fmla="*/ 0 h 14"/>
                  <a:gd name="T2" fmla="*/ 0 w 19"/>
                  <a:gd name="T3" fmla="*/ 0 h 14"/>
                  <a:gd name="T4" fmla="*/ 0 w 19"/>
                  <a:gd name="T5" fmla="*/ 0 h 14"/>
                  <a:gd name="T6" fmla="*/ 0 w 19"/>
                  <a:gd name="T7" fmla="*/ 0 h 14"/>
                  <a:gd name="T8" fmla="*/ 0 w 19"/>
                  <a:gd name="T9" fmla="*/ 0 h 14"/>
                  <a:gd name="T10" fmla="*/ 0 w 19"/>
                  <a:gd name="T11" fmla="*/ 0 h 14"/>
                  <a:gd name="T12" fmla="*/ 0 w 19"/>
                  <a:gd name="T13" fmla="*/ 0 h 14"/>
                  <a:gd name="T14" fmla="*/ 0 w 19"/>
                  <a:gd name="T15" fmla="*/ 0 h 14"/>
                  <a:gd name="T16" fmla="*/ 0 w 19"/>
                  <a:gd name="T17" fmla="*/ 2 h 14"/>
                  <a:gd name="T18" fmla="*/ 0 w 19"/>
                  <a:gd name="T19" fmla="*/ 2 h 14"/>
                  <a:gd name="T20" fmla="*/ 0 w 19"/>
                  <a:gd name="T21" fmla="*/ 2 h 14"/>
                  <a:gd name="T22" fmla="*/ 0 w 19"/>
                  <a:gd name="T23" fmla="*/ 2 h 14"/>
                  <a:gd name="T24" fmla="*/ 0 w 19"/>
                  <a:gd name="T25" fmla="*/ 2 h 14"/>
                  <a:gd name="T26" fmla="*/ 0 w 19"/>
                  <a:gd name="T27" fmla="*/ 2 h 14"/>
                  <a:gd name="T28" fmla="*/ 0 w 19"/>
                  <a:gd name="T29" fmla="*/ 3 h 14"/>
                  <a:gd name="T30" fmla="*/ 0 w 19"/>
                  <a:gd name="T31" fmla="*/ 3 h 14"/>
                  <a:gd name="T32" fmla="*/ 0 w 19"/>
                  <a:gd name="T33" fmla="*/ 3 h 14"/>
                  <a:gd name="T34" fmla="*/ 19 w 19"/>
                  <a:gd name="T35" fmla="*/ 14 h 14"/>
                  <a:gd name="T36" fmla="*/ 19 w 19"/>
                  <a:gd name="T37" fmla="*/ 14 h 14"/>
                  <a:gd name="T38" fmla="*/ 17 w 19"/>
                  <a:gd name="T39" fmla="*/ 14 h 14"/>
                  <a:gd name="T40" fmla="*/ 17 w 19"/>
                  <a:gd name="T41" fmla="*/ 14 h 14"/>
                  <a:gd name="T42" fmla="*/ 17 w 19"/>
                  <a:gd name="T43" fmla="*/ 14 h 14"/>
                  <a:gd name="T44" fmla="*/ 17 w 19"/>
                  <a:gd name="T45" fmla="*/ 14 h 14"/>
                  <a:gd name="T46" fmla="*/ 17 w 19"/>
                  <a:gd name="T47" fmla="*/ 12 h 14"/>
                  <a:gd name="T48" fmla="*/ 17 w 19"/>
                  <a:gd name="T49" fmla="*/ 12 h 14"/>
                  <a:gd name="T50" fmla="*/ 17 w 19"/>
                  <a:gd name="T51" fmla="*/ 12 h 14"/>
                  <a:gd name="T52" fmla="*/ 17 w 19"/>
                  <a:gd name="T53" fmla="*/ 12 h 14"/>
                  <a:gd name="T54" fmla="*/ 17 w 19"/>
                  <a:gd name="T55" fmla="*/ 12 h 14"/>
                  <a:gd name="T56" fmla="*/ 19 w 19"/>
                  <a:gd name="T57" fmla="*/ 12 h 14"/>
                  <a:gd name="T58" fmla="*/ 19 w 19"/>
                  <a:gd name="T59" fmla="*/ 12 h 14"/>
                  <a:gd name="T60" fmla="*/ 19 w 19"/>
                  <a:gd name="T61" fmla="*/ 12 h 14"/>
                  <a:gd name="T62" fmla="*/ 19 w 19"/>
                  <a:gd name="T63" fmla="*/ 12 h 14"/>
                  <a:gd name="T64" fmla="*/ 19 w 19"/>
                  <a:gd name="T65"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4">
                    <a:moveTo>
                      <a:pt x="19" y="12"/>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0" y="3"/>
                    </a:lnTo>
                    <a:lnTo>
                      <a:pt x="0" y="3"/>
                    </a:lnTo>
                    <a:lnTo>
                      <a:pt x="19" y="14"/>
                    </a:lnTo>
                    <a:lnTo>
                      <a:pt x="19" y="14"/>
                    </a:lnTo>
                    <a:lnTo>
                      <a:pt x="19" y="14"/>
                    </a:lnTo>
                    <a:lnTo>
                      <a:pt x="19" y="14"/>
                    </a:lnTo>
                    <a:lnTo>
                      <a:pt x="19" y="14"/>
                    </a:lnTo>
                    <a:lnTo>
                      <a:pt x="17" y="14"/>
                    </a:lnTo>
                    <a:lnTo>
                      <a:pt x="17" y="14"/>
                    </a:lnTo>
                    <a:lnTo>
                      <a:pt x="17" y="14"/>
                    </a:lnTo>
                    <a:lnTo>
                      <a:pt x="17" y="14"/>
                    </a:lnTo>
                    <a:lnTo>
                      <a:pt x="17" y="14"/>
                    </a:lnTo>
                    <a:lnTo>
                      <a:pt x="17" y="14"/>
                    </a:lnTo>
                    <a:lnTo>
                      <a:pt x="17" y="14"/>
                    </a:lnTo>
                    <a:lnTo>
                      <a:pt x="17" y="12"/>
                    </a:lnTo>
                    <a:lnTo>
                      <a:pt x="17" y="12"/>
                    </a:lnTo>
                    <a:lnTo>
                      <a:pt x="17" y="12"/>
                    </a:lnTo>
                    <a:lnTo>
                      <a:pt x="17" y="12"/>
                    </a:lnTo>
                    <a:lnTo>
                      <a:pt x="17" y="12"/>
                    </a:lnTo>
                    <a:lnTo>
                      <a:pt x="17" y="12"/>
                    </a:lnTo>
                    <a:lnTo>
                      <a:pt x="17" y="12"/>
                    </a:lnTo>
                    <a:lnTo>
                      <a:pt x="17" y="12"/>
                    </a:lnTo>
                    <a:lnTo>
                      <a:pt x="17" y="12"/>
                    </a:lnTo>
                    <a:lnTo>
                      <a:pt x="17" y="12"/>
                    </a:lnTo>
                    <a:lnTo>
                      <a:pt x="19" y="12"/>
                    </a:lnTo>
                    <a:lnTo>
                      <a:pt x="19" y="12"/>
                    </a:lnTo>
                    <a:lnTo>
                      <a:pt x="19" y="12"/>
                    </a:lnTo>
                    <a:lnTo>
                      <a:pt x="19" y="12"/>
                    </a:lnTo>
                    <a:lnTo>
                      <a:pt x="19" y="12"/>
                    </a:lnTo>
                    <a:lnTo>
                      <a:pt x="19" y="12"/>
                    </a:lnTo>
                    <a:lnTo>
                      <a:pt x="19" y="12"/>
                    </a:lnTo>
                    <a:lnTo>
                      <a:pt x="19" y="12"/>
                    </a:lnTo>
                    <a:lnTo>
                      <a:pt x="19" y="12"/>
                    </a:lnTo>
                    <a:lnTo>
                      <a:pt x="19" y="12"/>
                    </a:lnTo>
                    <a:lnTo>
                      <a:pt x="19" y="12"/>
                    </a:lnTo>
                    <a:close/>
                  </a:path>
                </a:pathLst>
              </a:custGeom>
              <a:solidFill>
                <a:srgbClr val="000000"/>
              </a:solidFill>
              <a:ln w="9525">
                <a:solidFill>
                  <a:schemeClr val="hlink"/>
                </a:solidFill>
                <a:round/>
                <a:headEnd/>
                <a:tailEnd/>
              </a:ln>
            </p:spPr>
            <p:txBody>
              <a:bodyPr/>
              <a:lstStyle/>
              <a:p>
                <a:endParaRPr lang="en-US"/>
              </a:p>
            </p:txBody>
          </p:sp>
          <p:sp>
            <p:nvSpPr>
              <p:cNvPr id="2180" name="Freeform 132"/>
              <p:cNvSpPr>
                <a:spLocks/>
              </p:cNvSpPr>
              <p:nvPr/>
            </p:nvSpPr>
            <p:spPr bwMode="auto">
              <a:xfrm>
                <a:off x="3759" y="1537"/>
                <a:ext cx="19" cy="14"/>
              </a:xfrm>
              <a:custGeom>
                <a:avLst/>
                <a:gdLst>
                  <a:gd name="T0" fmla="*/ 19 w 19"/>
                  <a:gd name="T1" fmla="*/ 12 h 14"/>
                  <a:gd name="T2" fmla="*/ 0 w 19"/>
                  <a:gd name="T3" fmla="*/ 0 h 14"/>
                  <a:gd name="T4" fmla="*/ 0 w 19"/>
                  <a:gd name="T5" fmla="*/ 2 h 14"/>
                  <a:gd name="T6" fmla="*/ 0 w 19"/>
                  <a:gd name="T7" fmla="*/ 3 h 14"/>
                  <a:gd name="T8" fmla="*/ 19 w 19"/>
                  <a:gd name="T9" fmla="*/ 14 h 14"/>
                  <a:gd name="T10" fmla="*/ 17 w 19"/>
                  <a:gd name="T11" fmla="*/ 14 h 14"/>
                  <a:gd name="T12" fmla="*/ 17 w 19"/>
                  <a:gd name="T13" fmla="*/ 12 h 14"/>
                  <a:gd name="T14" fmla="*/ 19 w 19"/>
                  <a:gd name="T15" fmla="*/ 12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4">
                    <a:moveTo>
                      <a:pt x="19" y="12"/>
                    </a:moveTo>
                    <a:lnTo>
                      <a:pt x="0" y="0"/>
                    </a:lnTo>
                    <a:lnTo>
                      <a:pt x="0" y="2"/>
                    </a:lnTo>
                    <a:lnTo>
                      <a:pt x="0" y="3"/>
                    </a:lnTo>
                    <a:lnTo>
                      <a:pt x="19" y="14"/>
                    </a:lnTo>
                    <a:lnTo>
                      <a:pt x="17" y="14"/>
                    </a:lnTo>
                    <a:lnTo>
                      <a:pt x="17" y="12"/>
                    </a:lnTo>
                    <a:lnTo>
                      <a:pt x="19" y="12"/>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1" name="Freeform 133"/>
              <p:cNvSpPr>
                <a:spLocks/>
              </p:cNvSpPr>
              <p:nvPr/>
            </p:nvSpPr>
            <p:spPr bwMode="auto">
              <a:xfrm>
                <a:off x="3776" y="1549"/>
                <a:ext cx="2" cy="2"/>
              </a:xfrm>
              <a:custGeom>
                <a:avLst/>
                <a:gdLst>
                  <a:gd name="T0" fmla="*/ 2 w 2"/>
                  <a:gd name="T1" fmla="*/ 0 h 2"/>
                  <a:gd name="T2" fmla="*/ 2 w 2"/>
                  <a:gd name="T3" fmla="*/ 0 h 2"/>
                  <a:gd name="T4" fmla="*/ 2 w 2"/>
                  <a:gd name="T5" fmla="*/ 0 h 2"/>
                  <a:gd name="T6" fmla="*/ 2 w 2"/>
                  <a:gd name="T7" fmla="*/ 0 h 2"/>
                  <a:gd name="T8" fmla="*/ 0 w 2"/>
                  <a:gd name="T9" fmla="*/ 0 h 2"/>
                  <a:gd name="T10" fmla="*/ 0 w 2"/>
                  <a:gd name="T11" fmla="*/ 0 h 2"/>
                  <a:gd name="T12" fmla="*/ 0 w 2"/>
                  <a:gd name="T13" fmla="*/ 0 h 2"/>
                  <a:gd name="T14" fmla="*/ 0 w 2"/>
                  <a:gd name="T15" fmla="*/ 0 h 2"/>
                  <a:gd name="T16" fmla="*/ 0 w 2"/>
                  <a:gd name="T17" fmla="*/ 0 h 2"/>
                  <a:gd name="T18" fmla="*/ 0 w 2"/>
                  <a:gd name="T19" fmla="*/ 2 h 2"/>
                  <a:gd name="T20" fmla="*/ 0 w 2"/>
                  <a:gd name="T21" fmla="*/ 2 h 2"/>
                  <a:gd name="T22" fmla="*/ 0 w 2"/>
                  <a:gd name="T23" fmla="*/ 2 h 2"/>
                  <a:gd name="T24" fmla="*/ 0 w 2"/>
                  <a:gd name="T25" fmla="*/ 2 h 2"/>
                  <a:gd name="T26" fmla="*/ 2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2 w 2"/>
                  <a:gd name="T41" fmla="*/ 2 h 2"/>
                  <a:gd name="T42" fmla="*/ 2 w 2"/>
                  <a:gd name="T43" fmla="*/ 2 h 2"/>
                  <a:gd name="T44" fmla="*/ 2 w 2"/>
                  <a:gd name="T45" fmla="*/ 2 h 2"/>
                  <a:gd name="T46" fmla="*/ 2 w 2"/>
                  <a:gd name="T47" fmla="*/ 2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 h="2">
                    <a:moveTo>
                      <a:pt x="2" y="0"/>
                    </a:moveTo>
                    <a:lnTo>
                      <a:pt x="2" y="0"/>
                    </a:lnTo>
                    <a:lnTo>
                      <a:pt x="2" y="0"/>
                    </a:lnTo>
                    <a:lnTo>
                      <a:pt x="2" y="0"/>
                    </a:lnTo>
                    <a:lnTo>
                      <a:pt x="0" y="0"/>
                    </a:lnTo>
                    <a:lnTo>
                      <a:pt x="0" y="0"/>
                    </a:lnTo>
                    <a:lnTo>
                      <a:pt x="0" y="0"/>
                    </a:lnTo>
                    <a:lnTo>
                      <a:pt x="0" y="0"/>
                    </a:lnTo>
                    <a:lnTo>
                      <a:pt x="0" y="0"/>
                    </a:lnTo>
                    <a:lnTo>
                      <a:pt x="0" y="2"/>
                    </a:lnTo>
                    <a:lnTo>
                      <a:pt x="0" y="2"/>
                    </a:lnTo>
                    <a:lnTo>
                      <a:pt x="0" y="2"/>
                    </a:lnTo>
                    <a:lnTo>
                      <a:pt x="0" y="2"/>
                    </a:lnTo>
                    <a:lnTo>
                      <a:pt x="2" y="2"/>
                    </a:lnTo>
                    <a:lnTo>
                      <a:pt x="2" y="2"/>
                    </a:lnTo>
                    <a:lnTo>
                      <a:pt x="2" y="2"/>
                    </a:lnTo>
                    <a:lnTo>
                      <a:pt x="2" y="2"/>
                    </a:lnTo>
                    <a:lnTo>
                      <a:pt x="2" y="2"/>
                    </a:lnTo>
                    <a:lnTo>
                      <a:pt x="2" y="2"/>
                    </a:lnTo>
                    <a:lnTo>
                      <a:pt x="2" y="2"/>
                    </a:lnTo>
                    <a:lnTo>
                      <a:pt x="2" y="2"/>
                    </a:lnTo>
                    <a:lnTo>
                      <a:pt x="2" y="2"/>
                    </a:lnTo>
                    <a:lnTo>
                      <a:pt x="2" y="2"/>
                    </a:lnTo>
                    <a:lnTo>
                      <a:pt x="2" y="2"/>
                    </a:lnTo>
                    <a:lnTo>
                      <a:pt x="2" y="0"/>
                    </a:lnTo>
                    <a:lnTo>
                      <a:pt x="2" y="0"/>
                    </a:lnTo>
                    <a:lnTo>
                      <a:pt x="2" y="0"/>
                    </a:lnTo>
                    <a:lnTo>
                      <a:pt x="2" y="0"/>
                    </a:lnTo>
                    <a:lnTo>
                      <a:pt x="2" y="0"/>
                    </a:lnTo>
                    <a:lnTo>
                      <a:pt x="2" y="0"/>
                    </a:lnTo>
                    <a:lnTo>
                      <a:pt x="2" y="0"/>
                    </a:lnTo>
                    <a:lnTo>
                      <a:pt x="2" y="0"/>
                    </a:lnTo>
                    <a:lnTo>
                      <a:pt x="2" y="0"/>
                    </a:lnTo>
                    <a:close/>
                  </a:path>
                </a:pathLst>
              </a:custGeom>
              <a:solidFill>
                <a:srgbClr val="000000"/>
              </a:solidFill>
              <a:ln w="9525">
                <a:solidFill>
                  <a:schemeClr val="hlink"/>
                </a:solidFill>
                <a:round/>
                <a:headEnd/>
                <a:tailEnd/>
              </a:ln>
            </p:spPr>
            <p:txBody>
              <a:bodyPr/>
              <a:lstStyle/>
              <a:p>
                <a:endParaRPr lang="en-US"/>
              </a:p>
            </p:txBody>
          </p:sp>
          <p:sp>
            <p:nvSpPr>
              <p:cNvPr id="2182" name="Rectangle 134"/>
              <p:cNvSpPr>
                <a:spLocks noChangeArrowheads="1"/>
              </p:cNvSpPr>
              <p:nvPr/>
            </p:nvSpPr>
            <p:spPr bwMode="auto">
              <a:xfrm>
                <a:off x="3776" y="1549"/>
                <a:ext cx="2" cy="2"/>
              </a:xfrm>
              <a:prstGeom prst="rect">
                <a:avLst/>
              </a:prstGeom>
              <a:noFill/>
              <a:ln w="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3" name="Freeform 135"/>
              <p:cNvSpPr>
                <a:spLocks/>
              </p:cNvSpPr>
              <p:nvPr/>
            </p:nvSpPr>
            <p:spPr bwMode="auto">
              <a:xfrm>
                <a:off x="3795" y="1489"/>
                <a:ext cx="9" cy="5"/>
              </a:xfrm>
              <a:custGeom>
                <a:avLst/>
                <a:gdLst>
                  <a:gd name="T0" fmla="*/ 9 w 9"/>
                  <a:gd name="T1" fmla="*/ 5 h 5"/>
                  <a:gd name="T2" fmla="*/ 9 w 9"/>
                  <a:gd name="T3" fmla="*/ 3 h 5"/>
                  <a:gd name="T4" fmla="*/ 8 w 9"/>
                  <a:gd name="T5" fmla="*/ 2 h 5"/>
                  <a:gd name="T6" fmla="*/ 6 w 9"/>
                  <a:gd name="T7" fmla="*/ 2 h 5"/>
                  <a:gd name="T8" fmla="*/ 4 w 9"/>
                  <a:gd name="T9" fmla="*/ 0 h 5"/>
                  <a:gd name="T10" fmla="*/ 3 w 9"/>
                  <a:gd name="T11" fmla="*/ 2 h 5"/>
                  <a:gd name="T12" fmla="*/ 1 w 9"/>
                  <a:gd name="T13" fmla="*/ 2 h 5"/>
                  <a:gd name="T14" fmla="*/ 0 w 9"/>
                  <a:gd name="T15" fmla="*/ 3 h 5"/>
                  <a:gd name="T16" fmla="*/ 0 w 9"/>
                  <a:gd name="T17" fmla="*/ 5 h 5"/>
                  <a:gd name="T18" fmla="*/ 9 w 9"/>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5">
                    <a:moveTo>
                      <a:pt x="9" y="5"/>
                    </a:moveTo>
                    <a:lnTo>
                      <a:pt x="9" y="3"/>
                    </a:lnTo>
                    <a:lnTo>
                      <a:pt x="8" y="2"/>
                    </a:lnTo>
                    <a:lnTo>
                      <a:pt x="6" y="2"/>
                    </a:lnTo>
                    <a:lnTo>
                      <a:pt x="4" y="0"/>
                    </a:lnTo>
                    <a:lnTo>
                      <a:pt x="3" y="2"/>
                    </a:lnTo>
                    <a:lnTo>
                      <a:pt x="1" y="2"/>
                    </a:lnTo>
                    <a:lnTo>
                      <a:pt x="0" y="3"/>
                    </a:lnTo>
                    <a:lnTo>
                      <a:pt x="0" y="5"/>
                    </a:lnTo>
                    <a:lnTo>
                      <a:pt x="9" y="5"/>
                    </a:lnTo>
                    <a:close/>
                  </a:path>
                </a:pathLst>
              </a:custGeom>
              <a:solidFill>
                <a:srgbClr val="000000"/>
              </a:solidFill>
              <a:ln w="9525">
                <a:solidFill>
                  <a:schemeClr val="hlink"/>
                </a:solidFill>
                <a:round/>
                <a:headEnd/>
                <a:tailEnd/>
              </a:ln>
            </p:spPr>
            <p:txBody>
              <a:bodyPr/>
              <a:lstStyle/>
              <a:p>
                <a:endParaRPr lang="en-US"/>
              </a:p>
            </p:txBody>
          </p:sp>
        </p:grpSp>
        <p:graphicFrame>
          <p:nvGraphicFramePr>
            <p:cNvPr id="2184" name="Object 136"/>
            <p:cNvGraphicFramePr>
              <a:graphicFrameLocks noChangeAspect="1"/>
            </p:cNvGraphicFramePr>
            <p:nvPr/>
          </p:nvGraphicFramePr>
          <p:xfrm>
            <a:off x="452" y="1043"/>
            <a:ext cx="960" cy="1800"/>
          </p:xfrm>
          <a:graphic>
            <a:graphicData uri="http://schemas.openxmlformats.org/presentationml/2006/ole">
              <mc:AlternateContent xmlns:mc="http://schemas.openxmlformats.org/markup-compatibility/2006">
                <mc:Choice xmlns:v="urn:schemas-microsoft-com:vml" Requires="v">
                  <p:oleObj spid="_x0000_s2708" name="Corel PHOTO-PAINT 9.0 Image" r:id="rId8" imgW="1523810" imgH="2857143" progId="CorelPhotoPaint.Image.9">
                    <p:embed/>
                  </p:oleObj>
                </mc:Choice>
                <mc:Fallback>
                  <p:oleObj name="Corel PHOTO-PAINT 9.0 Image" r:id="rId8" imgW="1523810" imgH="2857143" progId="CorelPhotoPaint.Image.9">
                    <p:embed/>
                    <p:pic>
                      <p:nvPicPr>
                        <p:cNvPr id="0" name="Object 13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2" y="1043"/>
                          <a:ext cx="960" cy="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85" name="Object 137"/>
            <p:cNvGraphicFramePr>
              <a:graphicFrameLocks noChangeAspect="1"/>
            </p:cNvGraphicFramePr>
            <p:nvPr/>
          </p:nvGraphicFramePr>
          <p:xfrm>
            <a:off x="2324" y="2099"/>
            <a:ext cx="720" cy="559"/>
          </p:xfrm>
          <a:graphic>
            <a:graphicData uri="http://schemas.openxmlformats.org/presentationml/2006/ole">
              <mc:AlternateContent xmlns:mc="http://schemas.openxmlformats.org/markup-compatibility/2006">
                <mc:Choice xmlns:v="urn:schemas-microsoft-com:vml" Requires="v">
                  <p:oleObj spid="_x0000_s2709" name="CorelPhotoPaint.Image.8" r:id="rId10" imgW="1276190" imgH="990476" progId="CorelPhotoPaint.Image.8">
                    <p:embed/>
                  </p:oleObj>
                </mc:Choice>
                <mc:Fallback>
                  <p:oleObj name="CorelPhotoPaint.Image.8" r:id="rId10" imgW="1276190" imgH="990476" progId="CorelPhotoPaint.Image.8">
                    <p:embed/>
                    <p:pic>
                      <p:nvPicPr>
                        <p:cNvPr id="0" name="Object 137"/>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24" y="2099"/>
                          <a:ext cx="720" cy="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86" name="Object 138"/>
            <p:cNvGraphicFramePr>
              <a:graphicFrameLocks noChangeAspect="1"/>
            </p:cNvGraphicFramePr>
            <p:nvPr/>
          </p:nvGraphicFramePr>
          <p:xfrm>
            <a:off x="2228" y="1523"/>
            <a:ext cx="1044" cy="551"/>
          </p:xfrm>
          <a:graphic>
            <a:graphicData uri="http://schemas.openxmlformats.org/presentationml/2006/ole">
              <mc:AlternateContent xmlns:mc="http://schemas.openxmlformats.org/markup-compatibility/2006">
                <mc:Choice xmlns:v="urn:schemas-microsoft-com:vml" Requires="v">
                  <p:oleObj spid="_x0000_s2710" name="CorelPhotoPaint.Image.8" r:id="rId12" imgW="1028571" imgH="542857" progId="CorelPhotoPaint.Image.8">
                    <p:embed/>
                  </p:oleObj>
                </mc:Choice>
                <mc:Fallback>
                  <p:oleObj name="CorelPhotoPaint.Image.8" r:id="rId12" imgW="1028571" imgH="542857" progId="CorelPhotoPaint.Image.8">
                    <p:embed/>
                    <p:pic>
                      <p:nvPicPr>
                        <p:cNvPr id="0" name="Object 138"/>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28" y="1523"/>
                          <a:ext cx="1044" cy="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87" name="Object 139"/>
            <p:cNvGraphicFramePr>
              <a:graphicFrameLocks noChangeAspect="1"/>
            </p:cNvGraphicFramePr>
            <p:nvPr/>
          </p:nvGraphicFramePr>
          <p:xfrm>
            <a:off x="4916" y="2716"/>
            <a:ext cx="816" cy="467"/>
          </p:xfrm>
          <a:graphic>
            <a:graphicData uri="http://schemas.openxmlformats.org/presentationml/2006/ole">
              <mc:AlternateContent xmlns:mc="http://schemas.openxmlformats.org/markup-compatibility/2006">
                <mc:Choice xmlns:v="urn:schemas-microsoft-com:vml" Requires="v">
                  <p:oleObj spid="_x0000_s2711" name="CorelPhotoPaint.Image.8" r:id="rId14" imgW="961905" imgH="552235" progId="CorelPhotoPaint.Image.8">
                    <p:embed/>
                  </p:oleObj>
                </mc:Choice>
                <mc:Fallback>
                  <p:oleObj name="CorelPhotoPaint.Image.8" r:id="rId14" imgW="961905" imgH="552235" progId="CorelPhotoPaint.Image.8">
                    <p:embed/>
                    <p:pic>
                      <p:nvPicPr>
                        <p:cNvPr id="0" name="Object 139"/>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16" y="2716"/>
                          <a:ext cx="816" cy="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188" name="Group 140"/>
            <p:cNvGrpSpPr>
              <a:grpSpLocks/>
            </p:cNvGrpSpPr>
            <p:nvPr/>
          </p:nvGrpSpPr>
          <p:grpSpPr bwMode="auto">
            <a:xfrm flipH="1">
              <a:off x="1172" y="2483"/>
              <a:ext cx="1150" cy="523"/>
              <a:chOff x="2538" y="1549"/>
              <a:chExt cx="1150" cy="523"/>
            </a:xfrm>
          </p:grpSpPr>
          <p:grpSp>
            <p:nvGrpSpPr>
              <p:cNvPr id="2189" name="Group 141"/>
              <p:cNvGrpSpPr>
                <a:grpSpLocks/>
              </p:cNvGrpSpPr>
              <p:nvPr/>
            </p:nvGrpSpPr>
            <p:grpSpPr bwMode="auto">
              <a:xfrm>
                <a:off x="2544" y="1554"/>
                <a:ext cx="1118" cy="518"/>
                <a:chOff x="2544" y="1554"/>
                <a:chExt cx="1118" cy="518"/>
              </a:xfrm>
            </p:grpSpPr>
            <p:sp>
              <p:nvSpPr>
                <p:cNvPr id="2190" name="Freeform 142"/>
                <p:cNvSpPr>
                  <a:spLocks/>
                </p:cNvSpPr>
                <p:nvPr/>
              </p:nvSpPr>
              <p:spPr bwMode="auto">
                <a:xfrm>
                  <a:off x="2628" y="1554"/>
                  <a:ext cx="981" cy="141"/>
                </a:xfrm>
                <a:custGeom>
                  <a:avLst/>
                  <a:gdLst>
                    <a:gd name="T0" fmla="*/ 0 w 981"/>
                    <a:gd name="T1" fmla="*/ 141 h 141"/>
                    <a:gd name="T2" fmla="*/ 24 w 981"/>
                    <a:gd name="T3" fmla="*/ 141 h 141"/>
                    <a:gd name="T4" fmla="*/ 48 w 981"/>
                    <a:gd name="T5" fmla="*/ 140 h 141"/>
                    <a:gd name="T6" fmla="*/ 73 w 981"/>
                    <a:gd name="T7" fmla="*/ 135 h 141"/>
                    <a:gd name="T8" fmla="*/ 100 w 981"/>
                    <a:gd name="T9" fmla="*/ 131 h 141"/>
                    <a:gd name="T10" fmla="*/ 126 w 981"/>
                    <a:gd name="T11" fmla="*/ 126 h 141"/>
                    <a:gd name="T12" fmla="*/ 154 w 981"/>
                    <a:gd name="T13" fmla="*/ 119 h 141"/>
                    <a:gd name="T14" fmla="*/ 182 w 981"/>
                    <a:gd name="T15" fmla="*/ 111 h 141"/>
                    <a:gd name="T16" fmla="*/ 211 w 981"/>
                    <a:gd name="T17" fmla="*/ 102 h 141"/>
                    <a:gd name="T18" fmla="*/ 272 w 981"/>
                    <a:gd name="T19" fmla="*/ 81 h 141"/>
                    <a:gd name="T20" fmla="*/ 334 w 981"/>
                    <a:gd name="T21" fmla="*/ 57 h 141"/>
                    <a:gd name="T22" fmla="*/ 399 w 981"/>
                    <a:gd name="T23" fmla="*/ 30 h 141"/>
                    <a:gd name="T24" fmla="*/ 464 w 981"/>
                    <a:gd name="T25" fmla="*/ 0 h 141"/>
                    <a:gd name="T26" fmla="*/ 497 w 981"/>
                    <a:gd name="T27" fmla="*/ 9 h 141"/>
                    <a:gd name="T28" fmla="*/ 529 w 981"/>
                    <a:gd name="T29" fmla="*/ 16 h 141"/>
                    <a:gd name="T30" fmla="*/ 562 w 981"/>
                    <a:gd name="T31" fmla="*/ 22 h 141"/>
                    <a:gd name="T32" fmla="*/ 595 w 981"/>
                    <a:gd name="T33" fmla="*/ 28 h 141"/>
                    <a:gd name="T34" fmla="*/ 627 w 981"/>
                    <a:gd name="T35" fmla="*/ 31 h 141"/>
                    <a:gd name="T36" fmla="*/ 658 w 981"/>
                    <a:gd name="T37" fmla="*/ 34 h 141"/>
                    <a:gd name="T38" fmla="*/ 691 w 981"/>
                    <a:gd name="T39" fmla="*/ 36 h 141"/>
                    <a:gd name="T40" fmla="*/ 723 w 981"/>
                    <a:gd name="T41" fmla="*/ 36 h 141"/>
                    <a:gd name="T42" fmla="*/ 754 w 981"/>
                    <a:gd name="T43" fmla="*/ 36 h 141"/>
                    <a:gd name="T44" fmla="*/ 787 w 981"/>
                    <a:gd name="T45" fmla="*/ 34 h 141"/>
                    <a:gd name="T46" fmla="*/ 820 w 981"/>
                    <a:gd name="T47" fmla="*/ 31 h 141"/>
                    <a:gd name="T48" fmla="*/ 851 w 981"/>
                    <a:gd name="T49" fmla="*/ 27 h 141"/>
                    <a:gd name="T50" fmla="*/ 883 w 981"/>
                    <a:gd name="T51" fmla="*/ 21 h 141"/>
                    <a:gd name="T52" fmla="*/ 916 w 981"/>
                    <a:gd name="T53" fmla="*/ 15 h 141"/>
                    <a:gd name="T54" fmla="*/ 948 w 981"/>
                    <a:gd name="T55" fmla="*/ 7 h 141"/>
                    <a:gd name="T56" fmla="*/ 981 w 981"/>
                    <a:gd name="T5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1" h="141">
                      <a:moveTo>
                        <a:pt x="0" y="141"/>
                      </a:moveTo>
                      <a:lnTo>
                        <a:pt x="24" y="141"/>
                      </a:lnTo>
                      <a:lnTo>
                        <a:pt x="48" y="140"/>
                      </a:lnTo>
                      <a:lnTo>
                        <a:pt x="73" y="135"/>
                      </a:lnTo>
                      <a:lnTo>
                        <a:pt x="100" y="131"/>
                      </a:lnTo>
                      <a:lnTo>
                        <a:pt x="126" y="126"/>
                      </a:lnTo>
                      <a:lnTo>
                        <a:pt x="154" y="119"/>
                      </a:lnTo>
                      <a:lnTo>
                        <a:pt x="182" y="111"/>
                      </a:lnTo>
                      <a:lnTo>
                        <a:pt x="211" y="102"/>
                      </a:lnTo>
                      <a:lnTo>
                        <a:pt x="272" y="81"/>
                      </a:lnTo>
                      <a:lnTo>
                        <a:pt x="334" y="57"/>
                      </a:lnTo>
                      <a:lnTo>
                        <a:pt x="399" y="30"/>
                      </a:lnTo>
                      <a:lnTo>
                        <a:pt x="464" y="0"/>
                      </a:lnTo>
                      <a:lnTo>
                        <a:pt x="497" y="9"/>
                      </a:lnTo>
                      <a:lnTo>
                        <a:pt x="529" y="16"/>
                      </a:lnTo>
                      <a:lnTo>
                        <a:pt x="562" y="22"/>
                      </a:lnTo>
                      <a:lnTo>
                        <a:pt x="595" y="28"/>
                      </a:lnTo>
                      <a:lnTo>
                        <a:pt x="627" y="31"/>
                      </a:lnTo>
                      <a:lnTo>
                        <a:pt x="658" y="34"/>
                      </a:lnTo>
                      <a:lnTo>
                        <a:pt x="691" y="36"/>
                      </a:lnTo>
                      <a:lnTo>
                        <a:pt x="723" y="36"/>
                      </a:lnTo>
                      <a:lnTo>
                        <a:pt x="754" y="36"/>
                      </a:lnTo>
                      <a:lnTo>
                        <a:pt x="787" y="34"/>
                      </a:lnTo>
                      <a:lnTo>
                        <a:pt x="820" y="31"/>
                      </a:lnTo>
                      <a:lnTo>
                        <a:pt x="851" y="27"/>
                      </a:lnTo>
                      <a:lnTo>
                        <a:pt x="883" y="21"/>
                      </a:lnTo>
                      <a:lnTo>
                        <a:pt x="916" y="15"/>
                      </a:lnTo>
                      <a:lnTo>
                        <a:pt x="948" y="7"/>
                      </a:lnTo>
                      <a:lnTo>
                        <a:pt x="981"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191" name="Group 143"/>
                <p:cNvGrpSpPr>
                  <a:grpSpLocks/>
                </p:cNvGrpSpPr>
                <p:nvPr/>
              </p:nvGrpSpPr>
              <p:grpSpPr bwMode="auto">
                <a:xfrm>
                  <a:off x="2557" y="1697"/>
                  <a:ext cx="138" cy="375"/>
                  <a:chOff x="2673" y="1637"/>
                  <a:chExt cx="138" cy="375"/>
                </a:xfrm>
              </p:grpSpPr>
              <p:sp>
                <p:nvSpPr>
                  <p:cNvPr id="2192" name="Freeform 144"/>
                  <p:cNvSpPr>
                    <a:spLocks/>
                  </p:cNvSpPr>
                  <p:nvPr/>
                </p:nvSpPr>
                <p:spPr bwMode="auto">
                  <a:xfrm>
                    <a:off x="2707" y="1713"/>
                    <a:ext cx="73" cy="8"/>
                  </a:xfrm>
                  <a:custGeom>
                    <a:avLst/>
                    <a:gdLst>
                      <a:gd name="T0" fmla="*/ 12 w 73"/>
                      <a:gd name="T1" fmla="*/ 0 h 8"/>
                      <a:gd name="T2" fmla="*/ 62 w 73"/>
                      <a:gd name="T3" fmla="*/ 0 h 8"/>
                      <a:gd name="T4" fmla="*/ 73 w 73"/>
                      <a:gd name="T5" fmla="*/ 8 h 8"/>
                      <a:gd name="T6" fmla="*/ 0 w 73"/>
                      <a:gd name="T7" fmla="*/ 8 h 8"/>
                      <a:gd name="T8" fmla="*/ 12 w 73"/>
                      <a:gd name="T9" fmla="*/ 0 h 8"/>
                    </a:gdLst>
                    <a:ahLst/>
                    <a:cxnLst>
                      <a:cxn ang="0">
                        <a:pos x="T0" y="T1"/>
                      </a:cxn>
                      <a:cxn ang="0">
                        <a:pos x="T2" y="T3"/>
                      </a:cxn>
                      <a:cxn ang="0">
                        <a:pos x="T4" y="T5"/>
                      </a:cxn>
                      <a:cxn ang="0">
                        <a:pos x="T6" y="T7"/>
                      </a:cxn>
                      <a:cxn ang="0">
                        <a:pos x="T8" y="T9"/>
                      </a:cxn>
                    </a:cxnLst>
                    <a:rect l="0" t="0" r="r" b="b"/>
                    <a:pathLst>
                      <a:path w="73" h="8">
                        <a:moveTo>
                          <a:pt x="12" y="0"/>
                        </a:moveTo>
                        <a:lnTo>
                          <a:pt x="62" y="0"/>
                        </a:lnTo>
                        <a:lnTo>
                          <a:pt x="73" y="8"/>
                        </a:lnTo>
                        <a:lnTo>
                          <a:pt x="0" y="8"/>
                        </a:lnTo>
                        <a:lnTo>
                          <a:pt x="12"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3" name="Freeform 145"/>
                  <p:cNvSpPr>
                    <a:spLocks/>
                  </p:cNvSpPr>
                  <p:nvPr/>
                </p:nvSpPr>
                <p:spPr bwMode="auto">
                  <a:xfrm>
                    <a:off x="2690" y="1721"/>
                    <a:ext cx="19" cy="13"/>
                  </a:xfrm>
                  <a:custGeom>
                    <a:avLst/>
                    <a:gdLst>
                      <a:gd name="T0" fmla="*/ 17 w 19"/>
                      <a:gd name="T1" fmla="*/ 0 h 13"/>
                      <a:gd name="T2" fmla="*/ 17 w 19"/>
                      <a:gd name="T3" fmla="*/ 0 h 13"/>
                      <a:gd name="T4" fmla="*/ 17 w 19"/>
                      <a:gd name="T5" fmla="*/ 0 h 13"/>
                      <a:gd name="T6" fmla="*/ 19 w 19"/>
                      <a:gd name="T7" fmla="*/ 0 h 13"/>
                      <a:gd name="T8" fmla="*/ 19 w 19"/>
                      <a:gd name="T9" fmla="*/ 0 h 13"/>
                      <a:gd name="T10" fmla="*/ 19 w 19"/>
                      <a:gd name="T11" fmla="*/ 0 h 13"/>
                      <a:gd name="T12" fmla="*/ 19 w 19"/>
                      <a:gd name="T13" fmla="*/ 0 h 13"/>
                      <a:gd name="T14" fmla="*/ 19 w 19"/>
                      <a:gd name="T15" fmla="*/ 0 h 13"/>
                      <a:gd name="T16" fmla="*/ 19 w 19"/>
                      <a:gd name="T17" fmla="*/ 0 h 13"/>
                      <a:gd name="T18" fmla="*/ 19 w 19"/>
                      <a:gd name="T19" fmla="*/ 1 h 13"/>
                      <a:gd name="T20" fmla="*/ 19 w 19"/>
                      <a:gd name="T21" fmla="*/ 1 h 13"/>
                      <a:gd name="T22" fmla="*/ 19 w 19"/>
                      <a:gd name="T23" fmla="*/ 1 h 13"/>
                      <a:gd name="T24" fmla="*/ 19 w 19"/>
                      <a:gd name="T25" fmla="*/ 1 h 13"/>
                      <a:gd name="T26" fmla="*/ 19 w 19"/>
                      <a:gd name="T27" fmla="*/ 1 h 13"/>
                      <a:gd name="T28" fmla="*/ 19 w 19"/>
                      <a:gd name="T29" fmla="*/ 1 h 13"/>
                      <a:gd name="T30" fmla="*/ 19 w 19"/>
                      <a:gd name="T31" fmla="*/ 3 h 13"/>
                      <a:gd name="T32" fmla="*/ 19 w 19"/>
                      <a:gd name="T33" fmla="*/ 3 h 13"/>
                      <a:gd name="T34" fmla="*/ 0 w 19"/>
                      <a:gd name="T35" fmla="*/ 13 h 13"/>
                      <a:gd name="T36" fmla="*/ 0 w 19"/>
                      <a:gd name="T37" fmla="*/ 13 h 13"/>
                      <a:gd name="T38" fmla="*/ 0 w 19"/>
                      <a:gd name="T39" fmla="*/ 13 h 13"/>
                      <a:gd name="T40" fmla="*/ 0 w 19"/>
                      <a:gd name="T41" fmla="*/ 13 h 13"/>
                      <a:gd name="T42" fmla="*/ 0 w 19"/>
                      <a:gd name="T43" fmla="*/ 13 h 13"/>
                      <a:gd name="T44" fmla="*/ 2 w 19"/>
                      <a:gd name="T45" fmla="*/ 12 h 13"/>
                      <a:gd name="T46" fmla="*/ 2 w 19"/>
                      <a:gd name="T47" fmla="*/ 12 h 13"/>
                      <a:gd name="T48" fmla="*/ 2 w 19"/>
                      <a:gd name="T49" fmla="*/ 12 h 13"/>
                      <a:gd name="T50" fmla="*/ 0 w 19"/>
                      <a:gd name="T51" fmla="*/ 12 h 13"/>
                      <a:gd name="T52" fmla="*/ 0 w 19"/>
                      <a:gd name="T53" fmla="*/ 12 h 13"/>
                      <a:gd name="T54" fmla="*/ 0 w 19"/>
                      <a:gd name="T55" fmla="*/ 12 h 13"/>
                      <a:gd name="T56" fmla="*/ 0 w 19"/>
                      <a:gd name="T57" fmla="*/ 12 h 13"/>
                      <a:gd name="T58" fmla="*/ 0 w 19"/>
                      <a:gd name="T59" fmla="*/ 10 h 13"/>
                      <a:gd name="T60" fmla="*/ 0 w 19"/>
                      <a:gd name="T61" fmla="*/ 10 h 13"/>
                      <a:gd name="T62" fmla="*/ 0 w 19"/>
                      <a:gd name="T63" fmla="*/ 10 h 13"/>
                      <a:gd name="T64" fmla="*/ 0 w 19"/>
                      <a:gd name="T65"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3">
                        <a:moveTo>
                          <a:pt x="0" y="10"/>
                        </a:moveTo>
                        <a:lnTo>
                          <a:pt x="17" y="0"/>
                        </a:lnTo>
                        <a:lnTo>
                          <a:pt x="17" y="0"/>
                        </a:lnTo>
                        <a:lnTo>
                          <a:pt x="17" y="0"/>
                        </a:lnTo>
                        <a:lnTo>
                          <a:pt x="17" y="0"/>
                        </a:lnTo>
                        <a:lnTo>
                          <a:pt x="17" y="0"/>
                        </a:lnTo>
                        <a:lnTo>
                          <a:pt x="19" y="0"/>
                        </a:lnTo>
                        <a:lnTo>
                          <a:pt x="19" y="0"/>
                        </a:lnTo>
                        <a:lnTo>
                          <a:pt x="19" y="0"/>
                        </a:lnTo>
                        <a:lnTo>
                          <a:pt x="19" y="0"/>
                        </a:lnTo>
                        <a:lnTo>
                          <a:pt x="19" y="0"/>
                        </a:lnTo>
                        <a:lnTo>
                          <a:pt x="19" y="0"/>
                        </a:lnTo>
                        <a:lnTo>
                          <a:pt x="19" y="0"/>
                        </a:lnTo>
                        <a:lnTo>
                          <a:pt x="19" y="0"/>
                        </a:lnTo>
                        <a:lnTo>
                          <a:pt x="19" y="0"/>
                        </a:lnTo>
                        <a:lnTo>
                          <a:pt x="19" y="0"/>
                        </a:lnTo>
                        <a:lnTo>
                          <a:pt x="19" y="0"/>
                        </a:lnTo>
                        <a:lnTo>
                          <a:pt x="19" y="0"/>
                        </a:lnTo>
                        <a:lnTo>
                          <a:pt x="19" y="1"/>
                        </a:lnTo>
                        <a:lnTo>
                          <a:pt x="19" y="1"/>
                        </a:lnTo>
                        <a:lnTo>
                          <a:pt x="19" y="1"/>
                        </a:lnTo>
                        <a:lnTo>
                          <a:pt x="19" y="1"/>
                        </a:lnTo>
                        <a:lnTo>
                          <a:pt x="19" y="1"/>
                        </a:lnTo>
                        <a:lnTo>
                          <a:pt x="19" y="1"/>
                        </a:lnTo>
                        <a:lnTo>
                          <a:pt x="19" y="1"/>
                        </a:lnTo>
                        <a:lnTo>
                          <a:pt x="19" y="1"/>
                        </a:lnTo>
                        <a:lnTo>
                          <a:pt x="19" y="1"/>
                        </a:lnTo>
                        <a:lnTo>
                          <a:pt x="19" y="1"/>
                        </a:lnTo>
                        <a:lnTo>
                          <a:pt x="19" y="1"/>
                        </a:lnTo>
                        <a:lnTo>
                          <a:pt x="19" y="1"/>
                        </a:lnTo>
                        <a:lnTo>
                          <a:pt x="19" y="1"/>
                        </a:lnTo>
                        <a:lnTo>
                          <a:pt x="19" y="3"/>
                        </a:lnTo>
                        <a:lnTo>
                          <a:pt x="19" y="3"/>
                        </a:lnTo>
                        <a:lnTo>
                          <a:pt x="19" y="3"/>
                        </a:lnTo>
                        <a:lnTo>
                          <a:pt x="0" y="13"/>
                        </a:lnTo>
                        <a:lnTo>
                          <a:pt x="0" y="13"/>
                        </a:lnTo>
                        <a:lnTo>
                          <a:pt x="0" y="13"/>
                        </a:lnTo>
                        <a:lnTo>
                          <a:pt x="0" y="13"/>
                        </a:lnTo>
                        <a:lnTo>
                          <a:pt x="0" y="13"/>
                        </a:lnTo>
                        <a:lnTo>
                          <a:pt x="0" y="13"/>
                        </a:lnTo>
                        <a:lnTo>
                          <a:pt x="0" y="13"/>
                        </a:lnTo>
                        <a:lnTo>
                          <a:pt x="0" y="13"/>
                        </a:lnTo>
                        <a:lnTo>
                          <a:pt x="0" y="13"/>
                        </a:lnTo>
                        <a:lnTo>
                          <a:pt x="0" y="13"/>
                        </a:lnTo>
                        <a:lnTo>
                          <a:pt x="2" y="13"/>
                        </a:lnTo>
                        <a:lnTo>
                          <a:pt x="2" y="12"/>
                        </a:lnTo>
                        <a:lnTo>
                          <a:pt x="2" y="12"/>
                        </a:lnTo>
                        <a:lnTo>
                          <a:pt x="2" y="12"/>
                        </a:lnTo>
                        <a:lnTo>
                          <a:pt x="2" y="12"/>
                        </a:lnTo>
                        <a:lnTo>
                          <a:pt x="2" y="12"/>
                        </a:lnTo>
                        <a:lnTo>
                          <a:pt x="2" y="12"/>
                        </a:lnTo>
                        <a:lnTo>
                          <a:pt x="0" y="12"/>
                        </a:lnTo>
                        <a:lnTo>
                          <a:pt x="0" y="12"/>
                        </a:lnTo>
                        <a:lnTo>
                          <a:pt x="0" y="12"/>
                        </a:lnTo>
                        <a:lnTo>
                          <a:pt x="0" y="12"/>
                        </a:lnTo>
                        <a:lnTo>
                          <a:pt x="0" y="12"/>
                        </a:lnTo>
                        <a:lnTo>
                          <a:pt x="0" y="12"/>
                        </a:lnTo>
                        <a:lnTo>
                          <a:pt x="0" y="12"/>
                        </a:lnTo>
                        <a:lnTo>
                          <a:pt x="0" y="12"/>
                        </a:lnTo>
                        <a:lnTo>
                          <a:pt x="0" y="10"/>
                        </a:lnTo>
                        <a:lnTo>
                          <a:pt x="0" y="10"/>
                        </a:lnTo>
                        <a:lnTo>
                          <a:pt x="0" y="10"/>
                        </a:lnTo>
                        <a:lnTo>
                          <a:pt x="0" y="10"/>
                        </a:lnTo>
                        <a:lnTo>
                          <a:pt x="0" y="10"/>
                        </a:lnTo>
                        <a:lnTo>
                          <a:pt x="0" y="10"/>
                        </a:lnTo>
                        <a:lnTo>
                          <a:pt x="0" y="10"/>
                        </a:lnTo>
                        <a:lnTo>
                          <a:pt x="0" y="10"/>
                        </a:lnTo>
                        <a:close/>
                      </a:path>
                    </a:pathLst>
                  </a:custGeom>
                  <a:solidFill>
                    <a:srgbClr val="000000"/>
                  </a:solidFill>
                  <a:ln w="9525">
                    <a:solidFill>
                      <a:schemeClr val="hlink"/>
                    </a:solidFill>
                    <a:round/>
                    <a:headEnd/>
                    <a:tailEnd/>
                  </a:ln>
                </p:spPr>
                <p:txBody>
                  <a:bodyPr/>
                  <a:lstStyle/>
                  <a:p>
                    <a:endParaRPr lang="en-US"/>
                  </a:p>
                </p:txBody>
              </p:sp>
              <p:sp>
                <p:nvSpPr>
                  <p:cNvPr id="2194" name="Freeform 146"/>
                  <p:cNvSpPr>
                    <a:spLocks/>
                  </p:cNvSpPr>
                  <p:nvPr/>
                </p:nvSpPr>
                <p:spPr bwMode="auto">
                  <a:xfrm>
                    <a:off x="2690" y="1721"/>
                    <a:ext cx="19" cy="13"/>
                  </a:xfrm>
                  <a:custGeom>
                    <a:avLst/>
                    <a:gdLst>
                      <a:gd name="T0" fmla="*/ 0 w 19"/>
                      <a:gd name="T1" fmla="*/ 10 h 13"/>
                      <a:gd name="T2" fmla="*/ 17 w 19"/>
                      <a:gd name="T3" fmla="*/ 0 h 13"/>
                      <a:gd name="T4" fmla="*/ 19 w 19"/>
                      <a:gd name="T5" fmla="*/ 0 h 13"/>
                      <a:gd name="T6" fmla="*/ 19 w 19"/>
                      <a:gd name="T7" fmla="*/ 1 h 13"/>
                      <a:gd name="T8" fmla="*/ 19 w 19"/>
                      <a:gd name="T9" fmla="*/ 3 h 13"/>
                      <a:gd name="T10" fmla="*/ 0 w 19"/>
                      <a:gd name="T11" fmla="*/ 13 h 13"/>
                      <a:gd name="T12" fmla="*/ 2 w 19"/>
                      <a:gd name="T13" fmla="*/ 13 h 13"/>
                      <a:gd name="T14" fmla="*/ 2 w 19"/>
                      <a:gd name="T15" fmla="*/ 12 h 13"/>
                      <a:gd name="T16" fmla="*/ 0 w 19"/>
                      <a:gd name="T17" fmla="*/ 12 h 13"/>
                      <a:gd name="T18" fmla="*/ 0 w 19"/>
                      <a:gd name="T1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3">
                        <a:moveTo>
                          <a:pt x="0" y="10"/>
                        </a:moveTo>
                        <a:lnTo>
                          <a:pt x="17" y="0"/>
                        </a:lnTo>
                        <a:lnTo>
                          <a:pt x="19" y="0"/>
                        </a:lnTo>
                        <a:lnTo>
                          <a:pt x="19" y="1"/>
                        </a:lnTo>
                        <a:lnTo>
                          <a:pt x="19" y="3"/>
                        </a:lnTo>
                        <a:lnTo>
                          <a:pt x="0" y="13"/>
                        </a:lnTo>
                        <a:lnTo>
                          <a:pt x="2" y="13"/>
                        </a:lnTo>
                        <a:lnTo>
                          <a:pt x="2" y="12"/>
                        </a:lnTo>
                        <a:lnTo>
                          <a:pt x="0" y="12"/>
                        </a:lnTo>
                        <a:lnTo>
                          <a:pt x="0" y="1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5" name="Freeform 147"/>
                  <p:cNvSpPr>
                    <a:spLocks/>
                  </p:cNvSpPr>
                  <p:nvPr/>
                </p:nvSpPr>
                <p:spPr bwMode="auto">
                  <a:xfrm>
                    <a:off x="2690" y="1731"/>
                    <a:ext cx="2" cy="3"/>
                  </a:xfrm>
                  <a:custGeom>
                    <a:avLst/>
                    <a:gdLst>
                      <a:gd name="T0" fmla="*/ 0 w 2"/>
                      <a:gd name="T1" fmla="*/ 0 h 3"/>
                      <a:gd name="T2" fmla="*/ 0 w 2"/>
                      <a:gd name="T3" fmla="*/ 0 h 3"/>
                      <a:gd name="T4" fmla="*/ 0 w 2"/>
                      <a:gd name="T5" fmla="*/ 0 h 3"/>
                      <a:gd name="T6" fmla="*/ 0 w 2"/>
                      <a:gd name="T7" fmla="*/ 2 h 3"/>
                      <a:gd name="T8" fmla="*/ 0 w 2"/>
                      <a:gd name="T9" fmla="*/ 2 h 3"/>
                      <a:gd name="T10" fmla="*/ 0 w 2"/>
                      <a:gd name="T11" fmla="*/ 2 h 3"/>
                      <a:gd name="T12" fmla="*/ 0 w 2"/>
                      <a:gd name="T13" fmla="*/ 2 h 3"/>
                      <a:gd name="T14" fmla="*/ 2 w 2"/>
                      <a:gd name="T15" fmla="*/ 2 h 3"/>
                      <a:gd name="T16" fmla="*/ 2 w 2"/>
                      <a:gd name="T17" fmla="*/ 2 h 3"/>
                      <a:gd name="T18" fmla="*/ 2 w 2"/>
                      <a:gd name="T19" fmla="*/ 2 h 3"/>
                      <a:gd name="T20" fmla="*/ 0 w 2"/>
                      <a:gd name="T21" fmla="*/ 3 h 3"/>
                      <a:gd name="T22" fmla="*/ 0 w 2"/>
                      <a:gd name="T23" fmla="*/ 3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2 h 3"/>
                      <a:gd name="T48" fmla="*/ 0 w 2"/>
                      <a:gd name="T49" fmla="*/ 2 h 3"/>
                      <a:gd name="T50" fmla="*/ 0 w 2"/>
                      <a:gd name="T51" fmla="*/ 2 h 3"/>
                      <a:gd name="T52" fmla="*/ 0 w 2"/>
                      <a:gd name="T53" fmla="*/ 2 h 3"/>
                      <a:gd name="T54" fmla="*/ 0 w 2"/>
                      <a:gd name="T55" fmla="*/ 2 h 3"/>
                      <a:gd name="T56" fmla="*/ 0 w 2"/>
                      <a:gd name="T57" fmla="*/ 2 h 3"/>
                      <a:gd name="T58" fmla="*/ 0 w 2"/>
                      <a:gd name="T59" fmla="*/ 2 h 3"/>
                      <a:gd name="T60" fmla="*/ 0 w 2"/>
                      <a:gd name="T61" fmla="*/ 0 h 3"/>
                      <a:gd name="T62" fmla="*/ 0 w 2"/>
                      <a:gd name="T63" fmla="*/ 0 h 3"/>
                      <a:gd name="T64" fmla="*/ 0 w 2"/>
                      <a:gd name="T6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 h="3">
                        <a:moveTo>
                          <a:pt x="0" y="0"/>
                        </a:moveTo>
                        <a:lnTo>
                          <a:pt x="0" y="0"/>
                        </a:lnTo>
                        <a:lnTo>
                          <a:pt x="0" y="0"/>
                        </a:lnTo>
                        <a:lnTo>
                          <a:pt x="0" y="2"/>
                        </a:lnTo>
                        <a:lnTo>
                          <a:pt x="0" y="2"/>
                        </a:lnTo>
                        <a:lnTo>
                          <a:pt x="0" y="2"/>
                        </a:lnTo>
                        <a:lnTo>
                          <a:pt x="0" y="2"/>
                        </a:lnTo>
                        <a:lnTo>
                          <a:pt x="2" y="2"/>
                        </a:lnTo>
                        <a:lnTo>
                          <a:pt x="2" y="2"/>
                        </a:lnTo>
                        <a:lnTo>
                          <a:pt x="2" y="2"/>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2"/>
                        </a:lnTo>
                        <a:lnTo>
                          <a:pt x="0" y="2"/>
                        </a:lnTo>
                        <a:lnTo>
                          <a:pt x="0" y="2"/>
                        </a:lnTo>
                        <a:lnTo>
                          <a:pt x="0" y="2"/>
                        </a:lnTo>
                        <a:lnTo>
                          <a:pt x="0" y="2"/>
                        </a:lnTo>
                        <a:lnTo>
                          <a:pt x="0" y="2"/>
                        </a:lnTo>
                        <a:lnTo>
                          <a:pt x="0" y="2"/>
                        </a:lnTo>
                        <a:lnTo>
                          <a:pt x="0" y="0"/>
                        </a:lnTo>
                        <a:lnTo>
                          <a:pt x="0" y="0"/>
                        </a:lnTo>
                        <a:lnTo>
                          <a:pt x="0" y="0"/>
                        </a:lnTo>
                        <a:close/>
                      </a:path>
                    </a:pathLst>
                  </a:custGeom>
                  <a:solidFill>
                    <a:srgbClr val="000000"/>
                  </a:solidFill>
                  <a:ln w="9525">
                    <a:solidFill>
                      <a:schemeClr val="hlink"/>
                    </a:solidFill>
                    <a:round/>
                    <a:headEnd/>
                    <a:tailEnd/>
                  </a:ln>
                </p:spPr>
                <p:txBody>
                  <a:bodyPr/>
                  <a:lstStyle/>
                  <a:p>
                    <a:endParaRPr lang="en-US"/>
                  </a:p>
                </p:txBody>
              </p:sp>
              <p:sp>
                <p:nvSpPr>
                  <p:cNvPr id="2196" name="Freeform 148"/>
                  <p:cNvSpPr>
                    <a:spLocks/>
                  </p:cNvSpPr>
                  <p:nvPr/>
                </p:nvSpPr>
                <p:spPr bwMode="auto">
                  <a:xfrm>
                    <a:off x="2690" y="1731"/>
                    <a:ext cx="2" cy="3"/>
                  </a:xfrm>
                  <a:custGeom>
                    <a:avLst/>
                    <a:gdLst>
                      <a:gd name="T0" fmla="*/ 0 w 2"/>
                      <a:gd name="T1" fmla="*/ 0 h 3"/>
                      <a:gd name="T2" fmla="*/ 0 w 2"/>
                      <a:gd name="T3" fmla="*/ 2 h 3"/>
                      <a:gd name="T4" fmla="*/ 2 w 2"/>
                      <a:gd name="T5" fmla="*/ 2 h 3"/>
                      <a:gd name="T6" fmla="*/ 0 w 2"/>
                      <a:gd name="T7" fmla="*/ 3 h 3"/>
                      <a:gd name="T8" fmla="*/ 0 w 2"/>
                      <a:gd name="T9" fmla="*/ 2 h 3"/>
                      <a:gd name="T10" fmla="*/ 0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0" y="0"/>
                        </a:moveTo>
                        <a:lnTo>
                          <a:pt x="0" y="2"/>
                        </a:lnTo>
                        <a:lnTo>
                          <a:pt x="2" y="2"/>
                        </a:lnTo>
                        <a:lnTo>
                          <a:pt x="0" y="3"/>
                        </a:lnTo>
                        <a:lnTo>
                          <a:pt x="0" y="2"/>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7" name="Freeform 149"/>
                  <p:cNvSpPr>
                    <a:spLocks/>
                  </p:cNvSpPr>
                  <p:nvPr/>
                </p:nvSpPr>
                <p:spPr bwMode="auto">
                  <a:xfrm>
                    <a:off x="2707" y="1673"/>
                    <a:ext cx="73" cy="7"/>
                  </a:xfrm>
                  <a:custGeom>
                    <a:avLst/>
                    <a:gdLst>
                      <a:gd name="T0" fmla="*/ 12 w 73"/>
                      <a:gd name="T1" fmla="*/ 0 h 7"/>
                      <a:gd name="T2" fmla="*/ 62 w 73"/>
                      <a:gd name="T3" fmla="*/ 0 h 7"/>
                      <a:gd name="T4" fmla="*/ 73 w 73"/>
                      <a:gd name="T5" fmla="*/ 7 h 7"/>
                      <a:gd name="T6" fmla="*/ 0 w 73"/>
                      <a:gd name="T7" fmla="*/ 7 h 7"/>
                      <a:gd name="T8" fmla="*/ 12 w 73"/>
                      <a:gd name="T9" fmla="*/ 0 h 7"/>
                    </a:gdLst>
                    <a:ahLst/>
                    <a:cxnLst>
                      <a:cxn ang="0">
                        <a:pos x="T0" y="T1"/>
                      </a:cxn>
                      <a:cxn ang="0">
                        <a:pos x="T2" y="T3"/>
                      </a:cxn>
                      <a:cxn ang="0">
                        <a:pos x="T4" y="T5"/>
                      </a:cxn>
                      <a:cxn ang="0">
                        <a:pos x="T6" y="T7"/>
                      </a:cxn>
                      <a:cxn ang="0">
                        <a:pos x="T8" y="T9"/>
                      </a:cxn>
                    </a:cxnLst>
                    <a:rect l="0" t="0" r="r" b="b"/>
                    <a:pathLst>
                      <a:path w="73" h="7">
                        <a:moveTo>
                          <a:pt x="12" y="0"/>
                        </a:moveTo>
                        <a:lnTo>
                          <a:pt x="62" y="0"/>
                        </a:lnTo>
                        <a:lnTo>
                          <a:pt x="73" y="7"/>
                        </a:lnTo>
                        <a:lnTo>
                          <a:pt x="0" y="7"/>
                        </a:lnTo>
                        <a:lnTo>
                          <a:pt x="12"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98" name="Freeform 150"/>
                  <p:cNvSpPr>
                    <a:spLocks/>
                  </p:cNvSpPr>
                  <p:nvPr/>
                </p:nvSpPr>
                <p:spPr bwMode="auto">
                  <a:xfrm>
                    <a:off x="2690" y="1680"/>
                    <a:ext cx="19" cy="14"/>
                  </a:xfrm>
                  <a:custGeom>
                    <a:avLst/>
                    <a:gdLst>
                      <a:gd name="T0" fmla="*/ 17 w 19"/>
                      <a:gd name="T1" fmla="*/ 0 h 14"/>
                      <a:gd name="T2" fmla="*/ 17 w 19"/>
                      <a:gd name="T3" fmla="*/ 0 h 14"/>
                      <a:gd name="T4" fmla="*/ 17 w 19"/>
                      <a:gd name="T5" fmla="*/ 0 h 14"/>
                      <a:gd name="T6" fmla="*/ 19 w 19"/>
                      <a:gd name="T7" fmla="*/ 0 h 14"/>
                      <a:gd name="T8" fmla="*/ 19 w 19"/>
                      <a:gd name="T9" fmla="*/ 0 h 14"/>
                      <a:gd name="T10" fmla="*/ 19 w 19"/>
                      <a:gd name="T11" fmla="*/ 0 h 14"/>
                      <a:gd name="T12" fmla="*/ 19 w 19"/>
                      <a:gd name="T13" fmla="*/ 0 h 14"/>
                      <a:gd name="T14" fmla="*/ 19 w 19"/>
                      <a:gd name="T15" fmla="*/ 0 h 14"/>
                      <a:gd name="T16" fmla="*/ 19 w 19"/>
                      <a:gd name="T17" fmla="*/ 0 h 14"/>
                      <a:gd name="T18" fmla="*/ 19 w 19"/>
                      <a:gd name="T19" fmla="*/ 0 h 14"/>
                      <a:gd name="T20" fmla="*/ 19 w 19"/>
                      <a:gd name="T21" fmla="*/ 2 h 14"/>
                      <a:gd name="T22" fmla="*/ 19 w 19"/>
                      <a:gd name="T23" fmla="*/ 2 h 14"/>
                      <a:gd name="T24" fmla="*/ 19 w 19"/>
                      <a:gd name="T25" fmla="*/ 2 h 14"/>
                      <a:gd name="T26" fmla="*/ 19 w 19"/>
                      <a:gd name="T27" fmla="*/ 2 h 14"/>
                      <a:gd name="T28" fmla="*/ 19 w 19"/>
                      <a:gd name="T29" fmla="*/ 2 h 14"/>
                      <a:gd name="T30" fmla="*/ 19 w 19"/>
                      <a:gd name="T31" fmla="*/ 2 h 14"/>
                      <a:gd name="T32" fmla="*/ 19 w 19"/>
                      <a:gd name="T33" fmla="*/ 2 h 14"/>
                      <a:gd name="T34" fmla="*/ 0 w 19"/>
                      <a:gd name="T35" fmla="*/ 14 h 14"/>
                      <a:gd name="T36" fmla="*/ 0 w 19"/>
                      <a:gd name="T37" fmla="*/ 14 h 14"/>
                      <a:gd name="T38" fmla="*/ 0 w 19"/>
                      <a:gd name="T39" fmla="*/ 14 h 14"/>
                      <a:gd name="T40" fmla="*/ 0 w 19"/>
                      <a:gd name="T41" fmla="*/ 12 h 14"/>
                      <a:gd name="T42" fmla="*/ 0 w 19"/>
                      <a:gd name="T43" fmla="*/ 12 h 14"/>
                      <a:gd name="T44" fmla="*/ 2 w 19"/>
                      <a:gd name="T45" fmla="*/ 12 h 14"/>
                      <a:gd name="T46" fmla="*/ 2 w 19"/>
                      <a:gd name="T47" fmla="*/ 12 h 14"/>
                      <a:gd name="T48" fmla="*/ 2 w 19"/>
                      <a:gd name="T49" fmla="*/ 12 h 14"/>
                      <a:gd name="T50" fmla="*/ 0 w 19"/>
                      <a:gd name="T51" fmla="*/ 12 h 14"/>
                      <a:gd name="T52" fmla="*/ 0 w 19"/>
                      <a:gd name="T53" fmla="*/ 12 h 14"/>
                      <a:gd name="T54" fmla="*/ 0 w 19"/>
                      <a:gd name="T55" fmla="*/ 11 h 14"/>
                      <a:gd name="T56" fmla="*/ 0 w 19"/>
                      <a:gd name="T57" fmla="*/ 11 h 14"/>
                      <a:gd name="T58" fmla="*/ 0 w 19"/>
                      <a:gd name="T59" fmla="*/ 11 h 14"/>
                      <a:gd name="T60" fmla="*/ 0 w 19"/>
                      <a:gd name="T61" fmla="*/ 11 h 14"/>
                      <a:gd name="T62" fmla="*/ 0 w 19"/>
                      <a:gd name="T63" fmla="*/ 11 h 14"/>
                      <a:gd name="T64" fmla="*/ 0 w 19"/>
                      <a:gd name="T65"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4">
                        <a:moveTo>
                          <a:pt x="0" y="11"/>
                        </a:moveTo>
                        <a:lnTo>
                          <a:pt x="17" y="0"/>
                        </a:lnTo>
                        <a:lnTo>
                          <a:pt x="17" y="0"/>
                        </a:lnTo>
                        <a:lnTo>
                          <a:pt x="17" y="0"/>
                        </a:lnTo>
                        <a:lnTo>
                          <a:pt x="17" y="0"/>
                        </a:lnTo>
                        <a:lnTo>
                          <a:pt x="17" y="0"/>
                        </a:lnTo>
                        <a:lnTo>
                          <a:pt x="19" y="0"/>
                        </a:lnTo>
                        <a:lnTo>
                          <a:pt x="19" y="0"/>
                        </a:lnTo>
                        <a:lnTo>
                          <a:pt x="19" y="0"/>
                        </a:lnTo>
                        <a:lnTo>
                          <a:pt x="19" y="0"/>
                        </a:lnTo>
                        <a:lnTo>
                          <a:pt x="19" y="0"/>
                        </a:lnTo>
                        <a:lnTo>
                          <a:pt x="19" y="0"/>
                        </a:lnTo>
                        <a:lnTo>
                          <a:pt x="19" y="0"/>
                        </a:lnTo>
                        <a:lnTo>
                          <a:pt x="19" y="0"/>
                        </a:lnTo>
                        <a:lnTo>
                          <a:pt x="19" y="0"/>
                        </a:lnTo>
                        <a:lnTo>
                          <a:pt x="19" y="0"/>
                        </a:lnTo>
                        <a:lnTo>
                          <a:pt x="19" y="0"/>
                        </a:lnTo>
                        <a:lnTo>
                          <a:pt x="19" y="0"/>
                        </a:lnTo>
                        <a:lnTo>
                          <a:pt x="19" y="0"/>
                        </a:lnTo>
                        <a:lnTo>
                          <a:pt x="19" y="0"/>
                        </a:lnTo>
                        <a:lnTo>
                          <a:pt x="19" y="0"/>
                        </a:lnTo>
                        <a:lnTo>
                          <a:pt x="19" y="2"/>
                        </a:lnTo>
                        <a:lnTo>
                          <a:pt x="19" y="2"/>
                        </a:lnTo>
                        <a:lnTo>
                          <a:pt x="19" y="2"/>
                        </a:lnTo>
                        <a:lnTo>
                          <a:pt x="19" y="2"/>
                        </a:lnTo>
                        <a:lnTo>
                          <a:pt x="19" y="2"/>
                        </a:lnTo>
                        <a:lnTo>
                          <a:pt x="19" y="2"/>
                        </a:lnTo>
                        <a:lnTo>
                          <a:pt x="19" y="2"/>
                        </a:lnTo>
                        <a:lnTo>
                          <a:pt x="19" y="2"/>
                        </a:lnTo>
                        <a:lnTo>
                          <a:pt x="19" y="2"/>
                        </a:lnTo>
                        <a:lnTo>
                          <a:pt x="19" y="2"/>
                        </a:lnTo>
                        <a:lnTo>
                          <a:pt x="19" y="2"/>
                        </a:lnTo>
                        <a:lnTo>
                          <a:pt x="19" y="2"/>
                        </a:lnTo>
                        <a:lnTo>
                          <a:pt x="19" y="2"/>
                        </a:lnTo>
                        <a:lnTo>
                          <a:pt x="0" y="14"/>
                        </a:lnTo>
                        <a:lnTo>
                          <a:pt x="0" y="14"/>
                        </a:lnTo>
                        <a:lnTo>
                          <a:pt x="0" y="14"/>
                        </a:lnTo>
                        <a:lnTo>
                          <a:pt x="0" y="14"/>
                        </a:lnTo>
                        <a:lnTo>
                          <a:pt x="0" y="14"/>
                        </a:lnTo>
                        <a:lnTo>
                          <a:pt x="0" y="14"/>
                        </a:lnTo>
                        <a:lnTo>
                          <a:pt x="0" y="14"/>
                        </a:lnTo>
                        <a:lnTo>
                          <a:pt x="0" y="12"/>
                        </a:lnTo>
                        <a:lnTo>
                          <a:pt x="0" y="12"/>
                        </a:lnTo>
                        <a:lnTo>
                          <a:pt x="0" y="12"/>
                        </a:lnTo>
                        <a:lnTo>
                          <a:pt x="2" y="12"/>
                        </a:lnTo>
                        <a:lnTo>
                          <a:pt x="2" y="12"/>
                        </a:lnTo>
                        <a:lnTo>
                          <a:pt x="2" y="12"/>
                        </a:lnTo>
                        <a:lnTo>
                          <a:pt x="2" y="12"/>
                        </a:lnTo>
                        <a:lnTo>
                          <a:pt x="2" y="12"/>
                        </a:lnTo>
                        <a:lnTo>
                          <a:pt x="2" y="12"/>
                        </a:lnTo>
                        <a:lnTo>
                          <a:pt x="2" y="12"/>
                        </a:lnTo>
                        <a:lnTo>
                          <a:pt x="0" y="12"/>
                        </a:lnTo>
                        <a:lnTo>
                          <a:pt x="0" y="12"/>
                        </a:lnTo>
                        <a:lnTo>
                          <a:pt x="0" y="12"/>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close/>
                      </a:path>
                    </a:pathLst>
                  </a:custGeom>
                  <a:solidFill>
                    <a:srgbClr val="000000"/>
                  </a:solidFill>
                  <a:ln w="9525">
                    <a:solidFill>
                      <a:schemeClr val="hlink"/>
                    </a:solidFill>
                    <a:round/>
                    <a:headEnd/>
                    <a:tailEnd/>
                  </a:ln>
                </p:spPr>
                <p:txBody>
                  <a:bodyPr/>
                  <a:lstStyle/>
                  <a:p>
                    <a:endParaRPr lang="en-US"/>
                  </a:p>
                </p:txBody>
              </p:sp>
              <p:sp>
                <p:nvSpPr>
                  <p:cNvPr id="2199" name="Freeform 151"/>
                  <p:cNvSpPr>
                    <a:spLocks/>
                  </p:cNvSpPr>
                  <p:nvPr/>
                </p:nvSpPr>
                <p:spPr bwMode="auto">
                  <a:xfrm>
                    <a:off x="2690" y="1680"/>
                    <a:ext cx="19" cy="14"/>
                  </a:xfrm>
                  <a:custGeom>
                    <a:avLst/>
                    <a:gdLst>
                      <a:gd name="T0" fmla="*/ 0 w 19"/>
                      <a:gd name="T1" fmla="*/ 11 h 14"/>
                      <a:gd name="T2" fmla="*/ 17 w 19"/>
                      <a:gd name="T3" fmla="*/ 0 h 14"/>
                      <a:gd name="T4" fmla="*/ 19 w 19"/>
                      <a:gd name="T5" fmla="*/ 0 h 14"/>
                      <a:gd name="T6" fmla="*/ 19 w 19"/>
                      <a:gd name="T7" fmla="*/ 2 h 14"/>
                      <a:gd name="T8" fmla="*/ 0 w 19"/>
                      <a:gd name="T9" fmla="*/ 14 h 14"/>
                      <a:gd name="T10" fmla="*/ 0 w 19"/>
                      <a:gd name="T11" fmla="*/ 12 h 14"/>
                      <a:gd name="T12" fmla="*/ 2 w 19"/>
                      <a:gd name="T13" fmla="*/ 12 h 14"/>
                      <a:gd name="T14" fmla="*/ 0 w 19"/>
                      <a:gd name="T15" fmla="*/ 12 h 14"/>
                      <a:gd name="T16" fmla="*/ 0 w 19"/>
                      <a:gd name="T17"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4">
                        <a:moveTo>
                          <a:pt x="0" y="11"/>
                        </a:moveTo>
                        <a:lnTo>
                          <a:pt x="17" y="0"/>
                        </a:lnTo>
                        <a:lnTo>
                          <a:pt x="19" y="0"/>
                        </a:lnTo>
                        <a:lnTo>
                          <a:pt x="19" y="2"/>
                        </a:lnTo>
                        <a:lnTo>
                          <a:pt x="0" y="14"/>
                        </a:lnTo>
                        <a:lnTo>
                          <a:pt x="0" y="12"/>
                        </a:lnTo>
                        <a:lnTo>
                          <a:pt x="2" y="12"/>
                        </a:lnTo>
                        <a:lnTo>
                          <a:pt x="0" y="12"/>
                        </a:lnTo>
                        <a:lnTo>
                          <a:pt x="0" y="11"/>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0" name="Freeform 152"/>
                  <p:cNvSpPr>
                    <a:spLocks/>
                  </p:cNvSpPr>
                  <p:nvPr/>
                </p:nvSpPr>
                <p:spPr bwMode="auto">
                  <a:xfrm>
                    <a:off x="2690" y="1691"/>
                    <a:ext cx="2" cy="3"/>
                  </a:xfrm>
                  <a:custGeom>
                    <a:avLst/>
                    <a:gdLst>
                      <a:gd name="T0" fmla="*/ 0 w 2"/>
                      <a:gd name="T1" fmla="*/ 0 h 3"/>
                      <a:gd name="T2" fmla="*/ 0 w 2"/>
                      <a:gd name="T3" fmla="*/ 0 h 3"/>
                      <a:gd name="T4" fmla="*/ 0 w 2"/>
                      <a:gd name="T5" fmla="*/ 0 h 3"/>
                      <a:gd name="T6" fmla="*/ 0 w 2"/>
                      <a:gd name="T7" fmla="*/ 0 h 3"/>
                      <a:gd name="T8" fmla="*/ 0 w 2"/>
                      <a:gd name="T9" fmla="*/ 0 h 3"/>
                      <a:gd name="T10" fmla="*/ 0 w 2"/>
                      <a:gd name="T11" fmla="*/ 1 h 3"/>
                      <a:gd name="T12" fmla="*/ 0 w 2"/>
                      <a:gd name="T13" fmla="*/ 1 h 3"/>
                      <a:gd name="T14" fmla="*/ 2 w 2"/>
                      <a:gd name="T15" fmla="*/ 1 h 3"/>
                      <a:gd name="T16" fmla="*/ 2 w 2"/>
                      <a:gd name="T17" fmla="*/ 1 h 3"/>
                      <a:gd name="T18" fmla="*/ 2 w 2"/>
                      <a:gd name="T19" fmla="*/ 1 h 3"/>
                      <a:gd name="T20" fmla="*/ 0 w 2"/>
                      <a:gd name="T21" fmla="*/ 1 h 3"/>
                      <a:gd name="T22" fmla="*/ 0 w 2"/>
                      <a:gd name="T23" fmla="*/ 1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1 h 3"/>
                      <a:gd name="T44" fmla="*/ 0 w 2"/>
                      <a:gd name="T45" fmla="*/ 1 h 3"/>
                      <a:gd name="T46" fmla="*/ 0 w 2"/>
                      <a:gd name="T47" fmla="*/ 1 h 3"/>
                      <a:gd name="T48" fmla="*/ 0 w 2"/>
                      <a:gd name="T49" fmla="*/ 1 h 3"/>
                      <a:gd name="T50" fmla="*/ 0 w 2"/>
                      <a:gd name="T51" fmla="*/ 1 h 3"/>
                      <a:gd name="T52" fmla="*/ 0 w 2"/>
                      <a:gd name="T53" fmla="*/ 1 h 3"/>
                      <a:gd name="T54" fmla="*/ 0 w 2"/>
                      <a:gd name="T55" fmla="*/ 1 h 3"/>
                      <a:gd name="T56" fmla="*/ 0 w 2"/>
                      <a:gd name="T57" fmla="*/ 0 h 3"/>
                      <a:gd name="T58" fmla="*/ 0 w 2"/>
                      <a:gd name="T59" fmla="*/ 0 h 3"/>
                      <a:gd name="T60" fmla="*/ 0 w 2"/>
                      <a:gd name="T61" fmla="*/ 0 h 3"/>
                      <a:gd name="T62" fmla="*/ 0 w 2"/>
                      <a:gd name="T63" fmla="*/ 0 h 3"/>
                      <a:gd name="T64" fmla="*/ 0 w 2"/>
                      <a:gd name="T6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 h="3">
                        <a:moveTo>
                          <a:pt x="0" y="0"/>
                        </a:moveTo>
                        <a:lnTo>
                          <a:pt x="0" y="0"/>
                        </a:lnTo>
                        <a:lnTo>
                          <a:pt x="0" y="0"/>
                        </a:lnTo>
                        <a:lnTo>
                          <a:pt x="0" y="0"/>
                        </a:lnTo>
                        <a:lnTo>
                          <a:pt x="0" y="0"/>
                        </a:lnTo>
                        <a:lnTo>
                          <a:pt x="0" y="1"/>
                        </a:lnTo>
                        <a:lnTo>
                          <a:pt x="0" y="1"/>
                        </a:lnTo>
                        <a:lnTo>
                          <a:pt x="2" y="1"/>
                        </a:lnTo>
                        <a:lnTo>
                          <a:pt x="2" y="1"/>
                        </a:lnTo>
                        <a:lnTo>
                          <a:pt x="2" y="1"/>
                        </a:lnTo>
                        <a:lnTo>
                          <a:pt x="0" y="1"/>
                        </a:lnTo>
                        <a:lnTo>
                          <a:pt x="0" y="1"/>
                        </a:lnTo>
                        <a:lnTo>
                          <a:pt x="0" y="3"/>
                        </a:lnTo>
                        <a:lnTo>
                          <a:pt x="0" y="3"/>
                        </a:lnTo>
                        <a:lnTo>
                          <a:pt x="0" y="3"/>
                        </a:lnTo>
                        <a:lnTo>
                          <a:pt x="0" y="3"/>
                        </a:lnTo>
                        <a:lnTo>
                          <a:pt x="0" y="3"/>
                        </a:lnTo>
                        <a:lnTo>
                          <a:pt x="0" y="3"/>
                        </a:lnTo>
                        <a:lnTo>
                          <a:pt x="0" y="3"/>
                        </a:lnTo>
                        <a:lnTo>
                          <a:pt x="0" y="3"/>
                        </a:lnTo>
                        <a:lnTo>
                          <a:pt x="0" y="3"/>
                        </a:lnTo>
                        <a:lnTo>
                          <a:pt x="0" y="1"/>
                        </a:lnTo>
                        <a:lnTo>
                          <a:pt x="0" y="1"/>
                        </a:lnTo>
                        <a:lnTo>
                          <a:pt x="0" y="1"/>
                        </a:lnTo>
                        <a:lnTo>
                          <a:pt x="0" y="1"/>
                        </a:lnTo>
                        <a:lnTo>
                          <a:pt x="0" y="1"/>
                        </a:lnTo>
                        <a:lnTo>
                          <a:pt x="0" y="1"/>
                        </a:lnTo>
                        <a:lnTo>
                          <a:pt x="0" y="1"/>
                        </a:lnTo>
                        <a:lnTo>
                          <a:pt x="0" y="0"/>
                        </a:lnTo>
                        <a:lnTo>
                          <a:pt x="0" y="0"/>
                        </a:lnTo>
                        <a:lnTo>
                          <a:pt x="0" y="0"/>
                        </a:lnTo>
                        <a:lnTo>
                          <a:pt x="0" y="0"/>
                        </a:lnTo>
                        <a:lnTo>
                          <a:pt x="0" y="0"/>
                        </a:lnTo>
                        <a:close/>
                      </a:path>
                    </a:pathLst>
                  </a:custGeom>
                  <a:solidFill>
                    <a:srgbClr val="000000"/>
                  </a:solidFill>
                  <a:ln w="9525">
                    <a:solidFill>
                      <a:schemeClr val="hlink"/>
                    </a:solidFill>
                    <a:round/>
                    <a:headEnd/>
                    <a:tailEnd/>
                  </a:ln>
                </p:spPr>
                <p:txBody>
                  <a:bodyPr/>
                  <a:lstStyle/>
                  <a:p>
                    <a:endParaRPr lang="en-US"/>
                  </a:p>
                </p:txBody>
              </p:sp>
              <p:sp>
                <p:nvSpPr>
                  <p:cNvPr id="2201" name="Freeform 153"/>
                  <p:cNvSpPr>
                    <a:spLocks/>
                  </p:cNvSpPr>
                  <p:nvPr/>
                </p:nvSpPr>
                <p:spPr bwMode="auto">
                  <a:xfrm>
                    <a:off x="2690" y="1691"/>
                    <a:ext cx="2" cy="3"/>
                  </a:xfrm>
                  <a:custGeom>
                    <a:avLst/>
                    <a:gdLst>
                      <a:gd name="T0" fmla="*/ 0 w 2"/>
                      <a:gd name="T1" fmla="*/ 0 h 3"/>
                      <a:gd name="T2" fmla="*/ 0 w 2"/>
                      <a:gd name="T3" fmla="*/ 1 h 3"/>
                      <a:gd name="T4" fmla="*/ 2 w 2"/>
                      <a:gd name="T5" fmla="*/ 1 h 3"/>
                      <a:gd name="T6" fmla="*/ 0 w 2"/>
                      <a:gd name="T7" fmla="*/ 1 h 3"/>
                      <a:gd name="T8" fmla="*/ 0 w 2"/>
                      <a:gd name="T9" fmla="*/ 3 h 3"/>
                      <a:gd name="T10" fmla="*/ 0 w 2"/>
                      <a:gd name="T11" fmla="*/ 1 h 3"/>
                      <a:gd name="T12" fmla="*/ 0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0" y="0"/>
                        </a:moveTo>
                        <a:lnTo>
                          <a:pt x="0" y="1"/>
                        </a:lnTo>
                        <a:lnTo>
                          <a:pt x="2" y="1"/>
                        </a:lnTo>
                        <a:lnTo>
                          <a:pt x="0" y="1"/>
                        </a:lnTo>
                        <a:lnTo>
                          <a:pt x="0" y="3"/>
                        </a:lnTo>
                        <a:lnTo>
                          <a:pt x="0" y="1"/>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2" name="Freeform 154"/>
                  <p:cNvSpPr>
                    <a:spLocks/>
                  </p:cNvSpPr>
                  <p:nvPr/>
                </p:nvSpPr>
                <p:spPr bwMode="auto">
                  <a:xfrm>
                    <a:off x="2778" y="1721"/>
                    <a:ext cx="30" cy="4"/>
                  </a:xfrm>
                  <a:custGeom>
                    <a:avLst/>
                    <a:gdLst>
                      <a:gd name="T0" fmla="*/ 2 w 30"/>
                      <a:gd name="T1" fmla="*/ 0 h 4"/>
                      <a:gd name="T2" fmla="*/ 2 w 30"/>
                      <a:gd name="T3" fmla="*/ 0 h 4"/>
                      <a:gd name="T4" fmla="*/ 2 w 30"/>
                      <a:gd name="T5" fmla="*/ 0 h 4"/>
                      <a:gd name="T6" fmla="*/ 2 w 30"/>
                      <a:gd name="T7" fmla="*/ 0 h 4"/>
                      <a:gd name="T8" fmla="*/ 2 w 30"/>
                      <a:gd name="T9" fmla="*/ 0 h 4"/>
                      <a:gd name="T10" fmla="*/ 0 w 30"/>
                      <a:gd name="T11" fmla="*/ 0 h 4"/>
                      <a:gd name="T12" fmla="*/ 2 w 30"/>
                      <a:gd name="T13" fmla="*/ 0 h 4"/>
                      <a:gd name="T14" fmla="*/ 2 w 30"/>
                      <a:gd name="T15" fmla="*/ 0 h 4"/>
                      <a:gd name="T16" fmla="*/ 2 w 30"/>
                      <a:gd name="T17" fmla="*/ 1 h 4"/>
                      <a:gd name="T18" fmla="*/ 2 w 30"/>
                      <a:gd name="T19" fmla="*/ 1 h 4"/>
                      <a:gd name="T20" fmla="*/ 2 w 30"/>
                      <a:gd name="T21" fmla="*/ 1 h 4"/>
                      <a:gd name="T22" fmla="*/ 2 w 30"/>
                      <a:gd name="T23" fmla="*/ 1 h 4"/>
                      <a:gd name="T24" fmla="*/ 2 w 30"/>
                      <a:gd name="T25" fmla="*/ 1 h 4"/>
                      <a:gd name="T26" fmla="*/ 2 w 30"/>
                      <a:gd name="T27" fmla="*/ 1 h 4"/>
                      <a:gd name="T28" fmla="*/ 2 w 30"/>
                      <a:gd name="T29" fmla="*/ 1 h 4"/>
                      <a:gd name="T30" fmla="*/ 4 w 30"/>
                      <a:gd name="T31" fmla="*/ 1 h 4"/>
                      <a:gd name="T32" fmla="*/ 4 w 30"/>
                      <a:gd name="T33" fmla="*/ 1 h 4"/>
                      <a:gd name="T34" fmla="*/ 30 w 30"/>
                      <a:gd name="T35" fmla="*/ 4 h 4"/>
                      <a:gd name="T36" fmla="*/ 30 w 30"/>
                      <a:gd name="T37" fmla="*/ 4 h 4"/>
                      <a:gd name="T38" fmla="*/ 30 w 30"/>
                      <a:gd name="T39" fmla="*/ 4 h 4"/>
                      <a:gd name="T40" fmla="*/ 30 w 30"/>
                      <a:gd name="T41" fmla="*/ 4 h 4"/>
                      <a:gd name="T42" fmla="*/ 28 w 30"/>
                      <a:gd name="T43" fmla="*/ 4 h 4"/>
                      <a:gd name="T44" fmla="*/ 28 w 30"/>
                      <a:gd name="T45" fmla="*/ 4 h 4"/>
                      <a:gd name="T46" fmla="*/ 28 w 30"/>
                      <a:gd name="T47" fmla="*/ 4 h 4"/>
                      <a:gd name="T48" fmla="*/ 28 w 30"/>
                      <a:gd name="T49" fmla="*/ 3 h 4"/>
                      <a:gd name="T50" fmla="*/ 28 w 30"/>
                      <a:gd name="T51" fmla="*/ 3 h 4"/>
                      <a:gd name="T52" fmla="*/ 28 w 30"/>
                      <a:gd name="T53" fmla="*/ 3 h 4"/>
                      <a:gd name="T54" fmla="*/ 28 w 30"/>
                      <a:gd name="T55" fmla="*/ 3 h 4"/>
                      <a:gd name="T56" fmla="*/ 28 w 30"/>
                      <a:gd name="T57" fmla="*/ 3 h 4"/>
                      <a:gd name="T58" fmla="*/ 28 w 30"/>
                      <a:gd name="T59" fmla="*/ 3 h 4"/>
                      <a:gd name="T60" fmla="*/ 28 w 30"/>
                      <a:gd name="T61" fmla="*/ 3 h 4"/>
                      <a:gd name="T62" fmla="*/ 28 w 30"/>
                      <a:gd name="T63" fmla="*/ 3 h 4"/>
                      <a:gd name="T64" fmla="*/ 28 w 30"/>
                      <a:gd name="T65"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 h="4">
                        <a:moveTo>
                          <a:pt x="28" y="3"/>
                        </a:moveTo>
                        <a:lnTo>
                          <a:pt x="2" y="0"/>
                        </a:lnTo>
                        <a:lnTo>
                          <a:pt x="2" y="0"/>
                        </a:lnTo>
                        <a:lnTo>
                          <a:pt x="2" y="0"/>
                        </a:lnTo>
                        <a:lnTo>
                          <a:pt x="2" y="0"/>
                        </a:lnTo>
                        <a:lnTo>
                          <a:pt x="2" y="0"/>
                        </a:lnTo>
                        <a:lnTo>
                          <a:pt x="2" y="0"/>
                        </a:lnTo>
                        <a:lnTo>
                          <a:pt x="2" y="0"/>
                        </a:lnTo>
                        <a:lnTo>
                          <a:pt x="2" y="0"/>
                        </a:lnTo>
                        <a:lnTo>
                          <a:pt x="2" y="0"/>
                        </a:lnTo>
                        <a:lnTo>
                          <a:pt x="0" y="0"/>
                        </a:lnTo>
                        <a:lnTo>
                          <a:pt x="0" y="0"/>
                        </a:lnTo>
                        <a:lnTo>
                          <a:pt x="0" y="0"/>
                        </a:lnTo>
                        <a:lnTo>
                          <a:pt x="2" y="0"/>
                        </a:lnTo>
                        <a:lnTo>
                          <a:pt x="2" y="0"/>
                        </a:lnTo>
                        <a:lnTo>
                          <a:pt x="2" y="0"/>
                        </a:lnTo>
                        <a:lnTo>
                          <a:pt x="2" y="0"/>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4" y="1"/>
                        </a:lnTo>
                        <a:lnTo>
                          <a:pt x="4" y="1"/>
                        </a:lnTo>
                        <a:lnTo>
                          <a:pt x="4" y="1"/>
                        </a:lnTo>
                        <a:lnTo>
                          <a:pt x="30" y="4"/>
                        </a:lnTo>
                        <a:lnTo>
                          <a:pt x="30" y="4"/>
                        </a:lnTo>
                        <a:lnTo>
                          <a:pt x="30" y="4"/>
                        </a:lnTo>
                        <a:lnTo>
                          <a:pt x="30" y="4"/>
                        </a:lnTo>
                        <a:lnTo>
                          <a:pt x="30" y="4"/>
                        </a:lnTo>
                        <a:lnTo>
                          <a:pt x="30" y="4"/>
                        </a:lnTo>
                        <a:lnTo>
                          <a:pt x="30" y="4"/>
                        </a:lnTo>
                        <a:lnTo>
                          <a:pt x="30" y="4"/>
                        </a:lnTo>
                        <a:lnTo>
                          <a:pt x="30" y="4"/>
                        </a:lnTo>
                        <a:lnTo>
                          <a:pt x="28" y="4"/>
                        </a:lnTo>
                        <a:lnTo>
                          <a:pt x="28" y="4"/>
                        </a:lnTo>
                        <a:lnTo>
                          <a:pt x="28" y="4"/>
                        </a:lnTo>
                        <a:lnTo>
                          <a:pt x="28" y="4"/>
                        </a:lnTo>
                        <a:lnTo>
                          <a:pt x="28" y="4"/>
                        </a:lnTo>
                        <a:lnTo>
                          <a:pt x="28" y="4"/>
                        </a:lnTo>
                        <a:lnTo>
                          <a:pt x="28" y="3"/>
                        </a:lnTo>
                        <a:lnTo>
                          <a:pt x="28" y="3"/>
                        </a:lnTo>
                        <a:lnTo>
                          <a:pt x="28" y="3"/>
                        </a:lnTo>
                        <a:lnTo>
                          <a:pt x="28" y="3"/>
                        </a:lnTo>
                        <a:lnTo>
                          <a:pt x="28" y="3"/>
                        </a:lnTo>
                        <a:lnTo>
                          <a:pt x="28" y="3"/>
                        </a:lnTo>
                        <a:lnTo>
                          <a:pt x="28" y="3"/>
                        </a:lnTo>
                        <a:lnTo>
                          <a:pt x="28" y="3"/>
                        </a:lnTo>
                        <a:lnTo>
                          <a:pt x="28" y="3"/>
                        </a:lnTo>
                        <a:lnTo>
                          <a:pt x="28" y="3"/>
                        </a:lnTo>
                        <a:lnTo>
                          <a:pt x="28" y="3"/>
                        </a:lnTo>
                        <a:lnTo>
                          <a:pt x="28" y="3"/>
                        </a:lnTo>
                        <a:lnTo>
                          <a:pt x="28" y="3"/>
                        </a:lnTo>
                        <a:lnTo>
                          <a:pt x="28" y="3"/>
                        </a:lnTo>
                        <a:lnTo>
                          <a:pt x="28" y="3"/>
                        </a:lnTo>
                        <a:lnTo>
                          <a:pt x="28" y="3"/>
                        </a:lnTo>
                        <a:lnTo>
                          <a:pt x="28" y="3"/>
                        </a:lnTo>
                        <a:lnTo>
                          <a:pt x="28" y="3"/>
                        </a:lnTo>
                        <a:close/>
                      </a:path>
                    </a:pathLst>
                  </a:custGeom>
                  <a:solidFill>
                    <a:srgbClr val="000000"/>
                  </a:solidFill>
                  <a:ln w="9525">
                    <a:solidFill>
                      <a:schemeClr val="hlink"/>
                    </a:solidFill>
                    <a:round/>
                    <a:headEnd/>
                    <a:tailEnd/>
                  </a:ln>
                </p:spPr>
                <p:txBody>
                  <a:bodyPr/>
                  <a:lstStyle/>
                  <a:p>
                    <a:endParaRPr lang="en-US"/>
                  </a:p>
                </p:txBody>
              </p:sp>
              <p:sp>
                <p:nvSpPr>
                  <p:cNvPr id="2203" name="Freeform 155"/>
                  <p:cNvSpPr>
                    <a:spLocks/>
                  </p:cNvSpPr>
                  <p:nvPr/>
                </p:nvSpPr>
                <p:spPr bwMode="auto">
                  <a:xfrm>
                    <a:off x="2778" y="1721"/>
                    <a:ext cx="30" cy="4"/>
                  </a:xfrm>
                  <a:custGeom>
                    <a:avLst/>
                    <a:gdLst>
                      <a:gd name="T0" fmla="*/ 28 w 30"/>
                      <a:gd name="T1" fmla="*/ 3 h 4"/>
                      <a:gd name="T2" fmla="*/ 2 w 30"/>
                      <a:gd name="T3" fmla="*/ 0 h 4"/>
                      <a:gd name="T4" fmla="*/ 0 w 30"/>
                      <a:gd name="T5" fmla="*/ 0 h 4"/>
                      <a:gd name="T6" fmla="*/ 2 w 30"/>
                      <a:gd name="T7" fmla="*/ 0 h 4"/>
                      <a:gd name="T8" fmla="*/ 2 w 30"/>
                      <a:gd name="T9" fmla="*/ 1 h 4"/>
                      <a:gd name="T10" fmla="*/ 4 w 30"/>
                      <a:gd name="T11" fmla="*/ 1 h 4"/>
                      <a:gd name="T12" fmla="*/ 30 w 30"/>
                      <a:gd name="T13" fmla="*/ 4 h 4"/>
                      <a:gd name="T14" fmla="*/ 28 w 30"/>
                      <a:gd name="T15" fmla="*/ 4 h 4"/>
                      <a:gd name="T16" fmla="*/ 28 w 30"/>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
                        <a:moveTo>
                          <a:pt x="28" y="3"/>
                        </a:moveTo>
                        <a:lnTo>
                          <a:pt x="2" y="0"/>
                        </a:lnTo>
                        <a:lnTo>
                          <a:pt x="0" y="0"/>
                        </a:lnTo>
                        <a:lnTo>
                          <a:pt x="2" y="0"/>
                        </a:lnTo>
                        <a:lnTo>
                          <a:pt x="2" y="1"/>
                        </a:lnTo>
                        <a:lnTo>
                          <a:pt x="4" y="1"/>
                        </a:lnTo>
                        <a:lnTo>
                          <a:pt x="30" y="4"/>
                        </a:lnTo>
                        <a:lnTo>
                          <a:pt x="28" y="4"/>
                        </a:lnTo>
                        <a:lnTo>
                          <a:pt x="28" y="3"/>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4" name="Freeform 156"/>
                  <p:cNvSpPr>
                    <a:spLocks/>
                  </p:cNvSpPr>
                  <p:nvPr/>
                </p:nvSpPr>
                <p:spPr bwMode="auto">
                  <a:xfrm>
                    <a:off x="2806" y="1724"/>
                    <a:ext cx="2" cy="1"/>
                  </a:xfrm>
                  <a:custGeom>
                    <a:avLst/>
                    <a:gdLst>
                      <a:gd name="T0" fmla="*/ 0 w 2"/>
                      <a:gd name="T1" fmla="*/ 0 h 1"/>
                      <a:gd name="T2" fmla="*/ 0 w 2"/>
                      <a:gd name="T3" fmla="*/ 0 h 1"/>
                      <a:gd name="T4" fmla="*/ 0 w 2"/>
                      <a:gd name="T5" fmla="*/ 0 h 1"/>
                      <a:gd name="T6" fmla="*/ 0 w 2"/>
                      <a:gd name="T7" fmla="*/ 0 h 1"/>
                      <a:gd name="T8" fmla="*/ 0 w 2"/>
                      <a:gd name="T9" fmla="*/ 0 h 1"/>
                      <a:gd name="T10" fmla="*/ 0 w 2"/>
                      <a:gd name="T11" fmla="*/ 0 h 1"/>
                      <a:gd name="T12" fmla="*/ 0 w 2"/>
                      <a:gd name="T13" fmla="*/ 0 h 1"/>
                      <a:gd name="T14" fmla="*/ 0 w 2"/>
                      <a:gd name="T15" fmla="*/ 0 h 1"/>
                      <a:gd name="T16" fmla="*/ 0 w 2"/>
                      <a:gd name="T17" fmla="*/ 1 h 1"/>
                      <a:gd name="T18" fmla="*/ 0 w 2"/>
                      <a:gd name="T19" fmla="*/ 1 h 1"/>
                      <a:gd name="T20" fmla="*/ 0 w 2"/>
                      <a:gd name="T21" fmla="*/ 1 h 1"/>
                      <a:gd name="T22" fmla="*/ 2 w 2"/>
                      <a:gd name="T23" fmla="*/ 1 h 1"/>
                      <a:gd name="T24" fmla="*/ 2 w 2"/>
                      <a:gd name="T25" fmla="*/ 1 h 1"/>
                      <a:gd name="T26" fmla="*/ 2 w 2"/>
                      <a:gd name="T27" fmla="*/ 1 h 1"/>
                      <a:gd name="T28" fmla="*/ 2 w 2"/>
                      <a:gd name="T29" fmla="*/ 1 h 1"/>
                      <a:gd name="T30" fmla="*/ 2 w 2"/>
                      <a:gd name="T31" fmla="*/ 1 h 1"/>
                      <a:gd name="T32" fmla="*/ 2 w 2"/>
                      <a:gd name="T33" fmla="*/ 1 h 1"/>
                      <a:gd name="T34" fmla="*/ 2 w 2"/>
                      <a:gd name="T35" fmla="*/ 1 h 1"/>
                      <a:gd name="T36" fmla="*/ 2 w 2"/>
                      <a:gd name="T37" fmla="*/ 1 h 1"/>
                      <a:gd name="T38" fmla="*/ 2 w 2"/>
                      <a:gd name="T39" fmla="*/ 1 h 1"/>
                      <a:gd name="T40" fmla="*/ 2 w 2"/>
                      <a:gd name="T41" fmla="*/ 1 h 1"/>
                      <a:gd name="T42" fmla="*/ 2 w 2"/>
                      <a:gd name="T43" fmla="*/ 1 h 1"/>
                      <a:gd name="T44" fmla="*/ 2 w 2"/>
                      <a:gd name="T45" fmla="*/ 1 h 1"/>
                      <a:gd name="T46" fmla="*/ 2 w 2"/>
                      <a:gd name="T47" fmla="*/ 0 h 1"/>
                      <a:gd name="T48" fmla="*/ 2 w 2"/>
                      <a:gd name="T49" fmla="*/ 0 h 1"/>
                      <a:gd name="T50" fmla="*/ 2 w 2"/>
                      <a:gd name="T51" fmla="*/ 0 h 1"/>
                      <a:gd name="T52" fmla="*/ 2 w 2"/>
                      <a:gd name="T53" fmla="*/ 0 h 1"/>
                      <a:gd name="T54" fmla="*/ 2 w 2"/>
                      <a:gd name="T55" fmla="*/ 0 h 1"/>
                      <a:gd name="T56" fmla="*/ 2 w 2"/>
                      <a:gd name="T57" fmla="*/ 0 h 1"/>
                      <a:gd name="T58" fmla="*/ 0 w 2"/>
                      <a:gd name="T59" fmla="*/ 0 h 1"/>
                      <a:gd name="T60" fmla="*/ 0 w 2"/>
                      <a:gd name="T61" fmla="*/ 0 h 1"/>
                      <a:gd name="T62" fmla="*/ 0 w 2"/>
                      <a:gd name="T63" fmla="*/ 0 h 1"/>
                      <a:gd name="T64" fmla="*/ 0 w 2"/>
                      <a:gd name="T65"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 h="1">
                        <a:moveTo>
                          <a:pt x="0" y="0"/>
                        </a:moveTo>
                        <a:lnTo>
                          <a:pt x="0" y="0"/>
                        </a:lnTo>
                        <a:lnTo>
                          <a:pt x="0" y="0"/>
                        </a:lnTo>
                        <a:lnTo>
                          <a:pt x="0" y="0"/>
                        </a:lnTo>
                        <a:lnTo>
                          <a:pt x="0" y="0"/>
                        </a:lnTo>
                        <a:lnTo>
                          <a:pt x="0" y="0"/>
                        </a:lnTo>
                        <a:lnTo>
                          <a:pt x="0" y="0"/>
                        </a:lnTo>
                        <a:lnTo>
                          <a:pt x="0" y="0"/>
                        </a:lnTo>
                        <a:lnTo>
                          <a:pt x="0" y="1"/>
                        </a:lnTo>
                        <a:lnTo>
                          <a:pt x="0" y="1"/>
                        </a:lnTo>
                        <a:lnTo>
                          <a:pt x="0"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0"/>
                        </a:lnTo>
                        <a:lnTo>
                          <a:pt x="2" y="0"/>
                        </a:lnTo>
                        <a:lnTo>
                          <a:pt x="2" y="0"/>
                        </a:lnTo>
                        <a:lnTo>
                          <a:pt x="2" y="0"/>
                        </a:lnTo>
                        <a:lnTo>
                          <a:pt x="2" y="0"/>
                        </a:lnTo>
                        <a:lnTo>
                          <a:pt x="2" y="0"/>
                        </a:lnTo>
                        <a:lnTo>
                          <a:pt x="0" y="0"/>
                        </a:lnTo>
                        <a:lnTo>
                          <a:pt x="0" y="0"/>
                        </a:lnTo>
                        <a:lnTo>
                          <a:pt x="0" y="0"/>
                        </a:lnTo>
                        <a:lnTo>
                          <a:pt x="0" y="0"/>
                        </a:lnTo>
                        <a:close/>
                      </a:path>
                    </a:pathLst>
                  </a:custGeom>
                  <a:solidFill>
                    <a:srgbClr val="000000"/>
                  </a:solidFill>
                  <a:ln w="9525">
                    <a:solidFill>
                      <a:schemeClr val="hlink"/>
                    </a:solidFill>
                    <a:round/>
                    <a:headEnd/>
                    <a:tailEnd/>
                  </a:ln>
                </p:spPr>
                <p:txBody>
                  <a:bodyPr/>
                  <a:lstStyle/>
                  <a:p>
                    <a:endParaRPr lang="en-US"/>
                  </a:p>
                </p:txBody>
              </p:sp>
              <p:sp>
                <p:nvSpPr>
                  <p:cNvPr id="2205" name="Rectangle 157"/>
                  <p:cNvSpPr>
                    <a:spLocks noChangeArrowheads="1"/>
                  </p:cNvSpPr>
                  <p:nvPr/>
                </p:nvSpPr>
                <p:spPr bwMode="auto">
                  <a:xfrm>
                    <a:off x="2806" y="1724"/>
                    <a:ext cx="2" cy="1"/>
                  </a:xfrm>
                  <a:prstGeom prst="rect">
                    <a:avLst/>
                  </a:prstGeom>
                  <a:noFill/>
                  <a:ln w="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6" name="Freeform 158"/>
                  <p:cNvSpPr>
                    <a:spLocks/>
                  </p:cNvSpPr>
                  <p:nvPr/>
                </p:nvSpPr>
                <p:spPr bwMode="auto">
                  <a:xfrm>
                    <a:off x="2780" y="1679"/>
                    <a:ext cx="29" cy="6"/>
                  </a:xfrm>
                  <a:custGeom>
                    <a:avLst/>
                    <a:gdLst>
                      <a:gd name="T0" fmla="*/ 0 w 29"/>
                      <a:gd name="T1" fmla="*/ 0 h 6"/>
                      <a:gd name="T2" fmla="*/ 0 w 29"/>
                      <a:gd name="T3" fmla="*/ 0 h 6"/>
                      <a:gd name="T4" fmla="*/ 0 w 29"/>
                      <a:gd name="T5" fmla="*/ 0 h 6"/>
                      <a:gd name="T6" fmla="*/ 0 w 29"/>
                      <a:gd name="T7" fmla="*/ 0 h 6"/>
                      <a:gd name="T8" fmla="*/ 0 w 29"/>
                      <a:gd name="T9" fmla="*/ 0 h 6"/>
                      <a:gd name="T10" fmla="*/ 0 w 29"/>
                      <a:gd name="T11" fmla="*/ 0 h 6"/>
                      <a:gd name="T12" fmla="*/ 0 w 29"/>
                      <a:gd name="T13" fmla="*/ 1 h 6"/>
                      <a:gd name="T14" fmla="*/ 0 w 29"/>
                      <a:gd name="T15" fmla="*/ 1 h 6"/>
                      <a:gd name="T16" fmla="*/ 0 w 29"/>
                      <a:gd name="T17" fmla="*/ 1 h 6"/>
                      <a:gd name="T18" fmla="*/ 0 w 29"/>
                      <a:gd name="T19" fmla="*/ 1 h 6"/>
                      <a:gd name="T20" fmla="*/ 0 w 29"/>
                      <a:gd name="T21" fmla="*/ 1 h 6"/>
                      <a:gd name="T22" fmla="*/ 2 w 29"/>
                      <a:gd name="T23" fmla="*/ 1 h 6"/>
                      <a:gd name="T24" fmla="*/ 2 w 29"/>
                      <a:gd name="T25" fmla="*/ 1 h 6"/>
                      <a:gd name="T26" fmla="*/ 2 w 29"/>
                      <a:gd name="T27" fmla="*/ 3 h 6"/>
                      <a:gd name="T28" fmla="*/ 2 w 29"/>
                      <a:gd name="T29" fmla="*/ 3 h 6"/>
                      <a:gd name="T30" fmla="*/ 2 w 29"/>
                      <a:gd name="T31" fmla="*/ 3 h 6"/>
                      <a:gd name="T32" fmla="*/ 2 w 29"/>
                      <a:gd name="T33" fmla="*/ 3 h 6"/>
                      <a:gd name="T34" fmla="*/ 29 w 29"/>
                      <a:gd name="T35" fmla="*/ 6 h 6"/>
                      <a:gd name="T36" fmla="*/ 28 w 29"/>
                      <a:gd name="T37" fmla="*/ 4 h 6"/>
                      <a:gd name="T38" fmla="*/ 28 w 29"/>
                      <a:gd name="T39" fmla="*/ 4 h 6"/>
                      <a:gd name="T40" fmla="*/ 28 w 29"/>
                      <a:gd name="T41" fmla="*/ 4 h 6"/>
                      <a:gd name="T42" fmla="*/ 28 w 29"/>
                      <a:gd name="T43" fmla="*/ 4 h 6"/>
                      <a:gd name="T44" fmla="*/ 28 w 29"/>
                      <a:gd name="T45" fmla="*/ 4 h 6"/>
                      <a:gd name="T46" fmla="*/ 28 w 29"/>
                      <a:gd name="T47" fmla="*/ 4 h 6"/>
                      <a:gd name="T48" fmla="*/ 28 w 29"/>
                      <a:gd name="T49" fmla="*/ 4 h 6"/>
                      <a:gd name="T50" fmla="*/ 28 w 29"/>
                      <a:gd name="T51" fmla="*/ 4 h 6"/>
                      <a:gd name="T52" fmla="*/ 28 w 29"/>
                      <a:gd name="T53" fmla="*/ 3 h 6"/>
                      <a:gd name="T54" fmla="*/ 28 w 29"/>
                      <a:gd name="T55" fmla="*/ 3 h 6"/>
                      <a:gd name="T56" fmla="*/ 28 w 29"/>
                      <a:gd name="T57" fmla="*/ 3 h 6"/>
                      <a:gd name="T58" fmla="*/ 28 w 29"/>
                      <a:gd name="T59" fmla="*/ 3 h 6"/>
                      <a:gd name="T60" fmla="*/ 28 w 29"/>
                      <a:gd name="T61" fmla="*/ 3 h 6"/>
                      <a:gd name="T62" fmla="*/ 28 w 29"/>
                      <a:gd name="T63" fmla="*/ 3 h 6"/>
                      <a:gd name="T64" fmla="*/ 28 w 29"/>
                      <a:gd name="T6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 h="6">
                        <a:moveTo>
                          <a:pt x="28" y="3"/>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1"/>
                        </a:lnTo>
                        <a:lnTo>
                          <a:pt x="0" y="1"/>
                        </a:lnTo>
                        <a:lnTo>
                          <a:pt x="0" y="1"/>
                        </a:lnTo>
                        <a:lnTo>
                          <a:pt x="0" y="1"/>
                        </a:lnTo>
                        <a:lnTo>
                          <a:pt x="0" y="1"/>
                        </a:lnTo>
                        <a:lnTo>
                          <a:pt x="0" y="1"/>
                        </a:lnTo>
                        <a:lnTo>
                          <a:pt x="0" y="1"/>
                        </a:lnTo>
                        <a:lnTo>
                          <a:pt x="0" y="1"/>
                        </a:lnTo>
                        <a:lnTo>
                          <a:pt x="0" y="1"/>
                        </a:lnTo>
                        <a:lnTo>
                          <a:pt x="0" y="1"/>
                        </a:lnTo>
                        <a:lnTo>
                          <a:pt x="2" y="1"/>
                        </a:lnTo>
                        <a:lnTo>
                          <a:pt x="2" y="1"/>
                        </a:lnTo>
                        <a:lnTo>
                          <a:pt x="2" y="1"/>
                        </a:lnTo>
                        <a:lnTo>
                          <a:pt x="2" y="1"/>
                        </a:lnTo>
                        <a:lnTo>
                          <a:pt x="2" y="3"/>
                        </a:lnTo>
                        <a:lnTo>
                          <a:pt x="2" y="3"/>
                        </a:lnTo>
                        <a:lnTo>
                          <a:pt x="2" y="3"/>
                        </a:lnTo>
                        <a:lnTo>
                          <a:pt x="2" y="3"/>
                        </a:lnTo>
                        <a:lnTo>
                          <a:pt x="2" y="3"/>
                        </a:lnTo>
                        <a:lnTo>
                          <a:pt x="2" y="3"/>
                        </a:lnTo>
                        <a:lnTo>
                          <a:pt x="2" y="3"/>
                        </a:lnTo>
                        <a:lnTo>
                          <a:pt x="29" y="6"/>
                        </a:lnTo>
                        <a:lnTo>
                          <a:pt x="29" y="6"/>
                        </a:lnTo>
                        <a:lnTo>
                          <a:pt x="29" y="4"/>
                        </a:lnTo>
                        <a:lnTo>
                          <a:pt x="28" y="4"/>
                        </a:lnTo>
                        <a:lnTo>
                          <a:pt x="28" y="4"/>
                        </a:lnTo>
                        <a:lnTo>
                          <a:pt x="28" y="4"/>
                        </a:lnTo>
                        <a:lnTo>
                          <a:pt x="28" y="4"/>
                        </a:lnTo>
                        <a:lnTo>
                          <a:pt x="28" y="4"/>
                        </a:lnTo>
                        <a:lnTo>
                          <a:pt x="28" y="4"/>
                        </a:lnTo>
                        <a:lnTo>
                          <a:pt x="28" y="4"/>
                        </a:lnTo>
                        <a:lnTo>
                          <a:pt x="28" y="4"/>
                        </a:lnTo>
                        <a:lnTo>
                          <a:pt x="28" y="4"/>
                        </a:lnTo>
                        <a:lnTo>
                          <a:pt x="28" y="4"/>
                        </a:lnTo>
                        <a:lnTo>
                          <a:pt x="28" y="4"/>
                        </a:lnTo>
                        <a:lnTo>
                          <a:pt x="28" y="4"/>
                        </a:lnTo>
                        <a:lnTo>
                          <a:pt x="28" y="4"/>
                        </a:lnTo>
                        <a:lnTo>
                          <a:pt x="28" y="4"/>
                        </a:lnTo>
                        <a:lnTo>
                          <a:pt x="28" y="4"/>
                        </a:lnTo>
                        <a:lnTo>
                          <a:pt x="28" y="4"/>
                        </a:lnTo>
                        <a:lnTo>
                          <a:pt x="28" y="3"/>
                        </a:lnTo>
                        <a:lnTo>
                          <a:pt x="28" y="3"/>
                        </a:lnTo>
                        <a:lnTo>
                          <a:pt x="28" y="3"/>
                        </a:lnTo>
                        <a:lnTo>
                          <a:pt x="28" y="3"/>
                        </a:lnTo>
                        <a:lnTo>
                          <a:pt x="28" y="3"/>
                        </a:lnTo>
                        <a:lnTo>
                          <a:pt x="28" y="3"/>
                        </a:lnTo>
                        <a:lnTo>
                          <a:pt x="28" y="3"/>
                        </a:lnTo>
                        <a:lnTo>
                          <a:pt x="28" y="3"/>
                        </a:lnTo>
                        <a:lnTo>
                          <a:pt x="28" y="3"/>
                        </a:lnTo>
                        <a:lnTo>
                          <a:pt x="28" y="3"/>
                        </a:lnTo>
                        <a:lnTo>
                          <a:pt x="28" y="3"/>
                        </a:lnTo>
                        <a:lnTo>
                          <a:pt x="28" y="3"/>
                        </a:lnTo>
                        <a:lnTo>
                          <a:pt x="28" y="3"/>
                        </a:lnTo>
                        <a:lnTo>
                          <a:pt x="28" y="3"/>
                        </a:lnTo>
                        <a:close/>
                      </a:path>
                    </a:pathLst>
                  </a:custGeom>
                  <a:solidFill>
                    <a:srgbClr val="000000"/>
                  </a:solidFill>
                  <a:ln w="9525">
                    <a:solidFill>
                      <a:schemeClr val="hlink"/>
                    </a:solidFill>
                    <a:round/>
                    <a:headEnd/>
                    <a:tailEnd/>
                  </a:ln>
                </p:spPr>
                <p:txBody>
                  <a:bodyPr/>
                  <a:lstStyle/>
                  <a:p>
                    <a:endParaRPr lang="en-US"/>
                  </a:p>
                </p:txBody>
              </p:sp>
              <p:sp>
                <p:nvSpPr>
                  <p:cNvPr id="2207" name="Freeform 159"/>
                  <p:cNvSpPr>
                    <a:spLocks/>
                  </p:cNvSpPr>
                  <p:nvPr/>
                </p:nvSpPr>
                <p:spPr bwMode="auto">
                  <a:xfrm>
                    <a:off x="2780" y="1679"/>
                    <a:ext cx="29" cy="6"/>
                  </a:xfrm>
                  <a:custGeom>
                    <a:avLst/>
                    <a:gdLst>
                      <a:gd name="T0" fmla="*/ 28 w 29"/>
                      <a:gd name="T1" fmla="*/ 3 h 6"/>
                      <a:gd name="T2" fmla="*/ 0 w 29"/>
                      <a:gd name="T3" fmla="*/ 0 h 6"/>
                      <a:gd name="T4" fmla="*/ 0 w 29"/>
                      <a:gd name="T5" fmla="*/ 1 h 6"/>
                      <a:gd name="T6" fmla="*/ 2 w 29"/>
                      <a:gd name="T7" fmla="*/ 1 h 6"/>
                      <a:gd name="T8" fmla="*/ 2 w 29"/>
                      <a:gd name="T9" fmla="*/ 3 h 6"/>
                      <a:gd name="T10" fmla="*/ 29 w 29"/>
                      <a:gd name="T11" fmla="*/ 6 h 6"/>
                      <a:gd name="T12" fmla="*/ 29 w 29"/>
                      <a:gd name="T13" fmla="*/ 4 h 6"/>
                      <a:gd name="T14" fmla="*/ 28 w 29"/>
                      <a:gd name="T15" fmla="*/ 4 h 6"/>
                      <a:gd name="T16" fmla="*/ 28 w 29"/>
                      <a:gd name="T1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6">
                        <a:moveTo>
                          <a:pt x="28" y="3"/>
                        </a:moveTo>
                        <a:lnTo>
                          <a:pt x="0" y="0"/>
                        </a:lnTo>
                        <a:lnTo>
                          <a:pt x="0" y="1"/>
                        </a:lnTo>
                        <a:lnTo>
                          <a:pt x="2" y="1"/>
                        </a:lnTo>
                        <a:lnTo>
                          <a:pt x="2" y="3"/>
                        </a:lnTo>
                        <a:lnTo>
                          <a:pt x="29" y="6"/>
                        </a:lnTo>
                        <a:lnTo>
                          <a:pt x="29" y="4"/>
                        </a:lnTo>
                        <a:lnTo>
                          <a:pt x="28" y="4"/>
                        </a:lnTo>
                        <a:lnTo>
                          <a:pt x="28" y="3"/>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8" name="Freeform 160"/>
                  <p:cNvSpPr>
                    <a:spLocks/>
                  </p:cNvSpPr>
                  <p:nvPr/>
                </p:nvSpPr>
                <p:spPr bwMode="auto">
                  <a:xfrm>
                    <a:off x="2808" y="1682"/>
                    <a:ext cx="1" cy="3"/>
                  </a:xfrm>
                  <a:custGeom>
                    <a:avLst/>
                    <a:gdLst>
                      <a:gd name="T0" fmla="*/ 0 w 1"/>
                      <a:gd name="T1" fmla="*/ 0 h 3"/>
                      <a:gd name="T2" fmla="*/ 0 w 1"/>
                      <a:gd name="T3" fmla="*/ 0 h 3"/>
                      <a:gd name="T4" fmla="*/ 0 w 1"/>
                      <a:gd name="T5" fmla="*/ 0 h 3"/>
                      <a:gd name="T6" fmla="*/ 0 w 1"/>
                      <a:gd name="T7" fmla="*/ 0 h 3"/>
                      <a:gd name="T8" fmla="*/ 0 w 1"/>
                      <a:gd name="T9" fmla="*/ 0 h 3"/>
                      <a:gd name="T10" fmla="*/ 0 w 1"/>
                      <a:gd name="T11" fmla="*/ 0 h 3"/>
                      <a:gd name="T12" fmla="*/ 0 w 1"/>
                      <a:gd name="T13" fmla="*/ 1 h 3"/>
                      <a:gd name="T14" fmla="*/ 0 w 1"/>
                      <a:gd name="T15" fmla="*/ 1 h 3"/>
                      <a:gd name="T16" fmla="*/ 0 w 1"/>
                      <a:gd name="T17" fmla="*/ 1 h 3"/>
                      <a:gd name="T18" fmla="*/ 0 w 1"/>
                      <a:gd name="T19" fmla="*/ 1 h 3"/>
                      <a:gd name="T20" fmla="*/ 0 w 1"/>
                      <a:gd name="T21" fmla="*/ 1 h 3"/>
                      <a:gd name="T22" fmla="*/ 0 w 1"/>
                      <a:gd name="T23" fmla="*/ 1 h 3"/>
                      <a:gd name="T24" fmla="*/ 0 w 1"/>
                      <a:gd name="T25" fmla="*/ 1 h 3"/>
                      <a:gd name="T26" fmla="*/ 0 w 1"/>
                      <a:gd name="T27" fmla="*/ 1 h 3"/>
                      <a:gd name="T28" fmla="*/ 1 w 1"/>
                      <a:gd name="T29" fmla="*/ 3 h 3"/>
                      <a:gd name="T30" fmla="*/ 1 w 1"/>
                      <a:gd name="T31" fmla="*/ 3 h 3"/>
                      <a:gd name="T32" fmla="*/ 1 w 1"/>
                      <a:gd name="T33" fmla="*/ 3 h 3"/>
                      <a:gd name="T34" fmla="*/ 1 w 1"/>
                      <a:gd name="T35" fmla="*/ 1 h 3"/>
                      <a:gd name="T36" fmla="*/ 1 w 1"/>
                      <a:gd name="T37" fmla="*/ 1 h 3"/>
                      <a:gd name="T38" fmla="*/ 1 w 1"/>
                      <a:gd name="T39" fmla="*/ 1 h 3"/>
                      <a:gd name="T40" fmla="*/ 1 w 1"/>
                      <a:gd name="T41" fmla="*/ 1 h 3"/>
                      <a:gd name="T42" fmla="*/ 1 w 1"/>
                      <a:gd name="T43" fmla="*/ 1 h 3"/>
                      <a:gd name="T44" fmla="*/ 1 w 1"/>
                      <a:gd name="T45" fmla="*/ 1 h 3"/>
                      <a:gd name="T46" fmla="*/ 1 w 1"/>
                      <a:gd name="T47" fmla="*/ 1 h 3"/>
                      <a:gd name="T48" fmla="*/ 1 w 1"/>
                      <a:gd name="T49" fmla="*/ 1 h 3"/>
                      <a:gd name="T50" fmla="*/ 1 w 1"/>
                      <a:gd name="T51" fmla="*/ 0 h 3"/>
                      <a:gd name="T52" fmla="*/ 0 w 1"/>
                      <a:gd name="T53" fmla="*/ 0 h 3"/>
                      <a:gd name="T54" fmla="*/ 0 w 1"/>
                      <a:gd name="T55" fmla="*/ 0 h 3"/>
                      <a:gd name="T56" fmla="*/ 0 w 1"/>
                      <a:gd name="T57" fmla="*/ 0 h 3"/>
                      <a:gd name="T58" fmla="*/ 0 w 1"/>
                      <a:gd name="T59" fmla="*/ 0 h 3"/>
                      <a:gd name="T60" fmla="*/ 0 w 1"/>
                      <a:gd name="T61" fmla="*/ 0 h 3"/>
                      <a:gd name="T62" fmla="*/ 0 w 1"/>
                      <a:gd name="T63" fmla="*/ 0 h 3"/>
                      <a:gd name="T64" fmla="*/ 0 w 1"/>
                      <a:gd name="T6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 h="3">
                        <a:moveTo>
                          <a:pt x="0" y="0"/>
                        </a:moveTo>
                        <a:lnTo>
                          <a:pt x="0" y="0"/>
                        </a:lnTo>
                        <a:lnTo>
                          <a:pt x="0" y="0"/>
                        </a:lnTo>
                        <a:lnTo>
                          <a:pt x="0" y="0"/>
                        </a:lnTo>
                        <a:lnTo>
                          <a:pt x="0" y="0"/>
                        </a:lnTo>
                        <a:lnTo>
                          <a:pt x="0" y="0"/>
                        </a:lnTo>
                        <a:lnTo>
                          <a:pt x="0" y="1"/>
                        </a:lnTo>
                        <a:lnTo>
                          <a:pt x="0" y="1"/>
                        </a:lnTo>
                        <a:lnTo>
                          <a:pt x="0" y="1"/>
                        </a:lnTo>
                        <a:lnTo>
                          <a:pt x="0" y="1"/>
                        </a:lnTo>
                        <a:lnTo>
                          <a:pt x="0" y="1"/>
                        </a:lnTo>
                        <a:lnTo>
                          <a:pt x="0" y="1"/>
                        </a:lnTo>
                        <a:lnTo>
                          <a:pt x="0" y="1"/>
                        </a:lnTo>
                        <a:lnTo>
                          <a:pt x="0" y="1"/>
                        </a:lnTo>
                        <a:lnTo>
                          <a:pt x="1" y="3"/>
                        </a:lnTo>
                        <a:lnTo>
                          <a:pt x="1" y="3"/>
                        </a:lnTo>
                        <a:lnTo>
                          <a:pt x="1" y="3"/>
                        </a:lnTo>
                        <a:lnTo>
                          <a:pt x="1" y="1"/>
                        </a:lnTo>
                        <a:lnTo>
                          <a:pt x="1" y="1"/>
                        </a:lnTo>
                        <a:lnTo>
                          <a:pt x="1" y="1"/>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close/>
                      </a:path>
                    </a:pathLst>
                  </a:custGeom>
                  <a:solidFill>
                    <a:srgbClr val="000000"/>
                  </a:solidFill>
                  <a:ln w="9525">
                    <a:solidFill>
                      <a:schemeClr val="hlink"/>
                    </a:solidFill>
                    <a:round/>
                    <a:headEnd/>
                    <a:tailEnd/>
                  </a:ln>
                </p:spPr>
                <p:txBody>
                  <a:bodyPr/>
                  <a:lstStyle/>
                  <a:p>
                    <a:endParaRPr lang="en-US"/>
                  </a:p>
                </p:txBody>
              </p:sp>
              <p:sp>
                <p:nvSpPr>
                  <p:cNvPr id="2209" name="Freeform 161"/>
                  <p:cNvSpPr>
                    <a:spLocks/>
                  </p:cNvSpPr>
                  <p:nvPr/>
                </p:nvSpPr>
                <p:spPr bwMode="auto">
                  <a:xfrm>
                    <a:off x="2808" y="1682"/>
                    <a:ext cx="1" cy="3"/>
                  </a:xfrm>
                  <a:custGeom>
                    <a:avLst/>
                    <a:gdLst>
                      <a:gd name="T0" fmla="*/ 0 w 1"/>
                      <a:gd name="T1" fmla="*/ 0 h 3"/>
                      <a:gd name="T2" fmla="*/ 0 w 1"/>
                      <a:gd name="T3" fmla="*/ 1 h 3"/>
                      <a:gd name="T4" fmla="*/ 1 w 1"/>
                      <a:gd name="T5" fmla="*/ 3 h 3"/>
                      <a:gd name="T6" fmla="*/ 1 w 1"/>
                      <a:gd name="T7" fmla="*/ 1 h 3"/>
                      <a:gd name="T8" fmla="*/ 1 w 1"/>
                      <a:gd name="T9" fmla="*/ 0 h 3"/>
                      <a:gd name="T10" fmla="*/ 0 w 1"/>
                      <a:gd name="T11" fmla="*/ 0 h 3"/>
                    </a:gdLst>
                    <a:ahLst/>
                    <a:cxnLst>
                      <a:cxn ang="0">
                        <a:pos x="T0" y="T1"/>
                      </a:cxn>
                      <a:cxn ang="0">
                        <a:pos x="T2" y="T3"/>
                      </a:cxn>
                      <a:cxn ang="0">
                        <a:pos x="T4" y="T5"/>
                      </a:cxn>
                      <a:cxn ang="0">
                        <a:pos x="T6" y="T7"/>
                      </a:cxn>
                      <a:cxn ang="0">
                        <a:pos x="T8" y="T9"/>
                      </a:cxn>
                      <a:cxn ang="0">
                        <a:pos x="T10" y="T11"/>
                      </a:cxn>
                    </a:cxnLst>
                    <a:rect l="0" t="0" r="r" b="b"/>
                    <a:pathLst>
                      <a:path w="1" h="3">
                        <a:moveTo>
                          <a:pt x="0" y="0"/>
                        </a:moveTo>
                        <a:lnTo>
                          <a:pt x="0" y="1"/>
                        </a:lnTo>
                        <a:lnTo>
                          <a:pt x="1" y="3"/>
                        </a:lnTo>
                        <a:lnTo>
                          <a:pt x="1" y="1"/>
                        </a:lnTo>
                        <a:lnTo>
                          <a:pt x="1" y="0"/>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0" name="Freeform 162"/>
                  <p:cNvSpPr>
                    <a:spLocks/>
                  </p:cNvSpPr>
                  <p:nvPr/>
                </p:nvSpPr>
                <p:spPr bwMode="auto">
                  <a:xfrm>
                    <a:off x="2707" y="1754"/>
                    <a:ext cx="73" cy="9"/>
                  </a:xfrm>
                  <a:custGeom>
                    <a:avLst/>
                    <a:gdLst>
                      <a:gd name="T0" fmla="*/ 11 w 73"/>
                      <a:gd name="T1" fmla="*/ 0 h 9"/>
                      <a:gd name="T2" fmla="*/ 62 w 73"/>
                      <a:gd name="T3" fmla="*/ 0 h 9"/>
                      <a:gd name="T4" fmla="*/ 73 w 73"/>
                      <a:gd name="T5" fmla="*/ 9 h 9"/>
                      <a:gd name="T6" fmla="*/ 0 w 73"/>
                      <a:gd name="T7" fmla="*/ 9 h 9"/>
                      <a:gd name="T8" fmla="*/ 11 w 73"/>
                      <a:gd name="T9" fmla="*/ 0 h 9"/>
                    </a:gdLst>
                    <a:ahLst/>
                    <a:cxnLst>
                      <a:cxn ang="0">
                        <a:pos x="T0" y="T1"/>
                      </a:cxn>
                      <a:cxn ang="0">
                        <a:pos x="T2" y="T3"/>
                      </a:cxn>
                      <a:cxn ang="0">
                        <a:pos x="T4" y="T5"/>
                      </a:cxn>
                      <a:cxn ang="0">
                        <a:pos x="T6" y="T7"/>
                      </a:cxn>
                      <a:cxn ang="0">
                        <a:pos x="T8" y="T9"/>
                      </a:cxn>
                    </a:cxnLst>
                    <a:rect l="0" t="0" r="r" b="b"/>
                    <a:pathLst>
                      <a:path w="73" h="9">
                        <a:moveTo>
                          <a:pt x="11" y="0"/>
                        </a:moveTo>
                        <a:lnTo>
                          <a:pt x="62" y="0"/>
                        </a:lnTo>
                        <a:lnTo>
                          <a:pt x="73" y="9"/>
                        </a:lnTo>
                        <a:lnTo>
                          <a:pt x="0" y="9"/>
                        </a:lnTo>
                        <a:lnTo>
                          <a:pt x="11"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1" name="Freeform 163"/>
                  <p:cNvSpPr>
                    <a:spLocks/>
                  </p:cNvSpPr>
                  <p:nvPr/>
                </p:nvSpPr>
                <p:spPr bwMode="auto">
                  <a:xfrm>
                    <a:off x="2690" y="1761"/>
                    <a:ext cx="19" cy="15"/>
                  </a:xfrm>
                  <a:custGeom>
                    <a:avLst/>
                    <a:gdLst>
                      <a:gd name="T0" fmla="*/ 17 w 19"/>
                      <a:gd name="T1" fmla="*/ 0 h 15"/>
                      <a:gd name="T2" fmla="*/ 17 w 19"/>
                      <a:gd name="T3" fmla="*/ 0 h 15"/>
                      <a:gd name="T4" fmla="*/ 17 w 19"/>
                      <a:gd name="T5" fmla="*/ 0 h 15"/>
                      <a:gd name="T6" fmla="*/ 17 w 19"/>
                      <a:gd name="T7" fmla="*/ 0 h 15"/>
                      <a:gd name="T8" fmla="*/ 17 w 19"/>
                      <a:gd name="T9" fmla="*/ 0 h 15"/>
                      <a:gd name="T10" fmla="*/ 19 w 19"/>
                      <a:gd name="T11" fmla="*/ 2 h 15"/>
                      <a:gd name="T12" fmla="*/ 19 w 19"/>
                      <a:gd name="T13" fmla="*/ 2 h 15"/>
                      <a:gd name="T14" fmla="*/ 19 w 19"/>
                      <a:gd name="T15" fmla="*/ 2 h 15"/>
                      <a:gd name="T16" fmla="*/ 19 w 19"/>
                      <a:gd name="T17" fmla="*/ 2 h 15"/>
                      <a:gd name="T18" fmla="*/ 19 w 19"/>
                      <a:gd name="T19" fmla="*/ 2 h 15"/>
                      <a:gd name="T20" fmla="*/ 19 w 19"/>
                      <a:gd name="T21" fmla="*/ 2 h 15"/>
                      <a:gd name="T22" fmla="*/ 19 w 19"/>
                      <a:gd name="T23" fmla="*/ 2 h 15"/>
                      <a:gd name="T24" fmla="*/ 19 w 19"/>
                      <a:gd name="T25" fmla="*/ 3 h 15"/>
                      <a:gd name="T26" fmla="*/ 19 w 19"/>
                      <a:gd name="T27" fmla="*/ 3 h 15"/>
                      <a:gd name="T28" fmla="*/ 19 w 19"/>
                      <a:gd name="T29" fmla="*/ 3 h 15"/>
                      <a:gd name="T30" fmla="*/ 17 w 19"/>
                      <a:gd name="T31" fmla="*/ 3 h 15"/>
                      <a:gd name="T32" fmla="*/ 17 w 19"/>
                      <a:gd name="T33" fmla="*/ 3 h 15"/>
                      <a:gd name="T34" fmla="*/ 0 w 19"/>
                      <a:gd name="T35" fmla="*/ 15 h 15"/>
                      <a:gd name="T36" fmla="*/ 0 w 19"/>
                      <a:gd name="T37" fmla="*/ 14 h 15"/>
                      <a:gd name="T38" fmla="*/ 0 w 19"/>
                      <a:gd name="T39" fmla="*/ 14 h 15"/>
                      <a:gd name="T40" fmla="*/ 0 w 19"/>
                      <a:gd name="T41" fmla="*/ 14 h 15"/>
                      <a:gd name="T42" fmla="*/ 0 w 19"/>
                      <a:gd name="T43" fmla="*/ 14 h 15"/>
                      <a:gd name="T44" fmla="*/ 0 w 19"/>
                      <a:gd name="T45" fmla="*/ 14 h 15"/>
                      <a:gd name="T46" fmla="*/ 0 w 19"/>
                      <a:gd name="T47" fmla="*/ 14 h 15"/>
                      <a:gd name="T48" fmla="*/ 0 w 19"/>
                      <a:gd name="T49" fmla="*/ 14 h 15"/>
                      <a:gd name="T50" fmla="*/ 0 w 19"/>
                      <a:gd name="T51" fmla="*/ 12 h 15"/>
                      <a:gd name="T52" fmla="*/ 0 w 19"/>
                      <a:gd name="T53" fmla="*/ 12 h 15"/>
                      <a:gd name="T54" fmla="*/ 0 w 19"/>
                      <a:gd name="T55" fmla="*/ 12 h 15"/>
                      <a:gd name="T56" fmla="*/ 0 w 19"/>
                      <a:gd name="T57" fmla="*/ 12 h 15"/>
                      <a:gd name="T58" fmla="*/ 0 w 19"/>
                      <a:gd name="T59" fmla="*/ 12 h 15"/>
                      <a:gd name="T60" fmla="*/ 0 w 19"/>
                      <a:gd name="T61" fmla="*/ 12 h 15"/>
                      <a:gd name="T62" fmla="*/ 0 w 19"/>
                      <a:gd name="T63" fmla="*/ 12 h 15"/>
                      <a:gd name="T64" fmla="*/ 0 w 19"/>
                      <a:gd name="T65"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5">
                        <a:moveTo>
                          <a:pt x="0" y="12"/>
                        </a:moveTo>
                        <a:lnTo>
                          <a:pt x="17" y="0"/>
                        </a:lnTo>
                        <a:lnTo>
                          <a:pt x="17" y="0"/>
                        </a:lnTo>
                        <a:lnTo>
                          <a:pt x="17" y="0"/>
                        </a:lnTo>
                        <a:lnTo>
                          <a:pt x="17" y="0"/>
                        </a:lnTo>
                        <a:lnTo>
                          <a:pt x="17" y="0"/>
                        </a:lnTo>
                        <a:lnTo>
                          <a:pt x="17" y="0"/>
                        </a:lnTo>
                        <a:lnTo>
                          <a:pt x="17" y="0"/>
                        </a:lnTo>
                        <a:lnTo>
                          <a:pt x="17" y="0"/>
                        </a:lnTo>
                        <a:lnTo>
                          <a:pt x="17" y="0"/>
                        </a:lnTo>
                        <a:lnTo>
                          <a:pt x="19" y="0"/>
                        </a:lnTo>
                        <a:lnTo>
                          <a:pt x="19" y="2"/>
                        </a:lnTo>
                        <a:lnTo>
                          <a:pt x="19" y="2"/>
                        </a:lnTo>
                        <a:lnTo>
                          <a:pt x="19" y="2"/>
                        </a:lnTo>
                        <a:lnTo>
                          <a:pt x="19" y="2"/>
                        </a:lnTo>
                        <a:lnTo>
                          <a:pt x="19" y="2"/>
                        </a:lnTo>
                        <a:lnTo>
                          <a:pt x="19" y="2"/>
                        </a:lnTo>
                        <a:lnTo>
                          <a:pt x="19" y="2"/>
                        </a:lnTo>
                        <a:lnTo>
                          <a:pt x="19" y="2"/>
                        </a:lnTo>
                        <a:lnTo>
                          <a:pt x="19" y="2"/>
                        </a:lnTo>
                        <a:lnTo>
                          <a:pt x="19" y="2"/>
                        </a:lnTo>
                        <a:lnTo>
                          <a:pt x="19" y="2"/>
                        </a:lnTo>
                        <a:lnTo>
                          <a:pt x="19" y="2"/>
                        </a:lnTo>
                        <a:lnTo>
                          <a:pt x="19" y="2"/>
                        </a:lnTo>
                        <a:lnTo>
                          <a:pt x="19" y="3"/>
                        </a:lnTo>
                        <a:lnTo>
                          <a:pt x="19" y="3"/>
                        </a:lnTo>
                        <a:lnTo>
                          <a:pt x="19" y="3"/>
                        </a:lnTo>
                        <a:lnTo>
                          <a:pt x="19" y="3"/>
                        </a:lnTo>
                        <a:lnTo>
                          <a:pt x="19" y="3"/>
                        </a:lnTo>
                        <a:lnTo>
                          <a:pt x="19" y="3"/>
                        </a:lnTo>
                        <a:lnTo>
                          <a:pt x="19" y="3"/>
                        </a:lnTo>
                        <a:lnTo>
                          <a:pt x="17" y="3"/>
                        </a:lnTo>
                        <a:lnTo>
                          <a:pt x="17" y="3"/>
                        </a:lnTo>
                        <a:lnTo>
                          <a:pt x="17" y="3"/>
                        </a:lnTo>
                        <a:lnTo>
                          <a:pt x="0" y="15"/>
                        </a:lnTo>
                        <a:lnTo>
                          <a:pt x="0" y="15"/>
                        </a:lnTo>
                        <a:lnTo>
                          <a:pt x="0" y="14"/>
                        </a:lnTo>
                        <a:lnTo>
                          <a:pt x="0" y="14"/>
                        </a:lnTo>
                        <a:lnTo>
                          <a:pt x="0" y="14"/>
                        </a:lnTo>
                        <a:lnTo>
                          <a:pt x="0" y="14"/>
                        </a:lnTo>
                        <a:lnTo>
                          <a:pt x="0" y="14"/>
                        </a:lnTo>
                        <a:lnTo>
                          <a:pt x="0" y="14"/>
                        </a:lnTo>
                        <a:lnTo>
                          <a:pt x="0" y="14"/>
                        </a:lnTo>
                        <a:lnTo>
                          <a:pt x="0" y="14"/>
                        </a:lnTo>
                        <a:lnTo>
                          <a:pt x="0" y="14"/>
                        </a:lnTo>
                        <a:lnTo>
                          <a:pt x="0" y="14"/>
                        </a:lnTo>
                        <a:lnTo>
                          <a:pt x="0" y="14"/>
                        </a:lnTo>
                        <a:lnTo>
                          <a:pt x="0" y="14"/>
                        </a:lnTo>
                        <a:lnTo>
                          <a:pt x="0" y="14"/>
                        </a:lnTo>
                        <a:lnTo>
                          <a:pt x="0" y="14"/>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close/>
                      </a:path>
                    </a:pathLst>
                  </a:custGeom>
                  <a:solidFill>
                    <a:srgbClr val="000000"/>
                  </a:solidFill>
                  <a:ln w="9525">
                    <a:solidFill>
                      <a:schemeClr val="hlink"/>
                    </a:solidFill>
                    <a:round/>
                    <a:headEnd/>
                    <a:tailEnd/>
                  </a:ln>
                </p:spPr>
                <p:txBody>
                  <a:bodyPr/>
                  <a:lstStyle/>
                  <a:p>
                    <a:endParaRPr lang="en-US"/>
                  </a:p>
                </p:txBody>
              </p:sp>
              <p:sp>
                <p:nvSpPr>
                  <p:cNvPr id="2212" name="Freeform 164"/>
                  <p:cNvSpPr>
                    <a:spLocks/>
                  </p:cNvSpPr>
                  <p:nvPr/>
                </p:nvSpPr>
                <p:spPr bwMode="auto">
                  <a:xfrm>
                    <a:off x="2690" y="1761"/>
                    <a:ext cx="19" cy="15"/>
                  </a:xfrm>
                  <a:custGeom>
                    <a:avLst/>
                    <a:gdLst>
                      <a:gd name="T0" fmla="*/ 0 w 19"/>
                      <a:gd name="T1" fmla="*/ 12 h 15"/>
                      <a:gd name="T2" fmla="*/ 17 w 19"/>
                      <a:gd name="T3" fmla="*/ 0 h 15"/>
                      <a:gd name="T4" fmla="*/ 19 w 19"/>
                      <a:gd name="T5" fmla="*/ 0 h 15"/>
                      <a:gd name="T6" fmla="*/ 19 w 19"/>
                      <a:gd name="T7" fmla="*/ 2 h 15"/>
                      <a:gd name="T8" fmla="*/ 19 w 19"/>
                      <a:gd name="T9" fmla="*/ 3 h 15"/>
                      <a:gd name="T10" fmla="*/ 17 w 19"/>
                      <a:gd name="T11" fmla="*/ 3 h 15"/>
                      <a:gd name="T12" fmla="*/ 0 w 19"/>
                      <a:gd name="T13" fmla="*/ 15 h 15"/>
                      <a:gd name="T14" fmla="*/ 0 w 19"/>
                      <a:gd name="T15" fmla="*/ 14 h 15"/>
                      <a:gd name="T16" fmla="*/ 0 w 19"/>
                      <a:gd name="T1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5">
                        <a:moveTo>
                          <a:pt x="0" y="12"/>
                        </a:moveTo>
                        <a:lnTo>
                          <a:pt x="17" y="0"/>
                        </a:lnTo>
                        <a:lnTo>
                          <a:pt x="19" y="0"/>
                        </a:lnTo>
                        <a:lnTo>
                          <a:pt x="19" y="2"/>
                        </a:lnTo>
                        <a:lnTo>
                          <a:pt x="19" y="3"/>
                        </a:lnTo>
                        <a:lnTo>
                          <a:pt x="17" y="3"/>
                        </a:lnTo>
                        <a:lnTo>
                          <a:pt x="0" y="15"/>
                        </a:lnTo>
                        <a:lnTo>
                          <a:pt x="0" y="14"/>
                        </a:lnTo>
                        <a:lnTo>
                          <a:pt x="0" y="12"/>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3" name="Freeform 165"/>
                  <p:cNvSpPr>
                    <a:spLocks/>
                  </p:cNvSpPr>
                  <p:nvPr/>
                </p:nvSpPr>
                <p:spPr bwMode="auto">
                  <a:xfrm>
                    <a:off x="2690" y="1773"/>
                    <a:ext cx="1" cy="3"/>
                  </a:xfrm>
                  <a:custGeom>
                    <a:avLst/>
                    <a:gdLst>
                      <a:gd name="T0" fmla="*/ 0 h 3"/>
                      <a:gd name="T1" fmla="*/ 0 h 3"/>
                      <a:gd name="T2" fmla="*/ 0 h 3"/>
                      <a:gd name="T3" fmla="*/ 0 h 3"/>
                      <a:gd name="T4" fmla="*/ 0 h 3"/>
                      <a:gd name="T5" fmla="*/ 0 h 3"/>
                      <a:gd name="T6" fmla="*/ 0 h 3"/>
                      <a:gd name="T7" fmla="*/ 2 h 3"/>
                      <a:gd name="T8" fmla="*/ 2 h 3"/>
                      <a:gd name="T9" fmla="*/ 2 h 3"/>
                      <a:gd name="T10" fmla="*/ 2 h 3"/>
                      <a:gd name="T11" fmla="*/ 2 h 3"/>
                      <a:gd name="T12" fmla="*/ 2 h 3"/>
                      <a:gd name="T13" fmla="*/ 2 h 3"/>
                      <a:gd name="T14" fmla="*/ 3 h 3"/>
                      <a:gd name="T15" fmla="*/ 3 h 3"/>
                      <a:gd name="T16" fmla="*/ 3 h 3"/>
                      <a:gd name="T17" fmla="*/ 3 h 3"/>
                      <a:gd name="T18" fmla="*/ 3 h 3"/>
                      <a:gd name="T19" fmla="*/ 2 h 3"/>
                      <a:gd name="T20" fmla="*/ 2 h 3"/>
                      <a:gd name="T21" fmla="*/ 2 h 3"/>
                      <a:gd name="T22" fmla="*/ 2 h 3"/>
                      <a:gd name="T23" fmla="*/ 2 h 3"/>
                      <a:gd name="T24" fmla="*/ 2 h 3"/>
                      <a:gd name="T25" fmla="*/ 2 h 3"/>
                      <a:gd name="T26" fmla="*/ 0 h 3"/>
                      <a:gd name="T27" fmla="*/ 0 h 3"/>
                      <a:gd name="T28" fmla="*/ 0 h 3"/>
                      <a:gd name="T29" fmla="*/ 0 h 3"/>
                      <a:gd name="T30" fmla="*/ 0 h 3"/>
                      <a:gd name="T31" fmla="*/ 0 h 3"/>
                      <a:gd name="T32" fmla="*/ 0 h 3"/>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Lst>
                    <a:rect l="0" t="0" r="r" b="b"/>
                    <a:pathLst>
                      <a:path h="3">
                        <a:moveTo>
                          <a:pt x="0" y="0"/>
                        </a:moveTo>
                        <a:lnTo>
                          <a:pt x="0" y="0"/>
                        </a:lnTo>
                        <a:lnTo>
                          <a:pt x="0" y="0"/>
                        </a:lnTo>
                        <a:lnTo>
                          <a:pt x="0" y="0"/>
                        </a:lnTo>
                        <a:lnTo>
                          <a:pt x="0" y="0"/>
                        </a:lnTo>
                        <a:lnTo>
                          <a:pt x="0" y="0"/>
                        </a:lnTo>
                        <a:lnTo>
                          <a:pt x="0" y="0"/>
                        </a:lnTo>
                        <a:lnTo>
                          <a:pt x="0" y="2"/>
                        </a:lnTo>
                        <a:lnTo>
                          <a:pt x="0" y="2"/>
                        </a:lnTo>
                        <a:lnTo>
                          <a:pt x="0" y="2"/>
                        </a:lnTo>
                        <a:lnTo>
                          <a:pt x="0" y="2"/>
                        </a:lnTo>
                        <a:lnTo>
                          <a:pt x="0" y="2"/>
                        </a:lnTo>
                        <a:lnTo>
                          <a:pt x="0" y="2"/>
                        </a:lnTo>
                        <a:lnTo>
                          <a:pt x="0" y="2"/>
                        </a:lnTo>
                        <a:lnTo>
                          <a:pt x="0" y="3"/>
                        </a:lnTo>
                        <a:lnTo>
                          <a:pt x="0" y="3"/>
                        </a:lnTo>
                        <a:lnTo>
                          <a:pt x="0" y="3"/>
                        </a:lnTo>
                        <a:lnTo>
                          <a:pt x="0" y="3"/>
                        </a:lnTo>
                        <a:lnTo>
                          <a:pt x="0" y="3"/>
                        </a:lnTo>
                        <a:lnTo>
                          <a:pt x="0" y="2"/>
                        </a:lnTo>
                        <a:lnTo>
                          <a:pt x="0" y="2"/>
                        </a:lnTo>
                        <a:lnTo>
                          <a:pt x="0" y="2"/>
                        </a:lnTo>
                        <a:lnTo>
                          <a:pt x="0" y="2"/>
                        </a:lnTo>
                        <a:lnTo>
                          <a:pt x="0" y="2"/>
                        </a:lnTo>
                        <a:lnTo>
                          <a:pt x="0" y="2"/>
                        </a:lnTo>
                        <a:lnTo>
                          <a:pt x="0" y="2"/>
                        </a:lnTo>
                        <a:lnTo>
                          <a:pt x="0" y="0"/>
                        </a:lnTo>
                        <a:lnTo>
                          <a:pt x="0" y="0"/>
                        </a:lnTo>
                        <a:lnTo>
                          <a:pt x="0" y="0"/>
                        </a:lnTo>
                        <a:lnTo>
                          <a:pt x="0" y="0"/>
                        </a:lnTo>
                        <a:lnTo>
                          <a:pt x="0" y="0"/>
                        </a:lnTo>
                        <a:lnTo>
                          <a:pt x="0" y="0"/>
                        </a:lnTo>
                        <a:lnTo>
                          <a:pt x="0" y="0"/>
                        </a:lnTo>
                        <a:close/>
                      </a:path>
                    </a:pathLst>
                  </a:custGeom>
                  <a:solidFill>
                    <a:srgbClr val="000000"/>
                  </a:solidFill>
                  <a:ln w="9525">
                    <a:solidFill>
                      <a:schemeClr val="hlink"/>
                    </a:solidFill>
                    <a:round/>
                    <a:headEnd/>
                    <a:tailEnd/>
                  </a:ln>
                </p:spPr>
                <p:txBody>
                  <a:bodyPr/>
                  <a:lstStyle/>
                  <a:p>
                    <a:endParaRPr lang="en-US"/>
                  </a:p>
                </p:txBody>
              </p:sp>
              <p:sp>
                <p:nvSpPr>
                  <p:cNvPr id="2214" name="Freeform 166"/>
                  <p:cNvSpPr>
                    <a:spLocks/>
                  </p:cNvSpPr>
                  <p:nvPr/>
                </p:nvSpPr>
                <p:spPr bwMode="auto">
                  <a:xfrm>
                    <a:off x="2690" y="1773"/>
                    <a:ext cx="1" cy="3"/>
                  </a:xfrm>
                  <a:custGeom>
                    <a:avLst/>
                    <a:gdLst>
                      <a:gd name="T0" fmla="*/ 0 h 3"/>
                      <a:gd name="T1" fmla="*/ 2 h 3"/>
                      <a:gd name="T2" fmla="*/ 3 h 3"/>
                      <a:gd name="T3" fmla="*/ 2 h 3"/>
                      <a:gd name="T4" fmla="*/ 0 h 3"/>
                    </a:gdLst>
                    <a:ahLst/>
                    <a:cxnLst>
                      <a:cxn ang="0">
                        <a:pos x="0" y="T0"/>
                      </a:cxn>
                      <a:cxn ang="0">
                        <a:pos x="0" y="T1"/>
                      </a:cxn>
                      <a:cxn ang="0">
                        <a:pos x="0" y="T2"/>
                      </a:cxn>
                      <a:cxn ang="0">
                        <a:pos x="0" y="T3"/>
                      </a:cxn>
                      <a:cxn ang="0">
                        <a:pos x="0" y="T4"/>
                      </a:cxn>
                    </a:cxnLst>
                    <a:rect l="0" t="0" r="r" b="b"/>
                    <a:pathLst>
                      <a:path h="3">
                        <a:moveTo>
                          <a:pt x="0" y="0"/>
                        </a:moveTo>
                        <a:lnTo>
                          <a:pt x="0" y="2"/>
                        </a:lnTo>
                        <a:lnTo>
                          <a:pt x="0" y="3"/>
                        </a:lnTo>
                        <a:lnTo>
                          <a:pt x="0" y="2"/>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5" name="Freeform 167"/>
                  <p:cNvSpPr>
                    <a:spLocks/>
                  </p:cNvSpPr>
                  <p:nvPr/>
                </p:nvSpPr>
                <p:spPr bwMode="auto">
                  <a:xfrm>
                    <a:off x="2780" y="1761"/>
                    <a:ext cx="28" cy="5"/>
                  </a:xfrm>
                  <a:custGeom>
                    <a:avLst/>
                    <a:gdLst>
                      <a:gd name="T0" fmla="*/ 0 w 28"/>
                      <a:gd name="T1" fmla="*/ 0 h 5"/>
                      <a:gd name="T2" fmla="*/ 0 w 28"/>
                      <a:gd name="T3" fmla="*/ 0 h 5"/>
                      <a:gd name="T4" fmla="*/ 0 w 28"/>
                      <a:gd name="T5" fmla="*/ 0 h 5"/>
                      <a:gd name="T6" fmla="*/ 0 w 28"/>
                      <a:gd name="T7" fmla="*/ 0 h 5"/>
                      <a:gd name="T8" fmla="*/ 0 w 28"/>
                      <a:gd name="T9" fmla="*/ 0 h 5"/>
                      <a:gd name="T10" fmla="*/ 0 w 28"/>
                      <a:gd name="T11" fmla="*/ 0 h 5"/>
                      <a:gd name="T12" fmla="*/ 0 w 28"/>
                      <a:gd name="T13" fmla="*/ 0 h 5"/>
                      <a:gd name="T14" fmla="*/ 0 w 28"/>
                      <a:gd name="T15" fmla="*/ 0 h 5"/>
                      <a:gd name="T16" fmla="*/ 0 w 28"/>
                      <a:gd name="T17" fmla="*/ 0 h 5"/>
                      <a:gd name="T18" fmla="*/ 0 w 28"/>
                      <a:gd name="T19" fmla="*/ 2 h 5"/>
                      <a:gd name="T20" fmla="*/ 0 w 28"/>
                      <a:gd name="T21" fmla="*/ 2 h 5"/>
                      <a:gd name="T22" fmla="*/ 0 w 28"/>
                      <a:gd name="T23" fmla="*/ 2 h 5"/>
                      <a:gd name="T24" fmla="*/ 0 w 28"/>
                      <a:gd name="T25" fmla="*/ 2 h 5"/>
                      <a:gd name="T26" fmla="*/ 2 w 28"/>
                      <a:gd name="T27" fmla="*/ 2 h 5"/>
                      <a:gd name="T28" fmla="*/ 2 w 28"/>
                      <a:gd name="T29" fmla="*/ 2 h 5"/>
                      <a:gd name="T30" fmla="*/ 2 w 28"/>
                      <a:gd name="T31" fmla="*/ 2 h 5"/>
                      <a:gd name="T32" fmla="*/ 2 w 28"/>
                      <a:gd name="T33" fmla="*/ 2 h 5"/>
                      <a:gd name="T34" fmla="*/ 28 w 28"/>
                      <a:gd name="T35" fmla="*/ 5 h 5"/>
                      <a:gd name="T36" fmla="*/ 28 w 28"/>
                      <a:gd name="T37" fmla="*/ 5 h 5"/>
                      <a:gd name="T38" fmla="*/ 28 w 28"/>
                      <a:gd name="T39" fmla="*/ 5 h 5"/>
                      <a:gd name="T40" fmla="*/ 28 w 28"/>
                      <a:gd name="T41" fmla="*/ 5 h 5"/>
                      <a:gd name="T42" fmla="*/ 28 w 28"/>
                      <a:gd name="T43" fmla="*/ 3 h 5"/>
                      <a:gd name="T44" fmla="*/ 28 w 28"/>
                      <a:gd name="T45" fmla="*/ 3 h 5"/>
                      <a:gd name="T46" fmla="*/ 28 w 28"/>
                      <a:gd name="T47" fmla="*/ 3 h 5"/>
                      <a:gd name="T48" fmla="*/ 26 w 28"/>
                      <a:gd name="T49" fmla="*/ 3 h 5"/>
                      <a:gd name="T50" fmla="*/ 26 w 28"/>
                      <a:gd name="T51" fmla="*/ 3 h 5"/>
                      <a:gd name="T52" fmla="*/ 26 w 28"/>
                      <a:gd name="T53" fmla="*/ 3 h 5"/>
                      <a:gd name="T54" fmla="*/ 26 w 28"/>
                      <a:gd name="T55" fmla="*/ 3 h 5"/>
                      <a:gd name="T56" fmla="*/ 26 w 28"/>
                      <a:gd name="T57" fmla="*/ 2 h 5"/>
                      <a:gd name="T58" fmla="*/ 26 w 28"/>
                      <a:gd name="T59" fmla="*/ 2 h 5"/>
                      <a:gd name="T60" fmla="*/ 26 w 28"/>
                      <a:gd name="T61" fmla="*/ 2 h 5"/>
                      <a:gd name="T62" fmla="*/ 26 w 28"/>
                      <a:gd name="T63" fmla="*/ 2 h 5"/>
                      <a:gd name="T64" fmla="*/ 28 w 28"/>
                      <a:gd name="T6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 h="5">
                        <a:moveTo>
                          <a:pt x="28" y="2"/>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lnTo>
                          <a:pt x="0" y="2"/>
                        </a:lnTo>
                        <a:lnTo>
                          <a:pt x="0" y="2"/>
                        </a:lnTo>
                        <a:lnTo>
                          <a:pt x="0" y="2"/>
                        </a:lnTo>
                        <a:lnTo>
                          <a:pt x="0" y="2"/>
                        </a:lnTo>
                        <a:lnTo>
                          <a:pt x="0" y="2"/>
                        </a:lnTo>
                        <a:lnTo>
                          <a:pt x="2" y="2"/>
                        </a:lnTo>
                        <a:lnTo>
                          <a:pt x="2" y="2"/>
                        </a:lnTo>
                        <a:lnTo>
                          <a:pt x="2" y="2"/>
                        </a:lnTo>
                        <a:lnTo>
                          <a:pt x="2" y="2"/>
                        </a:lnTo>
                        <a:lnTo>
                          <a:pt x="2" y="2"/>
                        </a:lnTo>
                        <a:lnTo>
                          <a:pt x="2" y="2"/>
                        </a:lnTo>
                        <a:lnTo>
                          <a:pt x="2" y="2"/>
                        </a:lnTo>
                        <a:lnTo>
                          <a:pt x="2" y="2"/>
                        </a:lnTo>
                        <a:lnTo>
                          <a:pt x="28" y="5"/>
                        </a:lnTo>
                        <a:lnTo>
                          <a:pt x="28" y="5"/>
                        </a:lnTo>
                        <a:lnTo>
                          <a:pt x="28" y="5"/>
                        </a:lnTo>
                        <a:lnTo>
                          <a:pt x="28" y="5"/>
                        </a:lnTo>
                        <a:lnTo>
                          <a:pt x="28" y="5"/>
                        </a:lnTo>
                        <a:lnTo>
                          <a:pt x="28" y="5"/>
                        </a:lnTo>
                        <a:lnTo>
                          <a:pt x="28" y="5"/>
                        </a:lnTo>
                        <a:lnTo>
                          <a:pt x="28" y="5"/>
                        </a:lnTo>
                        <a:lnTo>
                          <a:pt x="28" y="5"/>
                        </a:lnTo>
                        <a:lnTo>
                          <a:pt x="28" y="3"/>
                        </a:lnTo>
                        <a:lnTo>
                          <a:pt x="28" y="3"/>
                        </a:lnTo>
                        <a:lnTo>
                          <a:pt x="28" y="3"/>
                        </a:lnTo>
                        <a:lnTo>
                          <a:pt x="28" y="3"/>
                        </a:lnTo>
                        <a:lnTo>
                          <a:pt x="28" y="3"/>
                        </a:lnTo>
                        <a:lnTo>
                          <a:pt x="28" y="3"/>
                        </a:lnTo>
                        <a:lnTo>
                          <a:pt x="26" y="3"/>
                        </a:lnTo>
                        <a:lnTo>
                          <a:pt x="26" y="3"/>
                        </a:lnTo>
                        <a:lnTo>
                          <a:pt x="26" y="3"/>
                        </a:lnTo>
                        <a:lnTo>
                          <a:pt x="26" y="3"/>
                        </a:lnTo>
                        <a:lnTo>
                          <a:pt x="26" y="3"/>
                        </a:lnTo>
                        <a:lnTo>
                          <a:pt x="26" y="3"/>
                        </a:lnTo>
                        <a:lnTo>
                          <a:pt x="26" y="3"/>
                        </a:lnTo>
                        <a:lnTo>
                          <a:pt x="26" y="2"/>
                        </a:lnTo>
                        <a:lnTo>
                          <a:pt x="26" y="2"/>
                        </a:lnTo>
                        <a:lnTo>
                          <a:pt x="26" y="2"/>
                        </a:lnTo>
                        <a:lnTo>
                          <a:pt x="26" y="2"/>
                        </a:lnTo>
                        <a:lnTo>
                          <a:pt x="26" y="2"/>
                        </a:lnTo>
                        <a:lnTo>
                          <a:pt x="26" y="2"/>
                        </a:lnTo>
                        <a:lnTo>
                          <a:pt x="26" y="2"/>
                        </a:lnTo>
                        <a:lnTo>
                          <a:pt x="26" y="2"/>
                        </a:lnTo>
                        <a:lnTo>
                          <a:pt x="28" y="2"/>
                        </a:lnTo>
                        <a:lnTo>
                          <a:pt x="28" y="2"/>
                        </a:lnTo>
                        <a:lnTo>
                          <a:pt x="28" y="2"/>
                        </a:lnTo>
                        <a:close/>
                      </a:path>
                    </a:pathLst>
                  </a:custGeom>
                  <a:solidFill>
                    <a:srgbClr val="000000"/>
                  </a:solidFill>
                  <a:ln w="9525">
                    <a:solidFill>
                      <a:schemeClr val="hlink"/>
                    </a:solidFill>
                    <a:round/>
                    <a:headEnd/>
                    <a:tailEnd/>
                  </a:ln>
                </p:spPr>
                <p:txBody>
                  <a:bodyPr/>
                  <a:lstStyle/>
                  <a:p>
                    <a:endParaRPr lang="en-US"/>
                  </a:p>
                </p:txBody>
              </p:sp>
              <p:sp>
                <p:nvSpPr>
                  <p:cNvPr id="2216" name="Freeform 168"/>
                  <p:cNvSpPr>
                    <a:spLocks/>
                  </p:cNvSpPr>
                  <p:nvPr/>
                </p:nvSpPr>
                <p:spPr bwMode="auto">
                  <a:xfrm>
                    <a:off x="2780" y="1761"/>
                    <a:ext cx="28" cy="5"/>
                  </a:xfrm>
                  <a:custGeom>
                    <a:avLst/>
                    <a:gdLst>
                      <a:gd name="T0" fmla="*/ 28 w 28"/>
                      <a:gd name="T1" fmla="*/ 2 h 5"/>
                      <a:gd name="T2" fmla="*/ 0 w 28"/>
                      <a:gd name="T3" fmla="*/ 0 h 5"/>
                      <a:gd name="T4" fmla="*/ 0 w 28"/>
                      <a:gd name="T5" fmla="*/ 2 h 5"/>
                      <a:gd name="T6" fmla="*/ 2 w 28"/>
                      <a:gd name="T7" fmla="*/ 2 h 5"/>
                      <a:gd name="T8" fmla="*/ 28 w 28"/>
                      <a:gd name="T9" fmla="*/ 5 h 5"/>
                      <a:gd name="T10" fmla="*/ 28 w 28"/>
                      <a:gd name="T11" fmla="*/ 3 h 5"/>
                      <a:gd name="T12" fmla="*/ 26 w 28"/>
                      <a:gd name="T13" fmla="*/ 3 h 5"/>
                      <a:gd name="T14" fmla="*/ 26 w 28"/>
                      <a:gd name="T15" fmla="*/ 2 h 5"/>
                      <a:gd name="T16" fmla="*/ 28 w 28"/>
                      <a:gd name="T1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5">
                        <a:moveTo>
                          <a:pt x="28" y="2"/>
                        </a:moveTo>
                        <a:lnTo>
                          <a:pt x="0" y="0"/>
                        </a:lnTo>
                        <a:lnTo>
                          <a:pt x="0" y="2"/>
                        </a:lnTo>
                        <a:lnTo>
                          <a:pt x="2" y="2"/>
                        </a:lnTo>
                        <a:lnTo>
                          <a:pt x="28" y="5"/>
                        </a:lnTo>
                        <a:lnTo>
                          <a:pt x="28" y="3"/>
                        </a:lnTo>
                        <a:lnTo>
                          <a:pt x="26" y="3"/>
                        </a:lnTo>
                        <a:lnTo>
                          <a:pt x="26" y="2"/>
                        </a:lnTo>
                        <a:lnTo>
                          <a:pt x="28" y="2"/>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7" name="Freeform 169"/>
                  <p:cNvSpPr>
                    <a:spLocks/>
                  </p:cNvSpPr>
                  <p:nvPr/>
                </p:nvSpPr>
                <p:spPr bwMode="auto">
                  <a:xfrm>
                    <a:off x="2806" y="1763"/>
                    <a:ext cx="3" cy="3"/>
                  </a:xfrm>
                  <a:custGeom>
                    <a:avLst/>
                    <a:gdLst>
                      <a:gd name="T0" fmla="*/ 0 w 3"/>
                      <a:gd name="T1" fmla="*/ 0 h 3"/>
                      <a:gd name="T2" fmla="*/ 0 w 3"/>
                      <a:gd name="T3" fmla="*/ 0 h 3"/>
                      <a:gd name="T4" fmla="*/ 0 w 3"/>
                      <a:gd name="T5" fmla="*/ 0 h 3"/>
                      <a:gd name="T6" fmla="*/ 0 w 3"/>
                      <a:gd name="T7" fmla="*/ 0 h 3"/>
                      <a:gd name="T8" fmla="*/ 0 w 3"/>
                      <a:gd name="T9" fmla="*/ 1 h 3"/>
                      <a:gd name="T10" fmla="*/ 0 w 3"/>
                      <a:gd name="T11" fmla="*/ 1 h 3"/>
                      <a:gd name="T12" fmla="*/ 0 w 3"/>
                      <a:gd name="T13" fmla="*/ 1 h 3"/>
                      <a:gd name="T14" fmla="*/ 0 w 3"/>
                      <a:gd name="T15" fmla="*/ 1 h 3"/>
                      <a:gd name="T16" fmla="*/ 2 w 3"/>
                      <a:gd name="T17" fmla="*/ 1 h 3"/>
                      <a:gd name="T18" fmla="*/ 2 w 3"/>
                      <a:gd name="T19" fmla="*/ 1 h 3"/>
                      <a:gd name="T20" fmla="*/ 2 w 3"/>
                      <a:gd name="T21" fmla="*/ 1 h 3"/>
                      <a:gd name="T22" fmla="*/ 2 w 3"/>
                      <a:gd name="T23" fmla="*/ 3 h 3"/>
                      <a:gd name="T24" fmla="*/ 2 w 3"/>
                      <a:gd name="T25" fmla="*/ 3 h 3"/>
                      <a:gd name="T26" fmla="*/ 2 w 3"/>
                      <a:gd name="T27" fmla="*/ 3 h 3"/>
                      <a:gd name="T28" fmla="*/ 2 w 3"/>
                      <a:gd name="T29" fmla="*/ 3 h 3"/>
                      <a:gd name="T30" fmla="*/ 3 w 3"/>
                      <a:gd name="T31" fmla="*/ 3 h 3"/>
                      <a:gd name="T32" fmla="*/ 3 w 3"/>
                      <a:gd name="T33" fmla="*/ 3 h 3"/>
                      <a:gd name="T34" fmla="*/ 3 w 3"/>
                      <a:gd name="T35" fmla="*/ 3 h 3"/>
                      <a:gd name="T36" fmla="*/ 3 w 3"/>
                      <a:gd name="T37" fmla="*/ 3 h 3"/>
                      <a:gd name="T38" fmla="*/ 3 w 3"/>
                      <a:gd name="T39" fmla="*/ 3 h 3"/>
                      <a:gd name="T40" fmla="*/ 3 w 3"/>
                      <a:gd name="T41" fmla="*/ 1 h 3"/>
                      <a:gd name="T42" fmla="*/ 3 w 3"/>
                      <a:gd name="T43" fmla="*/ 1 h 3"/>
                      <a:gd name="T44" fmla="*/ 3 w 3"/>
                      <a:gd name="T45" fmla="*/ 1 h 3"/>
                      <a:gd name="T46" fmla="*/ 3 w 3"/>
                      <a:gd name="T47" fmla="*/ 1 h 3"/>
                      <a:gd name="T48" fmla="*/ 3 w 3"/>
                      <a:gd name="T49" fmla="*/ 1 h 3"/>
                      <a:gd name="T50" fmla="*/ 2 w 3"/>
                      <a:gd name="T51" fmla="*/ 1 h 3"/>
                      <a:gd name="T52" fmla="*/ 2 w 3"/>
                      <a:gd name="T53" fmla="*/ 0 h 3"/>
                      <a:gd name="T54" fmla="*/ 2 w 3"/>
                      <a:gd name="T55" fmla="*/ 0 h 3"/>
                      <a:gd name="T56" fmla="*/ 2 w 3"/>
                      <a:gd name="T57" fmla="*/ 0 h 3"/>
                      <a:gd name="T58" fmla="*/ 2 w 3"/>
                      <a:gd name="T59" fmla="*/ 0 h 3"/>
                      <a:gd name="T60" fmla="*/ 2 w 3"/>
                      <a:gd name="T61" fmla="*/ 0 h 3"/>
                      <a:gd name="T62" fmla="*/ 2 w 3"/>
                      <a:gd name="T63" fmla="*/ 0 h 3"/>
                      <a:gd name="T64" fmla="*/ 0 w 3"/>
                      <a:gd name="T6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 h="3">
                        <a:moveTo>
                          <a:pt x="0" y="0"/>
                        </a:moveTo>
                        <a:lnTo>
                          <a:pt x="0" y="0"/>
                        </a:lnTo>
                        <a:lnTo>
                          <a:pt x="0" y="0"/>
                        </a:lnTo>
                        <a:lnTo>
                          <a:pt x="0" y="0"/>
                        </a:lnTo>
                        <a:lnTo>
                          <a:pt x="0" y="1"/>
                        </a:lnTo>
                        <a:lnTo>
                          <a:pt x="0" y="1"/>
                        </a:lnTo>
                        <a:lnTo>
                          <a:pt x="0" y="1"/>
                        </a:lnTo>
                        <a:lnTo>
                          <a:pt x="0" y="1"/>
                        </a:lnTo>
                        <a:lnTo>
                          <a:pt x="2" y="1"/>
                        </a:lnTo>
                        <a:lnTo>
                          <a:pt x="2" y="1"/>
                        </a:lnTo>
                        <a:lnTo>
                          <a:pt x="2" y="1"/>
                        </a:lnTo>
                        <a:lnTo>
                          <a:pt x="2" y="3"/>
                        </a:lnTo>
                        <a:lnTo>
                          <a:pt x="2" y="3"/>
                        </a:lnTo>
                        <a:lnTo>
                          <a:pt x="2" y="3"/>
                        </a:lnTo>
                        <a:lnTo>
                          <a:pt x="2" y="3"/>
                        </a:lnTo>
                        <a:lnTo>
                          <a:pt x="3" y="3"/>
                        </a:lnTo>
                        <a:lnTo>
                          <a:pt x="3" y="3"/>
                        </a:lnTo>
                        <a:lnTo>
                          <a:pt x="3" y="3"/>
                        </a:lnTo>
                        <a:lnTo>
                          <a:pt x="3" y="3"/>
                        </a:lnTo>
                        <a:lnTo>
                          <a:pt x="3" y="3"/>
                        </a:lnTo>
                        <a:lnTo>
                          <a:pt x="3" y="1"/>
                        </a:lnTo>
                        <a:lnTo>
                          <a:pt x="3" y="1"/>
                        </a:lnTo>
                        <a:lnTo>
                          <a:pt x="3" y="1"/>
                        </a:lnTo>
                        <a:lnTo>
                          <a:pt x="3" y="1"/>
                        </a:lnTo>
                        <a:lnTo>
                          <a:pt x="3" y="1"/>
                        </a:lnTo>
                        <a:lnTo>
                          <a:pt x="2" y="1"/>
                        </a:lnTo>
                        <a:lnTo>
                          <a:pt x="2" y="0"/>
                        </a:lnTo>
                        <a:lnTo>
                          <a:pt x="2" y="0"/>
                        </a:lnTo>
                        <a:lnTo>
                          <a:pt x="2" y="0"/>
                        </a:lnTo>
                        <a:lnTo>
                          <a:pt x="2" y="0"/>
                        </a:lnTo>
                        <a:lnTo>
                          <a:pt x="2" y="0"/>
                        </a:lnTo>
                        <a:lnTo>
                          <a:pt x="2" y="0"/>
                        </a:lnTo>
                        <a:lnTo>
                          <a:pt x="0" y="0"/>
                        </a:lnTo>
                        <a:close/>
                      </a:path>
                    </a:pathLst>
                  </a:custGeom>
                  <a:solidFill>
                    <a:srgbClr val="000000"/>
                  </a:solidFill>
                  <a:ln w="9525">
                    <a:solidFill>
                      <a:schemeClr val="hlink"/>
                    </a:solidFill>
                    <a:round/>
                    <a:headEnd/>
                    <a:tailEnd/>
                  </a:ln>
                </p:spPr>
                <p:txBody>
                  <a:bodyPr/>
                  <a:lstStyle/>
                  <a:p>
                    <a:endParaRPr lang="en-US"/>
                  </a:p>
                </p:txBody>
              </p:sp>
              <p:sp>
                <p:nvSpPr>
                  <p:cNvPr id="2218" name="Freeform 170"/>
                  <p:cNvSpPr>
                    <a:spLocks/>
                  </p:cNvSpPr>
                  <p:nvPr/>
                </p:nvSpPr>
                <p:spPr bwMode="auto">
                  <a:xfrm>
                    <a:off x="2806" y="1763"/>
                    <a:ext cx="3" cy="3"/>
                  </a:xfrm>
                  <a:custGeom>
                    <a:avLst/>
                    <a:gdLst>
                      <a:gd name="T0" fmla="*/ 0 w 3"/>
                      <a:gd name="T1" fmla="*/ 0 h 3"/>
                      <a:gd name="T2" fmla="*/ 0 w 3"/>
                      <a:gd name="T3" fmla="*/ 1 h 3"/>
                      <a:gd name="T4" fmla="*/ 2 w 3"/>
                      <a:gd name="T5" fmla="*/ 1 h 3"/>
                      <a:gd name="T6" fmla="*/ 2 w 3"/>
                      <a:gd name="T7" fmla="*/ 3 h 3"/>
                      <a:gd name="T8" fmla="*/ 3 w 3"/>
                      <a:gd name="T9" fmla="*/ 3 h 3"/>
                      <a:gd name="T10" fmla="*/ 3 w 3"/>
                      <a:gd name="T11" fmla="*/ 1 h 3"/>
                      <a:gd name="T12" fmla="*/ 2 w 3"/>
                      <a:gd name="T13" fmla="*/ 1 h 3"/>
                      <a:gd name="T14" fmla="*/ 2 w 3"/>
                      <a:gd name="T15" fmla="*/ 0 h 3"/>
                      <a:gd name="T16" fmla="*/ 0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0" y="0"/>
                        </a:moveTo>
                        <a:lnTo>
                          <a:pt x="0" y="1"/>
                        </a:lnTo>
                        <a:lnTo>
                          <a:pt x="2" y="1"/>
                        </a:lnTo>
                        <a:lnTo>
                          <a:pt x="2" y="3"/>
                        </a:lnTo>
                        <a:lnTo>
                          <a:pt x="3" y="3"/>
                        </a:lnTo>
                        <a:lnTo>
                          <a:pt x="3" y="1"/>
                        </a:lnTo>
                        <a:lnTo>
                          <a:pt x="2" y="1"/>
                        </a:lnTo>
                        <a:lnTo>
                          <a:pt x="2" y="0"/>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19" name="Freeform 171"/>
                  <p:cNvSpPr>
                    <a:spLocks/>
                  </p:cNvSpPr>
                  <p:nvPr/>
                </p:nvSpPr>
                <p:spPr bwMode="auto">
                  <a:xfrm>
                    <a:off x="2740" y="1733"/>
                    <a:ext cx="6" cy="12"/>
                  </a:xfrm>
                  <a:custGeom>
                    <a:avLst/>
                    <a:gdLst>
                      <a:gd name="T0" fmla="*/ 3 w 6"/>
                      <a:gd name="T1" fmla="*/ 0 h 12"/>
                      <a:gd name="T2" fmla="*/ 3 w 6"/>
                      <a:gd name="T3" fmla="*/ 0 h 12"/>
                      <a:gd name="T4" fmla="*/ 4 w 6"/>
                      <a:gd name="T5" fmla="*/ 0 h 12"/>
                      <a:gd name="T6" fmla="*/ 4 w 6"/>
                      <a:gd name="T7" fmla="*/ 0 h 12"/>
                      <a:gd name="T8" fmla="*/ 6 w 6"/>
                      <a:gd name="T9" fmla="*/ 1 h 12"/>
                      <a:gd name="T10" fmla="*/ 6 w 6"/>
                      <a:gd name="T11" fmla="*/ 3 h 12"/>
                      <a:gd name="T12" fmla="*/ 6 w 6"/>
                      <a:gd name="T13" fmla="*/ 3 h 12"/>
                      <a:gd name="T14" fmla="*/ 6 w 6"/>
                      <a:gd name="T15" fmla="*/ 4 h 12"/>
                      <a:gd name="T16" fmla="*/ 6 w 6"/>
                      <a:gd name="T17" fmla="*/ 6 h 12"/>
                      <a:gd name="T18" fmla="*/ 6 w 6"/>
                      <a:gd name="T19" fmla="*/ 7 h 12"/>
                      <a:gd name="T20" fmla="*/ 6 w 6"/>
                      <a:gd name="T21" fmla="*/ 7 h 12"/>
                      <a:gd name="T22" fmla="*/ 6 w 6"/>
                      <a:gd name="T23" fmla="*/ 9 h 12"/>
                      <a:gd name="T24" fmla="*/ 6 w 6"/>
                      <a:gd name="T25" fmla="*/ 10 h 12"/>
                      <a:gd name="T26" fmla="*/ 4 w 6"/>
                      <a:gd name="T27" fmla="*/ 10 h 12"/>
                      <a:gd name="T28" fmla="*/ 4 w 6"/>
                      <a:gd name="T29" fmla="*/ 10 h 12"/>
                      <a:gd name="T30" fmla="*/ 3 w 6"/>
                      <a:gd name="T31" fmla="*/ 12 h 12"/>
                      <a:gd name="T32" fmla="*/ 3 w 6"/>
                      <a:gd name="T33" fmla="*/ 12 h 12"/>
                      <a:gd name="T34" fmla="*/ 3 w 6"/>
                      <a:gd name="T35" fmla="*/ 12 h 12"/>
                      <a:gd name="T36" fmla="*/ 1 w 6"/>
                      <a:gd name="T37" fmla="*/ 10 h 12"/>
                      <a:gd name="T38" fmla="*/ 1 w 6"/>
                      <a:gd name="T39" fmla="*/ 10 h 12"/>
                      <a:gd name="T40" fmla="*/ 1 w 6"/>
                      <a:gd name="T41" fmla="*/ 10 h 12"/>
                      <a:gd name="T42" fmla="*/ 0 w 6"/>
                      <a:gd name="T43" fmla="*/ 9 h 12"/>
                      <a:gd name="T44" fmla="*/ 0 w 6"/>
                      <a:gd name="T45" fmla="*/ 7 h 12"/>
                      <a:gd name="T46" fmla="*/ 0 w 6"/>
                      <a:gd name="T47" fmla="*/ 7 h 12"/>
                      <a:gd name="T48" fmla="*/ 0 w 6"/>
                      <a:gd name="T49" fmla="*/ 6 h 12"/>
                      <a:gd name="T50" fmla="*/ 0 w 6"/>
                      <a:gd name="T51" fmla="*/ 4 h 12"/>
                      <a:gd name="T52" fmla="*/ 0 w 6"/>
                      <a:gd name="T53" fmla="*/ 3 h 12"/>
                      <a:gd name="T54" fmla="*/ 0 w 6"/>
                      <a:gd name="T55" fmla="*/ 3 h 12"/>
                      <a:gd name="T56" fmla="*/ 1 w 6"/>
                      <a:gd name="T57" fmla="*/ 1 h 12"/>
                      <a:gd name="T58" fmla="*/ 1 w 6"/>
                      <a:gd name="T59" fmla="*/ 0 h 12"/>
                      <a:gd name="T60" fmla="*/ 1 w 6"/>
                      <a:gd name="T61" fmla="*/ 0 h 12"/>
                      <a:gd name="T62" fmla="*/ 3 w 6"/>
                      <a:gd name="T63" fmla="*/ 0 h 12"/>
                      <a:gd name="T64" fmla="*/ 3 w 6"/>
                      <a:gd name="T6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12">
                        <a:moveTo>
                          <a:pt x="3" y="0"/>
                        </a:moveTo>
                        <a:lnTo>
                          <a:pt x="3" y="0"/>
                        </a:lnTo>
                        <a:lnTo>
                          <a:pt x="4" y="0"/>
                        </a:lnTo>
                        <a:lnTo>
                          <a:pt x="4" y="0"/>
                        </a:lnTo>
                        <a:lnTo>
                          <a:pt x="6" y="1"/>
                        </a:lnTo>
                        <a:lnTo>
                          <a:pt x="6" y="3"/>
                        </a:lnTo>
                        <a:lnTo>
                          <a:pt x="6" y="3"/>
                        </a:lnTo>
                        <a:lnTo>
                          <a:pt x="6" y="4"/>
                        </a:lnTo>
                        <a:lnTo>
                          <a:pt x="6" y="6"/>
                        </a:lnTo>
                        <a:lnTo>
                          <a:pt x="6" y="7"/>
                        </a:lnTo>
                        <a:lnTo>
                          <a:pt x="6" y="7"/>
                        </a:lnTo>
                        <a:lnTo>
                          <a:pt x="6" y="9"/>
                        </a:lnTo>
                        <a:lnTo>
                          <a:pt x="6" y="10"/>
                        </a:lnTo>
                        <a:lnTo>
                          <a:pt x="4" y="10"/>
                        </a:lnTo>
                        <a:lnTo>
                          <a:pt x="4" y="10"/>
                        </a:lnTo>
                        <a:lnTo>
                          <a:pt x="3" y="12"/>
                        </a:lnTo>
                        <a:lnTo>
                          <a:pt x="3" y="12"/>
                        </a:lnTo>
                        <a:lnTo>
                          <a:pt x="3" y="12"/>
                        </a:lnTo>
                        <a:lnTo>
                          <a:pt x="1" y="10"/>
                        </a:lnTo>
                        <a:lnTo>
                          <a:pt x="1" y="10"/>
                        </a:lnTo>
                        <a:lnTo>
                          <a:pt x="1" y="10"/>
                        </a:lnTo>
                        <a:lnTo>
                          <a:pt x="0" y="9"/>
                        </a:lnTo>
                        <a:lnTo>
                          <a:pt x="0" y="7"/>
                        </a:lnTo>
                        <a:lnTo>
                          <a:pt x="0" y="7"/>
                        </a:lnTo>
                        <a:lnTo>
                          <a:pt x="0" y="6"/>
                        </a:lnTo>
                        <a:lnTo>
                          <a:pt x="0" y="4"/>
                        </a:lnTo>
                        <a:lnTo>
                          <a:pt x="0" y="3"/>
                        </a:lnTo>
                        <a:lnTo>
                          <a:pt x="0" y="3"/>
                        </a:lnTo>
                        <a:lnTo>
                          <a:pt x="1" y="1"/>
                        </a:lnTo>
                        <a:lnTo>
                          <a:pt x="1" y="0"/>
                        </a:lnTo>
                        <a:lnTo>
                          <a:pt x="1" y="0"/>
                        </a:lnTo>
                        <a:lnTo>
                          <a:pt x="3" y="0"/>
                        </a:lnTo>
                        <a:lnTo>
                          <a:pt x="3" y="0"/>
                        </a:lnTo>
                        <a:close/>
                      </a:path>
                    </a:pathLst>
                  </a:custGeom>
                  <a:solidFill>
                    <a:srgbClr val="000000"/>
                  </a:solidFill>
                  <a:ln w="9525">
                    <a:solidFill>
                      <a:schemeClr val="hlink"/>
                    </a:solidFill>
                    <a:round/>
                    <a:headEnd/>
                    <a:tailEnd/>
                  </a:ln>
                </p:spPr>
                <p:txBody>
                  <a:bodyPr/>
                  <a:lstStyle/>
                  <a:p>
                    <a:endParaRPr lang="en-US"/>
                  </a:p>
                </p:txBody>
              </p:sp>
              <p:sp>
                <p:nvSpPr>
                  <p:cNvPr id="2220" name="Freeform 172"/>
                  <p:cNvSpPr>
                    <a:spLocks/>
                  </p:cNvSpPr>
                  <p:nvPr/>
                </p:nvSpPr>
                <p:spPr bwMode="auto">
                  <a:xfrm>
                    <a:off x="2740" y="1733"/>
                    <a:ext cx="6" cy="12"/>
                  </a:xfrm>
                  <a:custGeom>
                    <a:avLst/>
                    <a:gdLst>
                      <a:gd name="T0" fmla="*/ 3 w 6"/>
                      <a:gd name="T1" fmla="*/ 0 h 12"/>
                      <a:gd name="T2" fmla="*/ 4 w 6"/>
                      <a:gd name="T3" fmla="*/ 0 h 12"/>
                      <a:gd name="T4" fmla="*/ 6 w 6"/>
                      <a:gd name="T5" fmla="*/ 1 h 12"/>
                      <a:gd name="T6" fmla="*/ 6 w 6"/>
                      <a:gd name="T7" fmla="*/ 3 h 12"/>
                      <a:gd name="T8" fmla="*/ 6 w 6"/>
                      <a:gd name="T9" fmla="*/ 4 h 12"/>
                      <a:gd name="T10" fmla="*/ 6 w 6"/>
                      <a:gd name="T11" fmla="*/ 6 h 12"/>
                      <a:gd name="T12" fmla="*/ 6 w 6"/>
                      <a:gd name="T13" fmla="*/ 7 h 12"/>
                      <a:gd name="T14" fmla="*/ 6 w 6"/>
                      <a:gd name="T15" fmla="*/ 9 h 12"/>
                      <a:gd name="T16" fmla="*/ 6 w 6"/>
                      <a:gd name="T17" fmla="*/ 10 h 12"/>
                      <a:gd name="T18" fmla="*/ 4 w 6"/>
                      <a:gd name="T19" fmla="*/ 10 h 12"/>
                      <a:gd name="T20" fmla="*/ 3 w 6"/>
                      <a:gd name="T21" fmla="*/ 12 h 12"/>
                      <a:gd name="T22" fmla="*/ 1 w 6"/>
                      <a:gd name="T23" fmla="*/ 10 h 12"/>
                      <a:gd name="T24" fmla="*/ 0 w 6"/>
                      <a:gd name="T25" fmla="*/ 9 h 12"/>
                      <a:gd name="T26" fmla="*/ 0 w 6"/>
                      <a:gd name="T27" fmla="*/ 7 h 12"/>
                      <a:gd name="T28" fmla="*/ 0 w 6"/>
                      <a:gd name="T29" fmla="*/ 6 h 12"/>
                      <a:gd name="T30" fmla="*/ 0 w 6"/>
                      <a:gd name="T31" fmla="*/ 4 h 12"/>
                      <a:gd name="T32" fmla="*/ 0 w 6"/>
                      <a:gd name="T33" fmla="*/ 3 h 12"/>
                      <a:gd name="T34" fmla="*/ 1 w 6"/>
                      <a:gd name="T35" fmla="*/ 1 h 12"/>
                      <a:gd name="T36" fmla="*/ 1 w 6"/>
                      <a:gd name="T37" fmla="*/ 0 h 12"/>
                      <a:gd name="T38" fmla="*/ 3 w 6"/>
                      <a:gd name="T3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12">
                        <a:moveTo>
                          <a:pt x="3" y="0"/>
                        </a:moveTo>
                        <a:lnTo>
                          <a:pt x="4" y="0"/>
                        </a:lnTo>
                        <a:lnTo>
                          <a:pt x="6" y="1"/>
                        </a:lnTo>
                        <a:lnTo>
                          <a:pt x="6" y="3"/>
                        </a:lnTo>
                        <a:lnTo>
                          <a:pt x="6" y="4"/>
                        </a:lnTo>
                        <a:lnTo>
                          <a:pt x="6" y="6"/>
                        </a:lnTo>
                        <a:lnTo>
                          <a:pt x="6" y="7"/>
                        </a:lnTo>
                        <a:lnTo>
                          <a:pt x="6" y="9"/>
                        </a:lnTo>
                        <a:lnTo>
                          <a:pt x="6" y="10"/>
                        </a:lnTo>
                        <a:lnTo>
                          <a:pt x="4" y="10"/>
                        </a:lnTo>
                        <a:lnTo>
                          <a:pt x="3" y="12"/>
                        </a:lnTo>
                        <a:lnTo>
                          <a:pt x="1" y="10"/>
                        </a:lnTo>
                        <a:lnTo>
                          <a:pt x="0" y="9"/>
                        </a:lnTo>
                        <a:lnTo>
                          <a:pt x="0" y="7"/>
                        </a:lnTo>
                        <a:lnTo>
                          <a:pt x="0" y="6"/>
                        </a:lnTo>
                        <a:lnTo>
                          <a:pt x="0" y="4"/>
                        </a:lnTo>
                        <a:lnTo>
                          <a:pt x="0" y="3"/>
                        </a:lnTo>
                        <a:lnTo>
                          <a:pt x="1" y="1"/>
                        </a:lnTo>
                        <a:lnTo>
                          <a:pt x="1" y="0"/>
                        </a:lnTo>
                        <a:lnTo>
                          <a:pt x="3"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1" name="Freeform 173"/>
                  <p:cNvSpPr>
                    <a:spLocks/>
                  </p:cNvSpPr>
                  <p:nvPr/>
                </p:nvSpPr>
                <p:spPr bwMode="auto">
                  <a:xfrm>
                    <a:off x="2673" y="1646"/>
                    <a:ext cx="91" cy="366"/>
                  </a:xfrm>
                  <a:custGeom>
                    <a:avLst/>
                    <a:gdLst>
                      <a:gd name="T0" fmla="*/ 50 w 91"/>
                      <a:gd name="T1" fmla="*/ 0 h 366"/>
                      <a:gd name="T2" fmla="*/ 50 w 91"/>
                      <a:gd name="T3" fmla="*/ 178 h 366"/>
                      <a:gd name="T4" fmla="*/ 0 w 91"/>
                      <a:gd name="T5" fmla="*/ 366 h 366"/>
                      <a:gd name="T6" fmla="*/ 9 w 91"/>
                      <a:gd name="T7" fmla="*/ 366 h 366"/>
                      <a:gd name="T8" fmla="*/ 37 w 91"/>
                      <a:gd name="T9" fmla="*/ 267 h 366"/>
                      <a:gd name="T10" fmla="*/ 91 w 91"/>
                      <a:gd name="T11" fmla="*/ 174 h 366"/>
                    </a:gdLst>
                    <a:ahLst/>
                    <a:cxnLst>
                      <a:cxn ang="0">
                        <a:pos x="T0" y="T1"/>
                      </a:cxn>
                      <a:cxn ang="0">
                        <a:pos x="T2" y="T3"/>
                      </a:cxn>
                      <a:cxn ang="0">
                        <a:pos x="T4" y="T5"/>
                      </a:cxn>
                      <a:cxn ang="0">
                        <a:pos x="T6" y="T7"/>
                      </a:cxn>
                      <a:cxn ang="0">
                        <a:pos x="T8" y="T9"/>
                      </a:cxn>
                      <a:cxn ang="0">
                        <a:pos x="T10" y="T11"/>
                      </a:cxn>
                    </a:cxnLst>
                    <a:rect l="0" t="0" r="r" b="b"/>
                    <a:pathLst>
                      <a:path w="91" h="366">
                        <a:moveTo>
                          <a:pt x="50" y="0"/>
                        </a:moveTo>
                        <a:lnTo>
                          <a:pt x="50" y="178"/>
                        </a:lnTo>
                        <a:lnTo>
                          <a:pt x="0" y="366"/>
                        </a:lnTo>
                        <a:lnTo>
                          <a:pt x="9" y="366"/>
                        </a:lnTo>
                        <a:lnTo>
                          <a:pt x="37" y="267"/>
                        </a:lnTo>
                        <a:lnTo>
                          <a:pt x="91" y="174"/>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2" name="Freeform 174"/>
                  <p:cNvSpPr>
                    <a:spLocks/>
                  </p:cNvSpPr>
                  <p:nvPr/>
                </p:nvSpPr>
                <p:spPr bwMode="auto">
                  <a:xfrm>
                    <a:off x="2724" y="1646"/>
                    <a:ext cx="87" cy="366"/>
                  </a:xfrm>
                  <a:custGeom>
                    <a:avLst/>
                    <a:gdLst>
                      <a:gd name="T0" fmla="*/ 39 w 87"/>
                      <a:gd name="T1" fmla="*/ 0 h 366"/>
                      <a:gd name="T2" fmla="*/ 39 w 87"/>
                      <a:gd name="T3" fmla="*/ 178 h 366"/>
                      <a:gd name="T4" fmla="*/ 87 w 87"/>
                      <a:gd name="T5" fmla="*/ 365 h 366"/>
                      <a:gd name="T6" fmla="*/ 78 w 87"/>
                      <a:gd name="T7" fmla="*/ 366 h 366"/>
                      <a:gd name="T8" fmla="*/ 53 w 87"/>
                      <a:gd name="T9" fmla="*/ 269 h 366"/>
                      <a:gd name="T10" fmla="*/ 0 w 87"/>
                      <a:gd name="T11" fmla="*/ 174 h 366"/>
                    </a:gdLst>
                    <a:ahLst/>
                    <a:cxnLst>
                      <a:cxn ang="0">
                        <a:pos x="T0" y="T1"/>
                      </a:cxn>
                      <a:cxn ang="0">
                        <a:pos x="T2" y="T3"/>
                      </a:cxn>
                      <a:cxn ang="0">
                        <a:pos x="T4" y="T5"/>
                      </a:cxn>
                      <a:cxn ang="0">
                        <a:pos x="T6" y="T7"/>
                      </a:cxn>
                      <a:cxn ang="0">
                        <a:pos x="T8" y="T9"/>
                      </a:cxn>
                      <a:cxn ang="0">
                        <a:pos x="T10" y="T11"/>
                      </a:cxn>
                    </a:cxnLst>
                    <a:rect l="0" t="0" r="r" b="b"/>
                    <a:pathLst>
                      <a:path w="87" h="366">
                        <a:moveTo>
                          <a:pt x="39" y="0"/>
                        </a:moveTo>
                        <a:lnTo>
                          <a:pt x="39" y="178"/>
                        </a:lnTo>
                        <a:lnTo>
                          <a:pt x="87" y="365"/>
                        </a:lnTo>
                        <a:lnTo>
                          <a:pt x="78" y="366"/>
                        </a:lnTo>
                        <a:lnTo>
                          <a:pt x="53" y="269"/>
                        </a:lnTo>
                        <a:lnTo>
                          <a:pt x="0" y="174"/>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3" name="Freeform 175"/>
                  <p:cNvSpPr>
                    <a:spLocks/>
                  </p:cNvSpPr>
                  <p:nvPr/>
                </p:nvSpPr>
                <p:spPr bwMode="auto">
                  <a:xfrm>
                    <a:off x="2723" y="1799"/>
                    <a:ext cx="40" cy="21"/>
                  </a:xfrm>
                  <a:custGeom>
                    <a:avLst/>
                    <a:gdLst>
                      <a:gd name="T0" fmla="*/ 0 w 40"/>
                      <a:gd name="T1" fmla="*/ 21 h 21"/>
                      <a:gd name="T2" fmla="*/ 40 w 40"/>
                      <a:gd name="T3" fmla="*/ 21 h 21"/>
                      <a:gd name="T4" fmla="*/ 0 w 40"/>
                      <a:gd name="T5" fmla="*/ 0 h 21"/>
                    </a:gdLst>
                    <a:ahLst/>
                    <a:cxnLst>
                      <a:cxn ang="0">
                        <a:pos x="T0" y="T1"/>
                      </a:cxn>
                      <a:cxn ang="0">
                        <a:pos x="T2" y="T3"/>
                      </a:cxn>
                      <a:cxn ang="0">
                        <a:pos x="T4" y="T5"/>
                      </a:cxn>
                    </a:cxnLst>
                    <a:rect l="0" t="0" r="r" b="b"/>
                    <a:pathLst>
                      <a:path w="40" h="21">
                        <a:moveTo>
                          <a:pt x="0" y="21"/>
                        </a:moveTo>
                        <a:lnTo>
                          <a:pt x="40" y="21"/>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4" name="Freeform 176"/>
                  <p:cNvSpPr>
                    <a:spLocks/>
                  </p:cNvSpPr>
                  <p:nvPr/>
                </p:nvSpPr>
                <p:spPr bwMode="auto">
                  <a:xfrm>
                    <a:off x="2723" y="1776"/>
                    <a:ext cx="40" cy="23"/>
                  </a:xfrm>
                  <a:custGeom>
                    <a:avLst/>
                    <a:gdLst>
                      <a:gd name="T0" fmla="*/ 0 w 40"/>
                      <a:gd name="T1" fmla="*/ 23 h 23"/>
                      <a:gd name="T2" fmla="*/ 40 w 40"/>
                      <a:gd name="T3" fmla="*/ 23 h 23"/>
                      <a:gd name="T4" fmla="*/ 0 w 40"/>
                      <a:gd name="T5" fmla="*/ 0 h 23"/>
                    </a:gdLst>
                    <a:ahLst/>
                    <a:cxnLst>
                      <a:cxn ang="0">
                        <a:pos x="T0" y="T1"/>
                      </a:cxn>
                      <a:cxn ang="0">
                        <a:pos x="T2" y="T3"/>
                      </a:cxn>
                      <a:cxn ang="0">
                        <a:pos x="T4" y="T5"/>
                      </a:cxn>
                    </a:cxnLst>
                    <a:rect l="0" t="0" r="r" b="b"/>
                    <a:pathLst>
                      <a:path w="40" h="23">
                        <a:moveTo>
                          <a:pt x="0" y="23"/>
                        </a:moveTo>
                        <a:lnTo>
                          <a:pt x="40" y="23"/>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5" name="Freeform 177"/>
                  <p:cNvSpPr>
                    <a:spLocks/>
                  </p:cNvSpPr>
                  <p:nvPr/>
                </p:nvSpPr>
                <p:spPr bwMode="auto">
                  <a:xfrm>
                    <a:off x="2723" y="1755"/>
                    <a:ext cx="40" cy="21"/>
                  </a:xfrm>
                  <a:custGeom>
                    <a:avLst/>
                    <a:gdLst>
                      <a:gd name="T0" fmla="*/ 0 w 40"/>
                      <a:gd name="T1" fmla="*/ 21 h 21"/>
                      <a:gd name="T2" fmla="*/ 40 w 40"/>
                      <a:gd name="T3" fmla="*/ 21 h 21"/>
                      <a:gd name="T4" fmla="*/ 0 w 40"/>
                      <a:gd name="T5" fmla="*/ 0 h 21"/>
                    </a:gdLst>
                    <a:ahLst/>
                    <a:cxnLst>
                      <a:cxn ang="0">
                        <a:pos x="T0" y="T1"/>
                      </a:cxn>
                      <a:cxn ang="0">
                        <a:pos x="T2" y="T3"/>
                      </a:cxn>
                      <a:cxn ang="0">
                        <a:pos x="T4" y="T5"/>
                      </a:cxn>
                    </a:cxnLst>
                    <a:rect l="0" t="0" r="r" b="b"/>
                    <a:pathLst>
                      <a:path w="40" h="21">
                        <a:moveTo>
                          <a:pt x="0" y="21"/>
                        </a:moveTo>
                        <a:lnTo>
                          <a:pt x="40" y="21"/>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6" name="Freeform 178"/>
                  <p:cNvSpPr>
                    <a:spLocks/>
                  </p:cNvSpPr>
                  <p:nvPr/>
                </p:nvSpPr>
                <p:spPr bwMode="auto">
                  <a:xfrm>
                    <a:off x="2723" y="1733"/>
                    <a:ext cx="40" cy="21"/>
                  </a:xfrm>
                  <a:custGeom>
                    <a:avLst/>
                    <a:gdLst>
                      <a:gd name="T0" fmla="*/ 0 w 40"/>
                      <a:gd name="T1" fmla="*/ 21 h 21"/>
                      <a:gd name="T2" fmla="*/ 40 w 40"/>
                      <a:gd name="T3" fmla="*/ 21 h 21"/>
                      <a:gd name="T4" fmla="*/ 0 w 40"/>
                      <a:gd name="T5" fmla="*/ 0 h 21"/>
                    </a:gdLst>
                    <a:ahLst/>
                    <a:cxnLst>
                      <a:cxn ang="0">
                        <a:pos x="T0" y="T1"/>
                      </a:cxn>
                      <a:cxn ang="0">
                        <a:pos x="T2" y="T3"/>
                      </a:cxn>
                      <a:cxn ang="0">
                        <a:pos x="T4" y="T5"/>
                      </a:cxn>
                    </a:cxnLst>
                    <a:rect l="0" t="0" r="r" b="b"/>
                    <a:pathLst>
                      <a:path w="40" h="21">
                        <a:moveTo>
                          <a:pt x="0" y="21"/>
                        </a:moveTo>
                        <a:lnTo>
                          <a:pt x="40" y="21"/>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7" name="Freeform 179"/>
                  <p:cNvSpPr>
                    <a:spLocks/>
                  </p:cNvSpPr>
                  <p:nvPr/>
                </p:nvSpPr>
                <p:spPr bwMode="auto">
                  <a:xfrm>
                    <a:off x="2723" y="1710"/>
                    <a:ext cx="40" cy="23"/>
                  </a:xfrm>
                  <a:custGeom>
                    <a:avLst/>
                    <a:gdLst>
                      <a:gd name="T0" fmla="*/ 0 w 40"/>
                      <a:gd name="T1" fmla="*/ 23 h 23"/>
                      <a:gd name="T2" fmla="*/ 40 w 40"/>
                      <a:gd name="T3" fmla="*/ 23 h 23"/>
                      <a:gd name="T4" fmla="*/ 0 w 40"/>
                      <a:gd name="T5" fmla="*/ 0 h 23"/>
                    </a:gdLst>
                    <a:ahLst/>
                    <a:cxnLst>
                      <a:cxn ang="0">
                        <a:pos x="T0" y="T1"/>
                      </a:cxn>
                      <a:cxn ang="0">
                        <a:pos x="T2" y="T3"/>
                      </a:cxn>
                      <a:cxn ang="0">
                        <a:pos x="T4" y="T5"/>
                      </a:cxn>
                    </a:cxnLst>
                    <a:rect l="0" t="0" r="r" b="b"/>
                    <a:pathLst>
                      <a:path w="40" h="23">
                        <a:moveTo>
                          <a:pt x="0" y="23"/>
                        </a:moveTo>
                        <a:lnTo>
                          <a:pt x="40" y="23"/>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8" name="Freeform 180"/>
                  <p:cNvSpPr>
                    <a:spLocks/>
                  </p:cNvSpPr>
                  <p:nvPr/>
                </p:nvSpPr>
                <p:spPr bwMode="auto">
                  <a:xfrm>
                    <a:off x="2723" y="1689"/>
                    <a:ext cx="40" cy="21"/>
                  </a:xfrm>
                  <a:custGeom>
                    <a:avLst/>
                    <a:gdLst>
                      <a:gd name="T0" fmla="*/ 0 w 40"/>
                      <a:gd name="T1" fmla="*/ 21 h 21"/>
                      <a:gd name="T2" fmla="*/ 40 w 40"/>
                      <a:gd name="T3" fmla="*/ 21 h 21"/>
                      <a:gd name="T4" fmla="*/ 0 w 40"/>
                      <a:gd name="T5" fmla="*/ 0 h 21"/>
                    </a:gdLst>
                    <a:ahLst/>
                    <a:cxnLst>
                      <a:cxn ang="0">
                        <a:pos x="T0" y="T1"/>
                      </a:cxn>
                      <a:cxn ang="0">
                        <a:pos x="T2" y="T3"/>
                      </a:cxn>
                      <a:cxn ang="0">
                        <a:pos x="T4" y="T5"/>
                      </a:cxn>
                    </a:cxnLst>
                    <a:rect l="0" t="0" r="r" b="b"/>
                    <a:pathLst>
                      <a:path w="40" h="21">
                        <a:moveTo>
                          <a:pt x="0" y="21"/>
                        </a:moveTo>
                        <a:lnTo>
                          <a:pt x="40" y="21"/>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9" name="Freeform 181"/>
                  <p:cNvSpPr>
                    <a:spLocks/>
                  </p:cNvSpPr>
                  <p:nvPr/>
                </p:nvSpPr>
                <p:spPr bwMode="auto">
                  <a:xfrm>
                    <a:off x="2723" y="1667"/>
                    <a:ext cx="40" cy="22"/>
                  </a:xfrm>
                  <a:custGeom>
                    <a:avLst/>
                    <a:gdLst>
                      <a:gd name="T0" fmla="*/ 0 w 40"/>
                      <a:gd name="T1" fmla="*/ 22 h 22"/>
                      <a:gd name="T2" fmla="*/ 40 w 40"/>
                      <a:gd name="T3" fmla="*/ 22 h 22"/>
                      <a:gd name="T4" fmla="*/ 0 w 40"/>
                      <a:gd name="T5" fmla="*/ 0 h 22"/>
                    </a:gdLst>
                    <a:ahLst/>
                    <a:cxnLst>
                      <a:cxn ang="0">
                        <a:pos x="T0" y="T1"/>
                      </a:cxn>
                      <a:cxn ang="0">
                        <a:pos x="T2" y="T3"/>
                      </a:cxn>
                      <a:cxn ang="0">
                        <a:pos x="T4" y="T5"/>
                      </a:cxn>
                    </a:cxnLst>
                    <a:rect l="0" t="0" r="r" b="b"/>
                    <a:pathLst>
                      <a:path w="40" h="22">
                        <a:moveTo>
                          <a:pt x="0" y="22"/>
                        </a:moveTo>
                        <a:lnTo>
                          <a:pt x="40" y="22"/>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0" name="Freeform 182"/>
                  <p:cNvSpPr>
                    <a:spLocks/>
                  </p:cNvSpPr>
                  <p:nvPr/>
                </p:nvSpPr>
                <p:spPr bwMode="auto">
                  <a:xfrm>
                    <a:off x="2723" y="1646"/>
                    <a:ext cx="40" cy="21"/>
                  </a:xfrm>
                  <a:custGeom>
                    <a:avLst/>
                    <a:gdLst>
                      <a:gd name="T0" fmla="*/ 0 w 40"/>
                      <a:gd name="T1" fmla="*/ 21 h 21"/>
                      <a:gd name="T2" fmla="*/ 40 w 40"/>
                      <a:gd name="T3" fmla="*/ 21 h 21"/>
                      <a:gd name="T4" fmla="*/ 1 w 40"/>
                      <a:gd name="T5" fmla="*/ 0 h 21"/>
                      <a:gd name="T6" fmla="*/ 40 w 40"/>
                      <a:gd name="T7" fmla="*/ 0 h 21"/>
                    </a:gdLst>
                    <a:ahLst/>
                    <a:cxnLst>
                      <a:cxn ang="0">
                        <a:pos x="T0" y="T1"/>
                      </a:cxn>
                      <a:cxn ang="0">
                        <a:pos x="T2" y="T3"/>
                      </a:cxn>
                      <a:cxn ang="0">
                        <a:pos x="T4" y="T5"/>
                      </a:cxn>
                      <a:cxn ang="0">
                        <a:pos x="T6" y="T7"/>
                      </a:cxn>
                    </a:cxnLst>
                    <a:rect l="0" t="0" r="r" b="b"/>
                    <a:pathLst>
                      <a:path w="40" h="21">
                        <a:moveTo>
                          <a:pt x="0" y="21"/>
                        </a:moveTo>
                        <a:lnTo>
                          <a:pt x="40" y="21"/>
                        </a:lnTo>
                        <a:lnTo>
                          <a:pt x="1" y="0"/>
                        </a:lnTo>
                        <a:lnTo>
                          <a:pt x="4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1" name="Freeform 183"/>
                  <p:cNvSpPr>
                    <a:spLocks/>
                  </p:cNvSpPr>
                  <p:nvPr/>
                </p:nvSpPr>
                <p:spPr bwMode="auto">
                  <a:xfrm>
                    <a:off x="2713" y="1637"/>
                    <a:ext cx="59" cy="9"/>
                  </a:xfrm>
                  <a:custGeom>
                    <a:avLst/>
                    <a:gdLst>
                      <a:gd name="T0" fmla="*/ 0 w 59"/>
                      <a:gd name="T1" fmla="*/ 0 h 9"/>
                      <a:gd name="T2" fmla="*/ 59 w 59"/>
                      <a:gd name="T3" fmla="*/ 0 h 9"/>
                      <a:gd name="T4" fmla="*/ 50 w 59"/>
                      <a:gd name="T5" fmla="*/ 9 h 9"/>
                      <a:gd name="T6" fmla="*/ 10 w 59"/>
                      <a:gd name="T7" fmla="*/ 9 h 9"/>
                      <a:gd name="T8" fmla="*/ 0 w 59"/>
                      <a:gd name="T9" fmla="*/ 0 h 9"/>
                    </a:gdLst>
                    <a:ahLst/>
                    <a:cxnLst>
                      <a:cxn ang="0">
                        <a:pos x="T0" y="T1"/>
                      </a:cxn>
                      <a:cxn ang="0">
                        <a:pos x="T2" y="T3"/>
                      </a:cxn>
                      <a:cxn ang="0">
                        <a:pos x="T4" y="T5"/>
                      </a:cxn>
                      <a:cxn ang="0">
                        <a:pos x="T6" y="T7"/>
                      </a:cxn>
                      <a:cxn ang="0">
                        <a:pos x="T8" y="T9"/>
                      </a:cxn>
                    </a:cxnLst>
                    <a:rect l="0" t="0" r="r" b="b"/>
                    <a:pathLst>
                      <a:path w="59" h="9">
                        <a:moveTo>
                          <a:pt x="0" y="0"/>
                        </a:moveTo>
                        <a:lnTo>
                          <a:pt x="59" y="0"/>
                        </a:lnTo>
                        <a:lnTo>
                          <a:pt x="50" y="9"/>
                        </a:lnTo>
                        <a:lnTo>
                          <a:pt x="10" y="9"/>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232" name="Group 184"/>
                <p:cNvGrpSpPr>
                  <a:grpSpLocks/>
                </p:cNvGrpSpPr>
                <p:nvPr/>
              </p:nvGrpSpPr>
              <p:grpSpPr bwMode="auto">
                <a:xfrm>
                  <a:off x="3022" y="1554"/>
                  <a:ext cx="139" cy="376"/>
                  <a:chOff x="3138" y="1494"/>
                  <a:chExt cx="139" cy="376"/>
                </a:xfrm>
              </p:grpSpPr>
              <p:sp>
                <p:nvSpPr>
                  <p:cNvPr id="2233" name="Freeform 185"/>
                  <p:cNvSpPr>
                    <a:spLocks/>
                  </p:cNvSpPr>
                  <p:nvPr/>
                </p:nvSpPr>
                <p:spPr bwMode="auto">
                  <a:xfrm>
                    <a:off x="3207" y="1590"/>
                    <a:ext cx="6" cy="12"/>
                  </a:xfrm>
                  <a:custGeom>
                    <a:avLst/>
                    <a:gdLst>
                      <a:gd name="T0" fmla="*/ 3 w 6"/>
                      <a:gd name="T1" fmla="*/ 0 h 12"/>
                      <a:gd name="T2" fmla="*/ 3 w 6"/>
                      <a:gd name="T3" fmla="*/ 0 h 12"/>
                      <a:gd name="T4" fmla="*/ 4 w 6"/>
                      <a:gd name="T5" fmla="*/ 0 h 12"/>
                      <a:gd name="T6" fmla="*/ 4 w 6"/>
                      <a:gd name="T7" fmla="*/ 0 h 12"/>
                      <a:gd name="T8" fmla="*/ 4 w 6"/>
                      <a:gd name="T9" fmla="*/ 1 h 12"/>
                      <a:gd name="T10" fmla="*/ 6 w 6"/>
                      <a:gd name="T11" fmla="*/ 1 h 12"/>
                      <a:gd name="T12" fmla="*/ 6 w 6"/>
                      <a:gd name="T13" fmla="*/ 3 h 12"/>
                      <a:gd name="T14" fmla="*/ 6 w 6"/>
                      <a:gd name="T15" fmla="*/ 4 h 12"/>
                      <a:gd name="T16" fmla="*/ 6 w 6"/>
                      <a:gd name="T17" fmla="*/ 6 h 12"/>
                      <a:gd name="T18" fmla="*/ 6 w 6"/>
                      <a:gd name="T19" fmla="*/ 6 h 12"/>
                      <a:gd name="T20" fmla="*/ 6 w 6"/>
                      <a:gd name="T21" fmla="*/ 7 h 12"/>
                      <a:gd name="T22" fmla="*/ 6 w 6"/>
                      <a:gd name="T23" fmla="*/ 9 h 12"/>
                      <a:gd name="T24" fmla="*/ 4 w 6"/>
                      <a:gd name="T25" fmla="*/ 9 h 12"/>
                      <a:gd name="T26" fmla="*/ 4 w 6"/>
                      <a:gd name="T27" fmla="*/ 10 h 12"/>
                      <a:gd name="T28" fmla="*/ 4 w 6"/>
                      <a:gd name="T29" fmla="*/ 10 h 12"/>
                      <a:gd name="T30" fmla="*/ 3 w 6"/>
                      <a:gd name="T31" fmla="*/ 10 h 12"/>
                      <a:gd name="T32" fmla="*/ 3 w 6"/>
                      <a:gd name="T33" fmla="*/ 12 h 12"/>
                      <a:gd name="T34" fmla="*/ 1 w 6"/>
                      <a:gd name="T35" fmla="*/ 10 h 12"/>
                      <a:gd name="T36" fmla="*/ 1 w 6"/>
                      <a:gd name="T37" fmla="*/ 10 h 12"/>
                      <a:gd name="T38" fmla="*/ 1 w 6"/>
                      <a:gd name="T39" fmla="*/ 10 h 12"/>
                      <a:gd name="T40" fmla="*/ 0 w 6"/>
                      <a:gd name="T41" fmla="*/ 9 h 12"/>
                      <a:gd name="T42" fmla="*/ 0 w 6"/>
                      <a:gd name="T43" fmla="*/ 9 h 12"/>
                      <a:gd name="T44" fmla="*/ 0 w 6"/>
                      <a:gd name="T45" fmla="*/ 7 h 12"/>
                      <a:gd name="T46" fmla="*/ 0 w 6"/>
                      <a:gd name="T47" fmla="*/ 6 h 12"/>
                      <a:gd name="T48" fmla="*/ 0 w 6"/>
                      <a:gd name="T49" fmla="*/ 6 h 12"/>
                      <a:gd name="T50" fmla="*/ 0 w 6"/>
                      <a:gd name="T51" fmla="*/ 4 h 12"/>
                      <a:gd name="T52" fmla="*/ 0 w 6"/>
                      <a:gd name="T53" fmla="*/ 3 h 12"/>
                      <a:gd name="T54" fmla="*/ 0 w 6"/>
                      <a:gd name="T55" fmla="*/ 1 h 12"/>
                      <a:gd name="T56" fmla="*/ 0 w 6"/>
                      <a:gd name="T57" fmla="*/ 1 h 12"/>
                      <a:gd name="T58" fmla="*/ 1 w 6"/>
                      <a:gd name="T59" fmla="*/ 0 h 12"/>
                      <a:gd name="T60" fmla="*/ 1 w 6"/>
                      <a:gd name="T61" fmla="*/ 0 h 12"/>
                      <a:gd name="T62" fmla="*/ 1 w 6"/>
                      <a:gd name="T63" fmla="*/ 0 h 12"/>
                      <a:gd name="T64" fmla="*/ 3 w 6"/>
                      <a:gd name="T6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12">
                        <a:moveTo>
                          <a:pt x="3" y="0"/>
                        </a:moveTo>
                        <a:lnTo>
                          <a:pt x="3" y="0"/>
                        </a:lnTo>
                        <a:lnTo>
                          <a:pt x="4" y="0"/>
                        </a:lnTo>
                        <a:lnTo>
                          <a:pt x="4" y="0"/>
                        </a:lnTo>
                        <a:lnTo>
                          <a:pt x="4" y="1"/>
                        </a:lnTo>
                        <a:lnTo>
                          <a:pt x="6" y="1"/>
                        </a:lnTo>
                        <a:lnTo>
                          <a:pt x="6" y="3"/>
                        </a:lnTo>
                        <a:lnTo>
                          <a:pt x="6" y="4"/>
                        </a:lnTo>
                        <a:lnTo>
                          <a:pt x="6" y="6"/>
                        </a:lnTo>
                        <a:lnTo>
                          <a:pt x="6" y="6"/>
                        </a:lnTo>
                        <a:lnTo>
                          <a:pt x="6" y="7"/>
                        </a:lnTo>
                        <a:lnTo>
                          <a:pt x="6" y="9"/>
                        </a:lnTo>
                        <a:lnTo>
                          <a:pt x="4" y="9"/>
                        </a:lnTo>
                        <a:lnTo>
                          <a:pt x="4" y="10"/>
                        </a:lnTo>
                        <a:lnTo>
                          <a:pt x="4" y="10"/>
                        </a:lnTo>
                        <a:lnTo>
                          <a:pt x="3" y="10"/>
                        </a:lnTo>
                        <a:lnTo>
                          <a:pt x="3" y="12"/>
                        </a:lnTo>
                        <a:lnTo>
                          <a:pt x="1" y="10"/>
                        </a:lnTo>
                        <a:lnTo>
                          <a:pt x="1" y="10"/>
                        </a:lnTo>
                        <a:lnTo>
                          <a:pt x="1" y="10"/>
                        </a:lnTo>
                        <a:lnTo>
                          <a:pt x="0" y="9"/>
                        </a:lnTo>
                        <a:lnTo>
                          <a:pt x="0" y="9"/>
                        </a:lnTo>
                        <a:lnTo>
                          <a:pt x="0" y="7"/>
                        </a:lnTo>
                        <a:lnTo>
                          <a:pt x="0" y="6"/>
                        </a:lnTo>
                        <a:lnTo>
                          <a:pt x="0" y="6"/>
                        </a:lnTo>
                        <a:lnTo>
                          <a:pt x="0" y="4"/>
                        </a:lnTo>
                        <a:lnTo>
                          <a:pt x="0" y="3"/>
                        </a:lnTo>
                        <a:lnTo>
                          <a:pt x="0" y="1"/>
                        </a:lnTo>
                        <a:lnTo>
                          <a:pt x="0" y="1"/>
                        </a:lnTo>
                        <a:lnTo>
                          <a:pt x="1" y="0"/>
                        </a:lnTo>
                        <a:lnTo>
                          <a:pt x="1" y="0"/>
                        </a:lnTo>
                        <a:lnTo>
                          <a:pt x="1" y="0"/>
                        </a:lnTo>
                        <a:lnTo>
                          <a:pt x="3" y="0"/>
                        </a:lnTo>
                        <a:close/>
                      </a:path>
                    </a:pathLst>
                  </a:custGeom>
                  <a:solidFill>
                    <a:srgbClr val="000000"/>
                  </a:solidFill>
                  <a:ln w="9525">
                    <a:solidFill>
                      <a:schemeClr val="hlink"/>
                    </a:solidFill>
                    <a:round/>
                    <a:headEnd/>
                    <a:tailEnd/>
                  </a:ln>
                </p:spPr>
                <p:txBody>
                  <a:bodyPr/>
                  <a:lstStyle/>
                  <a:p>
                    <a:endParaRPr lang="en-US"/>
                  </a:p>
                </p:txBody>
              </p:sp>
              <p:sp>
                <p:nvSpPr>
                  <p:cNvPr id="2234" name="Freeform 186"/>
                  <p:cNvSpPr>
                    <a:spLocks/>
                  </p:cNvSpPr>
                  <p:nvPr/>
                </p:nvSpPr>
                <p:spPr bwMode="auto">
                  <a:xfrm>
                    <a:off x="3207" y="1590"/>
                    <a:ext cx="6" cy="12"/>
                  </a:xfrm>
                  <a:custGeom>
                    <a:avLst/>
                    <a:gdLst>
                      <a:gd name="T0" fmla="*/ 3 w 6"/>
                      <a:gd name="T1" fmla="*/ 0 h 12"/>
                      <a:gd name="T2" fmla="*/ 4 w 6"/>
                      <a:gd name="T3" fmla="*/ 0 h 12"/>
                      <a:gd name="T4" fmla="*/ 4 w 6"/>
                      <a:gd name="T5" fmla="*/ 1 h 12"/>
                      <a:gd name="T6" fmla="*/ 6 w 6"/>
                      <a:gd name="T7" fmla="*/ 1 h 12"/>
                      <a:gd name="T8" fmla="*/ 6 w 6"/>
                      <a:gd name="T9" fmla="*/ 3 h 12"/>
                      <a:gd name="T10" fmla="*/ 6 w 6"/>
                      <a:gd name="T11" fmla="*/ 4 h 12"/>
                      <a:gd name="T12" fmla="*/ 6 w 6"/>
                      <a:gd name="T13" fmla="*/ 6 h 12"/>
                      <a:gd name="T14" fmla="*/ 6 w 6"/>
                      <a:gd name="T15" fmla="*/ 7 h 12"/>
                      <a:gd name="T16" fmla="*/ 6 w 6"/>
                      <a:gd name="T17" fmla="*/ 9 h 12"/>
                      <a:gd name="T18" fmla="*/ 4 w 6"/>
                      <a:gd name="T19" fmla="*/ 9 h 12"/>
                      <a:gd name="T20" fmla="*/ 4 w 6"/>
                      <a:gd name="T21" fmla="*/ 10 h 12"/>
                      <a:gd name="T22" fmla="*/ 3 w 6"/>
                      <a:gd name="T23" fmla="*/ 10 h 12"/>
                      <a:gd name="T24" fmla="*/ 3 w 6"/>
                      <a:gd name="T25" fmla="*/ 12 h 12"/>
                      <a:gd name="T26" fmla="*/ 1 w 6"/>
                      <a:gd name="T27" fmla="*/ 10 h 12"/>
                      <a:gd name="T28" fmla="*/ 0 w 6"/>
                      <a:gd name="T29" fmla="*/ 9 h 12"/>
                      <a:gd name="T30" fmla="*/ 0 w 6"/>
                      <a:gd name="T31" fmla="*/ 7 h 12"/>
                      <a:gd name="T32" fmla="*/ 0 w 6"/>
                      <a:gd name="T33" fmla="*/ 6 h 12"/>
                      <a:gd name="T34" fmla="*/ 0 w 6"/>
                      <a:gd name="T35" fmla="*/ 4 h 12"/>
                      <a:gd name="T36" fmla="*/ 0 w 6"/>
                      <a:gd name="T37" fmla="*/ 3 h 12"/>
                      <a:gd name="T38" fmla="*/ 0 w 6"/>
                      <a:gd name="T39" fmla="*/ 1 h 12"/>
                      <a:gd name="T40" fmla="*/ 1 w 6"/>
                      <a:gd name="T41" fmla="*/ 0 h 12"/>
                      <a:gd name="T42" fmla="*/ 3 w 6"/>
                      <a:gd name="T4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 h="12">
                        <a:moveTo>
                          <a:pt x="3" y="0"/>
                        </a:moveTo>
                        <a:lnTo>
                          <a:pt x="4" y="0"/>
                        </a:lnTo>
                        <a:lnTo>
                          <a:pt x="4" y="1"/>
                        </a:lnTo>
                        <a:lnTo>
                          <a:pt x="6" y="1"/>
                        </a:lnTo>
                        <a:lnTo>
                          <a:pt x="6" y="3"/>
                        </a:lnTo>
                        <a:lnTo>
                          <a:pt x="6" y="4"/>
                        </a:lnTo>
                        <a:lnTo>
                          <a:pt x="6" y="6"/>
                        </a:lnTo>
                        <a:lnTo>
                          <a:pt x="6" y="7"/>
                        </a:lnTo>
                        <a:lnTo>
                          <a:pt x="6" y="9"/>
                        </a:lnTo>
                        <a:lnTo>
                          <a:pt x="4" y="9"/>
                        </a:lnTo>
                        <a:lnTo>
                          <a:pt x="4" y="10"/>
                        </a:lnTo>
                        <a:lnTo>
                          <a:pt x="3" y="10"/>
                        </a:lnTo>
                        <a:lnTo>
                          <a:pt x="3" y="12"/>
                        </a:lnTo>
                        <a:lnTo>
                          <a:pt x="1" y="10"/>
                        </a:lnTo>
                        <a:lnTo>
                          <a:pt x="0" y="9"/>
                        </a:lnTo>
                        <a:lnTo>
                          <a:pt x="0" y="7"/>
                        </a:lnTo>
                        <a:lnTo>
                          <a:pt x="0" y="6"/>
                        </a:lnTo>
                        <a:lnTo>
                          <a:pt x="0" y="4"/>
                        </a:lnTo>
                        <a:lnTo>
                          <a:pt x="0" y="3"/>
                        </a:lnTo>
                        <a:lnTo>
                          <a:pt x="0" y="1"/>
                        </a:lnTo>
                        <a:lnTo>
                          <a:pt x="1" y="0"/>
                        </a:lnTo>
                        <a:lnTo>
                          <a:pt x="3"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5" name="Freeform 187"/>
                  <p:cNvSpPr>
                    <a:spLocks/>
                  </p:cNvSpPr>
                  <p:nvPr/>
                </p:nvSpPr>
                <p:spPr bwMode="auto">
                  <a:xfrm>
                    <a:off x="3138" y="1503"/>
                    <a:ext cx="92" cy="367"/>
                  </a:xfrm>
                  <a:custGeom>
                    <a:avLst/>
                    <a:gdLst>
                      <a:gd name="T0" fmla="*/ 50 w 92"/>
                      <a:gd name="T1" fmla="*/ 0 h 367"/>
                      <a:gd name="T2" fmla="*/ 50 w 92"/>
                      <a:gd name="T3" fmla="*/ 180 h 367"/>
                      <a:gd name="T4" fmla="*/ 0 w 92"/>
                      <a:gd name="T5" fmla="*/ 367 h 367"/>
                      <a:gd name="T6" fmla="*/ 10 w 92"/>
                      <a:gd name="T7" fmla="*/ 367 h 367"/>
                      <a:gd name="T8" fmla="*/ 38 w 92"/>
                      <a:gd name="T9" fmla="*/ 269 h 367"/>
                      <a:gd name="T10" fmla="*/ 92 w 92"/>
                      <a:gd name="T11" fmla="*/ 176 h 367"/>
                    </a:gdLst>
                    <a:ahLst/>
                    <a:cxnLst>
                      <a:cxn ang="0">
                        <a:pos x="T0" y="T1"/>
                      </a:cxn>
                      <a:cxn ang="0">
                        <a:pos x="T2" y="T3"/>
                      </a:cxn>
                      <a:cxn ang="0">
                        <a:pos x="T4" y="T5"/>
                      </a:cxn>
                      <a:cxn ang="0">
                        <a:pos x="T6" y="T7"/>
                      </a:cxn>
                      <a:cxn ang="0">
                        <a:pos x="T8" y="T9"/>
                      </a:cxn>
                      <a:cxn ang="0">
                        <a:pos x="T10" y="T11"/>
                      </a:cxn>
                    </a:cxnLst>
                    <a:rect l="0" t="0" r="r" b="b"/>
                    <a:pathLst>
                      <a:path w="92" h="367">
                        <a:moveTo>
                          <a:pt x="50" y="0"/>
                        </a:moveTo>
                        <a:lnTo>
                          <a:pt x="50" y="180"/>
                        </a:lnTo>
                        <a:lnTo>
                          <a:pt x="0" y="367"/>
                        </a:lnTo>
                        <a:lnTo>
                          <a:pt x="10" y="367"/>
                        </a:lnTo>
                        <a:lnTo>
                          <a:pt x="38" y="269"/>
                        </a:lnTo>
                        <a:lnTo>
                          <a:pt x="92" y="176"/>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6" name="Freeform 188"/>
                  <p:cNvSpPr>
                    <a:spLocks/>
                  </p:cNvSpPr>
                  <p:nvPr/>
                </p:nvSpPr>
                <p:spPr bwMode="auto">
                  <a:xfrm>
                    <a:off x="3190" y="1503"/>
                    <a:ext cx="87" cy="367"/>
                  </a:xfrm>
                  <a:custGeom>
                    <a:avLst/>
                    <a:gdLst>
                      <a:gd name="T0" fmla="*/ 38 w 87"/>
                      <a:gd name="T1" fmla="*/ 0 h 367"/>
                      <a:gd name="T2" fmla="*/ 38 w 87"/>
                      <a:gd name="T3" fmla="*/ 180 h 367"/>
                      <a:gd name="T4" fmla="*/ 87 w 87"/>
                      <a:gd name="T5" fmla="*/ 367 h 367"/>
                      <a:gd name="T6" fmla="*/ 77 w 87"/>
                      <a:gd name="T7" fmla="*/ 367 h 367"/>
                      <a:gd name="T8" fmla="*/ 52 w 87"/>
                      <a:gd name="T9" fmla="*/ 269 h 367"/>
                      <a:gd name="T10" fmla="*/ 0 w 87"/>
                      <a:gd name="T11" fmla="*/ 176 h 367"/>
                    </a:gdLst>
                    <a:ahLst/>
                    <a:cxnLst>
                      <a:cxn ang="0">
                        <a:pos x="T0" y="T1"/>
                      </a:cxn>
                      <a:cxn ang="0">
                        <a:pos x="T2" y="T3"/>
                      </a:cxn>
                      <a:cxn ang="0">
                        <a:pos x="T4" y="T5"/>
                      </a:cxn>
                      <a:cxn ang="0">
                        <a:pos x="T6" y="T7"/>
                      </a:cxn>
                      <a:cxn ang="0">
                        <a:pos x="T8" y="T9"/>
                      </a:cxn>
                      <a:cxn ang="0">
                        <a:pos x="T10" y="T11"/>
                      </a:cxn>
                    </a:cxnLst>
                    <a:rect l="0" t="0" r="r" b="b"/>
                    <a:pathLst>
                      <a:path w="87" h="367">
                        <a:moveTo>
                          <a:pt x="38" y="0"/>
                        </a:moveTo>
                        <a:lnTo>
                          <a:pt x="38" y="180"/>
                        </a:lnTo>
                        <a:lnTo>
                          <a:pt x="87" y="367"/>
                        </a:lnTo>
                        <a:lnTo>
                          <a:pt x="77" y="367"/>
                        </a:lnTo>
                        <a:lnTo>
                          <a:pt x="52" y="269"/>
                        </a:lnTo>
                        <a:lnTo>
                          <a:pt x="0" y="176"/>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7" name="Freeform 189"/>
                  <p:cNvSpPr>
                    <a:spLocks/>
                  </p:cNvSpPr>
                  <p:nvPr/>
                </p:nvSpPr>
                <p:spPr bwMode="auto">
                  <a:xfrm>
                    <a:off x="3188" y="1658"/>
                    <a:ext cx="40" cy="21"/>
                  </a:xfrm>
                  <a:custGeom>
                    <a:avLst/>
                    <a:gdLst>
                      <a:gd name="T0" fmla="*/ 0 w 40"/>
                      <a:gd name="T1" fmla="*/ 21 h 21"/>
                      <a:gd name="T2" fmla="*/ 40 w 40"/>
                      <a:gd name="T3" fmla="*/ 21 h 21"/>
                      <a:gd name="T4" fmla="*/ 0 w 40"/>
                      <a:gd name="T5" fmla="*/ 0 h 21"/>
                    </a:gdLst>
                    <a:ahLst/>
                    <a:cxnLst>
                      <a:cxn ang="0">
                        <a:pos x="T0" y="T1"/>
                      </a:cxn>
                      <a:cxn ang="0">
                        <a:pos x="T2" y="T3"/>
                      </a:cxn>
                      <a:cxn ang="0">
                        <a:pos x="T4" y="T5"/>
                      </a:cxn>
                    </a:cxnLst>
                    <a:rect l="0" t="0" r="r" b="b"/>
                    <a:pathLst>
                      <a:path w="40" h="21">
                        <a:moveTo>
                          <a:pt x="0" y="21"/>
                        </a:moveTo>
                        <a:lnTo>
                          <a:pt x="40" y="21"/>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8" name="Freeform 190"/>
                  <p:cNvSpPr>
                    <a:spLocks/>
                  </p:cNvSpPr>
                  <p:nvPr/>
                </p:nvSpPr>
                <p:spPr bwMode="auto">
                  <a:xfrm>
                    <a:off x="3188" y="1635"/>
                    <a:ext cx="40" cy="21"/>
                  </a:xfrm>
                  <a:custGeom>
                    <a:avLst/>
                    <a:gdLst>
                      <a:gd name="T0" fmla="*/ 0 w 40"/>
                      <a:gd name="T1" fmla="*/ 21 h 21"/>
                      <a:gd name="T2" fmla="*/ 40 w 40"/>
                      <a:gd name="T3" fmla="*/ 21 h 21"/>
                      <a:gd name="T4" fmla="*/ 0 w 40"/>
                      <a:gd name="T5" fmla="*/ 0 h 21"/>
                    </a:gdLst>
                    <a:ahLst/>
                    <a:cxnLst>
                      <a:cxn ang="0">
                        <a:pos x="T0" y="T1"/>
                      </a:cxn>
                      <a:cxn ang="0">
                        <a:pos x="T2" y="T3"/>
                      </a:cxn>
                      <a:cxn ang="0">
                        <a:pos x="T4" y="T5"/>
                      </a:cxn>
                    </a:cxnLst>
                    <a:rect l="0" t="0" r="r" b="b"/>
                    <a:pathLst>
                      <a:path w="40" h="21">
                        <a:moveTo>
                          <a:pt x="0" y="21"/>
                        </a:moveTo>
                        <a:lnTo>
                          <a:pt x="40" y="21"/>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9" name="Freeform 191"/>
                  <p:cNvSpPr>
                    <a:spLocks/>
                  </p:cNvSpPr>
                  <p:nvPr/>
                </p:nvSpPr>
                <p:spPr bwMode="auto">
                  <a:xfrm>
                    <a:off x="3188" y="1613"/>
                    <a:ext cx="40" cy="22"/>
                  </a:xfrm>
                  <a:custGeom>
                    <a:avLst/>
                    <a:gdLst>
                      <a:gd name="T0" fmla="*/ 0 w 40"/>
                      <a:gd name="T1" fmla="*/ 22 h 22"/>
                      <a:gd name="T2" fmla="*/ 40 w 40"/>
                      <a:gd name="T3" fmla="*/ 22 h 22"/>
                      <a:gd name="T4" fmla="*/ 0 w 40"/>
                      <a:gd name="T5" fmla="*/ 0 h 22"/>
                    </a:gdLst>
                    <a:ahLst/>
                    <a:cxnLst>
                      <a:cxn ang="0">
                        <a:pos x="T0" y="T1"/>
                      </a:cxn>
                      <a:cxn ang="0">
                        <a:pos x="T2" y="T3"/>
                      </a:cxn>
                      <a:cxn ang="0">
                        <a:pos x="T4" y="T5"/>
                      </a:cxn>
                    </a:cxnLst>
                    <a:rect l="0" t="0" r="r" b="b"/>
                    <a:pathLst>
                      <a:path w="40" h="22">
                        <a:moveTo>
                          <a:pt x="0" y="22"/>
                        </a:moveTo>
                        <a:lnTo>
                          <a:pt x="40" y="22"/>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0" name="Freeform 192"/>
                  <p:cNvSpPr>
                    <a:spLocks/>
                  </p:cNvSpPr>
                  <p:nvPr/>
                </p:nvSpPr>
                <p:spPr bwMode="auto">
                  <a:xfrm>
                    <a:off x="3188" y="1591"/>
                    <a:ext cx="40" cy="22"/>
                  </a:xfrm>
                  <a:custGeom>
                    <a:avLst/>
                    <a:gdLst>
                      <a:gd name="T0" fmla="*/ 0 w 40"/>
                      <a:gd name="T1" fmla="*/ 22 h 22"/>
                      <a:gd name="T2" fmla="*/ 40 w 40"/>
                      <a:gd name="T3" fmla="*/ 22 h 22"/>
                      <a:gd name="T4" fmla="*/ 0 w 40"/>
                      <a:gd name="T5" fmla="*/ 0 h 22"/>
                    </a:gdLst>
                    <a:ahLst/>
                    <a:cxnLst>
                      <a:cxn ang="0">
                        <a:pos x="T0" y="T1"/>
                      </a:cxn>
                      <a:cxn ang="0">
                        <a:pos x="T2" y="T3"/>
                      </a:cxn>
                      <a:cxn ang="0">
                        <a:pos x="T4" y="T5"/>
                      </a:cxn>
                    </a:cxnLst>
                    <a:rect l="0" t="0" r="r" b="b"/>
                    <a:pathLst>
                      <a:path w="40" h="22">
                        <a:moveTo>
                          <a:pt x="0" y="22"/>
                        </a:moveTo>
                        <a:lnTo>
                          <a:pt x="40" y="22"/>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1" name="Freeform 193"/>
                  <p:cNvSpPr>
                    <a:spLocks/>
                  </p:cNvSpPr>
                  <p:nvPr/>
                </p:nvSpPr>
                <p:spPr bwMode="auto">
                  <a:xfrm>
                    <a:off x="3188" y="1569"/>
                    <a:ext cx="40" cy="21"/>
                  </a:xfrm>
                  <a:custGeom>
                    <a:avLst/>
                    <a:gdLst>
                      <a:gd name="T0" fmla="*/ 0 w 40"/>
                      <a:gd name="T1" fmla="*/ 21 h 21"/>
                      <a:gd name="T2" fmla="*/ 40 w 40"/>
                      <a:gd name="T3" fmla="*/ 21 h 21"/>
                      <a:gd name="T4" fmla="*/ 0 w 40"/>
                      <a:gd name="T5" fmla="*/ 0 h 21"/>
                    </a:gdLst>
                    <a:ahLst/>
                    <a:cxnLst>
                      <a:cxn ang="0">
                        <a:pos x="T0" y="T1"/>
                      </a:cxn>
                      <a:cxn ang="0">
                        <a:pos x="T2" y="T3"/>
                      </a:cxn>
                      <a:cxn ang="0">
                        <a:pos x="T4" y="T5"/>
                      </a:cxn>
                    </a:cxnLst>
                    <a:rect l="0" t="0" r="r" b="b"/>
                    <a:pathLst>
                      <a:path w="40" h="21">
                        <a:moveTo>
                          <a:pt x="0" y="21"/>
                        </a:moveTo>
                        <a:lnTo>
                          <a:pt x="40" y="21"/>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2" name="Freeform 194"/>
                  <p:cNvSpPr>
                    <a:spLocks/>
                  </p:cNvSpPr>
                  <p:nvPr/>
                </p:nvSpPr>
                <p:spPr bwMode="auto">
                  <a:xfrm>
                    <a:off x="3188" y="1546"/>
                    <a:ext cx="40" cy="23"/>
                  </a:xfrm>
                  <a:custGeom>
                    <a:avLst/>
                    <a:gdLst>
                      <a:gd name="T0" fmla="*/ 0 w 40"/>
                      <a:gd name="T1" fmla="*/ 23 h 23"/>
                      <a:gd name="T2" fmla="*/ 40 w 40"/>
                      <a:gd name="T3" fmla="*/ 23 h 23"/>
                      <a:gd name="T4" fmla="*/ 0 w 40"/>
                      <a:gd name="T5" fmla="*/ 0 h 23"/>
                    </a:gdLst>
                    <a:ahLst/>
                    <a:cxnLst>
                      <a:cxn ang="0">
                        <a:pos x="T0" y="T1"/>
                      </a:cxn>
                      <a:cxn ang="0">
                        <a:pos x="T2" y="T3"/>
                      </a:cxn>
                      <a:cxn ang="0">
                        <a:pos x="T4" y="T5"/>
                      </a:cxn>
                    </a:cxnLst>
                    <a:rect l="0" t="0" r="r" b="b"/>
                    <a:pathLst>
                      <a:path w="40" h="23">
                        <a:moveTo>
                          <a:pt x="0" y="23"/>
                        </a:moveTo>
                        <a:lnTo>
                          <a:pt x="40" y="23"/>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3" name="Freeform 195"/>
                  <p:cNvSpPr>
                    <a:spLocks/>
                  </p:cNvSpPr>
                  <p:nvPr/>
                </p:nvSpPr>
                <p:spPr bwMode="auto">
                  <a:xfrm>
                    <a:off x="3188" y="1525"/>
                    <a:ext cx="40" cy="21"/>
                  </a:xfrm>
                  <a:custGeom>
                    <a:avLst/>
                    <a:gdLst>
                      <a:gd name="T0" fmla="*/ 0 w 40"/>
                      <a:gd name="T1" fmla="*/ 21 h 21"/>
                      <a:gd name="T2" fmla="*/ 40 w 40"/>
                      <a:gd name="T3" fmla="*/ 21 h 21"/>
                      <a:gd name="T4" fmla="*/ 0 w 40"/>
                      <a:gd name="T5" fmla="*/ 0 h 21"/>
                    </a:gdLst>
                    <a:ahLst/>
                    <a:cxnLst>
                      <a:cxn ang="0">
                        <a:pos x="T0" y="T1"/>
                      </a:cxn>
                      <a:cxn ang="0">
                        <a:pos x="T2" y="T3"/>
                      </a:cxn>
                      <a:cxn ang="0">
                        <a:pos x="T4" y="T5"/>
                      </a:cxn>
                    </a:cxnLst>
                    <a:rect l="0" t="0" r="r" b="b"/>
                    <a:pathLst>
                      <a:path w="40" h="21">
                        <a:moveTo>
                          <a:pt x="0" y="21"/>
                        </a:moveTo>
                        <a:lnTo>
                          <a:pt x="40" y="21"/>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4" name="Freeform 196"/>
                  <p:cNvSpPr>
                    <a:spLocks/>
                  </p:cNvSpPr>
                  <p:nvPr/>
                </p:nvSpPr>
                <p:spPr bwMode="auto">
                  <a:xfrm>
                    <a:off x="3188" y="1503"/>
                    <a:ext cx="40" cy="22"/>
                  </a:xfrm>
                  <a:custGeom>
                    <a:avLst/>
                    <a:gdLst>
                      <a:gd name="T0" fmla="*/ 0 w 40"/>
                      <a:gd name="T1" fmla="*/ 22 h 22"/>
                      <a:gd name="T2" fmla="*/ 40 w 40"/>
                      <a:gd name="T3" fmla="*/ 22 h 22"/>
                      <a:gd name="T4" fmla="*/ 2 w 40"/>
                      <a:gd name="T5" fmla="*/ 0 h 22"/>
                      <a:gd name="T6" fmla="*/ 40 w 40"/>
                      <a:gd name="T7" fmla="*/ 1 h 22"/>
                    </a:gdLst>
                    <a:ahLst/>
                    <a:cxnLst>
                      <a:cxn ang="0">
                        <a:pos x="T0" y="T1"/>
                      </a:cxn>
                      <a:cxn ang="0">
                        <a:pos x="T2" y="T3"/>
                      </a:cxn>
                      <a:cxn ang="0">
                        <a:pos x="T4" y="T5"/>
                      </a:cxn>
                      <a:cxn ang="0">
                        <a:pos x="T6" y="T7"/>
                      </a:cxn>
                    </a:cxnLst>
                    <a:rect l="0" t="0" r="r" b="b"/>
                    <a:pathLst>
                      <a:path w="40" h="22">
                        <a:moveTo>
                          <a:pt x="0" y="22"/>
                        </a:moveTo>
                        <a:lnTo>
                          <a:pt x="40" y="22"/>
                        </a:lnTo>
                        <a:lnTo>
                          <a:pt x="2" y="0"/>
                        </a:lnTo>
                        <a:lnTo>
                          <a:pt x="40" y="1"/>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5" name="Freeform 197"/>
                  <p:cNvSpPr>
                    <a:spLocks/>
                  </p:cNvSpPr>
                  <p:nvPr/>
                </p:nvSpPr>
                <p:spPr bwMode="auto">
                  <a:xfrm>
                    <a:off x="3179" y="1494"/>
                    <a:ext cx="59" cy="9"/>
                  </a:xfrm>
                  <a:custGeom>
                    <a:avLst/>
                    <a:gdLst>
                      <a:gd name="T0" fmla="*/ 0 w 59"/>
                      <a:gd name="T1" fmla="*/ 0 h 9"/>
                      <a:gd name="T2" fmla="*/ 59 w 59"/>
                      <a:gd name="T3" fmla="*/ 0 h 9"/>
                      <a:gd name="T4" fmla="*/ 49 w 59"/>
                      <a:gd name="T5" fmla="*/ 9 h 9"/>
                      <a:gd name="T6" fmla="*/ 9 w 59"/>
                      <a:gd name="T7" fmla="*/ 9 h 9"/>
                      <a:gd name="T8" fmla="*/ 0 w 59"/>
                      <a:gd name="T9" fmla="*/ 0 h 9"/>
                    </a:gdLst>
                    <a:ahLst/>
                    <a:cxnLst>
                      <a:cxn ang="0">
                        <a:pos x="T0" y="T1"/>
                      </a:cxn>
                      <a:cxn ang="0">
                        <a:pos x="T2" y="T3"/>
                      </a:cxn>
                      <a:cxn ang="0">
                        <a:pos x="T4" y="T5"/>
                      </a:cxn>
                      <a:cxn ang="0">
                        <a:pos x="T6" y="T7"/>
                      </a:cxn>
                      <a:cxn ang="0">
                        <a:pos x="T8" y="T9"/>
                      </a:cxn>
                    </a:cxnLst>
                    <a:rect l="0" t="0" r="r" b="b"/>
                    <a:pathLst>
                      <a:path w="59" h="9">
                        <a:moveTo>
                          <a:pt x="0" y="0"/>
                        </a:moveTo>
                        <a:lnTo>
                          <a:pt x="59" y="0"/>
                        </a:lnTo>
                        <a:lnTo>
                          <a:pt x="49" y="9"/>
                        </a:lnTo>
                        <a:lnTo>
                          <a:pt x="9" y="9"/>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6" name="Freeform 198"/>
                  <p:cNvSpPr>
                    <a:spLocks/>
                  </p:cNvSpPr>
                  <p:nvPr/>
                </p:nvSpPr>
                <p:spPr bwMode="auto">
                  <a:xfrm>
                    <a:off x="3173" y="1613"/>
                    <a:ext cx="72" cy="7"/>
                  </a:xfrm>
                  <a:custGeom>
                    <a:avLst/>
                    <a:gdLst>
                      <a:gd name="T0" fmla="*/ 10 w 72"/>
                      <a:gd name="T1" fmla="*/ 0 h 7"/>
                      <a:gd name="T2" fmla="*/ 62 w 72"/>
                      <a:gd name="T3" fmla="*/ 0 h 7"/>
                      <a:gd name="T4" fmla="*/ 72 w 72"/>
                      <a:gd name="T5" fmla="*/ 7 h 7"/>
                      <a:gd name="T6" fmla="*/ 0 w 72"/>
                      <a:gd name="T7" fmla="*/ 7 h 7"/>
                      <a:gd name="T8" fmla="*/ 10 w 72"/>
                      <a:gd name="T9" fmla="*/ 0 h 7"/>
                    </a:gdLst>
                    <a:ahLst/>
                    <a:cxnLst>
                      <a:cxn ang="0">
                        <a:pos x="T0" y="T1"/>
                      </a:cxn>
                      <a:cxn ang="0">
                        <a:pos x="T2" y="T3"/>
                      </a:cxn>
                      <a:cxn ang="0">
                        <a:pos x="T4" y="T5"/>
                      </a:cxn>
                      <a:cxn ang="0">
                        <a:pos x="T6" y="T7"/>
                      </a:cxn>
                      <a:cxn ang="0">
                        <a:pos x="T8" y="T9"/>
                      </a:cxn>
                    </a:cxnLst>
                    <a:rect l="0" t="0" r="r" b="b"/>
                    <a:pathLst>
                      <a:path w="72" h="7">
                        <a:moveTo>
                          <a:pt x="10" y="0"/>
                        </a:moveTo>
                        <a:lnTo>
                          <a:pt x="62" y="0"/>
                        </a:lnTo>
                        <a:lnTo>
                          <a:pt x="72" y="7"/>
                        </a:lnTo>
                        <a:lnTo>
                          <a:pt x="0" y="7"/>
                        </a:lnTo>
                        <a:lnTo>
                          <a:pt x="1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7" name="Freeform 199"/>
                  <p:cNvSpPr>
                    <a:spLocks/>
                  </p:cNvSpPr>
                  <p:nvPr/>
                </p:nvSpPr>
                <p:spPr bwMode="auto">
                  <a:xfrm>
                    <a:off x="3155" y="1620"/>
                    <a:ext cx="19" cy="14"/>
                  </a:xfrm>
                  <a:custGeom>
                    <a:avLst/>
                    <a:gdLst>
                      <a:gd name="T0" fmla="*/ 18 w 19"/>
                      <a:gd name="T1" fmla="*/ 0 h 14"/>
                      <a:gd name="T2" fmla="*/ 18 w 19"/>
                      <a:gd name="T3" fmla="*/ 0 h 14"/>
                      <a:gd name="T4" fmla="*/ 18 w 19"/>
                      <a:gd name="T5" fmla="*/ 0 h 14"/>
                      <a:gd name="T6" fmla="*/ 18 w 19"/>
                      <a:gd name="T7" fmla="*/ 0 h 14"/>
                      <a:gd name="T8" fmla="*/ 18 w 19"/>
                      <a:gd name="T9" fmla="*/ 0 h 14"/>
                      <a:gd name="T10" fmla="*/ 19 w 19"/>
                      <a:gd name="T11" fmla="*/ 0 h 14"/>
                      <a:gd name="T12" fmla="*/ 19 w 19"/>
                      <a:gd name="T13" fmla="*/ 0 h 14"/>
                      <a:gd name="T14" fmla="*/ 19 w 19"/>
                      <a:gd name="T15" fmla="*/ 0 h 14"/>
                      <a:gd name="T16" fmla="*/ 19 w 19"/>
                      <a:gd name="T17" fmla="*/ 2 h 14"/>
                      <a:gd name="T18" fmla="*/ 19 w 19"/>
                      <a:gd name="T19" fmla="*/ 2 h 14"/>
                      <a:gd name="T20" fmla="*/ 19 w 19"/>
                      <a:gd name="T21" fmla="*/ 2 h 14"/>
                      <a:gd name="T22" fmla="*/ 19 w 19"/>
                      <a:gd name="T23" fmla="*/ 2 h 14"/>
                      <a:gd name="T24" fmla="*/ 19 w 19"/>
                      <a:gd name="T25" fmla="*/ 2 h 14"/>
                      <a:gd name="T26" fmla="*/ 19 w 19"/>
                      <a:gd name="T27" fmla="*/ 2 h 14"/>
                      <a:gd name="T28" fmla="*/ 19 w 19"/>
                      <a:gd name="T29" fmla="*/ 2 h 14"/>
                      <a:gd name="T30" fmla="*/ 18 w 19"/>
                      <a:gd name="T31" fmla="*/ 3 h 14"/>
                      <a:gd name="T32" fmla="*/ 18 w 19"/>
                      <a:gd name="T33" fmla="*/ 3 h 14"/>
                      <a:gd name="T34" fmla="*/ 0 w 19"/>
                      <a:gd name="T35" fmla="*/ 14 h 14"/>
                      <a:gd name="T36" fmla="*/ 0 w 19"/>
                      <a:gd name="T37" fmla="*/ 14 h 14"/>
                      <a:gd name="T38" fmla="*/ 0 w 19"/>
                      <a:gd name="T39" fmla="*/ 14 h 14"/>
                      <a:gd name="T40" fmla="*/ 0 w 19"/>
                      <a:gd name="T41" fmla="*/ 14 h 14"/>
                      <a:gd name="T42" fmla="*/ 0 w 19"/>
                      <a:gd name="T43" fmla="*/ 14 h 14"/>
                      <a:gd name="T44" fmla="*/ 0 w 19"/>
                      <a:gd name="T45" fmla="*/ 14 h 14"/>
                      <a:gd name="T46" fmla="*/ 0 w 19"/>
                      <a:gd name="T47" fmla="*/ 12 h 14"/>
                      <a:gd name="T48" fmla="*/ 0 w 19"/>
                      <a:gd name="T49" fmla="*/ 12 h 14"/>
                      <a:gd name="T50" fmla="*/ 0 w 19"/>
                      <a:gd name="T51" fmla="*/ 12 h 14"/>
                      <a:gd name="T52" fmla="*/ 0 w 19"/>
                      <a:gd name="T53" fmla="*/ 12 h 14"/>
                      <a:gd name="T54" fmla="*/ 0 w 19"/>
                      <a:gd name="T55" fmla="*/ 12 h 14"/>
                      <a:gd name="T56" fmla="*/ 0 w 19"/>
                      <a:gd name="T57" fmla="*/ 12 h 14"/>
                      <a:gd name="T58" fmla="*/ 0 w 19"/>
                      <a:gd name="T59" fmla="*/ 12 h 14"/>
                      <a:gd name="T60" fmla="*/ 0 w 19"/>
                      <a:gd name="T61" fmla="*/ 12 h 14"/>
                      <a:gd name="T62" fmla="*/ 0 w 19"/>
                      <a:gd name="T63" fmla="*/ 11 h 14"/>
                      <a:gd name="T64" fmla="*/ 0 w 19"/>
                      <a:gd name="T65"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4">
                        <a:moveTo>
                          <a:pt x="0" y="12"/>
                        </a:moveTo>
                        <a:lnTo>
                          <a:pt x="18" y="0"/>
                        </a:lnTo>
                        <a:lnTo>
                          <a:pt x="18" y="0"/>
                        </a:lnTo>
                        <a:lnTo>
                          <a:pt x="18" y="0"/>
                        </a:lnTo>
                        <a:lnTo>
                          <a:pt x="18" y="0"/>
                        </a:lnTo>
                        <a:lnTo>
                          <a:pt x="18" y="0"/>
                        </a:lnTo>
                        <a:lnTo>
                          <a:pt x="18" y="0"/>
                        </a:lnTo>
                        <a:lnTo>
                          <a:pt x="18" y="0"/>
                        </a:lnTo>
                        <a:lnTo>
                          <a:pt x="18" y="0"/>
                        </a:lnTo>
                        <a:lnTo>
                          <a:pt x="18" y="0"/>
                        </a:lnTo>
                        <a:lnTo>
                          <a:pt x="18" y="0"/>
                        </a:lnTo>
                        <a:lnTo>
                          <a:pt x="19" y="0"/>
                        </a:lnTo>
                        <a:lnTo>
                          <a:pt x="19" y="0"/>
                        </a:lnTo>
                        <a:lnTo>
                          <a:pt x="19" y="0"/>
                        </a:lnTo>
                        <a:lnTo>
                          <a:pt x="19" y="0"/>
                        </a:lnTo>
                        <a:lnTo>
                          <a:pt x="19" y="0"/>
                        </a:lnTo>
                        <a:lnTo>
                          <a:pt x="19" y="0"/>
                        </a:lnTo>
                        <a:lnTo>
                          <a:pt x="19" y="2"/>
                        </a:lnTo>
                        <a:lnTo>
                          <a:pt x="19" y="2"/>
                        </a:lnTo>
                        <a:lnTo>
                          <a:pt x="19" y="2"/>
                        </a:lnTo>
                        <a:lnTo>
                          <a:pt x="19" y="2"/>
                        </a:lnTo>
                        <a:lnTo>
                          <a:pt x="19" y="2"/>
                        </a:lnTo>
                        <a:lnTo>
                          <a:pt x="19" y="2"/>
                        </a:lnTo>
                        <a:lnTo>
                          <a:pt x="19" y="2"/>
                        </a:lnTo>
                        <a:lnTo>
                          <a:pt x="19" y="2"/>
                        </a:lnTo>
                        <a:lnTo>
                          <a:pt x="19" y="2"/>
                        </a:lnTo>
                        <a:lnTo>
                          <a:pt x="19" y="2"/>
                        </a:lnTo>
                        <a:lnTo>
                          <a:pt x="19" y="2"/>
                        </a:lnTo>
                        <a:lnTo>
                          <a:pt x="19" y="2"/>
                        </a:lnTo>
                        <a:lnTo>
                          <a:pt x="19" y="2"/>
                        </a:lnTo>
                        <a:lnTo>
                          <a:pt x="18" y="3"/>
                        </a:lnTo>
                        <a:lnTo>
                          <a:pt x="18" y="3"/>
                        </a:lnTo>
                        <a:lnTo>
                          <a:pt x="18" y="3"/>
                        </a:lnTo>
                        <a:lnTo>
                          <a:pt x="18" y="3"/>
                        </a:lnTo>
                        <a:lnTo>
                          <a:pt x="0" y="14"/>
                        </a:lnTo>
                        <a:lnTo>
                          <a:pt x="0" y="14"/>
                        </a:lnTo>
                        <a:lnTo>
                          <a:pt x="0" y="14"/>
                        </a:lnTo>
                        <a:lnTo>
                          <a:pt x="0" y="14"/>
                        </a:lnTo>
                        <a:lnTo>
                          <a:pt x="0" y="14"/>
                        </a:lnTo>
                        <a:lnTo>
                          <a:pt x="0" y="14"/>
                        </a:lnTo>
                        <a:lnTo>
                          <a:pt x="0" y="14"/>
                        </a:lnTo>
                        <a:lnTo>
                          <a:pt x="0" y="14"/>
                        </a:lnTo>
                        <a:lnTo>
                          <a:pt x="0" y="14"/>
                        </a:lnTo>
                        <a:lnTo>
                          <a:pt x="0" y="14"/>
                        </a:lnTo>
                        <a:lnTo>
                          <a:pt x="0" y="14"/>
                        </a:lnTo>
                        <a:lnTo>
                          <a:pt x="0" y="14"/>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1"/>
                        </a:lnTo>
                        <a:lnTo>
                          <a:pt x="0" y="11"/>
                        </a:lnTo>
                        <a:lnTo>
                          <a:pt x="0" y="11"/>
                        </a:lnTo>
                        <a:lnTo>
                          <a:pt x="0" y="12"/>
                        </a:lnTo>
                        <a:lnTo>
                          <a:pt x="0" y="12"/>
                        </a:lnTo>
                        <a:close/>
                      </a:path>
                    </a:pathLst>
                  </a:custGeom>
                  <a:solidFill>
                    <a:srgbClr val="000000"/>
                  </a:solidFill>
                  <a:ln w="9525">
                    <a:solidFill>
                      <a:schemeClr val="hlink"/>
                    </a:solidFill>
                    <a:round/>
                    <a:headEnd/>
                    <a:tailEnd/>
                  </a:ln>
                </p:spPr>
                <p:txBody>
                  <a:bodyPr/>
                  <a:lstStyle/>
                  <a:p>
                    <a:endParaRPr lang="en-US"/>
                  </a:p>
                </p:txBody>
              </p:sp>
              <p:sp>
                <p:nvSpPr>
                  <p:cNvPr id="2248" name="Freeform 200"/>
                  <p:cNvSpPr>
                    <a:spLocks/>
                  </p:cNvSpPr>
                  <p:nvPr/>
                </p:nvSpPr>
                <p:spPr bwMode="auto">
                  <a:xfrm>
                    <a:off x="3155" y="1620"/>
                    <a:ext cx="19" cy="14"/>
                  </a:xfrm>
                  <a:custGeom>
                    <a:avLst/>
                    <a:gdLst>
                      <a:gd name="T0" fmla="*/ 0 w 19"/>
                      <a:gd name="T1" fmla="*/ 12 h 14"/>
                      <a:gd name="T2" fmla="*/ 18 w 19"/>
                      <a:gd name="T3" fmla="*/ 0 h 14"/>
                      <a:gd name="T4" fmla="*/ 19 w 19"/>
                      <a:gd name="T5" fmla="*/ 0 h 14"/>
                      <a:gd name="T6" fmla="*/ 19 w 19"/>
                      <a:gd name="T7" fmla="*/ 2 h 14"/>
                      <a:gd name="T8" fmla="*/ 18 w 19"/>
                      <a:gd name="T9" fmla="*/ 3 h 14"/>
                      <a:gd name="T10" fmla="*/ 0 w 19"/>
                      <a:gd name="T11" fmla="*/ 14 h 14"/>
                      <a:gd name="T12" fmla="*/ 0 w 19"/>
                      <a:gd name="T13" fmla="*/ 12 h 14"/>
                      <a:gd name="T14" fmla="*/ 0 w 19"/>
                      <a:gd name="T15" fmla="*/ 11 h 14"/>
                      <a:gd name="T16" fmla="*/ 0 w 19"/>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4">
                        <a:moveTo>
                          <a:pt x="0" y="12"/>
                        </a:moveTo>
                        <a:lnTo>
                          <a:pt x="18" y="0"/>
                        </a:lnTo>
                        <a:lnTo>
                          <a:pt x="19" y="0"/>
                        </a:lnTo>
                        <a:lnTo>
                          <a:pt x="19" y="2"/>
                        </a:lnTo>
                        <a:lnTo>
                          <a:pt x="18" y="3"/>
                        </a:lnTo>
                        <a:lnTo>
                          <a:pt x="0" y="14"/>
                        </a:lnTo>
                        <a:lnTo>
                          <a:pt x="0" y="12"/>
                        </a:lnTo>
                        <a:lnTo>
                          <a:pt x="0" y="11"/>
                        </a:lnTo>
                        <a:lnTo>
                          <a:pt x="0" y="12"/>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9" name="Freeform 201"/>
                  <p:cNvSpPr>
                    <a:spLocks/>
                  </p:cNvSpPr>
                  <p:nvPr/>
                </p:nvSpPr>
                <p:spPr bwMode="auto">
                  <a:xfrm>
                    <a:off x="3154" y="1631"/>
                    <a:ext cx="1" cy="3"/>
                  </a:xfrm>
                  <a:custGeom>
                    <a:avLst/>
                    <a:gdLst>
                      <a:gd name="T0" fmla="*/ 1 w 1"/>
                      <a:gd name="T1" fmla="*/ 0 h 3"/>
                      <a:gd name="T2" fmla="*/ 1 w 1"/>
                      <a:gd name="T3" fmla="*/ 1 h 3"/>
                      <a:gd name="T4" fmla="*/ 1 w 1"/>
                      <a:gd name="T5" fmla="*/ 1 h 3"/>
                      <a:gd name="T6" fmla="*/ 1 w 1"/>
                      <a:gd name="T7" fmla="*/ 1 h 3"/>
                      <a:gd name="T8" fmla="*/ 1 w 1"/>
                      <a:gd name="T9" fmla="*/ 1 h 3"/>
                      <a:gd name="T10" fmla="*/ 1 w 1"/>
                      <a:gd name="T11" fmla="*/ 1 h 3"/>
                      <a:gd name="T12" fmla="*/ 1 w 1"/>
                      <a:gd name="T13" fmla="*/ 1 h 3"/>
                      <a:gd name="T14" fmla="*/ 1 w 1"/>
                      <a:gd name="T15" fmla="*/ 1 h 3"/>
                      <a:gd name="T16" fmla="*/ 1 w 1"/>
                      <a:gd name="T17" fmla="*/ 1 h 3"/>
                      <a:gd name="T18" fmla="*/ 1 w 1"/>
                      <a:gd name="T19" fmla="*/ 3 h 3"/>
                      <a:gd name="T20" fmla="*/ 1 w 1"/>
                      <a:gd name="T21" fmla="*/ 3 h 3"/>
                      <a:gd name="T22" fmla="*/ 1 w 1"/>
                      <a:gd name="T23" fmla="*/ 3 h 3"/>
                      <a:gd name="T24" fmla="*/ 1 w 1"/>
                      <a:gd name="T25" fmla="*/ 3 h 3"/>
                      <a:gd name="T26" fmla="*/ 1 w 1"/>
                      <a:gd name="T27" fmla="*/ 3 h 3"/>
                      <a:gd name="T28" fmla="*/ 1 w 1"/>
                      <a:gd name="T29" fmla="*/ 3 h 3"/>
                      <a:gd name="T30" fmla="*/ 1 w 1"/>
                      <a:gd name="T31" fmla="*/ 3 h 3"/>
                      <a:gd name="T32" fmla="*/ 1 w 1"/>
                      <a:gd name="T33" fmla="*/ 3 h 3"/>
                      <a:gd name="T34" fmla="*/ 1 w 1"/>
                      <a:gd name="T35" fmla="*/ 3 h 3"/>
                      <a:gd name="T36" fmla="*/ 1 w 1"/>
                      <a:gd name="T37" fmla="*/ 3 h 3"/>
                      <a:gd name="T38" fmla="*/ 1 w 1"/>
                      <a:gd name="T39" fmla="*/ 3 h 3"/>
                      <a:gd name="T40" fmla="*/ 1 w 1"/>
                      <a:gd name="T41" fmla="*/ 3 h 3"/>
                      <a:gd name="T42" fmla="*/ 1 w 1"/>
                      <a:gd name="T43" fmla="*/ 3 h 3"/>
                      <a:gd name="T44" fmla="*/ 0 w 1"/>
                      <a:gd name="T45" fmla="*/ 3 h 3"/>
                      <a:gd name="T46" fmla="*/ 0 w 1"/>
                      <a:gd name="T47" fmla="*/ 3 h 3"/>
                      <a:gd name="T48" fmla="*/ 0 w 1"/>
                      <a:gd name="T49" fmla="*/ 1 h 3"/>
                      <a:gd name="T50" fmla="*/ 0 w 1"/>
                      <a:gd name="T51" fmla="*/ 1 h 3"/>
                      <a:gd name="T52" fmla="*/ 0 w 1"/>
                      <a:gd name="T53" fmla="*/ 1 h 3"/>
                      <a:gd name="T54" fmla="*/ 1 w 1"/>
                      <a:gd name="T55" fmla="*/ 1 h 3"/>
                      <a:gd name="T56" fmla="*/ 1 w 1"/>
                      <a:gd name="T57" fmla="*/ 1 h 3"/>
                      <a:gd name="T58" fmla="*/ 1 w 1"/>
                      <a:gd name="T59" fmla="*/ 1 h 3"/>
                      <a:gd name="T60" fmla="*/ 1 w 1"/>
                      <a:gd name="T61" fmla="*/ 1 h 3"/>
                      <a:gd name="T62" fmla="*/ 1 w 1"/>
                      <a:gd name="T63" fmla="*/ 1 h 3"/>
                      <a:gd name="T64" fmla="*/ 1 w 1"/>
                      <a:gd name="T6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 h="3">
                        <a:moveTo>
                          <a:pt x="1" y="0"/>
                        </a:moveTo>
                        <a:lnTo>
                          <a:pt x="1" y="1"/>
                        </a:lnTo>
                        <a:lnTo>
                          <a:pt x="1" y="1"/>
                        </a:lnTo>
                        <a:lnTo>
                          <a:pt x="1" y="1"/>
                        </a:lnTo>
                        <a:lnTo>
                          <a:pt x="1" y="1"/>
                        </a:lnTo>
                        <a:lnTo>
                          <a:pt x="1" y="1"/>
                        </a:lnTo>
                        <a:lnTo>
                          <a:pt x="1" y="1"/>
                        </a:lnTo>
                        <a:lnTo>
                          <a:pt x="1" y="1"/>
                        </a:lnTo>
                        <a:lnTo>
                          <a:pt x="1" y="1"/>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0" y="3"/>
                        </a:lnTo>
                        <a:lnTo>
                          <a:pt x="0" y="3"/>
                        </a:lnTo>
                        <a:lnTo>
                          <a:pt x="0" y="1"/>
                        </a:lnTo>
                        <a:lnTo>
                          <a:pt x="0" y="1"/>
                        </a:lnTo>
                        <a:lnTo>
                          <a:pt x="0" y="1"/>
                        </a:lnTo>
                        <a:lnTo>
                          <a:pt x="1" y="1"/>
                        </a:lnTo>
                        <a:lnTo>
                          <a:pt x="1" y="1"/>
                        </a:lnTo>
                        <a:lnTo>
                          <a:pt x="1" y="1"/>
                        </a:lnTo>
                        <a:lnTo>
                          <a:pt x="1" y="1"/>
                        </a:lnTo>
                        <a:lnTo>
                          <a:pt x="1" y="1"/>
                        </a:lnTo>
                        <a:lnTo>
                          <a:pt x="1" y="0"/>
                        </a:lnTo>
                        <a:close/>
                      </a:path>
                    </a:pathLst>
                  </a:custGeom>
                  <a:solidFill>
                    <a:srgbClr val="000000"/>
                  </a:solidFill>
                  <a:ln w="9525">
                    <a:solidFill>
                      <a:schemeClr val="hlink"/>
                    </a:solidFill>
                    <a:round/>
                    <a:headEnd/>
                    <a:tailEnd/>
                  </a:ln>
                </p:spPr>
                <p:txBody>
                  <a:bodyPr/>
                  <a:lstStyle/>
                  <a:p>
                    <a:endParaRPr lang="en-US"/>
                  </a:p>
                </p:txBody>
              </p:sp>
              <p:sp>
                <p:nvSpPr>
                  <p:cNvPr id="2250" name="Freeform 202"/>
                  <p:cNvSpPr>
                    <a:spLocks/>
                  </p:cNvSpPr>
                  <p:nvPr/>
                </p:nvSpPr>
                <p:spPr bwMode="auto">
                  <a:xfrm>
                    <a:off x="3154" y="1631"/>
                    <a:ext cx="1" cy="3"/>
                  </a:xfrm>
                  <a:custGeom>
                    <a:avLst/>
                    <a:gdLst>
                      <a:gd name="T0" fmla="*/ 1 w 1"/>
                      <a:gd name="T1" fmla="*/ 0 h 3"/>
                      <a:gd name="T2" fmla="*/ 1 w 1"/>
                      <a:gd name="T3" fmla="*/ 1 h 3"/>
                      <a:gd name="T4" fmla="*/ 1 w 1"/>
                      <a:gd name="T5" fmla="*/ 3 h 3"/>
                      <a:gd name="T6" fmla="*/ 0 w 1"/>
                      <a:gd name="T7" fmla="*/ 3 h 3"/>
                      <a:gd name="T8" fmla="*/ 0 w 1"/>
                      <a:gd name="T9" fmla="*/ 1 h 3"/>
                      <a:gd name="T10" fmla="*/ 1 w 1"/>
                      <a:gd name="T11" fmla="*/ 1 h 3"/>
                      <a:gd name="T12" fmla="*/ 1 w 1"/>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1" y="0"/>
                        </a:moveTo>
                        <a:lnTo>
                          <a:pt x="1" y="1"/>
                        </a:lnTo>
                        <a:lnTo>
                          <a:pt x="1" y="3"/>
                        </a:lnTo>
                        <a:lnTo>
                          <a:pt x="0" y="3"/>
                        </a:lnTo>
                        <a:lnTo>
                          <a:pt x="0" y="1"/>
                        </a:lnTo>
                        <a:lnTo>
                          <a:pt x="1" y="1"/>
                        </a:lnTo>
                        <a:lnTo>
                          <a:pt x="1"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1" name="Freeform 203"/>
                  <p:cNvSpPr>
                    <a:spLocks/>
                  </p:cNvSpPr>
                  <p:nvPr/>
                </p:nvSpPr>
                <p:spPr bwMode="auto">
                  <a:xfrm>
                    <a:off x="3244" y="1620"/>
                    <a:ext cx="19" cy="14"/>
                  </a:xfrm>
                  <a:custGeom>
                    <a:avLst/>
                    <a:gdLst>
                      <a:gd name="T0" fmla="*/ 0 w 19"/>
                      <a:gd name="T1" fmla="*/ 0 h 14"/>
                      <a:gd name="T2" fmla="*/ 0 w 19"/>
                      <a:gd name="T3" fmla="*/ 0 h 14"/>
                      <a:gd name="T4" fmla="*/ 0 w 19"/>
                      <a:gd name="T5" fmla="*/ 0 h 14"/>
                      <a:gd name="T6" fmla="*/ 0 w 19"/>
                      <a:gd name="T7" fmla="*/ 0 h 14"/>
                      <a:gd name="T8" fmla="*/ 0 w 19"/>
                      <a:gd name="T9" fmla="*/ 0 h 14"/>
                      <a:gd name="T10" fmla="*/ 0 w 19"/>
                      <a:gd name="T11" fmla="*/ 0 h 14"/>
                      <a:gd name="T12" fmla="*/ 0 w 19"/>
                      <a:gd name="T13" fmla="*/ 0 h 14"/>
                      <a:gd name="T14" fmla="*/ 0 w 19"/>
                      <a:gd name="T15" fmla="*/ 0 h 14"/>
                      <a:gd name="T16" fmla="*/ 0 w 19"/>
                      <a:gd name="T17" fmla="*/ 0 h 14"/>
                      <a:gd name="T18" fmla="*/ 0 w 19"/>
                      <a:gd name="T19" fmla="*/ 2 h 14"/>
                      <a:gd name="T20" fmla="*/ 0 w 19"/>
                      <a:gd name="T21" fmla="*/ 2 h 14"/>
                      <a:gd name="T22" fmla="*/ 0 w 19"/>
                      <a:gd name="T23" fmla="*/ 2 h 14"/>
                      <a:gd name="T24" fmla="*/ 0 w 19"/>
                      <a:gd name="T25" fmla="*/ 2 h 14"/>
                      <a:gd name="T26" fmla="*/ 0 w 19"/>
                      <a:gd name="T27" fmla="*/ 2 h 14"/>
                      <a:gd name="T28" fmla="*/ 0 w 19"/>
                      <a:gd name="T29" fmla="*/ 2 h 14"/>
                      <a:gd name="T30" fmla="*/ 0 w 19"/>
                      <a:gd name="T31" fmla="*/ 2 h 14"/>
                      <a:gd name="T32" fmla="*/ 0 w 19"/>
                      <a:gd name="T33" fmla="*/ 2 h 14"/>
                      <a:gd name="T34" fmla="*/ 19 w 19"/>
                      <a:gd name="T35" fmla="*/ 14 h 14"/>
                      <a:gd name="T36" fmla="*/ 19 w 19"/>
                      <a:gd name="T37" fmla="*/ 14 h 14"/>
                      <a:gd name="T38" fmla="*/ 17 w 19"/>
                      <a:gd name="T39" fmla="*/ 14 h 14"/>
                      <a:gd name="T40" fmla="*/ 17 w 19"/>
                      <a:gd name="T41" fmla="*/ 14 h 14"/>
                      <a:gd name="T42" fmla="*/ 17 w 19"/>
                      <a:gd name="T43" fmla="*/ 14 h 14"/>
                      <a:gd name="T44" fmla="*/ 17 w 19"/>
                      <a:gd name="T45" fmla="*/ 12 h 14"/>
                      <a:gd name="T46" fmla="*/ 17 w 19"/>
                      <a:gd name="T47" fmla="*/ 12 h 14"/>
                      <a:gd name="T48" fmla="*/ 17 w 19"/>
                      <a:gd name="T49" fmla="*/ 12 h 14"/>
                      <a:gd name="T50" fmla="*/ 17 w 19"/>
                      <a:gd name="T51" fmla="*/ 12 h 14"/>
                      <a:gd name="T52" fmla="*/ 17 w 19"/>
                      <a:gd name="T53" fmla="*/ 12 h 14"/>
                      <a:gd name="T54" fmla="*/ 17 w 19"/>
                      <a:gd name="T55" fmla="*/ 12 h 14"/>
                      <a:gd name="T56" fmla="*/ 19 w 19"/>
                      <a:gd name="T57" fmla="*/ 11 h 14"/>
                      <a:gd name="T58" fmla="*/ 19 w 19"/>
                      <a:gd name="T59" fmla="*/ 11 h 14"/>
                      <a:gd name="T60" fmla="*/ 19 w 19"/>
                      <a:gd name="T61" fmla="*/ 11 h 14"/>
                      <a:gd name="T62" fmla="*/ 19 w 19"/>
                      <a:gd name="T63" fmla="*/ 11 h 14"/>
                      <a:gd name="T64" fmla="*/ 19 w 19"/>
                      <a:gd name="T65"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4">
                        <a:moveTo>
                          <a:pt x="19" y="11"/>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19" y="14"/>
                        </a:lnTo>
                        <a:lnTo>
                          <a:pt x="19" y="14"/>
                        </a:lnTo>
                        <a:lnTo>
                          <a:pt x="19" y="14"/>
                        </a:lnTo>
                        <a:lnTo>
                          <a:pt x="19" y="14"/>
                        </a:lnTo>
                        <a:lnTo>
                          <a:pt x="17" y="14"/>
                        </a:lnTo>
                        <a:lnTo>
                          <a:pt x="17" y="14"/>
                        </a:lnTo>
                        <a:lnTo>
                          <a:pt x="17" y="14"/>
                        </a:lnTo>
                        <a:lnTo>
                          <a:pt x="17" y="14"/>
                        </a:lnTo>
                        <a:lnTo>
                          <a:pt x="17" y="14"/>
                        </a:lnTo>
                        <a:lnTo>
                          <a:pt x="17" y="14"/>
                        </a:lnTo>
                        <a:lnTo>
                          <a:pt x="17" y="12"/>
                        </a:lnTo>
                        <a:lnTo>
                          <a:pt x="17" y="12"/>
                        </a:lnTo>
                        <a:lnTo>
                          <a:pt x="17" y="12"/>
                        </a:lnTo>
                        <a:lnTo>
                          <a:pt x="17" y="12"/>
                        </a:lnTo>
                        <a:lnTo>
                          <a:pt x="17" y="12"/>
                        </a:lnTo>
                        <a:lnTo>
                          <a:pt x="17" y="12"/>
                        </a:lnTo>
                        <a:lnTo>
                          <a:pt x="17" y="12"/>
                        </a:lnTo>
                        <a:lnTo>
                          <a:pt x="17" y="12"/>
                        </a:lnTo>
                        <a:lnTo>
                          <a:pt x="17" y="12"/>
                        </a:lnTo>
                        <a:lnTo>
                          <a:pt x="17" y="12"/>
                        </a:lnTo>
                        <a:lnTo>
                          <a:pt x="17" y="12"/>
                        </a:lnTo>
                        <a:lnTo>
                          <a:pt x="17" y="12"/>
                        </a:lnTo>
                        <a:lnTo>
                          <a:pt x="17" y="12"/>
                        </a:lnTo>
                        <a:lnTo>
                          <a:pt x="19" y="11"/>
                        </a:lnTo>
                        <a:lnTo>
                          <a:pt x="19" y="11"/>
                        </a:lnTo>
                        <a:lnTo>
                          <a:pt x="19" y="11"/>
                        </a:lnTo>
                        <a:lnTo>
                          <a:pt x="19" y="11"/>
                        </a:lnTo>
                        <a:lnTo>
                          <a:pt x="19" y="11"/>
                        </a:lnTo>
                        <a:lnTo>
                          <a:pt x="19" y="11"/>
                        </a:lnTo>
                        <a:lnTo>
                          <a:pt x="19" y="11"/>
                        </a:lnTo>
                        <a:lnTo>
                          <a:pt x="19" y="11"/>
                        </a:lnTo>
                        <a:lnTo>
                          <a:pt x="19" y="11"/>
                        </a:lnTo>
                        <a:lnTo>
                          <a:pt x="19" y="11"/>
                        </a:lnTo>
                        <a:close/>
                      </a:path>
                    </a:pathLst>
                  </a:custGeom>
                  <a:solidFill>
                    <a:srgbClr val="000000"/>
                  </a:solidFill>
                  <a:ln w="9525">
                    <a:solidFill>
                      <a:schemeClr val="hlink"/>
                    </a:solidFill>
                    <a:round/>
                    <a:headEnd/>
                    <a:tailEnd/>
                  </a:ln>
                </p:spPr>
                <p:txBody>
                  <a:bodyPr/>
                  <a:lstStyle/>
                  <a:p>
                    <a:endParaRPr lang="en-US"/>
                  </a:p>
                </p:txBody>
              </p:sp>
              <p:sp>
                <p:nvSpPr>
                  <p:cNvPr id="2252" name="Freeform 204"/>
                  <p:cNvSpPr>
                    <a:spLocks/>
                  </p:cNvSpPr>
                  <p:nvPr/>
                </p:nvSpPr>
                <p:spPr bwMode="auto">
                  <a:xfrm>
                    <a:off x="3244" y="1620"/>
                    <a:ext cx="19" cy="14"/>
                  </a:xfrm>
                  <a:custGeom>
                    <a:avLst/>
                    <a:gdLst>
                      <a:gd name="T0" fmla="*/ 19 w 19"/>
                      <a:gd name="T1" fmla="*/ 11 h 14"/>
                      <a:gd name="T2" fmla="*/ 0 w 19"/>
                      <a:gd name="T3" fmla="*/ 0 h 14"/>
                      <a:gd name="T4" fmla="*/ 0 w 19"/>
                      <a:gd name="T5" fmla="*/ 2 h 14"/>
                      <a:gd name="T6" fmla="*/ 19 w 19"/>
                      <a:gd name="T7" fmla="*/ 14 h 14"/>
                      <a:gd name="T8" fmla="*/ 17 w 19"/>
                      <a:gd name="T9" fmla="*/ 14 h 14"/>
                      <a:gd name="T10" fmla="*/ 17 w 19"/>
                      <a:gd name="T11" fmla="*/ 12 h 14"/>
                      <a:gd name="T12" fmla="*/ 19 w 19"/>
                      <a:gd name="T13" fmla="*/ 11 h 14"/>
                    </a:gdLst>
                    <a:ahLst/>
                    <a:cxnLst>
                      <a:cxn ang="0">
                        <a:pos x="T0" y="T1"/>
                      </a:cxn>
                      <a:cxn ang="0">
                        <a:pos x="T2" y="T3"/>
                      </a:cxn>
                      <a:cxn ang="0">
                        <a:pos x="T4" y="T5"/>
                      </a:cxn>
                      <a:cxn ang="0">
                        <a:pos x="T6" y="T7"/>
                      </a:cxn>
                      <a:cxn ang="0">
                        <a:pos x="T8" y="T9"/>
                      </a:cxn>
                      <a:cxn ang="0">
                        <a:pos x="T10" y="T11"/>
                      </a:cxn>
                      <a:cxn ang="0">
                        <a:pos x="T12" y="T13"/>
                      </a:cxn>
                    </a:cxnLst>
                    <a:rect l="0" t="0" r="r" b="b"/>
                    <a:pathLst>
                      <a:path w="19" h="14">
                        <a:moveTo>
                          <a:pt x="19" y="11"/>
                        </a:moveTo>
                        <a:lnTo>
                          <a:pt x="0" y="0"/>
                        </a:lnTo>
                        <a:lnTo>
                          <a:pt x="0" y="2"/>
                        </a:lnTo>
                        <a:lnTo>
                          <a:pt x="19" y="14"/>
                        </a:lnTo>
                        <a:lnTo>
                          <a:pt x="17" y="14"/>
                        </a:lnTo>
                        <a:lnTo>
                          <a:pt x="17" y="12"/>
                        </a:lnTo>
                        <a:lnTo>
                          <a:pt x="19" y="11"/>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3" name="Freeform 205"/>
                  <p:cNvSpPr>
                    <a:spLocks/>
                  </p:cNvSpPr>
                  <p:nvPr/>
                </p:nvSpPr>
                <p:spPr bwMode="auto">
                  <a:xfrm>
                    <a:off x="3261" y="1631"/>
                    <a:ext cx="2" cy="3"/>
                  </a:xfrm>
                  <a:custGeom>
                    <a:avLst/>
                    <a:gdLst>
                      <a:gd name="T0" fmla="*/ 2 w 2"/>
                      <a:gd name="T1" fmla="*/ 0 h 3"/>
                      <a:gd name="T2" fmla="*/ 2 w 2"/>
                      <a:gd name="T3" fmla="*/ 0 h 3"/>
                      <a:gd name="T4" fmla="*/ 2 w 2"/>
                      <a:gd name="T5" fmla="*/ 0 h 3"/>
                      <a:gd name="T6" fmla="*/ 2 w 2"/>
                      <a:gd name="T7" fmla="*/ 0 h 3"/>
                      <a:gd name="T8" fmla="*/ 0 w 2"/>
                      <a:gd name="T9" fmla="*/ 1 h 3"/>
                      <a:gd name="T10" fmla="*/ 0 w 2"/>
                      <a:gd name="T11" fmla="*/ 1 h 3"/>
                      <a:gd name="T12" fmla="*/ 0 w 2"/>
                      <a:gd name="T13" fmla="*/ 1 h 3"/>
                      <a:gd name="T14" fmla="*/ 0 w 2"/>
                      <a:gd name="T15" fmla="*/ 1 h 3"/>
                      <a:gd name="T16" fmla="*/ 0 w 2"/>
                      <a:gd name="T17" fmla="*/ 1 h 3"/>
                      <a:gd name="T18" fmla="*/ 0 w 2"/>
                      <a:gd name="T19" fmla="*/ 1 h 3"/>
                      <a:gd name="T20" fmla="*/ 0 w 2"/>
                      <a:gd name="T21" fmla="*/ 3 h 3"/>
                      <a:gd name="T22" fmla="*/ 0 w 2"/>
                      <a:gd name="T23" fmla="*/ 3 h 3"/>
                      <a:gd name="T24" fmla="*/ 0 w 2"/>
                      <a:gd name="T25" fmla="*/ 3 h 3"/>
                      <a:gd name="T26" fmla="*/ 2 w 2"/>
                      <a:gd name="T27" fmla="*/ 3 h 3"/>
                      <a:gd name="T28" fmla="*/ 2 w 2"/>
                      <a:gd name="T29" fmla="*/ 3 h 3"/>
                      <a:gd name="T30" fmla="*/ 2 w 2"/>
                      <a:gd name="T31" fmla="*/ 3 h 3"/>
                      <a:gd name="T32" fmla="*/ 2 w 2"/>
                      <a:gd name="T33" fmla="*/ 3 h 3"/>
                      <a:gd name="T34" fmla="*/ 2 w 2"/>
                      <a:gd name="T35" fmla="*/ 3 h 3"/>
                      <a:gd name="T36" fmla="*/ 2 w 2"/>
                      <a:gd name="T37" fmla="*/ 3 h 3"/>
                      <a:gd name="T38" fmla="*/ 2 w 2"/>
                      <a:gd name="T39" fmla="*/ 3 h 3"/>
                      <a:gd name="T40" fmla="*/ 2 w 2"/>
                      <a:gd name="T41" fmla="*/ 3 h 3"/>
                      <a:gd name="T42" fmla="*/ 2 w 2"/>
                      <a:gd name="T43" fmla="*/ 3 h 3"/>
                      <a:gd name="T44" fmla="*/ 2 w 2"/>
                      <a:gd name="T45" fmla="*/ 3 h 3"/>
                      <a:gd name="T46" fmla="*/ 2 w 2"/>
                      <a:gd name="T47" fmla="*/ 1 h 3"/>
                      <a:gd name="T48" fmla="*/ 2 w 2"/>
                      <a:gd name="T49" fmla="*/ 1 h 3"/>
                      <a:gd name="T50" fmla="*/ 2 w 2"/>
                      <a:gd name="T51" fmla="*/ 1 h 3"/>
                      <a:gd name="T52" fmla="*/ 2 w 2"/>
                      <a:gd name="T53" fmla="*/ 1 h 3"/>
                      <a:gd name="T54" fmla="*/ 2 w 2"/>
                      <a:gd name="T55" fmla="*/ 1 h 3"/>
                      <a:gd name="T56" fmla="*/ 2 w 2"/>
                      <a:gd name="T57" fmla="*/ 1 h 3"/>
                      <a:gd name="T58" fmla="*/ 2 w 2"/>
                      <a:gd name="T59" fmla="*/ 0 h 3"/>
                      <a:gd name="T60" fmla="*/ 2 w 2"/>
                      <a:gd name="T61" fmla="*/ 0 h 3"/>
                      <a:gd name="T62" fmla="*/ 2 w 2"/>
                      <a:gd name="T63" fmla="*/ 0 h 3"/>
                      <a:gd name="T64" fmla="*/ 2 w 2"/>
                      <a:gd name="T6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 h="3">
                        <a:moveTo>
                          <a:pt x="2" y="0"/>
                        </a:moveTo>
                        <a:lnTo>
                          <a:pt x="2" y="0"/>
                        </a:lnTo>
                        <a:lnTo>
                          <a:pt x="2" y="0"/>
                        </a:lnTo>
                        <a:lnTo>
                          <a:pt x="2" y="0"/>
                        </a:lnTo>
                        <a:lnTo>
                          <a:pt x="0" y="1"/>
                        </a:lnTo>
                        <a:lnTo>
                          <a:pt x="0" y="1"/>
                        </a:lnTo>
                        <a:lnTo>
                          <a:pt x="0" y="1"/>
                        </a:lnTo>
                        <a:lnTo>
                          <a:pt x="0" y="1"/>
                        </a:lnTo>
                        <a:lnTo>
                          <a:pt x="0" y="1"/>
                        </a:lnTo>
                        <a:lnTo>
                          <a:pt x="0" y="1"/>
                        </a:lnTo>
                        <a:lnTo>
                          <a:pt x="0" y="3"/>
                        </a:lnTo>
                        <a:lnTo>
                          <a:pt x="0" y="3"/>
                        </a:lnTo>
                        <a:lnTo>
                          <a:pt x="0" y="3"/>
                        </a:lnTo>
                        <a:lnTo>
                          <a:pt x="2" y="3"/>
                        </a:lnTo>
                        <a:lnTo>
                          <a:pt x="2" y="3"/>
                        </a:lnTo>
                        <a:lnTo>
                          <a:pt x="2" y="3"/>
                        </a:lnTo>
                        <a:lnTo>
                          <a:pt x="2" y="3"/>
                        </a:lnTo>
                        <a:lnTo>
                          <a:pt x="2" y="3"/>
                        </a:lnTo>
                        <a:lnTo>
                          <a:pt x="2" y="3"/>
                        </a:lnTo>
                        <a:lnTo>
                          <a:pt x="2" y="3"/>
                        </a:lnTo>
                        <a:lnTo>
                          <a:pt x="2" y="3"/>
                        </a:lnTo>
                        <a:lnTo>
                          <a:pt x="2" y="3"/>
                        </a:lnTo>
                        <a:lnTo>
                          <a:pt x="2" y="3"/>
                        </a:lnTo>
                        <a:lnTo>
                          <a:pt x="2" y="1"/>
                        </a:lnTo>
                        <a:lnTo>
                          <a:pt x="2" y="1"/>
                        </a:lnTo>
                        <a:lnTo>
                          <a:pt x="2" y="1"/>
                        </a:lnTo>
                        <a:lnTo>
                          <a:pt x="2" y="1"/>
                        </a:lnTo>
                        <a:lnTo>
                          <a:pt x="2" y="1"/>
                        </a:lnTo>
                        <a:lnTo>
                          <a:pt x="2" y="1"/>
                        </a:lnTo>
                        <a:lnTo>
                          <a:pt x="2" y="0"/>
                        </a:lnTo>
                        <a:lnTo>
                          <a:pt x="2" y="0"/>
                        </a:lnTo>
                        <a:lnTo>
                          <a:pt x="2" y="0"/>
                        </a:lnTo>
                        <a:lnTo>
                          <a:pt x="2" y="0"/>
                        </a:lnTo>
                        <a:close/>
                      </a:path>
                    </a:pathLst>
                  </a:custGeom>
                  <a:solidFill>
                    <a:srgbClr val="000000"/>
                  </a:solidFill>
                  <a:ln w="9525">
                    <a:solidFill>
                      <a:schemeClr val="hlink"/>
                    </a:solidFill>
                    <a:round/>
                    <a:headEnd/>
                    <a:tailEnd/>
                  </a:ln>
                </p:spPr>
                <p:txBody>
                  <a:bodyPr/>
                  <a:lstStyle/>
                  <a:p>
                    <a:endParaRPr lang="en-US"/>
                  </a:p>
                </p:txBody>
              </p:sp>
              <p:sp>
                <p:nvSpPr>
                  <p:cNvPr id="2254" name="Freeform 206"/>
                  <p:cNvSpPr>
                    <a:spLocks/>
                  </p:cNvSpPr>
                  <p:nvPr/>
                </p:nvSpPr>
                <p:spPr bwMode="auto">
                  <a:xfrm>
                    <a:off x="3261" y="1631"/>
                    <a:ext cx="2" cy="3"/>
                  </a:xfrm>
                  <a:custGeom>
                    <a:avLst/>
                    <a:gdLst>
                      <a:gd name="T0" fmla="*/ 2 w 2"/>
                      <a:gd name="T1" fmla="*/ 0 h 3"/>
                      <a:gd name="T2" fmla="*/ 0 w 2"/>
                      <a:gd name="T3" fmla="*/ 1 h 3"/>
                      <a:gd name="T4" fmla="*/ 0 w 2"/>
                      <a:gd name="T5" fmla="*/ 3 h 3"/>
                      <a:gd name="T6" fmla="*/ 2 w 2"/>
                      <a:gd name="T7" fmla="*/ 3 h 3"/>
                      <a:gd name="T8" fmla="*/ 2 w 2"/>
                      <a:gd name="T9" fmla="*/ 1 h 3"/>
                      <a:gd name="T10" fmla="*/ 2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2" y="0"/>
                        </a:moveTo>
                        <a:lnTo>
                          <a:pt x="0" y="1"/>
                        </a:lnTo>
                        <a:lnTo>
                          <a:pt x="0" y="3"/>
                        </a:lnTo>
                        <a:lnTo>
                          <a:pt x="2" y="3"/>
                        </a:lnTo>
                        <a:lnTo>
                          <a:pt x="2" y="1"/>
                        </a:lnTo>
                        <a:lnTo>
                          <a:pt x="2"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5" name="Freeform 207"/>
                  <p:cNvSpPr>
                    <a:spLocks/>
                  </p:cNvSpPr>
                  <p:nvPr/>
                </p:nvSpPr>
                <p:spPr bwMode="auto">
                  <a:xfrm>
                    <a:off x="3173" y="1570"/>
                    <a:ext cx="72" cy="9"/>
                  </a:xfrm>
                  <a:custGeom>
                    <a:avLst/>
                    <a:gdLst>
                      <a:gd name="T0" fmla="*/ 10 w 72"/>
                      <a:gd name="T1" fmla="*/ 0 h 9"/>
                      <a:gd name="T2" fmla="*/ 62 w 72"/>
                      <a:gd name="T3" fmla="*/ 0 h 9"/>
                      <a:gd name="T4" fmla="*/ 72 w 72"/>
                      <a:gd name="T5" fmla="*/ 9 h 9"/>
                      <a:gd name="T6" fmla="*/ 0 w 72"/>
                      <a:gd name="T7" fmla="*/ 9 h 9"/>
                      <a:gd name="T8" fmla="*/ 10 w 72"/>
                      <a:gd name="T9" fmla="*/ 0 h 9"/>
                    </a:gdLst>
                    <a:ahLst/>
                    <a:cxnLst>
                      <a:cxn ang="0">
                        <a:pos x="T0" y="T1"/>
                      </a:cxn>
                      <a:cxn ang="0">
                        <a:pos x="T2" y="T3"/>
                      </a:cxn>
                      <a:cxn ang="0">
                        <a:pos x="T4" y="T5"/>
                      </a:cxn>
                      <a:cxn ang="0">
                        <a:pos x="T6" y="T7"/>
                      </a:cxn>
                      <a:cxn ang="0">
                        <a:pos x="T8" y="T9"/>
                      </a:cxn>
                    </a:cxnLst>
                    <a:rect l="0" t="0" r="r" b="b"/>
                    <a:pathLst>
                      <a:path w="72" h="9">
                        <a:moveTo>
                          <a:pt x="10" y="0"/>
                        </a:moveTo>
                        <a:lnTo>
                          <a:pt x="62" y="0"/>
                        </a:lnTo>
                        <a:lnTo>
                          <a:pt x="72" y="9"/>
                        </a:lnTo>
                        <a:lnTo>
                          <a:pt x="0" y="9"/>
                        </a:lnTo>
                        <a:lnTo>
                          <a:pt x="1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6" name="Freeform 208"/>
                  <p:cNvSpPr>
                    <a:spLocks/>
                  </p:cNvSpPr>
                  <p:nvPr/>
                </p:nvSpPr>
                <p:spPr bwMode="auto">
                  <a:xfrm>
                    <a:off x="3155" y="1578"/>
                    <a:ext cx="19" cy="15"/>
                  </a:xfrm>
                  <a:custGeom>
                    <a:avLst/>
                    <a:gdLst>
                      <a:gd name="T0" fmla="*/ 18 w 19"/>
                      <a:gd name="T1" fmla="*/ 0 h 15"/>
                      <a:gd name="T2" fmla="*/ 18 w 19"/>
                      <a:gd name="T3" fmla="*/ 0 h 15"/>
                      <a:gd name="T4" fmla="*/ 18 w 19"/>
                      <a:gd name="T5" fmla="*/ 0 h 15"/>
                      <a:gd name="T6" fmla="*/ 18 w 19"/>
                      <a:gd name="T7" fmla="*/ 0 h 15"/>
                      <a:gd name="T8" fmla="*/ 18 w 19"/>
                      <a:gd name="T9" fmla="*/ 0 h 15"/>
                      <a:gd name="T10" fmla="*/ 19 w 19"/>
                      <a:gd name="T11" fmla="*/ 1 h 15"/>
                      <a:gd name="T12" fmla="*/ 19 w 19"/>
                      <a:gd name="T13" fmla="*/ 1 h 15"/>
                      <a:gd name="T14" fmla="*/ 19 w 19"/>
                      <a:gd name="T15" fmla="*/ 1 h 15"/>
                      <a:gd name="T16" fmla="*/ 19 w 19"/>
                      <a:gd name="T17" fmla="*/ 1 h 15"/>
                      <a:gd name="T18" fmla="*/ 19 w 19"/>
                      <a:gd name="T19" fmla="*/ 1 h 15"/>
                      <a:gd name="T20" fmla="*/ 19 w 19"/>
                      <a:gd name="T21" fmla="*/ 1 h 15"/>
                      <a:gd name="T22" fmla="*/ 19 w 19"/>
                      <a:gd name="T23" fmla="*/ 1 h 15"/>
                      <a:gd name="T24" fmla="*/ 19 w 19"/>
                      <a:gd name="T25" fmla="*/ 3 h 15"/>
                      <a:gd name="T26" fmla="*/ 19 w 19"/>
                      <a:gd name="T27" fmla="*/ 3 h 15"/>
                      <a:gd name="T28" fmla="*/ 19 w 19"/>
                      <a:gd name="T29" fmla="*/ 3 h 15"/>
                      <a:gd name="T30" fmla="*/ 18 w 19"/>
                      <a:gd name="T31" fmla="*/ 3 h 15"/>
                      <a:gd name="T32" fmla="*/ 18 w 19"/>
                      <a:gd name="T33" fmla="*/ 3 h 15"/>
                      <a:gd name="T34" fmla="*/ 0 w 19"/>
                      <a:gd name="T35" fmla="*/ 15 h 15"/>
                      <a:gd name="T36" fmla="*/ 0 w 19"/>
                      <a:gd name="T37" fmla="*/ 13 h 15"/>
                      <a:gd name="T38" fmla="*/ 0 w 19"/>
                      <a:gd name="T39" fmla="*/ 13 h 15"/>
                      <a:gd name="T40" fmla="*/ 0 w 19"/>
                      <a:gd name="T41" fmla="*/ 13 h 15"/>
                      <a:gd name="T42" fmla="*/ 0 w 19"/>
                      <a:gd name="T43" fmla="*/ 13 h 15"/>
                      <a:gd name="T44" fmla="*/ 0 w 19"/>
                      <a:gd name="T45" fmla="*/ 13 h 15"/>
                      <a:gd name="T46" fmla="*/ 0 w 19"/>
                      <a:gd name="T47" fmla="*/ 13 h 15"/>
                      <a:gd name="T48" fmla="*/ 0 w 19"/>
                      <a:gd name="T49" fmla="*/ 13 h 15"/>
                      <a:gd name="T50" fmla="*/ 0 w 19"/>
                      <a:gd name="T51" fmla="*/ 12 h 15"/>
                      <a:gd name="T52" fmla="*/ 0 w 19"/>
                      <a:gd name="T53" fmla="*/ 12 h 15"/>
                      <a:gd name="T54" fmla="*/ 0 w 19"/>
                      <a:gd name="T55" fmla="*/ 12 h 15"/>
                      <a:gd name="T56" fmla="*/ 0 w 19"/>
                      <a:gd name="T57" fmla="*/ 12 h 15"/>
                      <a:gd name="T58" fmla="*/ 0 w 19"/>
                      <a:gd name="T59" fmla="*/ 12 h 15"/>
                      <a:gd name="T60" fmla="*/ 0 w 19"/>
                      <a:gd name="T61" fmla="*/ 12 h 15"/>
                      <a:gd name="T62" fmla="*/ 0 w 19"/>
                      <a:gd name="T63" fmla="*/ 12 h 15"/>
                      <a:gd name="T64" fmla="*/ 0 w 19"/>
                      <a:gd name="T65"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5">
                        <a:moveTo>
                          <a:pt x="0" y="12"/>
                        </a:moveTo>
                        <a:lnTo>
                          <a:pt x="18" y="0"/>
                        </a:lnTo>
                        <a:lnTo>
                          <a:pt x="18" y="0"/>
                        </a:lnTo>
                        <a:lnTo>
                          <a:pt x="18" y="0"/>
                        </a:lnTo>
                        <a:lnTo>
                          <a:pt x="18" y="0"/>
                        </a:lnTo>
                        <a:lnTo>
                          <a:pt x="18" y="0"/>
                        </a:lnTo>
                        <a:lnTo>
                          <a:pt x="18" y="0"/>
                        </a:lnTo>
                        <a:lnTo>
                          <a:pt x="18" y="0"/>
                        </a:lnTo>
                        <a:lnTo>
                          <a:pt x="18" y="0"/>
                        </a:lnTo>
                        <a:lnTo>
                          <a:pt x="18" y="0"/>
                        </a:lnTo>
                        <a:lnTo>
                          <a:pt x="18" y="0"/>
                        </a:lnTo>
                        <a:lnTo>
                          <a:pt x="19" y="1"/>
                        </a:lnTo>
                        <a:lnTo>
                          <a:pt x="19" y="1"/>
                        </a:lnTo>
                        <a:lnTo>
                          <a:pt x="19" y="1"/>
                        </a:lnTo>
                        <a:lnTo>
                          <a:pt x="19" y="1"/>
                        </a:lnTo>
                        <a:lnTo>
                          <a:pt x="19" y="1"/>
                        </a:lnTo>
                        <a:lnTo>
                          <a:pt x="19" y="1"/>
                        </a:lnTo>
                        <a:lnTo>
                          <a:pt x="19" y="1"/>
                        </a:lnTo>
                        <a:lnTo>
                          <a:pt x="19" y="1"/>
                        </a:lnTo>
                        <a:lnTo>
                          <a:pt x="19" y="1"/>
                        </a:lnTo>
                        <a:lnTo>
                          <a:pt x="19" y="1"/>
                        </a:lnTo>
                        <a:lnTo>
                          <a:pt x="19" y="1"/>
                        </a:lnTo>
                        <a:lnTo>
                          <a:pt x="19" y="1"/>
                        </a:lnTo>
                        <a:lnTo>
                          <a:pt x="19" y="1"/>
                        </a:lnTo>
                        <a:lnTo>
                          <a:pt x="19" y="3"/>
                        </a:lnTo>
                        <a:lnTo>
                          <a:pt x="19" y="3"/>
                        </a:lnTo>
                        <a:lnTo>
                          <a:pt x="19" y="3"/>
                        </a:lnTo>
                        <a:lnTo>
                          <a:pt x="19" y="3"/>
                        </a:lnTo>
                        <a:lnTo>
                          <a:pt x="19" y="3"/>
                        </a:lnTo>
                        <a:lnTo>
                          <a:pt x="19" y="3"/>
                        </a:lnTo>
                        <a:lnTo>
                          <a:pt x="18" y="3"/>
                        </a:lnTo>
                        <a:lnTo>
                          <a:pt x="18" y="3"/>
                        </a:lnTo>
                        <a:lnTo>
                          <a:pt x="18" y="3"/>
                        </a:lnTo>
                        <a:lnTo>
                          <a:pt x="18" y="3"/>
                        </a:lnTo>
                        <a:lnTo>
                          <a:pt x="0" y="15"/>
                        </a:lnTo>
                        <a:lnTo>
                          <a:pt x="0" y="15"/>
                        </a:lnTo>
                        <a:lnTo>
                          <a:pt x="0" y="15"/>
                        </a:lnTo>
                        <a:lnTo>
                          <a:pt x="0" y="13"/>
                        </a:lnTo>
                        <a:lnTo>
                          <a:pt x="0" y="13"/>
                        </a:lnTo>
                        <a:lnTo>
                          <a:pt x="0" y="13"/>
                        </a:lnTo>
                        <a:lnTo>
                          <a:pt x="0" y="13"/>
                        </a:lnTo>
                        <a:lnTo>
                          <a:pt x="0" y="13"/>
                        </a:lnTo>
                        <a:lnTo>
                          <a:pt x="0" y="13"/>
                        </a:lnTo>
                        <a:lnTo>
                          <a:pt x="0" y="13"/>
                        </a:lnTo>
                        <a:lnTo>
                          <a:pt x="0" y="13"/>
                        </a:lnTo>
                        <a:lnTo>
                          <a:pt x="0" y="13"/>
                        </a:lnTo>
                        <a:lnTo>
                          <a:pt x="0" y="13"/>
                        </a:lnTo>
                        <a:lnTo>
                          <a:pt x="0" y="13"/>
                        </a:lnTo>
                        <a:lnTo>
                          <a:pt x="0" y="13"/>
                        </a:lnTo>
                        <a:lnTo>
                          <a:pt x="0" y="13"/>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close/>
                      </a:path>
                    </a:pathLst>
                  </a:custGeom>
                  <a:solidFill>
                    <a:srgbClr val="000000"/>
                  </a:solidFill>
                  <a:ln w="9525">
                    <a:solidFill>
                      <a:schemeClr val="hlink"/>
                    </a:solidFill>
                    <a:round/>
                    <a:headEnd/>
                    <a:tailEnd/>
                  </a:ln>
                </p:spPr>
                <p:txBody>
                  <a:bodyPr/>
                  <a:lstStyle/>
                  <a:p>
                    <a:endParaRPr lang="en-US"/>
                  </a:p>
                </p:txBody>
              </p:sp>
              <p:sp>
                <p:nvSpPr>
                  <p:cNvPr id="2257" name="Freeform 209"/>
                  <p:cNvSpPr>
                    <a:spLocks/>
                  </p:cNvSpPr>
                  <p:nvPr/>
                </p:nvSpPr>
                <p:spPr bwMode="auto">
                  <a:xfrm>
                    <a:off x="3155" y="1578"/>
                    <a:ext cx="19" cy="15"/>
                  </a:xfrm>
                  <a:custGeom>
                    <a:avLst/>
                    <a:gdLst>
                      <a:gd name="T0" fmla="*/ 0 w 19"/>
                      <a:gd name="T1" fmla="*/ 12 h 15"/>
                      <a:gd name="T2" fmla="*/ 18 w 19"/>
                      <a:gd name="T3" fmla="*/ 0 h 15"/>
                      <a:gd name="T4" fmla="*/ 19 w 19"/>
                      <a:gd name="T5" fmla="*/ 1 h 15"/>
                      <a:gd name="T6" fmla="*/ 19 w 19"/>
                      <a:gd name="T7" fmla="*/ 3 h 15"/>
                      <a:gd name="T8" fmla="*/ 18 w 19"/>
                      <a:gd name="T9" fmla="*/ 3 h 15"/>
                      <a:gd name="T10" fmla="*/ 0 w 19"/>
                      <a:gd name="T11" fmla="*/ 15 h 15"/>
                      <a:gd name="T12" fmla="*/ 0 w 19"/>
                      <a:gd name="T13" fmla="*/ 13 h 15"/>
                      <a:gd name="T14" fmla="*/ 0 w 19"/>
                      <a:gd name="T15" fmla="*/ 12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5">
                        <a:moveTo>
                          <a:pt x="0" y="12"/>
                        </a:moveTo>
                        <a:lnTo>
                          <a:pt x="18" y="0"/>
                        </a:lnTo>
                        <a:lnTo>
                          <a:pt x="19" y="1"/>
                        </a:lnTo>
                        <a:lnTo>
                          <a:pt x="19" y="3"/>
                        </a:lnTo>
                        <a:lnTo>
                          <a:pt x="18" y="3"/>
                        </a:lnTo>
                        <a:lnTo>
                          <a:pt x="0" y="15"/>
                        </a:lnTo>
                        <a:lnTo>
                          <a:pt x="0" y="13"/>
                        </a:lnTo>
                        <a:lnTo>
                          <a:pt x="0" y="12"/>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8" name="Freeform 210"/>
                  <p:cNvSpPr>
                    <a:spLocks/>
                  </p:cNvSpPr>
                  <p:nvPr/>
                </p:nvSpPr>
                <p:spPr bwMode="auto">
                  <a:xfrm>
                    <a:off x="3154" y="1590"/>
                    <a:ext cx="1" cy="3"/>
                  </a:xfrm>
                  <a:custGeom>
                    <a:avLst/>
                    <a:gdLst>
                      <a:gd name="T0" fmla="*/ 1 w 1"/>
                      <a:gd name="T1" fmla="*/ 0 h 3"/>
                      <a:gd name="T2" fmla="*/ 1 w 1"/>
                      <a:gd name="T3" fmla="*/ 0 h 3"/>
                      <a:gd name="T4" fmla="*/ 1 w 1"/>
                      <a:gd name="T5" fmla="*/ 0 h 3"/>
                      <a:gd name="T6" fmla="*/ 1 w 1"/>
                      <a:gd name="T7" fmla="*/ 0 h 3"/>
                      <a:gd name="T8" fmla="*/ 1 w 1"/>
                      <a:gd name="T9" fmla="*/ 0 h 3"/>
                      <a:gd name="T10" fmla="*/ 1 w 1"/>
                      <a:gd name="T11" fmla="*/ 0 h 3"/>
                      <a:gd name="T12" fmla="*/ 1 w 1"/>
                      <a:gd name="T13" fmla="*/ 0 h 3"/>
                      <a:gd name="T14" fmla="*/ 1 w 1"/>
                      <a:gd name="T15" fmla="*/ 1 h 3"/>
                      <a:gd name="T16" fmla="*/ 1 w 1"/>
                      <a:gd name="T17" fmla="*/ 1 h 3"/>
                      <a:gd name="T18" fmla="*/ 1 w 1"/>
                      <a:gd name="T19" fmla="*/ 1 h 3"/>
                      <a:gd name="T20" fmla="*/ 1 w 1"/>
                      <a:gd name="T21" fmla="*/ 1 h 3"/>
                      <a:gd name="T22" fmla="*/ 1 w 1"/>
                      <a:gd name="T23" fmla="*/ 1 h 3"/>
                      <a:gd name="T24" fmla="*/ 1 w 1"/>
                      <a:gd name="T25" fmla="*/ 1 h 3"/>
                      <a:gd name="T26" fmla="*/ 1 w 1"/>
                      <a:gd name="T27" fmla="*/ 1 h 3"/>
                      <a:gd name="T28" fmla="*/ 1 w 1"/>
                      <a:gd name="T29" fmla="*/ 3 h 3"/>
                      <a:gd name="T30" fmla="*/ 1 w 1"/>
                      <a:gd name="T31" fmla="*/ 3 h 3"/>
                      <a:gd name="T32" fmla="*/ 1 w 1"/>
                      <a:gd name="T33" fmla="*/ 3 h 3"/>
                      <a:gd name="T34" fmla="*/ 1 w 1"/>
                      <a:gd name="T35" fmla="*/ 3 h 3"/>
                      <a:gd name="T36" fmla="*/ 1 w 1"/>
                      <a:gd name="T37" fmla="*/ 3 h 3"/>
                      <a:gd name="T38" fmla="*/ 1 w 1"/>
                      <a:gd name="T39" fmla="*/ 1 h 3"/>
                      <a:gd name="T40" fmla="*/ 1 w 1"/>
                      <a:gd name="T41" fmla="*/ 1 h 3"/>
                      <a:gd name="T42" fmla="*/ 1 w 1"/>
                      <a:gd name="T43" fmla="*/ 1 h 3"/>
                      <a:gd name="T44" fmla="*/ 0 w 1"/>
                      <a:gd name="T45" fmla="*/ 1 h 3"/>
                      <a:gd name="T46" fmla="*/ 0 w 1"/>
                      <a:gd name="T47" fmla="*/ 1 h 3"/>
                      <a:gd name="T48" fmla="*/ 0 w 1"/>
                      <a:gd name="T49" fmla="*/ 1 h 3"/>
                      <a:gd name="T50" fmla="*/ 0 w 1"/>
                      <a:gd name="T51" fmla="*/ 1 h 3"/>
                      <a:gd name="T52" fmla="*/ 0 w 1"/>
                      <a:gd name="T53" fmla="*/ 0 h 3"/>
                      <a:gd name="T54" fmla="*/ 1 w 1"/>
                      <a:gd name="T55" fmla="*/ 0 h 3"/>
                      <a:gd name="T56" fmla="*/ 1 w 1"/>
                      <a:gd name="T57" fmla="*/ 0 h 3"/>
                      <a:gd name="T58" fmla="*/ 1 w 1"/>
                      <a:gd name="T59" fmla="*/ 0 h 3"/>
                      <a:gd name="T60" fmla="*/ 1 w 1"/>
                      <a:gd name="T61" fmla="*/ 0 h 3"/>
                      <a:gd name="T62" fmla="*/ 1 w 1"/>
                      <a:gd name="T63" fmla="*/ 0 h 3"/>
                      <a:gd name="T64" fmla="*/ 1 w 1"/>
                      <a:gd name="T6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 h="3">
                        <a:moveTo>
                          <a:pt x="1" y="0"/>
                        </a:moveTo>
                        <a:lnTo>
                          <a:pt x="1" y="0"/>
                        </a:lnTo>
                        <a:lnTo>
                          <a:pt x="1" y="0"/>
                        </a:lnTo>
                        <a:lnTo>
                          <a:pt x="1" y="0"/>
                        </a:lnTo>
                        <a:lnTo>
                          <a:pt x="1" y="0"/>
                        </a:lnTo>
                        <a:lnTo>
                          <a:pt x="1" y="0"/>
                        </a:lnTo>
                        <a:lnTo>
                          <a:pt x="1" y="0"/>
                        </a:lnTo>
                        <a:lnTo>
                          <a:pt x="1" y="1"/>
                        </a:lnTo>
                        <a:lnTo>
                          <a:pt x="1" y="1"/>
                        </a:lnTo>
                        <a:lnTo>
                          <a:pt x="1" y="1"/>
                        </a:lnTo>
                        <a:lnTo>
                          <a:pt x="1" y="1"/>
                        </a:lnTo>
                        <a:lnTo>
                          <a:pt x="1" y="1"/>
                        </a:lnTo>
                        <a:lnTo>
                          <a:pt x="1" y="1"/>
                        </a:lnTo>
                        <a:lnTo>
                          <a:pt x="1" y="1"/>
                        </a:lnTo>
                        <a:lnTo>
                          <a:pt x="1" y="3"/>
                        </a:lnTo>
                        <a:lnTo>
                          <a:pt x="1" y="3"/>
                        </a:lnTo>
                        <a:lnTo>
                          <a:pt x="1" y="3"/>
                        </a:lnTo>
                        <a:lnTo>
                          <a:pt x="1" y="3"/>
                        </a:lnTo>
                        <a:lnTo>
                          <a:pt x="1" y="3"/>
                        </a:lnTo>
                        <a:lnTo>
                          <a:pt x="1" y="1"/>
                        </a:lnTo>
                        <a:lnTo>
                          <a:pt x="1" y="1"/>
                        </a:lnTo>
                        <a:lnTo>
                          <a:pt x="1" y="1"/>
                        </a:lnTo>
                        <a:lnTo>
                          <a:pt x="0" y="1"/>
                        </a:lnTo>
                        <a:lnTo>
                          <a:pt x="0" y="1"/>
                        </a:lnTo>
                        <a:lnTo>
                          <a:pt x="0" y="1"/>
                        </a:lnTo>
                        <a:lnTo>
                          <a:pt x="0" y="1"/>
                        </a:lnTo>
                        <a:lnTo>
                          <a:pt x="0" y="0"/>
                        </a:lnTo>
                        <a:lnTo>
                          <a:pt x="1" y="0"/>
                        </a:lnTo>
                        <a:lnTo>
                          <a:pt x="1" y="0"/>
                        </a:lnTo>
                        <a:lnTo>
                          <a:pt x="1" y="0"/>
                        </a:lnTo>
                        <a:lnTo>
                          <a:pt x="1" y="0"/>
                        </a:lnTo>
                        <a:lnTo>
                          <a:pt x="1" y="0"/>
                        </a:lnTo>
                        <a:lnTo>
                          <a:pt x="1" y="0"/>
                        </a:lnTo>
                        <a:close/>
                      </a:path>
                    </a:pathLst>
                  </a:custGeom>
                  <a:solidFill>
                    <a:srgbClr val="000000"/>
                  </a:solidFill>
                  <a:ln w="9525">
                    <a:solidFill>
                      <a:schemeClr val="hlink"/>
                    </a:solidFill>
                    <a:round/>
                    <a:headEnd/>
                    <a:tailEnd/>
                  </a:ln>
                </p:spPr>
                <p:txBody>
                  <a:bodyPr/>
                  <a:lstStyle/>
                  <a:p>
                    <a:endParaRPr lang="en-US"/>
                  </a:p>
                </p:txBody>
              </p:sp>
              <p:sp>
                <p:nvSpPr>
                  <p:cNvPr id="2259" name="Freeform 211"/>
                  <p:cNvSpPr>
                    <a:spLocks/>
                  </p:cNvSpPr>
                  <p:nvPr/>
                </p:nvSpPr>
                <p:spPr bwMode="auto">
                  <a:xfrm>
                    <a:off x="3154" y="1590"/>
                    <a:ext cx="1" cy="3"/>
                  </a:xfrm>
                  <a:custGeom>
                    <a:avLst/>
                    <a:gdLst>
                      <a:gd name="T0" fmla="*/ 1 w 1"/>
                      <a:gd name="T1" fmla="*/ 0 h 3"/>
                      <a:gd name="T2" fmla="*/ 1 w 1"/>
                      <a:gd name="T3" fmla="*/ 1 h 3"/>
                      <a:gd name="T4" fmla="*/ 1 w 1"/>
                      <a:gd name="T5" fmla="*/ 3 h 3"/>
                      <a:gd name="T6" fmla="*/ 1 w 1"/>
                      <a:gd name="T7" fmla="*/ 1 h 3"/>
                      <a:gd name="T8" fmla="*/ 0 w 1"/>
                      <a:gd name="T9" fmla="*/ 1 h 3"/>
                      <a:gd name="T10" fmla="*/ 0 w 1"/>
                      <a:gd name="T11" fmla="*/ 0 h 3"/>
                      <a:gd name="T12" fmla="*/ 1 w 1"/>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1" y="0"/>
                        </a:moveTo>
                        <a:lnTo>
                          <a:pt x="1" y="1"/>
                        </a:lnTo>
                        <a:lnTo>
                          <a:pt x="1" y="3"/>
                        </a:lnTo>
                        <a:lnTo>
                          <a:pt x="1" y="1"/>
                        </a:lnTo>
                        <a:lnTo>
                          <a:pt x="0" y="1"/>
                        </a:lnTo>
                        <a:lnTo>
                          <a:pt x="0" y="0"/>
                        </a:lnTo>
                        <a:lnTo>
                          <a:pt x="1"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0" name="Freeform 212"/>
                  <p:cNvSpPr>
                    <a:spLocks/>
                  </p:cNvSpPr>
                  <p:nvPr/>
                </p:nvSpPr>
                <p:spPr bwMode="auto">
                  <a:xfrm>
                    <a:off x="3244" y="1578"/>
                    <a:ext cx="19" cy="13"/>
                  </a:xfrm>
                  <a:custGeom>
                    <a:avLst/>
                    <a:gdLst>
                      <a:gd name="T0" fmla="*/ 0 w 19"/>
                      <a:gd name="T1" fmla="*/ 0 h 13"/>
                      <a:gd name="T2" fmla="*/ 0 w 19"/>
                      <a:gd name="T3" fmla="*/ 0 h 13"/>
                      <a:gd name="T4" fmla="*/ 0 w 19"/>
                      <a:gd name="T5" fmla="*/ 0 h 13"/>
                      <a:gd name="T6" fmla="*/ 0 w 19"/>
                      <a:gd name="T7" fmla="*/ 0 h 13"/>
                      <a:gd name="T8" fmla="*/ 0 w 19"/>
                      <a:gd name="T9" fmla="*/ 0 h 13"/>
                      <a:gd name="T10" fmla="*/ 0 w 19"/>
                      <a:gd name="T11" fmla="*/ 0 h 13"/>
                      <a:gd name="T12" fmla="*/ 0 w 19"/>
                      <a:gd name="T13" fmla="*/ 1 h 13"/>
                      <a:gd name="T14" fmla="*/ 0 w 19"/>
                      <a:gd name="T15" fmla="*/ 1 h 13"/>
                      <a:gd name="T16" fmla="*/ 0 w 19"/>
                      <a:gd name="T17" fmla="*/ 1 h 13"/>
                      <a:gd name="T18" fmla="*/ 0 w 19"/>
                      <a:gd name="T19" fmla="*/ 1 h 13"/>
                      <a:gd name="T20" fmla="*/ 0 w 19"/>
                      <a:gd name="T21" fmla="*/ 1 h 13"/>
                      <a:gd name="T22" fmla="*/ 0 w 19"/>
                      <a:gd name="T23" fmla="*/ 1 h 13"/>
                      <a:gd name="T24" fmla="*/ 0 w 19"/>
                      <a:gd name="T25" fmla="*/ 1 h 13"/>
                      <a:gd name="T26" fmla="*/ 0 w 19"/>
                      <a:gd name="T27" fmla="*/ 3 h 13"/>
                      <a:gd name="T28" fmla="*/ 0 w 19"/>
                      <a:gd name="T29" fmla="*/ 3 h 13"/>
                      <a:gd name="T30" fmla="*/ 0 w 19"/>
                      <a:gd name="T31" fmla="*/ 3 h 13"/>
                      <a:gd name="T32" fmla="*/ 0 w 19"/>
                      <a:gd name="T33" fmla="*/ 3 h 13"/>
                      <a:gd name="T34" fmla="*/ 19 w 19"/>
                      <a:gd name="T35" fmla="*/ 13 h 13"/>
                      <a:gd name="T36" fmla="*/ 19 w 19"/>
                      <a:gd name="T37" fmla="*/ 13 h 13"/>
                      <a:gd name="T38" fmla="*/ 17 w 19"/>
                      <a:gd name="T39" fmla="*/ 13 h 13"/>
                      <a:gd name="T40" fmla="*/ 17 w 19"/>
                      <a:gd name="T41" fmla="*/ 13 h 13"/>
                      <a:gd name="T42" fmla="*/ 17 w 19"/>
                      <a:gd name="T43" fmla="*/ 13 h 13"/>
                      <a:gd name="T44" fmla="*/ 17 w 19"/>
                      <a:gd name="T45" fmla="*/ 13 h 13"/>
                      <a:gd name="T46" fmla="*/ 17 w 19"/>
                      <a:gd name="T47" fmla="*/ 13 h 13"/>
                      <a:gd name="T48" fmla="*/ 17 w 19"/>
                      <a:gd name="T49" fmla="*/ 12 h 13"/>
                      <a:gd name="T50" fmla="*/ 17 w 19"/>
                      <a:gd name="T51" fmla="*/ 12 h 13"/>
                      <a:gd name="T52" fmla="*/ 17 w 19"/>
                      <a:gd name="T53" fmla="*/ 12 h 13"/>
                      <a:gd name="T54" fmla="*/ 17 w 19"/>
                      <a:gd name="T55" fmla="*/ 12 h 13"/>
                      <a:gd name="T56" fmla="*/ 19 w 19"/>
                      <a:gd name="T57" fmla="*/ 12 h 13"/>
                      <a:gd name="T58" fmla="*/ 19 w 19"/>
                      <a:gd name="T59" fmla="*/ 12 h 13"/>
                      <a:gd name="T60" fmla="*/ 19 w 19"/>
                      <a:gd name="T61" fmla="*/ 12 h 13"/>
                      <a:gd name="T62" fmla="*/ 19 w 19"/>
                      <a:gd name="T63" fmla="*/ 12 h 13"/>
                      <a:gd name="T64" fmla="*/ 19 w 19"/>
                      <a:gd name="T65"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3">
                        <a:moveTo>
                          <a:pt x="19" y="12"/>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3"/>
                        </a:lnTo>
                        <a:lnTo>
                          <a:pt x="0" y="3"/>
                        </a:lnTo>
                        <a:lnTo>
                          <a:pt x="0" y="3"/>
                        </a:lnTo>
                        <a:lnTo>
                          <a:pt x="0" y="3"/>
                        </a:lnTo>
                        <a:lnTo>
                          <a:pt x="0" y="3"/>
                        </a:lnTo>
                        <a:lnTo>
                          <a:pt x="0" y="3"/>
                        </a:lnTo>
                        <a:lnTo>
                          <a:pt x="0" y="3"/>
                        </a:lnTo>
                        <a:lnTo>
                          <a:pt x="0" y="3"/>
                        </a:lnTo>
                        <a:lnTo>
                          <a:pt x="19" y="13"/>
                        </a:lnTo>
                        <a:lnTo>
                          <a:pt x="19" y="13"/>
                        </a:lnTo>
                        <a:lnTo>
                          <a:pt x="19" y="13"/>
                        </a:lnTo>
                        <a:lnTo>
                          <a:pt x="19" y="13"/>
                        </a:lnTo>
                        <a:lnTo>
                          <a:pt x="17" y="13"/>
                        </a:lnTo>
                        <a:lnTo>
                          <a:pt x="17" y="13"/>
                        </a:lnTo>
                        <a:lnTo>
                          <a:pt x="17" y="13"/>
                        </a:lnTo>
                        <a:lnTo>
                          <a:pt x="17" y="13"/>
                        </a:lnTo>
                        <a:lnTo>
                          <a:pt x="17" y="13"/>
                        </a:lnTo>
                        <a:lnTo>
                          <a:pt x="17" y="13"/>
                        </a:lnTo>
                        <a:lnTo>
                          <a:pt x="17" y="13"/>
                        </a:lnTo>
                        <a:lnTo>
                          <a:pt x="17" y="13"/>
                        </a:lnTo>
                        <a:lnTo>
                          <a:pt x="17" y="13"/>
                        </a:lnTo>
                        <a:lnTo>
                          <a:pt x="17" y="13"/>
                        </a:lnTo>
                        <a:lnTo>
                          <a:pt x="17" y="13"/>
                        </a:lnTo>
                        <a:lnTo>
                          <a:pt x="17" y="12"/>
                        </a:lnTo>
                        <a:lnTo>
                          <a:pt x="17" y="12"/>
                        </a:lnTo>
                        <a:lnTo>
                          <a:pt x="17" y="12"/>
                        </a:lnTo>
                        <a:lnTo>
                          <a:pt x="17" y="12"/>
                        </a:lnTo>
                        <a:lnTo>
                          <a:pt x="17" y="12"/>
                        </a:lnTo>
                        <a:lnTo>
                          <a:pt x="17" y="12"/>
                        </a:lnTo>
                        <a:lnTo>
                          <a:pt x="17" y="12"/>
                        </a:lnTo>
                        <a:lnTo>
                          <a:pt x="17" y="12"/>
                        </a:lnTo>
                        <a:lnTo>
                          <a:pt x="19" y="12"/>
                        </a:lnTo>
                        <a:lnTo>
                          <a:pt x="19" y="12"/>
                        </a:lnTo>
                        <a:lnTo>
                          <a:pt x="19" y="12"/>
                        </a:lnTo>
                        <a:lnTo>
                          <a:pt x="19" y="12"/>
                        </a:lnTo>
                        <a:lnTo>
                          <a:pt x="19" y="12"/>
                        </a:lnTo>
                        <a:lnTo>
                          <a:pt x="19" y="12"/>
                        </a:lnTo>
                        <a:lnTo>
                          <a:pt x="19" y="12"/>
                        </a:lnTo>
                        <a:lnTo>
                          <a:pt x="19" y="12"/>
                        </a:lnTo>
                        <a:lnTo>
                          <a:pt x="19" y="12"/>
                        </a:lnTo>
                        <a:lnTo>
                          <a:pt x="19" y="12"/>
                        </a:lnTo>
                        <a:close/>
                      </a:path>
                    </a:pathLst>
                  </a:custGeom>
                  <a:solidFill>
                    <a:srgbClr val="000000"/>
                  </a:solidFill>
                  <a:ln w="9525">
                    <a:solidFill>
                      <a:schemeClr val="hlink"/>
                    </a:solidFill>
                    <a:round/>
                    <a:headEnd/>
                    <a:tailEnd/>
                  </a:ln>
                </p:spPr>
                <p:txBody>
                  <a:bodyPr/>
                  <a:lstStyle/>
                  <a:p>
                    <a:endParaRPr lang="en-US"/>
                  </a:p>
                </p:txBody>
              </p:sp>
              <p:sp>
                <p:nvSpPr>
                  <p:cNvPr id="2261" name="Freeform 213"/>
                  <p:cNvSpPr>
                    <a:spLocks/>
                  </p:cNvSpPr>
                  <p:nvPr/>
                </p:nvSpPr>
                <p:spPr bwMode="auto">
                  <a:xfrm>
                    <a:off x="3244" y="1578"/>
                    <a:ext cx="19" cy="13"/>
                  </a:xfrm>
                  <a:custGeom>
                    <a:avLst/>
                    <a:gdLst>
                      <a:gd name="T0" fmla="*/ 19 w 19"/>
                      <a:gd name="T1" fmla="*/ 12 h 13"/>
                      <a:gd name="T2" fmla="*/ 0 w 19"/>
                      <a:gd name="T3" fmla="*/ 0 h 13"/>
                      <a:gd name="T4" fmla="*/ 0 w 19"/>
                      <a:gd name="T5" fmla="*/ 1 h 13"/>
                      <a:gd name="T6" fmla="*/ 0 w 19"/>
                      <a:gd name="T7" fmla="*/ 3 h 13"/>
                      <a:gd name="T8" fmla="*/ 19 w 19"/>
                      <a:gd name="T9" fmla="*/ 13 h 13"/>
                      <a:gd name="T10" fmla="*/ 17 w 19"/>
                      <a:gd name="T11" fmla="*/ 13 h 13"/>
                      <a:gd name="T12" fmla="*/ 17 w 19"/>
                      <a:gd name="T13" fmla="*/ 12 h 13"/>
                      <a:gd name="T14" fmla="*/ 19 w 19"/>
                      <a:gd name="T15" fmla="*/ 1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19" y="12"/>
                        </a:moveTo>
                        <a:lnTo>
                          <a:pt x="0" y="0"/>
                        </a:lnTo>
                        <a:lnTo>
                          <a:pt x="0" y="1"/>
                        </a:lnTo>
                        <a:lnTo>
                          <a:pt x="0" y="3"/>
                        </a:lnTo>
                        <a:lnTo>
                          <a:pt x="19" y="13"/>
                        </a:lnTo>
                        <a:lnTo>
                          <a:pt x="17" y="13"/>
                        </a:lnTo>
                        <a:lnTo>
                          <a:pt x="17" y="12"/>
                        </a:lnTo>
                        <a:lnTo>
                          <a:pt x="19" y="12"/>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2" name="Freeform 214"/>
                  <p:cNvSpPr>
                    <a:spLocks/>
                  </p:cNvSpPr>
                  <p:nvPr/>
                </p:nvSpPr>
                <p:spPr bwMode="auto">
                  <a:xfrm>
                    <a:off x="3261" y="1590"/>
                    <a:ext cx="2" cy="1"/>
                  </a:xfrm>
                  <a:custGeom>
                    <a:avLst/>
                    <a:gdLst>
                      <a:gd name="T0" fmla="*/ 2 w 2"/>
                      <a:gd name="T1" fmla="*/ 0 h 1"/>
                      <a:gd name="T2" fmla="*/ 2 w 2"/>
                      <a:gd name="T3" fmla="*/ 0 h 1"/>
                      <a:gd name="T4" fmla="*/ 2 w 2"/>
                      <a:gd name="T5" fmla="*/ 0 h 1"/>
                      <a:gd name="T6" fmla="*/ 2 w 2"/>
                      <a:gd name="T7" fmla="*/ 0 h 1"/>
                      <a:gd name="T8" fmla="*/ 0 w 2"/>
                      <a:gd name="T9" fmla="*/ 0 h 1"/>
                      <a:gd name="T10" fmla="*/ 0 w 2"/>
                      <a:gd name="T11" fmla="*/ 0 h 1"/>
                      <a:gd name="T12" fmla="*/ 0 w 2"/>
                      <a:gd name="T13" fmla="*/ 0 h 1"/>
                      <a:gd name="T14" fmla="*/ 0 w 2"/>
                      <a:gd name="T15" fmla="*/ 0 h 1"/>
                      <a:gd name="T16" fmla="*/ 0 w 2"/>
                      <a:gd name="T17" fmla="*/ 1 h 1"/>
                      <a:gd name="T18" fmla="*/ 0 w 2"/>
                      <a:gd name="T19" fmla="*/ 1 h 1"/>
                      <a:gd name="T20" fmla="*/ 0 w 2"/>
                      <a:gd name="T21" fmla="*/ 1 h 1"/>
                      <a:gd name="T22" fmla="*/ 0 w 2"/>
                      <a:gd name="T23" fmla="*/ 1 h 1"/>
                      <a:gd name="T24" fmla="*/ 0 w 2"/>
                      <a:gd name="T25" fmla="*/ 1 h 1"/>
                      <a:gd name="T26" fmla="*/ 2 w 2"/>
                      <a:gd name="T27" fmla="*/ 1 h 1"/>
                      <a:gd name="T28" fmla="*/ 2 w 2"/>
                      <a:gd name="T29" fmla="*/ 1 h 1"/>
                      <a:gd name="T30" fmla="*/ 2 w 2"/>
                      <a:gd name="T31" fmla="*/ 1 h 1"/>
                      <a:gd name="T32" fmla="*/ 2 w 2"/>
                      <a:gd name="T33" fmla="*/ 1 h 1"/>
                      <a:gd name="T34" fmla="*/ 2 w 2"/>
                      <a:gd name="T35" fmla="*/ 1 h 1"/>
                      <a:gd name="T36" fmla="*/ 2 w 2"/>
                      <a:gd name="T37" fmla="*/ 1 h 1"/>
                      <a:gd name="T38" fmla="*/ 2 w 2"/>
                      <a:gd name="T39" fmla="*/ 1 h 1"/>
                      <a:gd name="T40" fmla="*/ 2 w 2"/>
                      <a:gd name="T41" fmla="*/ 1 h 1"/>
                      <a:gd name="T42" fmla="*/ 2 w 2"/>
                      <a:gd name="T43" fmla="*/ 1 h 1"/>
                      <a:gd name="T44" fmla="*/ 2 w 2"/>
                      <a:gd name="T45" fmla="*/ 1 h 1"/>
                      <a:gd name="T46" fmla="*/ 2 w 2"/>
                      <a:gd name="T47" fmla="*/ 1 h 1"/>
                      <a:gd name="T48" fmla="*/ 2 w 2"/>
                      <a:gd name="T49" fmla="*/ 1 h 1"/>
                      <a:gd name="T50" fmla="*/ 2 w 2"/>
                      <a:gd name="T51" fmla="*/ 0 h 1"/>
                      <a:gd name="T52" fmla="*/ 2 w 2"/>
                      <a:gd name="T53" fmla="*/ 0 h 1"/>
                      <a:gd name="T54" fmla="*/ 2 w 2"/>
                      <a:gd name="T55" fmla="*/ 0 h 1"/>
                      <a:gd name="T56" fmla="*/ 2 w 2"/>
                      <a:gd name="T57" fmla="*/ 0 h 1"/>
                      <a:gd name="T58" fmla="*/ 2 w 2"/>
                      <a:gd name="T59" fmla="*/ 0 h 1"/>
                      <a:gd name="T60" fmla="*/ 2 w 2"/>
                      <a:gd name="T61" fmla="*/ 0 h 1"/>
                      <a:gd name="T62" fmla="*/ 2 w 2"/>
                      <a:gd name="T63" fmla="*/ 0 h 1"/>
                      <a:gd name="T64" fmla="*/ 2 w 2"/>
                      <a:gd name="T65"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 h="1">
                        <a:moveTo>
                          <a:pt x="2" y="0"/>
                        </a:moveTo>
                        <a:lnTo>
                          <a:pt x="2" y="0"/>
                        </a:lnTo>
                        <a:lnTo>
                          <a:pt x="2" y="0"/>
                        </a:lnTo>
                        <a:lnTo>
                          <a:pt x="2" y="0"/>
                        </a:lnTo>
                        <a:lnTo>
                          <a:pt x="0" y="0"/>
                        </a:lnTo>
                        <a:lnTo>
                          <a:pt x="0" y="0"/>
                        </a:lnTo>
                        <a:lnTo>
                          <a:pt x="0" y="0"/>
                        </a:lnTo>
                        <a:lnTo>
                          <a:pt x="0" y="0"/>
                        </a:lnTo>
                        <a:lnTo>
                          <a:pt x="0" y="1"/>
                        </a:lnTo>
                        <a:lnTo>
                          <a:pt x="0" y="1"/>
                        </a:lnTo>
                        <a:lnTo>
                          <a:pt x="0" y="1"/>
                        </a:lnTo>
                        <a:lnTo>
                          <a:pt x="0" y="1"/>
                        </a:lnTo>
                        <a:lnTo>
                          <a:pt x="0"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0"/>
                        </a:lnTo>
                        <a:lnTo>
                          <a:pt x="2" y="0"/>
                        </a:lnTo>
                        <a:lnTo>
                          <a:pt x="2" y="0"/>
                        </a:lnTo>
                        <a:lnTo>
                          <a:pt x="2" y="0"/>
                        </a:lnTo>
                        <a:lnTo>
                          <a:pt x="2" y="0"/>
                        </a:lnTo>
                        <a:lnTo>
                          <a:pt x="2" y="0"/>
                        </a:lnTo>
                        <a:lnTo>
                          <a:pt x="2" y="0"/>
                        </a:lnTo>
                        <a:lnTo>
                          <a:pt x="2" y="0"/>
                        </a:lnTo>
                        <a:close/>
                      </a:path>
                    </a:pathLst>
                  </a:custGeom>
                  <a:solidFill>
                    <a:srgbClr val="000000"/>
                  </a:solidFill>
                  <a:ln w="9525">
                    <a:solidFill>
                      <a:schemeClr val="hlink"/>
                    </a:solidFill>
                    <a:round/>
                    <a:headEnd/>
                    <a:tailEnd/>
                  </a:ln>
                </p:spPr>
                <p:txBody>
                  <a:bodyPr/>
                  <a:lstStyle/>
                  <a:p>
                    <a:endParaRPr lang="en-US"/>
                  </a:p>
                </p:txBody>
              </p:sp>
              <p:sp>
                <p:nvSpPr>
                  <p:cNvPr id="2263" name="Rectangle 215"/>
                  <p:cNvSpPr>
                    <a:spLocks noChangeArrowheads="1"/>
                  </p:cNvSpPr>
                  <p:nvPr/>
                </p:nvSpPr>
                <p:spPr bwMode="auto">
                  <a:xfrm>
                    <a:off x="3261" y="1590"/>
                    <a:ext cx="2" cy="1"/>
                  </a:xfrm>
                  <a:prstGeom prst="rect">
                    <a:avLst/>
                  </a:prstGeom>
                  <a:noFill/>
                  <a:ln w="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4" name="Freeform 216"/>
                  <p:cNvSpPr>
                    <a:spLocks/>
                  </p:cNvSpPr>
                  <p:nvPr/>
                </p:nvSpPr>
                <p:spPr bwMode="auto">
                  <a:xfrm>
                    <a:off x="3173" y="1530"/>
                    <a:ext cx="72" cy="9"/>
                  </a:xfrm>
                  <a:custGeom>
                    <a:avLst/>
                    <a:gdLst>
                      <a:gd name="T0" fmla="*/ 10 w 72"/>
                      <a:gd name="T1" fmla="*/ 0 h 9"/>
                      <a:gd name="T2" fmla="*/ 62 w 72"/>
                      <a:gd name="T3" fmla="*/ 0 h 9"/>
                      <a:gd name="T4" fmla="*/ 72 w 72"/>
                      <a:gd name="T5" fmla="*/ 9 h 9"/>
                      <a:gd name="T6" fmla="*/ 0 w 72"/>
                      <a:gd name="T7" fmla="*/ 9 h 9"/>
                      <a:gd name="T8" fmla="*/ 10 w 72"/>
                      <a:gd name="T9" fmla="*/ 0 h 9"/>
                    </a:gdLst>
                    <a:ahLst/>
                    <a:cxnLst>
                      <a:cxn ang="0">
                        <a:pos x="T0" y="T1"/>
                      </a:cxn>
                      <a:cxn ang="0">
                        <a:pos x="T2" y="T3"/>
                      </a:cxn>
                      <a:cxn ang="0">
                        <a:pos x="T4" y="T5"/>
                      </a:cxn>
                      <a:cxn ang="0">
                        <a:pos x="T6" y="T7"/>
                      </a:cxn>
                      <a:cxn ang="0">
                        <a:pos x="T8" y="T9"/>
                      </a:cxn>
                    </a:cxnLst>
                    <a:rect l="0" t="0" r="r" b="b"/>
                    <a:pathLst>
                      <a:path w="72" h="9">
                        <a:moveTo>
                          <a:pt x="10" y="0"/>
                        </a:moveTo>
                        <a:lnTo>
                          <a:pt x="62" y="0"/>
                        </a:lnTo>
                        <a:lnTo>
                          <a:pt x="72" y="9"/>
                        </a:lnTo>
                        <a:lnTo>
                          <a:pt x="0" y="9"/>
                        </a:lnTo>
                        <a:lnTo>
                          <a:pt x="1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5" name="Freeform 217"/>
                  <p:cNvSpPr>
                    <a:spLocks/>
                  </p:cNvSpPr>
                  <p:nvPr/>
                </p:nvSpPr>
                <p:spPr bwMode="auto">
                  <a:xfrm>
                    <a:off x="3155" y="1537"/>
                    <a:ext cx="19" cy="14"/>
                  </a:xfrm>
                  <a:custGeom>
                    <a:avLst/>
                    <a:gdLst>
                      <a:gd name="T0" fmla="*/ 18 w 19"/>
                      <a:gd name="T1" fmla="*/ 0 h 14"/>
                      <a:gd name="T2" fmla="*/ 18 w 19"/>
                      <a:gd name="T3" fmla="*/ 0 h 14"/>
                      <a:gd name="T4" fmla="*/ 18 w 19"/>
                      <a:gd name="T5" fmla="*/ 0 h 14"/>
                      <a:gd name="T6" fmla="*/ 18 w 19"/>
                      <a:gd name="T7" fmla="*/ 0 h 14"/>
                      <a:gd name="T8" fmla="*/ 18 w 19"/>
                      <a:gd name="T9" fmla="*/ 0 h 14"/>
                      <a:gd name="T10" fmla="*/ 19 w 19"/>
                      <a:gd name="T11" fmla="*/ 0 h 14"/>
                      <a:gd name="T12" fmla="*/ 19 w 19"/>
                      <a:gd name="T13" fmla="*/ 0 h 14"/>
                      <a:gd name="T14" fmla="*/ 19 w 19"/>
                      <a:gd name="T15" fmla="*/ 2 h 14"/>
                      <a:gd name="T16" fmla="*/ 19 w 19"/>
                      <a:gd name="T17" fmla="*/ 2 h 14"/>
                      <a:gd name="T18" fmla="*/ 19 w 19"/>
                      <a:gd name="T19" fmla="*/ 2 h 14"/>
                      <a:gd name="T20" fmla="*/ 19 w 19"/>
                      <a:gd name="T21" fmla="*/ 2 h 14"/>
                      <a:gd name="T22" fmla="*/ 19 w 19"/>
                      <a:gd name="T23" fmla="*/ 2 h 14"/>
                      <a:gd name="T24" fmla="*/ 19 w 19"/>
                      <a:gd name="T25" fmla="*/ 2 h 14"/>
                      <a:gd name="T26" fmla="*/ 19 w 19"/>
                      <a:gd name="T27" fmla="*/ 3 h 14"/>
                      <a:gd name="T28" fmla="*/ 19 w 19"/>
                      <a:gd name="T29" fmla="*/ 3 h 14"/>
                      <a:gd name="T30" fmla="*/ 18 w 19"/>
                      <a:gd name="T31" fmla="*/ 3 h 14"/>
                      <a:gd name="T32" fmla="*/ 18 w 19"/>
                      <a:gd name="T33" fmla="*/ 3 h 14"/>
                      <a:gd name="T34" fmla="*/ 0 w 19"/>
                      <a:gd name="T35" fmla="*/ 14 h 14"/>
                      <a:gd name="T36" fmla="*/ 0 w 19"/>
                      <a:gd name="T37" fmla="*/ 14 h 14"/>
                      <a:gd name="T38" fmla="*/ 0 w 19"/>
                      <a:gd name="T39" fmla="*/ 14 h 14"/>
                      <a:gd name="T40" fmla="*/ 0 w 19"/>
                      <a:gd name="T41" fmla="*/ 14 h 14"/>
                      <a:gd name="T42" fmla="*/ 0 w 19"/>
                      <a:gd name="T43" fmla="*/ 14 h 14"/>
                      <a:gd name="T44" fmla="*/ 0 w 19"/>
                      <a:gd name="T45" fmla="*/ 14 h 14"/>
                      <a:gd name="T46" fmla="*/ 0 w 19"/>
                      <a:gd name="T47" fmla="*/ 14 h 14"/>
                      <a:gd name="T48" fmla="*/ 0 w 19"/>
                      <a:gd name="T49" fmla="*/ 12 h 14"/>
                      <a:gd name="T50" fmla="*/ 0 w 19"/>
                      <a:gd name="T51" fmla="*/ 12 h 14"/>
                      <a:gd name="T52" fmla="*/ 0 w 19"/>
                      <a:gd name="T53" fmla="*/ 12 h 14"/>
                      <a:gd name="T54" fmla="*/ 0 w 19"/>
                      <a:gd name="T55" fmla="*/ 12 h 14"/>
                      <a:gd name="T56" fmla="*/ 0 w 19"/>
                      <a:gd name="T57" fmla="*/ 12 h 14"/>
                      <a:gd name="T58" fmla="*/ 0 w 19"/>
                      <a:gd name="T59" fmla="*/ 12 h 14"/>
                      <a:gd name="T60" fmla="*/ 0 w 19"/>
                      <a:gd name="T61" fmla="*/ 12 h 14"/>
                      <a:gd name="T62" fmla="*/ 0 w 19"/>
                      <a:gd name="T63" fmla="*/ 12 h 14"/>
                      <a:gd name="T64" fmla="*/ 0 w 19"/>
                      <a:gd name="T65"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4">
                        <a:moveTo>
                          <a:pt x="0" y="12"/>
                        </a:moveTo>
                        <a:lnTo>
                          <a:pt x="18" y="0"/>
                        </a:lnTo>
                        <a:lnTo>
                          <a:pt x="18" y="0"/>
                        </a:lnTo>
                        <a:lnTo>
                          <a:pt x="18" y="0"/>
                        </a:lnTo>
                        <a:lnTo>
                          <a:pt x="18" y="0"/>
                        </a:lnTo>
                        <a:lnTo>
                          <a:pt x="18" y="0"/>
                        </a:lnTo>
                        <a:lnTo>
                          <a:pt x="18" y="0"/>
                        </a:lnTo>
                        <a:lnTo>
                          <a:pt x="18" y="0"/>
                        </a:lnTo>
                        <a:lnTo>
                          <a:pt x="18" y="0"/>
                        </a:lnTo>
                        <a:lnTo>
                          <a:pt x="18" y="0"/>
                        </a:lnTo>
                        <a:lnTo>
                          <a:pt x="18" y="0"/>
                        </a:lnTo>
                        <a:lnTo>
                          <a:pt x="19" y="0"/>
                        </a:lnTo>
                        <a:lnTo>
                          <a:pt x="19" y="0"/>
                        </a:lnTo>
                        <a:lnTo>
                          <a:pt x="19" y="0"/>
                        </a:lnTo>
                        <a:lnTo>
                          <a:pt x="19" y="2"/>
                        </a:lnTo>
                        <a:lnTo>
                          <a:pt x="19" y="2"/>
                        </a:lnTo>
                        <a:lnTo>
                          <a:pt x="19" y="2"/>
                        </a:lnTo>
                        <a:lnTo>
                          <a:pt x="19" y="2"/>
                        </a:lnTo>
                        <a:lnTo>
                          <a:pt x="19" y="2"/>
                        </a:lnTo>
                        <a:lnTo>
                          <a:pt x="19" y="2"/>
                        </a:lnTo>
                        <a:lnTo>
                          <a:pt x="19" y="2"/>
                        </a:lnTo>
                        <a:lnTo>
                          <a:pt x="19" y="2"/>
                        </a:lnTo>
                        <a:lnTo>
                          <a:pt x="19" y="2"/>
                        </a:lnTo>
                        <a:lnTo>
                          <a:pt x="19" y="2"/>
                        </a:lnTo>
                        <a:lnTo>
                          <a:pt x="19" y="2"/>
                        </a:lnTo>
                        <a:lnTo>
                          <a:pt x="19" y="2"/>
                        </a:lnTo>
                        <a:lnTo>
                          <a:pt x="19" y="2"/>
                        </a:lnTo>
                        <a:lnTo>
                          <a:pt x="19" y="3"/>
                        </a:lnTo>
                        <a:lnTo>
                          <a:pt x="19" y="3"/>
                        </a:lnTo>
                        <a:lnTo>
                          <a:pt x="19" y="3"/>
                        </a:lnTo>
                        <a:lnTo>
                          <a:pt x="18" y="3"/>
                        </a:lnTo>
                        <a:lnTo>
                          <a:pt x="18" y="3"/>
                        </a:lnTo>
                        <a:lnTo>
                          <a:pt x="18" y="3"/>
                        </a:lnTo>
                        <a:lnTo>
                          <a:pt x="18" y="3"/>
                        </a:lnTo>
                        <a:lnTo>
                          <a:pt x="0" y="14"/>
                        </a:lnTo>
                        <a:lnTo>
                          <a:pt x="0" y="14"/>
                        </a:lnTo>
                        <a:lnTo>
                          <a:pt x="0" y="14"/>
                        </a:lnTo>
                        <a:lnTo>
                          <a:pt x="0" y="14"/>
                        </a:lnTo>
                        <a:lnTo>
                          <a:pt x="0" y="14"/>
                        </a:lnTo>
                        <a:lnTo>
                          <a:pt x="0" y="14"/>
                        </a:lnTo>
                        <a:lnTo>
                          <a:pt x="0" y="14"/>
                        </a:lnTo>
                        <a:lnTo>
                          <a:pt x="0" y="14"/>
                        </a:lnTo>
                        <a:lnTo>
                          <a:pt x="0" y="14"/>
                        </a:lnTo>
                        <a:lnTo>
                          <a:pt x="0" y="14"/>
                        </a:lnTo>
                        <a:lnTo>
                          <a:pt x="0" y="14"/>
                        </a:lnTo>
                        <a:lnTo>
                          <a:pt x="0" y="14"/>
                        </a:lnTo>
                        <a:lnTo>
                          <a:pt x="0" y="14"/>
                        </a:lnTo>
                        <a:lnTo>
                          <a:pt x="0" y="14"/>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close/>
                      </a:path>
                    </a:pathLst>
                  </a:custGeom>
                  <a:solidFill>
                    <a:srgbClr val="000000"/>
                  </a:solidFill>
                  <a:ln w="9525">
                    <a:solidFill>
                      <a:schemeClr val="hlink"/>
                    </a:solidFill>
                    <a:round/>
                    <a:headEnd/>
                    <a:tailEnd/>
                  </a:ln>
                </p:spPr>
                <p:txBody>
                  <a:bodyPr/>
                  <a:lstStyle/>
                  <a:p>
                    <a:endParaRPr lang="en-US"/>
                  </a:p>
                </p:txBody>
              </p:sp>
              <p:sp>
                <p:nvSpPr>
                  <p:cNvPr id="2266" name="Freeform 218"/>
                  <p:cNvSpPr>
                    <a:spLocks/>
                  </p:cNvSpPr>
                  <p:nvPr/>
                </p:nvSpPr>
                <p:spPr bwMode="auto">
                  <a:xfrm>
                    <a:off x="3155" y="1537"/>
                    <a:ext cx="19" cy="14"/>
                  </a:xfrm>
                  <a:custGeom>
                    <a:avLst/>
                    <a:gdLst>
                      <a:gd name="T0" fmla="*/ 0 w 19"/>
                      <a:gd name="T1" fmla="*/ 12 h 14"/>
                      <a:gd name="T2" fmla="*/ 18 w 19"/>
                      <a:gd name="T3" fmla="*/ 0 h 14"/>
                      <a:gd name="T4" fmla="*/ 19 w 19"/>
                      <a:gd name="T5" fmla="*/ 0 h 14"/>
                      <a:gd name="T6" fmla="*/ 19 w 19"/>
                      <a:gd name="T7" fmla="*/ 2 h 14"/>
                      <a:gd name="T8" fmla="*/ 19 w 19"/>
                      <a:gd name="T9" fmla="*/ 3 h 14"/>
                      <a:gd name="T10" fmla="*/ 18 w 19"/>
                      <a:gd name="T11" fmla="*/ 3 h 14"/>
                      <a:gd name="T12" fmla="*/ 0 w 19"/>
                      <a:gd name="T13" fmla="*/ 14 h 14"/>
                      <a:gd name="T14" fmla="*/ 0 w 19"/>
                      <a:gd name="T15" fmla="*/ 12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4">
                        <a:moveTo>
                          <a:pt x="0" y="12"/>
                        </a:moveTo>
                        <a:lnTo>
                          <a:pt x="18" y="0"/>
                        </a:lnTo>
                        <a:lnTo>
                          <a:pt x="19" y="0"/>
                        </a:lnTo>
                        <a:lnTo>
                          <a:pt x="19" y="2"/>
                        </a:lnTo>
                        <a:lnTo>
                          <a:pt x="19" y="3"/>
                        </a:lnTo>
                        <a:lnTo>
                          <a:pt x="18" y="3"/>
                        </a:lnTo>
                        <a:lnTo>
                          <a:pt x="0" y="14"/>
                        </a:lnTo>
                        <a:lnTo>
                          <a:pt x="0" y="12"/>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7" name="Freeform 219"/>
                  <p:cNvSpPr>
                    <a:spLocks/>
                  </p:cNvSpPr>
                  <p:nvPr/>
                </p:nvSpPr>
                <p:spPr bwMode="auto">
                  <a:xfrm>
                    <a:off x="3154" y="1549"/>
                    <a:ext cx="1" cy="2"/>
                  </a:xfrm>
                  <a:custGeom>
                    <a:avLst/>
                    <a:gdLst>
                      <a:gd name="T0" fmla="*/ 1 w 1"/>
                      <a:gd name="T1" fmla="*/ 0 h 2"/>
                      <a:gd name="T2" fmla="*/ 1 w 1"/>
                      <a:gd name="T3" fmla="*/ 0 h 2"/>
                      <a:gd name="T4" fmla="*/ 1 w 1"/>
                      <a:gd name="T5" fmla="*/ 0 h 2"/>
                      <a:gd name="T6" fmla="*/ 1 w 1"/>
                      <a:gd name="T7" fmla="*/ 0 h 2"/>
                      <a:gd name="T8" fmla="*/ 1 w 1"/>
                      <a:gd name="T9" fmla="*/ 0 h 2"/>
                      <a:gd name="T10" fmla="*/ 1 w 1"/>
                      <a:gd name="T11" fmla="*/ 0 h 2"/>
                      <a:gd name="T12" fmla="*/ 1 w 1"/>
                      <a:gd name="T13" fmla="*/ 0 h 2"/>
                      <a:gd name="T14" fmla="*/ 1 w 1"/>
                      <a:gd name="T15" fmla="*/ 0 h 2"/>
                      <a:gd name="T16" fmla="*/ 1 w 1"/>
                      <a:gd name="T17" fmla="*/ 2 h 2"/>
                      <a:gd name="T18" fmla="*/ 1 w 1"/>
                      <a:gd name="T19" fmla="*/ 2 h 2"/>
                      <a:gd name="T20" fmla="*/ 1 w 1"/>
                      <a:gd name="T21" fmla="*/ 2 h 2"/>
                      <a:gd name="T22" fmla="*/ 1 w 1"/>
                      <a:gd name="T23" fmla="*/ 2 h 2"/>
                      <a:gd name="T24" fmla="*/ 1 w 1"/>
                      <a:gd name="T25" fmla="*/ 2 h 2"/>
                      <a:gd name="T26" fmla="*/ 1 w 1"/>
                      <a:gd name="T27" fmla="*/ 2 h 2"/>
                      <a:gd name="T28" fmla="*/ 1 w 1"/>
                      <a:gd name="T29" fmla="*/ 2 h 2"/>
                      <a:gd name="T30" fmla="*/ 1 w 1"/>
                      <a:gd name="T31" fmla="*/ 2 h 2"/>
                      <a:gd name="T32" fmla="*/ 1 w 1"/>
                      <a:gd name="T33" fmla="*/ 2 h 2"/>
                      <a:gd name="T34" fmla="*/ 1 w 1"/>
                      <a:gd name="T35" fmla="*/ 2 h 2"/>
                      <a:gd name="T36" fmla="*/ 1 w 1"/>
                      <a:gd name="T37" fmla="*/ 2 h 2"/>
                      <a:gd name="T38" fmla="*/ 1 w 1"/>
                      <a:gd name="T39" fmla="*/ 2 h 2"/>
                      <a:gd name="T40" fmla="*/ 1 w 1"/>
                      <a:gd name="T41" fmla="*/ 2 h 2"/>
                      <a:gd name="T42" fmla="*/ 1 w 1"/>
                      <a:gd name="T43" fmla="*/ 2 h 2"/>
                      <a:gd name="T44" fmla="*/ 0 w 1"/>
                      <a:gd name="T45" fmla="*/ 2 h 2"/>
                      <a:gd name="T46" fmla="*/ 0 w 1"/>
                      <a:gd name="T47" fmla="*/ 2 h 2"/>
                      <a:gd name="T48" fmla="*/ 0 w 1"/>
                      <a:gd name="T49" fmla="*/ 2 h 2"/>
                      <a:gd name="T50" fmla="*/ 0 w 1"/>
                      <a:gd name="T51" fmla="*/ 0 h 2"/>
                      <a:gd name="T52" fmla="*/ 0 w 1"/>
                      <a:gd name="T53" fmla="*/ 0 h 2"/>
                      <a:gd name="T54" fmla="*/ 1 w 1"/>
                      <a:gd name="T55" fmla="*/ 0 h 2"/>
                      <a:gd name="T56" fmla="*/ 1 w 1"/>
                      <a:gd name="T57" fmla="*/ 0 h 2"/>
                      <a:gd name="T58" fmla="*/ 1 w 1"/>
                      <a:gd name="T59" fmla="*/ 0 h 2"/>
                      <a:gd name="T60" fmla="*/ 1 w 1"/>
                      <a:gd name="T61" fmla="*/ 0 h 2"/>
                      <a:gd name="T62" fmla="*/ 1 w 1"/>
                      <a:gd name="T63" fmla="*/ 0 h 2"/>
                      <a:gd name="T64" fmla="*/ 1 w 1"/>
                      <a:gd name="T6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 h="2">
                        <a:moveTo>
                          <a:pt x="1" y="0"/>
                        </a:moveTo>
                        <a:lnTo>
                          <a:pt x="1" y="0"/>
                        </a:lnTo>
                        <a:lnTo>
                          <a:pt x="1" y="0"/>
                        </a:lnTo>
                        <a:lnTo>
                          <a:pt x="1" y="0"/>
                        </a:lnTo>
                        <a:lnTo>
                          <a:pt x="1" y="0"/>
                        </a:lnTo>
                        <a:lnTo>
                          <a:pt x="1" y="0"/>
                        </a:lnTo>
                        <a:lnTo>
                          <a:pt x="1" y="0"/>
                        </a:lnTo>
                        <a:lnTo>
                          <a:pt x="1" y="0"/>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0" y="2"/>
                        </a:lnTo>
                        <a:lnTo>
                          <a:pt x="0" y="2"/>
                        </a:lnTo>
                        <a:lnTo>
                          <a:pt x="0" y="2"/>
                        </a:lnTo>
                        <a:lnTo>
                          <a:pt x="0" y="0"/>
                        </a:lnTo>
                        <a:lnTo>
                          <a:pt x="0" y="0"/>
                        </a:lnTo>
                        <a:lnTo>
                          <a:pt x="1" y="0"/>
                        </a:lnTo>
                        <a:lnTo>
                          <a:pt x="1" y="0"/>
                        </a:lnTo>
                        <a:lnTo>
                          <a:pt x="1" y="0"/>
                        </a:lnTo>
                        <a:lnTo>
                          <a:pt x="1" y="0"/>
                        </a:lnTo>
                        <a:lnTo>
                          <a:pt x="1" y="0"/>
                        </a:lnTo>
                        <a:lnTo>
                          <a:pt x="1" y="0"/>
                        </a:lnTo>
                        <a:close/>
                      </a:path>
                    </a:pathLst>
                  </a:custGeom>
                  <a:solidFill>
                    <a:srgbClr val="000000"/>
                  </a:solidFill>
                  <a:ln w="9525">
                    <a:solidFill>
                      <a:schemeClr val="hlink"/>
                    </a:solidFill>
                    <a:round/>
                    <a:headEnd/>
                    <a:tailEnd/>
                  </a:ln>
                </p:spPr>
                <p:txBody>
                  <a:bodyPr/>
                  <a:lstStyle/>
                  <a:p>
                    <a:endParaRPr lang="en-US"/>
                  </a:p>
                </p:txBody>
              </p:sp>
              <p:sp>
                <p:nvSpPr>
                  <p:cNvPr id="2268" name="Rectangle 220"/>
                  <p:cNvSpPr>
                    <a:spLocks noChangeArrowheads="1"/>
                  </p:cNvSpPr>
                  <p:nvPr/>
                </p:nvSpPr>
                <p:spPr bwMode="auto">
                  <a:xfrm>
                    <a:off x="3154" y="1549"/>
                    <a:ext cx="1" cy="2"/>
                  </a:xfrm>
                  <a:prstGeom prst="rect">
                    <a:avLst/>
                  </a:prstGeom>
                  <a:noFill/>
                  <a:ln w="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9" name="Freeform 221"/>
                  <p:cNvSpPr>
                    <a:spLocks/>
                  </p:cNvSpPr>
                  <p:nvPr/>
                </p:nvSpPr>
                <p:spPr bwMode="auto">
                  <a:xfrm>
                    <a:off x="3244" y="1537"/>
                    <a:ext cx="19" cy="14"/>
                  </a:xfrm>
                  <a:custGeom>
                    <a:avLst/>
                    <a:gdLst>
                      <a:gd name="T0" fmla="*/ 0 w 19"/>
                      <a:gd name="T1" fmla="*/ 0 h 14"/>
                      <a:gd name="T2" fmla="*/ 0 w 19"/>
                      <a:gd name="T3" fmla="*/ 0 h 14"/>
                      <a:gd name="T4" fmla="*/ 0 w 19"/>
                      <a:gd name="T5" fmla="*/ 0 h 14"/>
                      <a:gd name="T6" fmla="*/ 0 w 19"/>
                      <a:gd name="T7" fmla="*/ 0 h 14"/>
                      <a:gd name="T8" fmla="*/ 0 w 19"/>
                      <a:gd name="T9" fmla="*/ 0 h 14"/>
                      <a:gd name="T10" fmla="*/ 0 w 19"/>
                      <a:gd name="T11" fmla="*/ 0 h 14"/>
                      <a:gd name="T12" fmla="*/ 0 w 19"/>
                      <a:gd name="T13" fmla="*/ 0 h 14"/>
                      <a:gd name="T14" fmla="*/ 0 w 19"/>
                      <a:gd name="T15" fmla="*/ 0 h 14"/>
                      <a:gd name="T16" fmla="*/ 0 w 19"/>
                      <a:gd name="T17" fmla="*/ 2 h 14"/>
                      <a:gd name="T18" fmla="*/ 0 w 19"/>
                      <a:gd name="T19" fmla="*/ 2 h 14"/>
                      <a:gd name="T20" fmla="*/ 0 w 19"/>
                      <a:gd name="T21" fmla="*/ 2 h 14"/>
                      <a:gd name="T22" fmla="*/ 0 w 19"/>
                      <a:gd name="T23" fmla="*/ 2 h 14"/>
                      <a:gd name="T24" fmla="*/ 0 w 19"/>
                      <a:gd name="T25" fmla="*/ 2 h 14"/>
                      <a:gd name="T26" fmla="*/ 0 w 19"/>
                      <a:gd name="T27" fmla="*/ 2 h 14"/>
                      <a:gd name="T28" fmla="*/ 0 w 19"/>
                      <a:gd name="T29" fmla="*/ 3 h 14"/>
                      <a:gd name="T30" fmla="*/ 0 w 19"/>
                      <a:gd name="T31" fmla="*/ 3 h 14"/>
                      <a:gd name="T32" fmla="*/ 0 w 19"/>
                      <a:gd name="T33" fmla="*/ 3 h 14"/>
                      <a:gd name="T34" fmla="*/ 19 w 19"/>
                      <a:gd name="T35" fmla="*/ 14 h 14"/>
                      <a:gd name="T36" fmla="*/ 19 w 19"/>
                      <a:gd name="T37" fmla="*/ 14 h 14"/>
                      <a:gd name="T38" fmla="*/ 17 w 19"/>
                      <a:gd name="T39" fmla="*/ 14 h 14"/>
                      <a:gd name="T40" fmla="*/ 17 w 19"/>
                      <a:gd name="T41" fmla="*/ 14 h 14"/>
                      <a:gd name="T42" fmla="*/ 17 w 19"/>
                      <a:gd name="T43" fmla="*/ 14 h 14"/>
                      <a:gd name="T44" fmla="*/ 17 w 19"/>
                      <a:gd name="T45" fmla="*/ 14 h 14"/>
                      <a:gd name="T46" fmla="*/ 17 w 19"/>
                      <a:gd name="T47" fmla="*/ 12 h 14"/>
                      <a:gd name="T48" fmla="*/ 17 w 19"/>
                      <a:gd name="T49" fmla="*/ 12 h 14"/>
                      <a:gd name="T50" fmla="*/ 17 w 19"/>
                      <a:gd name="T51" fmla="*/ 12 h 14"/>
                      <a:gd name="T52" fmla="*/ 17 w 19"/>
                      <a:gd name="T53" fmla="*/ 12 h 14"/>
                      <a:gd name="T54" fmla="*/ 17 w 19"/>
                      <a:gd name="T55" fmla="*/ 12 h 14"/>
                      <a:gd name="T56" fmla="*/ 19 w 19"/>
                      <a:gd name="T57" fmla="*/ 12 h 14"/>
                      <a:gd name="T58" fmla="*/ 19 w 19"/>
                      <a:gd name="T59" fmla="*/ 12 h 14"/>
                      <a:gd name="T60" fmla="*/ 19 w 19"/>
                      <a:gd name="T61" fmla="*/ 12 h 14"/>
                      <a:gd name="T62" fmla="*/ 19 w 19"/>
                      <a:gd name="T63" fmla="*/ 12 h 14"/>
                      <a:gd name="T64" fmla="*/ 19 w 19"/>
                      <a:gd name="T65"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4">
                        <a:moveTo>
                          <a:pt x="19" y="12"/>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0" y="3"/>
                        </a:lnTo>
                        <a:lnTo>
                          <a:pt x="0" y="3"/>
                        </a:lnTo>
                        <a:lnTo>
                          <a:pt x="19" y="14"/>
                        </a:lnTo>
                        <a:lnTo>
                          <a:pt x="19" y="14"/>
                        </a:lnTo>
                        <a:lnTo>
                          <a:pt x="19" y="14"/>
                        </a:lnTo>
                        <a:lnTo>
                          <a:pt x="19" y="14"/>
                        </a:lnTo>
                        <a:lnTo>
                          <a:pt x="17" y="14"/>
                        </a:lnTo>
                        <a:lnTo>
                          <a:pt x="17" y="14"/>
                        </a:lnTo>
                        <a:lnTo>
                          <a:pt x="17" y="14"/>
                        </a:lnTo>
                        <a:lnTo>
                          <a:pt x="17" y="14"/>
                        </a:lnTo>
                        <a:lnTo>
                          <a:pt x="17" y="14"/>
                        </a:lnTo>
                        <a:lnTo>
                          <a:pt x="17" y="14"/>
                        </a:lnTo>
                        <a:lnTo>
                          <a:pt x="17" y="14"/>
                        </a:lnTo>
                        <a:lnTo>
                          <a:pt x="17" y="14"/>
                        </a:lnTo>
                        <a:lnTo>
                          <a:pt x="17" y="12"/>
                        </a:lnTo>
                        <a:lnTo>
                          <a:pt x="17" y="12"/>
                        </a:lnTo>
                        <a:lnTo>
                          <a:pt x="17" y="12"/>
                        </a:lnTo>
                        <a:lnTo>
                          <a:pt x="17" y="12"/>
                        </a:lnTo>
                        <a:lnTo>
                          <a:pt x="17" y="12"/>
                        </a:lnTo>
                        <a:lnTo>
                          <a:pt x="17" y="12"/>
                        </a:lnTo>
                        <a:lnTo>
                          <a:pt x="17" y="12"/>
                        </a:lnTo>
                        <a:lnTo>
                          <a:pt x="17" y="12"/>
                        </a:lnTo>
                        <a:lnTo>
                          <a:pt x="17" y="12"/>
                        </a:lnTo>
                        <a:lnTo>
                          <a:pt x="17" y="12"/>
                        </a:lnTo>
                        <a:lnTo>
                          <a:pt x="17" y="12"/>
                        </a:lnTo>
                        <a:lnTo>
                          <a:pt x="19" y="12"/>
                        </a:lnTo>
                        <a:lnTo>
                          <a:pt x="19" y="12"/>
                        </a:lnTo>
                        <a:lnTo>
                          <a:pt x="19" y="12"/>
                        </a:lnTo>
                        <a:lnTo>
                          <a:pt x="19" y="12"/>
                        </a:lnTo>
                        <a:lnTo>
                          <a:pt x="19" y="12"/>
                        </a:lnTo>
                        <a:lnTo>
                          <a:pt x="19" y="12"/>
                        </a:lnTo>
                        <a:lnTo>
                          <a:pt x="19" y="12"/>
                        </a:lnTo>
                        <a:lnTo>
                          <a:pt x="19" y="12"/>
                        </a:lnTo>
                        <a:lnTo>
                          <a:pt x="19" y="12"/>
                        </a:lnTo>
                        <a:lnTo>
                          <a:pt x="19" y="12"/>
                        </a:lnTo>
                        <a:close/>
                      </a:path>
                    </a:pathLst>
                  </a:custGeom>
                  <a:solidFill>
                    <a:srgbClr val="000000"/>
                  </a:solidFill>
                  <a:ln w="9525">
                    <a:solidFill>
                      <a:schemeClr val="hlink"/>
                    </a:solidFill>
                    <a:round/>
                    <a:headEnd/>
                    <a:tailEnd/>
                  </a:ln>
                </p:spPr>
                <p:txBody>
                  <a:bodyPr/>
                  <a:lstStyle/>
                  <a:p>
                    <a:endParaRPr lang="en-US"/>
                  </a:p>
                </p:txBody>
              </p:sp>
              <p:sp>
                <p:nvSpPr>
                  <p:cNvPr id="2270" name="Freeform 222"/>
                  <p:cNvSpPr>
                    <a:spLocks/>
                  </p:cNvSpPr>
                  <p:nvPr/>
                </p:nvSpPr>
                <p:spPr bwMode="auto">
                  <a:xfrm>
                    <a:off x="3244" y="1537"/>
                    <a:ext cx="19" cy="14"/>
                  </a:xfrm>
                  <a:custGeom>
                    <a:avLst/>
                    <a:gdLst>
                      <a:gd name="T0" fmla="*/ 19 w 19"/>
                      <a:gd name="T1" fmla="*/ 12 h 14"/>
                      <a:gd name="T2" fmla="*/ 0 w 19"/>
                      <a:gd name="T3" fmla="*/ 0 h 14"/>
                      <a:gd name="T4" fmla="*/ 0 w 19"/>
                      <a:gd name="T5" fmla="*/ 2 h 14"/>
                      <a:gd name="T6" fmla="*/ 0 w 19"/>
                      <a:gd name="T7" fmla="*/ 3 h 14"/>
                      <a:gd name="T8" fmla="*/ 19 w 19"/>
                      <a:gd name="T9" fmla="*/ 14 h 14"/>
                      <a:gd name="T10" fmla="*/ 17 w 19"/>
                      <a:gd name="T11" fmla="*/ 14 h 14"/>
                      <a:gd name="T12" fmla="*/ 17 w 19"/>
                      <a:gd name="T13" fmla="*/ 12 h 14"/>
                      <a:gd name="T14" fmla="*/ 19 w 19"/>
                      <a:gd name="T15" fmla="*/ 12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4">
                        <a:moveTo>
                          <a:pt x="19" y="12"/>
                        </a:moveTo>
                        <a:lnTo>
                          <a:pt x="0" y="0"/>
                        </a:lnTo>
                        <a:lnTo>
                          <a:pt x="0" y="2"/>
                        </a:lnTo>
                        <a:lnTo>
                          <a:pt x="0" y="3"/>
                        </a:lnTo>
                        <a:lnTo>
                          <a:pt x="19" y="14"/>
                        </a:lnTo>
                        <a:lnTo>
                          <a:pt x="17" y="14"/>
                        </a:lnTo>
                        <a:lnTo>
                          <a:pt x="17" y="12"/>
                        </a:lnTo>
                        <a:lnTo>
                          <a:pt x="19" y="12"/>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1" name="Freeform 223"/>
                  <p:cNvSpPr>
                    <a:spLocks/>
                  </p:cNvSpPr>
                  <p:nvPr/>
                </p:nvSpPr>
                <p:spPr bwMode="auto">
                  <a:xfrm>
                    <a:off x="3261" y="1549"/>
                    <a:ext cx="2" cy="2"/>
                  </a:xfrm>
                  <a:custGeom>
                    <a:avLst/>
                    <a:gdLst>
                      <a:gd name="T0" fmla="*/ 2 w 2"/>
                      <a:gd name="T1" fmla="*/ 0 h 2"/>
                      <a:gd name="T2" fmla="*/ 2 w 2"/>
                      <a:gd name="T3" fmla="*/ 0 h 2"/>
                      <a:gd name="T4" fmla="*/ 2 w 2"/>
                      <a:gd name="T5" fmla="*/ 0 h 2"/>
                      <a:gd name="T6" fmla="*/ 2 w 2"/>
                      <a:gd name="T7" fmla="*/ 0 h 2"/>
                      <a:gd name="T8" fmla="*/ 0 w 2"/>
                      <a:gd name="T9" fmla="*/ 0 h 2"/>
                      <a:gd name="T10" fmla="*/ 0 w 2"/>
                      <a:gd name="T11" fmla="*/ 0 h 2"/>
                      <a:gd name="T12" fmla="*/ 0 w 2"/>
                      <a:gd name="T13" fmla="*/ 0 h 2"/>
                      <a:gd name="T14" fmla="*/ 0 w 2"/>
                      <a:gd name="T15" fmla="*/ 0 h 2"/>
                      <a:gd name="T16" fmla="*/ 0 w 2"/>
                      <a:gd name="T17" fmla="*/ 0 h 2"/>
                      <a:gd name="T18" fmla="*/ 0 w 2"/>
                      <a:gd name="T19" fmla="*/ 2 h 2"/>
                      <a:gd name="T20" fmla="*/ 0 w 2"/>
                      <a:gd name="T21" fmla="*/ 2 h 2"/>
                      <a:gd name="T22" fmla="*/ 0 w 2"/>
                      <a:gd name="T23" fmla="*/ 2 h 2"/>
                      <a:gd name="T24" fmla="*/ 0 w 2"/>
                      <a:gd name="T25" fmla="*/ 2 h 2"/>
                      <a:gd name="T26" fmla="*/ 2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2 w 2"/>
                      <a:gd name="T41" fmla="*/ 2 h 2"/>
                      <a:gd name="T42" fmla="*/ 2 w 2"/>
                      <a:gd name="T43" fmla="*/ 2 h 2"/>
                      <a:gd name="T44" fmla="*/ 2 w 2"/>
                      <a:gd name="T45" fmla="*/ 2 h 2"/>
                      <a:gd name="T46" fmla="*/ 2 w 2"/>
                      <a:gd name="T47" fmla="*/ 2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 h="2">
                        <a:moveTo>
                          <a:pt x="2" y="0"/>
                        </a:moveTo>
                        <a:lnTo>
                          <a:pt x="2" y="0"/>
                        </a:lnTo>
                        <a:lnTo>
                          <a:pt x="2" y="0"/>
                        </a:lnTo>
                        <a:lnTo>
                          <a:pt x="2" y="0"/>
                        </a:lnTo>
                        <a:lnTo>
                          <a:pt x="0" y="0"/>
                        </a:lnTo>
                        <a:lnTo>
                          <a:pt x="0" y="0"/>
                        </a:lnTo>
                        <a:lnTo>
                          <a:pt x="0" y="0"/>
                        </a:lnTo>
                        <a:lnTo>
                          <a:pt x="0" y="0"/>
                        </a:lnTo>
                        <a:lnTo>
                          <a:pt x="0" y="0"/>
                        </a:lnTo>
                        <a:lnTo>
                          <a:pt x="0" y="2"/>
                        </a:lnTo>
                        <a:lnTo>
                          <a:pt x="0" y="2"/>
                        </a:lnTo>
                        <a:lnTo>
                          <a:pt x="0" y="2"/>
                        </a:lnTo>
                        <a:lnTo>
                          <a:pt x="0" y="2"/>
                        </a:lnTo>
                        <a:lnTo>
                          <a:pt x="2" y="2"/>
                        </a:lnTo>
                        <a:lnTo>
                          <a:pt x="2" y="2"/>
                        </a:lnTo>
                        <a:lnTo>
                          <a:pt x="2" y="2"/>
                        </a:lnTo>
                        <a:lnTo>
                          <a:pt x="2" y="2"/>
                        </a:lnTo>
                        <a:lnTo>
                          <a:pt x="2" y="2"/>
                        </a:lnTo>
                        <a:lnTo>
                          <a:pt x="2" y="2"/>
                        </a:lnTo>
                        <a:lnTo>
                          <a:pt x="2" y="2"/>
                        </a:lnTo>
                        <a:lnTo>
                          <a:pt x="2" y="2"/>
                        </a:lnTo>
                        <a:lnTo>
                          <a:pt x="2" y="2"/>
                        </a:lnTo>
                        <a:lnTo>
                          <a:pt x="2" y="2"/>
                        </a:lnTo>
                        <a:lnTo>
                          <a:pt x="2" y="2"/>
                        </a:lnTo>
                        <a:lnTo>
                          <a:pt x="2" y="0"/>
                        </a:lnTo>
                        <a:lnTo>
                          <a:pt x="2" y="0"/>
                        </a:lnTo>
                        <a:lnTo>
                          <a:pt x="2" y="0"/>
                        </a:lnTo>
                        <a:lnTo>
                          <a:pt x="2" y="0"/>
                        </a:lnTo>
                        <a:lnTo>
                          <a:pt x="2" y="0"/>
                        </a:lnTo>
                        <a:lnTo>
                          <a:pt x="2" y="0"/>
                        </a:lnTo>
                        <a:lnTo>
                          <a:pt x="2" y="0"/>
                        </a:lnTo>
                        <a:lnTo>
                          <a:pt x="2" y="0"/>
                        </a:lnTo>
                        <a:lnTo>
                          <a:pt x="2" y="0"/>
                        </a:lnTo>
                        <a:close/>
                      </a:path>
                    </a:pathLst>
                  </a:custGeom>
                  <a:solidFill>
                    <a:srgbClr val="000000"/>
                  </a:solidFill>
                  <a:ln w="9525">
                    <a:solidFill>
                      <a:schemeClr val="hlink"/>
                    </a:solidFill>
                    <a:round/>
                    <a:headEnd/>
                    <a:tailEnd/>
                  </a:ln>
                </p:spPr>
                <p:txBody>
                  <a:bodyPr/>
                  <a:lstStyle/>
                  <a:p>
                    <a:endParaRPr lang="en-US"/>
                  </a:p>
                </p:txBody>
              </p:sp>
              <p:sp>
                <p:nvSpPr>
                  <p:cNvPr id="2272" name="Rectangle 224"/>
                  <p:cNvSpPr>
                    <a:spLocks noChangeArrowheads="1"/>
                  </p:cNvSpPr>
                  <p:nvPr/>
                </p:nvSpPr>
                <p:spPr bwMode="auto">
                  <a:xfrm>
                    <a:off x="3261" y="1549"/>
                    <a:ext cx="2" cy="2"/>
                  </a:xfrm>
                  <a:prstGeom prst="rect">
                    <a:avLst/>
                  </a:prstGeom>
                  <a:noFill/>
                  <a:ln w="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273" name="Freeform 225"/>
                <p:cNvSpPr>
                  <a:spLocks/>
                </p:cNvSpPr>
                <p:nvPr/>
              </p:nvSpPr>
              <p:spPr bwMode="auto">
                <a:xfrm>
                  <a:off x="2574" y="1599"/>
                  <a:ext cx="1086" cy="153"/>
                </a:xfrm>
                <a:custGeom>
                  <a:avLst/>
                  <a:gdLst>
                    <a:gd name="T0" fmla="*/ 0 w 1086"/>
                    <a:gd name="T1" fmla="*/ 153 h 153"/>
                    <a:gd name="T2" fmla="*/ 22 w 1086"/>
                    <a:gd name="T3" fmla="*/ 141 h 153"/>
                    <a:gd name="T4" fmla="*/ 31 w 1086"/>
                    <a:gd name="T5" fmla="*/ 146 h 153"/>
                    <a:gd name="T6" fmla="*/ 40 w 1086"/>
                    <a:gd name="T7" fmla="*/ 149 h 153"/>
                    <a:gd name="T8" fmla="*/ 48 w 1086"/>
                    <a:gd name="T9" fmla="*/ 150 h 153"/>
                    <a:gd name="T10" fmla="*/ 57 w 1086"/>
                    <a:gd name="T11" fmla="*/ 152 h 153"/>
                    <a:gd name="T12" fmla="*/ 65 w 1086"/>
                    <a:gd name="T13" fmla="*/ 150 h 153"/>
                    <a:gd name="T14" fmla="*/ 74 w 1086"/>
                    <a:gd name="T15" fmla="*/ 147 h 153"/>
                    <a:gd name="T16" fmla="*/ 82 w 1086"/>
                    <a:gd name="T17" fmla="*/ 144 h 153"/>
                    <a:gd name="T18" fmla="*/ 92 w 1086"/>
                    <a:gd name="T19" fmla="*/ 141 h 153"/>
                    <a:gd name="T20" fmla="*/ 119 w 1086"/>
                    <a:gd name="T21" fmla="*/ 144 h 153"/>
                    <a:gd name="T22" fmla="*/ 141 w 1086"/>
                    <a:gd name="T23" fmla="*/ 144 h 153"/>
                    <a:gd name="T24" fmla="*/ 163 w 1086"/>
                    <a:gd name="T25" fmla="*/ 144 h 153"/>
                    <a:gd name="T26" fmla="*/ 185 w 1086"/>
                    <a:gd name="T27" fmla="*/ 143 h 153"/>
                    <a:gd name="T28" fmla="*/ 206 w 1086"/>
                    <a:gd name="T29" fmla="*/ 138 h 153"/>
                    <a:gd name="T30" fmla="*/ 230 w 1086"/>
                    <a:gd name="T31" fmla="*/ 134 h 153"/>
                    <a:gd name="T32" fmla="*/ 251 w 1086"/>
                    <a:gd name="T33" fmla="*/ 128 h 153"/>
                    <a:gd name="T34" fmla="*/ 273 w 1086"/>
                    <a:gd name="T35" fmla="*/ 120 h 153"/>
                    <a:gd name="T36" fmla="*/ 296 w 1086"/>
                    <a:gd name="T37" fmla="*/ 113 h 153"/>
                    <a:gd name="T38" fmla="*/ 318 w 1086"/>
                    <a:gd name="T39" fmla="*/ 102 h 153"/>
                    <a:gd name="T40" fmla="*/ 340 w 1086"/>
                    <a:gd name="T41" fmla="*/ 92 h 153"/>
                    <a:gd name="T42" fmla="*/ 362 w 1086"/>
                    <a:gd name="T43" fmla="*/ 81 h 153"/>
                    <a:gd name="T44" fmla="*/ 383 w 1086"/>
                    <a:gd name="T45" fmla="*/ 68 h 153"/>
                    <a:gd name="T46" fmla="*/ 405 w 1086"/>
                    <a:gd name="T47" fmla="*/ 55 h 153"/>
                    <a:gd name="T48" fmla="*/ 425 w 1086"/>
                    <a:gd name="T49" fmla="*/ 40 h 153"/>
                    <a:gd name="T50" fmla="*/ 445 w 1086"/>
                    <a:gd name="T51" fmla="*/ 27 h 153"/>
                    <a:gd name="T52" fmla="*/ 465 w 1086"/>
                    <a:gd name="T53" fmla="*/ 10 h 153"/>
                    <a:gd name="T54" fmla="*/ 483 w 1086"/>
                    <a:gd name="T55" fmla="*/ 0 h 153"/>
                    <a:gd name="T56" fmla="*/ 492 w 1086"/>
                    <a:gd name="T57" fmla="*/ 6 h 153"/>
                    <a:gd name="T58" fmla="*/ 503 w 1086"/>
                    <a:gd name="T59" fmla="*/ 9 h 153"/>
                    <a:gd name="T60" fmla="*/ 512 w 1086"/>
                    <a:gd name="T61" fmla="*/ 10 h 153"/>
                    <a:gd name="T62" fmla="*/ 520 w 1086"/>
                    <a:gd name="T63" fmla="*/ 10 h 153"/>
                    <a:gd name="T64" fmla="*/ 529 w 1086"/>
                    <a:gd name="T65" fmla="*/ 9 h 153"/>
                    <a:gd name="T66" fmla="*/ 537 w 1086"/>
                    <a:gd name="T67" fmla="*/ 7 h 153"/>
                    <a:gd name="T68" fmla="*/ 546 w 1086"/>
                    <a:gd name="T69" fmla="*/ 4 h 153"/>
                    <a:gd name="T70" fmla="*/ 554 w 1086"/>
                    <a:gd name="T71" fmla="*/ 0 h 153"/>
                    <a:gd name="T72" fmla="*/ 571 w 1086"/>
                    <a:gd name="T73" fmla="*/ 10 h 153"/>
                    <a:gd name="T74" fmla="*/ 590 w 1086"/>
                    <a:gd name="T75" fmla="*/ 18 h 153"/>
                    <a:gd name="T76" fmla="*/ 611 w 1086"/>
                    <a:gd name="T77" fmla="*/ 24 h 153"/>
                    <a:gd name="T78" fmla="*/ 636 w 1086"/>
                    <a:gd name="T79" fmla="*/ 28 h 153"/>
                    <a:gd name="T80" fmla="*/ 663 w 1086"/>
                    <a:gd name="T81" fmla="*/ 33 h 153"/>
                    <a:gd name="T82" fmla="*/ 692 w 1086"/>
                    <a:gd name="T83" fmla="*/ 36 h 153"/>
                    <a:gd name="T84" fmla="*/ 722 w 1086"/>
                    <a:gd name="T85" fmla="*/ 39 h 153"/>
                    <a:gd name="T86" fmla="*/ 753 w 1086"/>
                    <a:gd name="T87" fmla="*/ 40 h 153"/>
                    <a:gd name="T88" fmla="*/ 784 w 1086"/>
                    <a:gd name="T89" fmla="*/ 40 h 153"/>
                    <a:gd name="T90" fmla="*/ 815 w 1086"/>
                    <a:gd name="T91" fmla="*/ 40 h 153"/>
                    <a:gd name="T92" fmla="*/ 846 w 1086"/>
                    <a:gd name="T93" fmla="*/ 40 h 153"/>
                    <a:gd name="T94" fmla="*/ 875 w 1086"/>
                    <a:gd name="T95" fmla="*/ 37 h 153"/>
                    <a:gd name="T96" fmla="*/ 902 w 1086"/>
                    <a:gd name="T97" fmla="*/ 34 h 153"/>
                    <a:gd name="T98" fmla="*/ 926 w 1086"/>
                    <a:gd name="T99" fmla="*/ 30 h 153"/>
                    <a:gd name="T100" fmla="*/ 948 w 1086"/>
                    <a:gd name="T101" fmla="*/ 25 h 153"/>
                    <a:gd name="T102" fmla="*/ 967 w 1086"/>
                    <a:gd name="T103" fmla="*/ 18 h 153"/>
                    <a:gd name="T104" fmla="*/ 982 w 1086"/>
                    <a:gd name="T105" fmla="*/ 10 h 153"/>
                    <a:gd name="T106" fmla="*/ 999 w 1086"/>
                    <a:gd name="T107" fmla="*/ 0 h 153"/>
                    <a:gd name="T108" fmla="*/ 1010 w 1086"/>
                    <a:gd name="T109" fmla="*/ 3 h 153"/>
                    <a:gd name="T110" fmla="*/ 1021 w 1086"/>
                    <a:gd name="T111" fmla="*/ 6 h 153"/>
                    <a:gd name="T112" fmla="*/ 1030 w 1086"/>
                    <a:gd name="T113" fmla="*/ 7 h 153"/>
                    <a:gd name="T114" fmla="*/ 1040 w 1086"/>
                    <a:gd name="T115" fmla="*/ 7 h 153"/>
                    <a:gd name="T116" fmla="*/ 1047 w 1086"/>
                    <a:gd name="T117" fmla="*/ 6 h 153"/>
                    <a:gd name="T118" fmla="*/ 1054 w 1086"/>
                    <a:gd name="T119" fmla="*/ 4 h 153"/>
                    <a:gd name="T120" fmla="*/ 1061 w 1086"/>
                    <a:gd name="T121" fmla="*/ 1 h 153"/>
                    <a:gd name="T122" fmla="*/ 1069 w 1086"/>
                    <a:gd name="T123" fmla="*/ 0 h 153"/>
                    <a:gd name="T124" fmla="*/ 1086 w 1086"/>
                    <a:gd name="T125" fmla="*/ 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6" h="153">
                      <a:moveTo>
                        <a:pt x="0" y="153"/>
                      </a:moveTo>
                      <a:lnTo>
                        <a:pt x="22" y="141"/>
                      </a:lnTo>
                      <a:lnTo>
                        <a:pt x="31" y="146"/>
                      </a:lnTo>
                      <a:lnTo>
                        <a:pt x="40" y="149"/>
                      </a:lnTo>
                      <a:lnTo>
                        <a:pt x="48" y="150"/>
                      </a:lnTo>
                      <a:lnTo>
                        <a:pt x="57" y="152"/>
                      </a:lnTo>
                      <a:lnTo>
                        <a:pt x="65" y="150"/>
                      </a:lnTo>
                      <a:lnTo>
                        <a:pt x="74" y="147"/>
                      </a:lnTo>
                      <a:lnTo>
                        <a:pt x="82" y="144"/>
                      </a:lnTo>
                      <a:lnTo>
                        <a:pt x="92" y="141"/>
                      </a:lnTo>
                      <a:lnTo>
                        <a:pt x="119" y="144"/>
                      </a:lnTo>
                      <a:lnTo>
                        <a:pt x="141" y="144"/>
                      </a:lnTo>
                      <a:lnTo>
                        <a:pt x="163" y="144"/>
                      </a:lnTo>
                      <a:lnTo>
                        <a:pt x="185" y="143"/>
                      </a:lnTo>
                      <a:lnTo>
                        <a:pt x="206" y="138"/>
                      </a:lnTo>
                      <a:lnTo>
                        <a:pt x="230" y="134"/>
                      </a:lnTo>
                      <a:lnTo>
                        <a:pt x="251" y="128"/>
                      </a:lnTo>
                      <a:lnTo>
                        <a:pt x="273" y="120"/>
                      </a:lnTo>
                      <a:lnTo>
                        <a:pt x="296" y="113"/>
                      </a:lnTo>
                      <a:lnTo>
                        <a:pt x="318" y="102"/>
                      </a:lnTo>
                      <a:lnTo>
                        <a:pt x="340" y="92"/>
                      </a:lnTo>
                      <a:lnTo>
                        <a:pt x="362" y="81"/>
                      </a:lnTo>
                      <a:lnTo>
                        <a:pt x="383" y="68"/>
                      </a:lnTo>
                      <a:lnTo>
                        <a:pt x="405" y="55"/>
                      </a:lnTo>
                      <a:lnTo>
                        <a:pt x="425" y="40"/>
                      </a:lnTo>
                      <a:lnTo>
                        <a:pt x="445" y="27"/>
                      </a:lnTo>
                      <a:lnTo>
                        <a:pt x="465" y="10"/>
                      </a:lnTo>
                      <a:lnTo>
                        <a:pt x="483" y="0"/>
                      </a:lnTo>
                      <a:lnTo>
                        <a:pt x="492" y="6"/>
                      </a:lnTo>
                      <a:lnTo>
                        <a:pt x="503" y="9"/>
                      </a:lnTo>
                      <a:lnTo>
                        <a:pt x="512" y="10"/>
                      </a:lnTo>
                      <a:lnTo>
                        <a:pt x="520" y="10"/>
                      </a:lnTo>
                      <a:lnTo>
                        <a:pt x="529" y="9"/>
                      </a:lnTo>
                      <a:lnTo>
                        <a:pt x="537" y="7"/>
                      </a:lnTo>
                      <a:lnTo>
                        <a:pt x="546" y="4"/>
                      </a:lnTo>
                      <a:lnTo>
                        <a:pt x="554" y="0"/>
                      </a:lnTo>
                      <a:lnTo>
                        <a:pt x="571" y="10"/>
                      </a:lnTo>
                      <a:lnTo>
                        <a:pt x="590" y="18"/>
                      </a:lnTo>
                      <a:lnTo>
                        <a:pt x="611" y="24"/>
                      </a:lnTo>
                      <a:lnTo>
                        <a:pt x="636" y="28"/>
                      </a:lnTo>
                      <a:lnTo>
                        <a:pt x="663" y="33"/>
                      </a:lnTo>
                      <a:lnTo>
                        <a:pt x="692" y="36"/>
                      </a:lnTo>
                      <a:lnTo>
                        <a:pt x="722" y="39"/>
                      </a:lnTo>
                      <a:lnTo>
                        <a:pt x="753" y="40"/>
                      </a:lnTo>
                      <a:lnTo>
                        <a:pt x="784" y="40"/>
                      </a:lnTo>
                      <a:lnTo>
                        <a:pt x="815" y="40"/>
                      </a:lnTo>
                      <a:lnTo>
                        <a:pt x="846" y="40"/>
                      </a:lnTo>
                      <a:lnTo>
                        <a:pt x="875" y="37"/>
                      </a:lnTo>
                      <a:lnTo>
                        <a:pt x="902" y="34"/>
                      </a:lnTo>
                      <a:lnTo>
                        <a:pt x="926" y="30"/>
                      </a:lnTo>
                      <a:lnTo>
                        <a:pt x="948" y="25"/>
                      </a:lnTo>
                      <a:lnTo>
                        <a:pt x="967" y="18"/>
                      </a:lnTo>
                      <a:lnTo>
                        <a:pt x="982" y="10"/>
                      </a:lnTo>
                      <a:lnTo>
                        <a:pt x="999" y="0"/>
                      </a:lnTo>
                      <a:lnTo>
                        <a:pt x="1010" y="3"/>
                      </a:lnTo>
                      <a:lnTo>
                        <a:pt x="1021" y="6"/>
                      </a:lnTo>
                      <a:lnTo>
                        <a:pt x="1030" y="7"/>
                      </a:lnTo>
                      <a:lnTo>
                        <a:pt x="1040" y="7"/>
                      </a:lnTo>
                      <a:lnTo>
                        <a:pt x="1047" y="6"/>
                      </a:lnTo>
                      <a:lnTo>
                        <a:pt x="1054" y="4"/>
                      </a:lnTo>
                      <a:lnTo>
                        <a:pt x="1061" y="1"/>
                      </a:lnTo>
                      <a:lnTo>
                        <a:pt x="1069" y="0"/>
                      </a:lnTo>
                      <a:lnTo>
                        <a:pt x="1086" y="1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4" name="Freeform 226"/>
                <p:cNvSpPr>
                  <a:spLocks/>
                </p:cNvSpPr>
                <p:nvPr/>
              </p:nvSpPr>
              <p:spPr bwMode="auto">
                <a:xfrm>
                  <a:off x="2557" y="1639"/>
                  <a:ext cx="1105" cy="167"/>
                </a:xfrm>
                <a:custGeom>
                  <a:avLst/>
                  <a:gdLst>
                    <a:gd name="T0" fmla="*/ 0 w 1105"/>
                    <a:gd name="T1" fmla="*/ 167 h 167"/>
                    <a:gd name="T2" fmla="*/ 22 w 1105"/>
                    <a:gd name="T3" fmla="*/ 154 h 167"/>
                    <a:gd name="T4" fmla="*/ 40 w 1105"/>
                    <a:gd name="T5" fmla="*/ 142 h 167"/>
                    <a:gd name="T6" fmla="*/ 50 w 1105"/>
                    <a:gd name="T7" fmla="*/ 146 h 167"/>
                    <a:gd name="T8" fmla="*/ 59 w 1105"/>
                    <a:gd name="T9" fmla="*/ 149 h 167"/>
                    <a:gd name="T10" fmla="*/ 67 w 1105"/>
                    <a:gd name="T11" fmla="*/ 151 h 167"/>
                    <a:gd name="T12" fmla="*/ 74 w 1105"/>
                    <a:gd name="T13" fmla="*/ 152 h 167"/>
                    <a:gd name="T14" fmla="*/ 82 w 1105"/>
                    <a:gd name="T15" fmla="*/ 151 h 167"/>
                    <a:gd name="T16" fmla="*/ 90 w 1105"/>
                    <a:gd name="T17" fmla="*/ 149 h 167"/>
                    <a:gd name="T18" fmla="*/ 99 w 1105"/>
                    <a:gd name="T19" fmla="*/ 146 h 167"/>
                    <a:gd name="T20" fmla="*/ 109 w 1105"/>
                    <a:gd name="T21" fmla="*/ 142 h 167"/>
                    <a:gd name="T22" fmla="*/ 133 w 1105"/>
                    <a:gd name="T23" fmla="*/ 145 h 167"/>
                    <a:gd name="T24" fmla="*/ 157 w 1105"/>
                    <a:gd name="T25" fmla="*/ 146 h 167"/>
                    <a:gd name="T26" fmla="*/ 180 w 1105"/>
                    <a:gd name="T27" fmla="*/ 145 h 167"/>
                    <a:gd name="T28" fmla="*/ 203 w 1105"/>
                    <a:gd name="T29" fmla="*/ 143 h 167"/>
                    <a:gd name="T30" fmla="*/ 226 w 1105"/>
                    <a:gd name="T31" fmla="*/ 139 h 167"/>
                    <a:gd name="T32" fmla="*/ 248 w 1105"/>
                    <a:gd name="T33" fmla="*/ 134 h 167"/>
                    <a:gd name="T34" fmla="*/ 271 w 1105"/>
                    <a:gd name="T35" fmla="*/ 128 h 167"/>
                    <a:gd name="T36" fmla="*/ 293 w 1105"/>
                    <a:gd name="T37" fmla="*/ 121 h 167"/>
                    <a:gd name="T38" fmla="*/ 316 w 1105"/>
                    <a:gd name="T39" fmla="*/ 112 h 167"/>
                    <a:gd name="T40" fmla="*/ 338 w 1105"/>
                    <a:gd name="T41" fmla="*/ 103 h 167"/>
                    <a:gd name="T42" fmla="*/ 360 w 1105"/>
                    <a:gd name="T43" fmla="*/ 92 h 167"/>
                    <a:gd name="T44" fmla="*/ 380 w 1105"/>
                    <a:gd name="T45" fmla="*/ 80 h 167"/>
                    <a:gd name="T46" fmla="*/ 402 w 1105"/>
                    <a:gd name="T47" fmla="*/ 68 h 167"/>
                    <a:gd name="T48" fmla="*/ 422 w 1105"/>
                    <a:gd name="T49" fmla="*/ 56 h 167"/>
                    <a:gd name="T50" fmla="*/ 442 w 1105"/>
                    <a:gd name="T51" fmla="*/ 41 h 167"/>
                    <a:gd name="T52" fmla="*/ 462 w 1105"/>
                    <a:gd name="T53" fmla="*/ 28 h 167"/>
                    <a:gd name="T54" fmla="*/ 482 w 1105"/>
                    <a:gd name="T55" fmla="*/ 12 h 167"/>
                    <a:gd name="T56" fmla="*/ 501 w 1105"/>
                    <a:gd name="T57" fmla="*/ 0 h 167"/>
                    <a:gd name="T58" fmla="*/ 509 w 1105"/>
                    <a:gd name="T59" fmla="*/ 5 h 167"/>
                    <a:gd name="T60" fmla="*/ 518 w 1105"/>
                    <a:gd name="T61" fmla="*/ 8 h 167"/>
                    <a:gd name="T62" fmla="*/ 526 w 1105"/>
                    <a:gd name="T63" fmla="*/ 9 h 167"/>
                    <a:gd name="T64" fmla="*/ 534 w 1105"/>
                    <a:gd name="T65" fmla="*/ 11 h 167"/>
                    <a:gd name="T66" fmla="*/ 543 w 1105"/>
                    <a:gd name="T67" fmla="*/ 9 h 167"/>
                    <a:gd name="T68" fmla="*/ 551 w 1105"/>
                    <a:gd name="T69" fmla="*/ 8 h 167"/>
                    <a:gd name="T70" fmla="*/ 560 w 1105"/>
                    <a:gd name="T71" fmla="*/ 5 h 167"/>
                    <a:gd name="T72" fmla="*/ 571 w 1105"/>
                    <a:gd name="T73" fmla="*/ 0 h 167"/>
                    <a:gd name="T74" fmla="*/ 588 w 1105"/>
                    <a:gd name="T75" fmla="*/ 12 h 167"/>
                    <a:gd name="T76" fmla="*/ 642 w 1105"/>
                    <a:gd name="T77" fmla="*/ 20 h 167"/>
                    <a:gd name="T78" fmla="*/ 695 w 1105"/>
                    <a:gd name="T79" fmla="*/ 26 h 167"/>
                    <a:gd name="T80" fmla="*/ 748 w 1105"/>
                    <a:gd name="T81" fmla="*/ 29 h 167"/>
                    <a:gd name="T82" fmla="*/ 799 w 1105"/>
                    <a:gd name="T83" fmla="*/ 32 h 167"/>
                    <a:gd name="T84" fmla="*/ 850 w 1105"/>
                    <a:gd name="T85" fmla="*/ 31 h 167"/>
                    <a:gd name="T86" fmla="*/ 900 w 1105"/>
                    <a:gd name="T87" fmla="*/ 28 h 167"/>
                    <a:gd name="T88" fmla="*/ 950 w 1105"/>
                    <a:gd name="T89" fmla="*/ 21 h 167"/>
                    <a:gd name="T90" fmla="*/ 999 w 1105"/>
                    <a:gd name="T91" fmla="*/ 14 h 167"/>
                    <a:gd name="T92" fmla="*/ 1018 w 1105"/>
                    <a:gd name="T93" fmla="*/ 0 h 167"/>
                    <a:gd name="T94" fmla="*/ 1027 w 1105"/>
                    <a:gd name="T95" fmla="*/ 6 h 167"/>
                    <a:gd name="T96" fmla="*/ 1036 w 1105"/>
                    <a:gd name="T97" fmla="*/ 9 h 167"/>
                    <a:gd name="T98" fmla="*/ 1046 w 1105"/>
                    <a:gd name="T99" fmla="*/ 11 h 167"/>
                    <a:gd name="T100" fmla="*/ 1055 w 1105"/>
                    <a:gd name="T101" fmla="*/ 11 h 167"/>
                    <a:gd name="T102" fmla="*/ 1063 w 1105"/>
                    <a:gd name="T103" fmla="*/ 11 h 167"/>
                    <a:gd name="T104" fmla="*/ 1072 w 1105"/>
                    <a:gd name="T105" fmla="*/ 8 h 167"/>
                    <a:gd name="T106" fmla="*/ 1080 w 1105"/>
                    <a:gd name="T107" fmla="*/ 5 h 167"/>
                    <a:gd name="T108" fmla="*/ 1086 w 1105"/>
                    <a:gd name="T109" fmla="*/ 0 h 167"/>
                    <a:gd name="T110" fmla="*/ 1105 w 1105"/>
                    <a:gd name="T111" fmla="*/ 1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05" h="167">
                      <a:moveTo>
                        <a:pt x="0" y="167"/>
                      </a:moveTo>
                      <a:lnTo>
                        <a:pt x="22" y="154"/>
                      </a:lnTo>
                      <a:lnTo>
                        <a:pt x="40" y="142"/>
                      </a:lnTo>
                      <a:lnTo>
                        <a:pt x="50" y="146"/>
                      </a:lnTo>
                      <a:lnTo>
                        <a:pt x="59" y="149"/>
                      </a:lnTo>
                      <a:lnTo>
                        <a:pt x="67" y="151"/>
                      </a:lnTo>
                      <a:lnTo>
                        <a:pt x="74" y="152"/>
                      </a:lnTo>
                      <a:lnTo>
                        <a:pt x="82" y="151"/>
                      </a:lnTo>
                      <a:lnTo>
                        <a:pt x="90" y="149"/>
                      </a:lnTo>
                      <a:lnTo>
                        <a:pt x="99" y="146"/>
                      </a:lnTo>
                      <a:lnTo>
                        <a:pt x="109" y="142"/>
                      </a:lnTo>
                      <a:lnTo>
                        <a:pt x="133" y="145"/>
                      </a:lnTo>
                      <a:lnTo>
                        <a:pt x="157" y="146"/>
                      </a:lnTo>
                      <a:lnTo>
                        <a:pt x="180" y="145"/>
                      </a:lnTo>
                      <a:lnTo>
                        <a:pt x="203" y="143"/>
                      </a:lnTo>
                      <a:lnTo>
                        <a:pt x="226" y="139"/>
                      </a:lnTo>
                      <a:lnTo>
                        <a:pt x="248" y="134"/>
                      </a:lnTo>
                      <a:lnTo>
                        <a:pt x="271" y="128"/>
                      </a:lnTo>
                      <a:lnTo>
                        <a:pt x="293" y="121"/>
                      </a:lnTo>
                      <a:lnTo>
                        <a:pt x="316" y="112"/>
                      </a:lnTo>
                      <a:lnTo>
                        <a:pt x="338" y="103"/>
                      </a:lnTo>
                      <a:lnTo>
                        <a:pt x="360" y="92"/>
                      </a:lnTo>
                      <a:lnTo>
                        <a:pt x="380" y="80"/>
                      </a:lnTo>
                      <a:lnTo>
                        <a:pt x="402" y="68"/>
                      </a:lnTo>
                      <a:lnTo>
                        <a:pt x="422" y="56"/>
                      </a:lnTo>
                      <a:lnTo>
                        <a:pt x="442" y="41"/>
                      </a:lnTo>
                      <a:lnTo>
                        <a:pt x="462" y="28"/>
                      </a:lnTo>
                      <a:lnTo>
                        <a:pt x="482" y="12"/>
                      </a:lnTo>
                      <a:lnTo>
                        <a:pt x="501" y="0"/>
                      </a:lnTo>
                      <a:lnTo>
                        <a:pt x="509" y="5"/>
                      </a:lnTo>
                      <a:lnTo>
                        <a:pt x="518" y="8"/>
                      </a:lnTo>
                      <a:lnTo>
                        <a:pt x="526" y="9"/>
                      </a:lnTo>
                      <a:lnTo>
                        <a:pt x="534" y="11"/>
                      </a:lnTo>
                      <a:lnTo>
                        <a:pt x="543" y="9"/>
                      </a:lnTo>
                      <a:lnTo>
                        <a:pt x="551" y="8"/>
                      </a:lnTo>
                      <a:lnTo>
                        <a:pt x="560" y="5"/>
                      </a:lnTo>
                      <a:lnTo>
                        <a:pt x="571" y="0"/>
                      </a:lnTo>
                      <a:lnTo>
                        <a:pt x="588" y="12"/>
                      </a:lnTo>
                      <a:lnTo>
                        <a:pt x="642" y="20"/>
                      </a:lnTo>
                      <a:lnTo>
                        <a:pt x="695" y="26"/>
                      </a:lnTo>
                      <a:lnTo>
                        <a:pt x="748" y="29"/>
                      </a:lnTo>
                      <a:lnTo>
                        <a:pt x="799" y="32"/>
                      </a:lnTo>
                      <a:lnTo>
                        <a:pt x="850" y="31"/>
                      </a:lnTo>
                      <a:lnTo>
                        <a:pt x="900" y="28"/>
                      </a:lnTo>
                      <a:lnTo>
                        <a:pt x="950" y="21"/>
                      </a:lnTo>
                      <a:lnTo>
                        <a:pt x="999" y="14"/>
                      </a:lnTo>
                      <a:lnTo>
                        <a:pt x="1018" y="0"/>
                      </a:lnTo>
                      <a:lnTo>
                        <a:pt x="1027" y="6"/>
                      </a:lnTo>
                      <a:lnTo>
                        <a:pt x="1036" y="9"/>
                      </a:lnTo>
                      <a:lnTo>
                        <a:pt x="1046" y="11"/>
                      </a:lnTo>
                      <a:lnTo>
                        <a:pt x="1055" y="11"/>
                      </a:lnTo>
                      <a:lnTo>
                        <a:pt x="1063" y="11"/>
                      </a:lnTo>
                      <a:lnTo>
                        <a:pt x="1072" y="8"/>
                      </a:lnTo>
                      <a:lnTo>
                        <a:pt x="1080" y="5"/>
                      </a:lnTo>
                      <a:lnTo>
                        <a:pt x="1086" y="0"/>
                      </a:lnTo>
                      <a:lnTo>
                        <a:pt x="1105" y="12"/>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75" name="Freeform 227"/>
                <p:cNvSpPr>
                  <a:spLocks/>
                </p:cNvSpPr>
                <p:nvPr/>
              </p:nvSpPr>
              <p:spPr bwMode="auto">
                <a:xfrm>
                  <a:off x="2544" y="1680"/>
                  <a:ext cx="1118" cy="155"/>
                </a:xfrm>
                <a:custGeom>
                  <a:avLst/>
                  <a:gdLst>
                    <a:gd name="T0" fmla="*/ 0 w 1118"/>
                    <a:gd name="T1" fmla="*/ 155 h 155"/>
                    <a:gd name="T2" fmla="*/ 38 w 1118"/>
                    <a:gd name="T3" fmla="*/ 149 h 155"/>
                    <a:gd name="T4" fmla="*/ 55 w 1118"/>
                    <a:gd name="T5" fmla="*/ 143 h 155"/>
                    <a:gd name="T6" fmla="*/ 64 w 1118"/>
                    <a:gd name="T7" fmla="*/ 144 h 155"/>
                    <a:gd name="T8" fmla="*/ 72 w 1118"/>
                    <a:gd name="T9" fmla="*/ 146 h 155"/>
                    <a:gd name="T10" fmla="*/ 78 w 1118"/>
                    <a:gd name="T11" fmla="*/ 146 h 155"/>
                    <a:gd name="T12" fmla="*/ 86 w 1118"/>
                    <a:gd name="T13" fmla="*/ 147 h 155"/>
                    <a:gd name="T14" fmla="*/ 94 w 1118"/>
                    <a:gd name="T15" fmla="*/ 147 h 155"/>
                    <a:gd name="T16" fmla="*/ 101 w 1118"/>
                    <a:gd name="T17" fmla="*/ 146 h 155"/>
                    <a:gd name="T18" fmla="*/ 111 w 1118"/>
                    <a:gd name="T19" fmla="*/ 144 h 155"/>
                    <a:gd name="T20" fmla="*/ 123 w 1118"/>
                    <a:gd name="T21" fmla="*/ 141 h 155"/>
                    <a:gd name="T22" fmla="*/ 148 w 1118"/>
                    <a:gd name="T23" fmla="*/ 144 h 155"/>
                    <a:gd name="T24" fmla="*/ 170 w 1118"/>
                    <a:gd name="T25" fmla="*/ 144 h 155"/>
                    <a:gd name="T26" fmla="*/ 193 w 1118"/>
                    <a:gd name="T27" fmla="*/ 144 h 155"/>
                    <a:gd name="T28" fmla="*/ 215 w 1118"/>
                    <a:gd name="T29" fmla="*/ 143 h 155"/>
                    <a:gd name="T30" fmla="*/ 238 w 1118"/>
                    <a:gd name="T31" fmla="*/ 138 h 155"/>
                    <a:gd name="T32" fmla="*/ 261 w 1118"/>
                    <a:gd name="T33" fmla="*/ 134 h 155"/>
                    <a:gd name="T34" fmla="*/ 284 w 1118"/>
                    <a:gd name="T35" fmla="*/ 129 h 155"/>
                    <a:gd name="T36" fmla="*/ 308 w 1118"/>
                    <a:gd name="T37" fmla="*/ 122 h 155"/>
                    <a:gd name="T38" fmla="*/ 331 w 1118"/>
                    <a:gd name="T39" fmla="*/ 114 h 155"/>
                    <a:gd name="T40" fmla="*/ 353 w 1118"/>
                    <a:gd name="T41" fmla="*/ 105 h 155"/>
                    <a:gd name="T42" fmla="*/ 376 w 1118"/>
                    <a:gd name="T43" fmla="*/ 95 h 155"/>
                    <a:gd name="T44" fmla="*/ 398 w 1118"/>
                    <a:gd name="T45" fmla="*/ 83 h 155"/>
                    <a:gd name="T46" fmla="*/ 419 w 1118"/>
                    <a:gd name="T47" fmla="*/ 71 h 155"/>
                    <a:gd name="T48" fmla="*/ 440 w 1118"/>
                    <a:gd name="T49" fmla="*/ 57 h 155"/>
                    <a:gd name="T50" fmla="*/ 460 w 1118"/>
                    <a:gd name="T51" fmla="*/ 44 h 155"/>
                    <a:gd name="T52" fmla="*/ 478 w 1118"/>
                    <a:gd name="T53" fmla="*/ 29 h 155"/>
                    <a:gd name="T54" fmla="*/ 495 w 1118"/>
                    <a:gd name="T55" fmla="*/ 14 h 155"/>
                    <a:gd name="T56" fmla="*/ 514 w 1118"/>
                    <a:gd name="T57" fmla="*/ 2 h 155"/>
                    <a:gd name="T58" fmla="*/ 522 w 1118"/>
                    <a:gd name="T59" fmla="*/ 5 h 155"/>
                    <a:gd name="T60" fmla="*/ 531 w 1118"/>
                    <a:gd name="T61" fmla="*/ 8 h 155"/>
                    <a:gd name="T62" fmla="*/ 539 w 1118"/>
                    <a:gd name="T63" fmla="*/ 9 h 155"/>
                    <a:gd name="T64" fmla="*/ 548 w 1118"/>
                    <a:gd name="T65" fmla="*/ 9 h 155"/>
                    <a:gd name="T66" fmla="*/ 556 w 1118"/>
                    <a:gd name="T67" fmla="*/ 9 h 155"/>
                    <a:gd name="T68" fmla="*/ 565 w 1118"/>
                    <a:gd name="T69" fmla="*/ 6 h 155"/>
                    <a:gd name="T70" fmla="*/ 575 w 1118"/>
                    <a:gd name="T71" fmla="*/ 5 h 155"/>
                    <a:gd name="T72" fmla="*/ 584 w 1118"/>
                    <a:gd name="T73" fmla="*/ 0 h 155"/>
                    <a:gd name="T74" fmla="*/ 635 w 1118"/>
                    <a:gd name="T75" fmla="*/ 11 h 155"/>
                    <a:gd name="T76" fmla="*/ 688 w 1118"/>
                    <a:gd name="T77" fmla="*/ 20 h 155"/>
                    <a:gd name="T78" fmla="*/ 741 w 1118"/>
                    <a:gd name="T79" fmla="*/ 26 h 155"/>
                    <a:gd name="T80" fmla="*/ 793 w 1118"/>
                    <a:gd name="T81" fmla="*/ 30 h 155"/>
                    <a:gd name="T82" fmla="*/ 820 w 1118"/>
                    <a:gd name="T83" fmla="*/ 30 h 155"/>
                    <a:gd name="T84" fmla="*/ 848 w 1118"/>
                    <a:gd name="T85" fmla="*/ 30 h 155"/>
                    <a:gd name="T86" fmla="*/ 874 w 1118"/>
                    <a:gd name="T87" fmla="*/ 29 h 155"/>
                    <a:gd name="T88" fmla="*/ 902 w 1118"/>
                    <a:gd name="T89" fmla="*/ 27 h 155"/>
                    <a:gd name="T90" fmla="*/ 928 w 1118"/>
                    <a:gd name="T91" fmla="*/ 26 h 155"/>
                    <a:gd name="T92" fmla="*/ 956 w 1118"/>
                    <a:gd name="T93" fmla="*/ 21 h 155"/>
                    <a:gd name="T94" fmla="*/ 984 w 1118"/>
                    <a:gd name="T95" fmla="*/ 18 h 155"/>
                    <a:gd name="T96" fmla="*/ 1012 w 1118"/>
                    <a:gd name="T97" fmla="*/ 14 h 155"/>
                    <a:gd name="T98" fmla="*/ 1031 w 1118"/>
                    <a:gd name="T99" fmla="*/ 2 h 155"/>
                    <a:gd name="T100" fmla="*/ 1037 w 1118"/>
                    <a:gd name="T101" fmla="*/ 5 h 155"/>
                    <a:gd name="T102" fmla="*/ 1045 w 1118"/>
                    <a:gd name="T103" fmla="*/ 8 h 155"/>
                    <a:gd name="T104" fmla="*/ 1051 w 1118"/>
                    <a:gd name="T105" fmla="*/ 11 h 155"/>
                    <a:gd name="T106" fmla="*/ 1059 w 1118"/>
                    <a:gd name="T107" fmla="*/ 11 h 155"/>
                    <a:gd name="T108" fmla="*/ 1068 w 1118"/>
                    <a:gd name="T109" fmla="*/ 12 h 155"/>
                    <a:gd name="T110" fmla="*/ 1077 w 1118"/>
                    <a:gd name="T111" fmla="*/ 11 h 155"/>
                    <a:gd name="T112" fmla="*/ 1088 w 1118"/>
                    <a:gd name="T113" fmla="*/ 8 h 155"/>
                    <a:gd name="T114" fmla="*/ 1099 w 1118"/>
                    <a:gd name="T115" fmla="*/ 3 h 155"/>
                    <a:gd name="T116" fmla="*/ 1118 w 1118"/>
                    <a:gd name="T117" fmla="*/ 1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8" h="155">
                      <a:moveTo>
                        <a:pt x="0" y="155"/>
                      </a:moveTo>
                      <a:lnTo>
                        <a:pt x="38" y="149"/>
                      </a:lnTo>
                      <a:lnTo>
                        <a:pt x="55" y="143"/>
                      </a:lnTo>
                      <a:lnTo>
                        <a:pt x="64" y="144"/>
                      </a:lnTo>
                      <a:lnTo>
                        <a:pt x="72" y="146"/>
                      </a:lnTo>
                      <a:lnTo>
                        <a:pt x="78" y="146"/>
                      </a:lnTo>
                      <a:lnTo>
                        <a:pt x="86" y="147"/>
                      </a:lnTo>
                      <a:lnTo>
                        <a:pt x="94" y="147"/>
                      </a:lnTo>
                      <a:lnTo>
                        <a:pt x="101" y="146"/>
                      </a:lnTo>
                      <a:lnTo>
                        <a:pt x="111" y="144"/>
                      </a:lnTo>
                      <a:lnTo>
                        <a:pt x="123" y="141"/>
                      </a:lnTo>
                      <a:lnTo>
                        <a:pt x="148" y="144"/>
                      </a:lnTo>
                      <a:lnTo>
                        <a:pt x="170" y="144"/>
                      </a:lnTo>
                      <a:lnTo>
                        <a:pt x="193" y="144"/>
                      </a:lnTo>
                      <a:lnTo>
                        <a:pt x="215" y="143"/>
                      </a:lnTo>
                      <a:lnTo>
                        <a:pt x="238" y="138"/>
                      </a:lnTo>
                      <a:lnTo>
                        <a:pt x="261" y="134"/>
                      </a:lnTo>
                      <a:lnTo>
                        <a:pt x="284" y="129"/>
                      </a:lnTo>
                      <a:lnTo>
                        <a:pt x="308" y="122"/>
                      </a:lnTo>
                      <a:lnTo>
                        <a:pt x="331" y="114"/>
                      </a:lnTo>
                      <a:lnTo>
                        <a:pt x="353" y="105"/>
                      </a:lnTo>
                      <a:lnTo>
                        <a:pt x="376" y="95"/>
                      </a:lnTo>
                      <a:lnTo>
                        <a:pt x="398" y="83"/>
                      </a:lnTo>
                      <a:lnTo>
                        <a:pt x="419" y="71"/>
                      </a:lnTo>
                      <a:lnTo>
                        <a:pt x="440" y="57"/>
                      </a:lnTo>
                      <a:lnTo>
                        <a:pt x="460" y="44"/>
                      </a:lnTo>
                      <a:lnTo>
                        <a:pt x="478" y="29"/>
                      </a:lnTo>
                      <a:lnTo>
                        <a:pt x="495" y="14"/>
                      </a:lnTo>
                      <a:lnTo>
                        <a:pt x="514" y="2"/>
                      </a:lnTo>
                      <a:lnTo>
                        <a:pt x="522" y="5"/>
                      </a:lnTo>
                      <a:lnTo>
                        <a:pt x="531" y="8"/>
                      </a:lnTo>
                      <a:lnTo>
                        <a:pt x="539" y="9"/>
                      </a:lnTo>
                      <a:lnTo>
                        <a:pt x="548" y="9"/>
                      </a:lnTo>
                      <a:lnTo>
                        <a:pt x="556" y="9"/>
                      </a:lnTo>
                      <a:lnTo>
                        <a:pt x="565" y="6"/>
                      </a:lnTo>
                      <a:lnTo>
                        <a:pt x="575" y="5"/>
                      </a:lnTo>
                      <a:lnTo>
                        <a:pt x="584" y="0"/>
                      </a:lnTo>
                      <a:lnTo>
                        <a:pt x="635" y="11"/>
                      </a:lnTo>
                      <a:lnTo>
                        <a:pt x="688" y="20"/>
                      </a:lnTo>
                      <a:lnTo>
                        <a:pt x="741" y="26"/>
                      </a:lnTo>
                      <a:lnTo>
                        <a:pt x="793" y="30"/>
                      </a:lnTo>
                      <a:lnTo>
                        <a:pt x="820" y="30"/>
                      </a:lnTo>
                      <a:lnTo>
                        <a:pt x="848" y="30"/>
                      </a:lnTo>
                      <a:lnTo>
                        <a:pt x="874" y="29"/>
                      </a:lnTo>
                      <a:lnTo>
                        <a:pt x="902" y="27"/>
                      </a:lnTo>
                      <a:lnTo>
                        <a:pt x="928" y="26"/>
                      </a:lnTo>
                      <a:lnTo>
                        <a:pt x="956" y="21"/>
                      </a:lnTo>
                      <a:lnTo>
                        <a:pt x="984" y="18"/>
                      </a:lnTo>
                      <a:lnTo>
                        <a:pt x="1012" y="14"/>
                      </a:lnTo>
                      <a:lnTo>
                        <a:pt x="1031" y="2"/>
                      </a:lnTo>
                      <a:lnTo>
                        <a:pt x="1037" y="5"/>
                      </a:lnTo>
                      <a:lnTo>
                        <a:pt x="1045" y="8"/>
                      </a:lnTo>
                      <a:lnTo>
                        <a:pt x="1051" y="11"/>
                      </a:lnTo>
                      <a:lnTo>
                        <a:pt x="1059" y="11"/>
                      </a:lnTo>
                      <a:lnTo>
                        <a:pt x="1068" y="12"/>
                      </a:lnTo>
                      <a:lnTo>
                        <a:pt x="1077" y="11"/>
                      </a:lnTo>
                      <a:lnTo>
                        <a:pt x="1088" y="8"/>
                      </a:lnTo>
                      <a:lnTo>
                        <a:pt x="1099" y="3"/>
                      </a:lnTo>
                      <a:lnTo>
                        <a:pt x="1118" y="14"/>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276" name="Freeform 228"/>
              <p:cNvSpPr>
                <a:spLocks/>
              </p:cNvSpPr>
              <p:nvPr/>
            </p:nvSpPr>
            <p:spPr bwMode="auto">
              <a:xfrm>
                <a:off x="2538" y="1549"/>
                <a:ext cx="10" cy="5"/>
              </a:xfrm>
              <a:custGeom>
                <a:avLst/>
                <a:gdLst>
                  <a:gd name="T0" fmla="*/ 10 w 10"/>
                  <a:gd name="T1" fmla="*/ 5 h 5"/>
                  <a:gd name="T2" fmla="*/ 10 w 10"/>
                  <a:gd name="T3" fmla="*/ 3 h 5"/>
                  <a:gd name="T4" fmla="*/ 8 w 10"/>
                  <a:gd name="T5" fmla="*/ 2 h 5"/>
                  <a:gd name="T6" fmla="*/ 5 w 10"/>
                  <a:gd name="T7" fmla="*/ 0 h 5"/>
                  <a:gd name="T8" fmla="*/ 3 w 10"/>
                  <a:gd name="T9" fmla="*/ 2 h 5"/>
                  <a:gd name="T10" fmla="*/ 2 w 10"/>
                  <a:gd name="T11" fmla="*/ 2 h 5"/>
                  <a:gd name="T12" fmla="*/ 2 w 10"/>
                  <a:gd name="T13" fmla="*/ 3 h 5"/>
                  <a:gd name="T14" fmla="*/ 0 w 10"/>
                  <a:gd name="T15" fmla="*/ 5 h 5"/>
                  <a:gd name="T16" fmla="*/ 10 w 10"/>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5">
                    <a:moveTo>
                      <a:pt x="10" y="5"/>
                    </a:moveTo>
                    <a:lnTo>
                      <a:pt x="10" y="3"/>
                    </a:lnTo>
                    <a:lnTo>
                      <a:pt x="8" y="2"/>
                    </a:lnTo>
                    <a:lnTo>
                      <a:pt x="5" y="0"/>
                    </a:lnTo>
                    <a:lnTo>
                      <a:pt x="3" y="2"/>
                    </a:lnTo>
                    <a:lnTo>
                      <a:pt x="2" y="2"/>
                    </a:lnTo>
                    <a:lnTo>
                      <a:pt x="2" y="3"/>
                    </a:lnTo>
                    <a:lnTo>
                      <a:pt x="0" y="5"/>
                    </a:lnTo>
                    <a:lnTo>
                      <a:pt x="10" y="5"/>
                    </a:lnTo>
                    <a:close/>
                  </a:path>
                </a:pathLst>
              </a:custGeom>
              <a:solidFill>
                <a:srgbClr val="000000"/>
              </a:solidFill>
              <a:ln w="9525">
                <a:solidFill>
                  <a:schemeClr val="hlink"/>
                </a:solidFill>
                <a:round/>
                <a:headEnd/>
                <a:tailEnd/>
              </a:ln>
            </p:spPr>
            <p:txBody>
              <a:bodyPr/>
              <a:lstStyle/>
              <a:p>
                <a:endParaRPr lang="en-US"/>
              </a:p>
            </p:txBody>
          </p:sp>
          <p:grpSp>
            <p:nvGrpSpPr>
              <p:cNvPr id="2277" name="Group 229"/>
              <p:cNvGrpSpPr>
                <a:grpSpLocks/>
              </p:cNvGrpSpPr>
              <p:nvPr/>
            </p:nvGrpSpPr>
            <p:grpSpPr bwMode="auto">
              <a:xfrm>
                <a:off x="3538" y="1549"/>
                <a:ext cx="150" cy="381"/>
                <a:chOff x="3654" y="1489"/>
                <a:chExt cx="150" cy="381"/>
              </a:xfrm>
            </p:grpSpPr>
            <p:sp>
              <p:nvSpPr>
                <p:cNvPr id="2278" name="Freeform 230"/>
                <p:cNvSpPr>
                  <a:spLocks/>
                </p:cNvSpPr>
                <p:nvPr/>
              </p:nvSpPr>
              <p:spPr bwMode="auto">
                <a:xfrm>
                  <a:off x="3719" y="1590"/>
                  <a:ext cx="6" cy="12"/>
                </a:xfrm>
                <a:custGeom>
                  <a:avLst/>
                  <a:gdLst>
                    <a:gd name="T0" fmla="*/ 3 w 6"/>
                    <a:gd name="T1" fmla="*/ 0 h 12"/>
                    <a:gd name="T2" fmla="*/ 4 w 6"/>
                    <a:gd name="T3" fmla="*/ 0 h 12"/>
                    <a:gd name="T4" fmla="*/ 4 w 6"/>
                    <a:gd name="T5" fmla="*/ 0 h 12"/>
                    <a:gd name="T6" fmla="*/ 4 w 6"/>
                    <a:gd name="T7" fmla="*/ 1 h 12"/>
                    <a:gd name="T8" fmla="*/ 6 w 6"/>
                    <a:gd name="T9" fmla="*/ 1 h 12"/>
                    <a:gd name="T10" fmla="*/ 6 w 6"/>
                    <a:gd name="T11" fmla="*/ 3 h 12"/>
                    <a:gd name="T12" fmla="*/ 6 w 6"/>
                    <a:gd name="T13" fmla="*/ 3 h 12"/>
                    <a:gd name="T14" fmla="*/ 6 w 6"/>
                    <a:gd name="T15" fmla="*/ 4 h 12"/>
                    <a:gd name="T16" fmla="*/ 6 w 6"/>
                    <a:gd name="T17" fmla="*/ 6 h 12"/>
                    <a:gd name="T18" fmla="*/ 6 w 6"/>
                    <a:gd name="T19" fmla="*/ 7 h 12"/>
                    <a:gd name="T20" fmla="*/ 6 w 6"/>
                    <a:gd name="T21" fmla="*/ 7 h 12"/>
                    <a:gd name="T22" fmla="*/ 6 w 6"/>
                    <a:gd name="T23" fmla="*/ 9 h 12"/>
                    <a:gd name="T24" fmla="*/ 6 w 6"/>
                    <a:gd name="T25" fmla="*/ 10 h 12"/>
                    <a:gd name="T26" fmla="*/ 4 w 6"/>
                    <a:gd name="T27" fmla="*/ 10 h 12"/>
                    <a:gd name="T28" fmla="*/ 4 w 6"/>
                    <a:gd name="T29" fmla="*/ 10 h 12"/>
                    <a:gd name="T30" fmla="*/ 4 w 6"/>
                    <a:gd name="T31" fmla="*/ 12 h 12"/>
                    <a:gd name="T32" fmla="*/ 3 w 6"/>
                    <a:gd name="T33" fmla="*/ 12 h 12"/>
                    <a:gd name="T34" fmla="*/ 3 w 6"/>
                    <a:gd name="T35" fmla="*/ 12 h 12"/>
                    <a:gd name="T36" fmla="*/ 3 w 6"/>
                    <a:gd name="T37" fmla="*/ 10 h 12"/>
                    <a:gd name="T38" fmla="*/ 1 w 6"/>
                    <a:gd name="T39" fmla="*/ 10 h 12"/>
                    <a:gd name="T40" fmla="*/ 1 w 6"/>
                    <a:gd name="T41" fmla="*/ 10 h 12"/>
                    <a:gd name="T42" fmla="*/ 1 w 6"/>
                    <a:gd name="T43" fmla="*/ 9 h 12"/>
                    <a:gd name="T44" fmla="*/ 0 w 6"/>
                    <a:gd name="T45" fmla="*/ 7 h 12"/>
                    <a:gd name="T46" fmla="*/ 0 w 6"/>
                    <a:gd name="T47" fmla="*/ 7 h 12"/>
                    <a:gd name="T48" fmla="*/ 0 w 6"/>
                    <a:gd name="T49" fmla="*/ 6 h 12"/>
                    <a:gd name="T50" fmla="*/ 0 w 6"/>
                    <a:gd name="T51" fmla="*/ 4 h 12"/>
                    <a:gd name="T52" fmla="*/ 0 w 6"/>
                    <a:gd name="T53" fmla="*/ 3 h 12"/>
                    <a:gd name="T54" fmla="*/ 1 w 6"/>
                    <a:gd name="T55" fmla="*/ 3 h 12"/>
                    <a:gd name="T56" fmla="*/ 1 w 6"/>
                    <a:gd name="T57" fmla="*/ 1 h 12"/>
                    <a:gd name="T58" fmla="*/ 1 w 6"/>
                    <a:gd name="T59" fmla="*/ 1 h 12"/>
                    <a:gd name="T60" fmla="*/ 3 w 6"/>
                    <a:gd name="T61" fmla="*/ 0 h 12"/>
                    <a:gd name="T62" fmla="*/ 3 w 6"/>
                    <a:gd name="T63" fmla="*/ 0 h 12"/>
                    <a:gd name="T64" fmla="*/ 3 w 6"/>
                    <a:gd name="T6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12">
                      <a:moveTo>
                        <a:pt x="3" y="0"/>
                      </a:moveTo>
                      <a:lnTo>
                        <a:pt x="4" y="0"/>
                      </a:lnTo>
                      <a:lnTo>
                        <a:pt x="4" y="0"/>
                      </a:lnTo>
                      <a:lnTo>
                        <a:pt x="4" y="1"/>
                      </a:lnTo>
                      <a:lnTo>
                        <a:pt x="6" y="1"/>
                      </a:lnTo>
                      <a:lnTo>
                        <a:pt x="6" y="3"/>
                      </a:lnTo>
                      <a:lnTo>
                        <a:pt x="6" y="3"/>
                      </a:lnTo>
                      <a:lnTo>
                        <a:pt x="6" y="4"/>
                      </a:lnTo>
                      <a:lnTo>
                        <a:pt x="6" y="6"/>
                      </a:lnTo>
                      <a:lnTo>
                        <a:pt x="6" y="7"/>
                      </a:lnTo>
                      <a:lnTo>
                        <a:pt x="6" y="7"/>
                      </a:lnTo>
                      <a:lnTo>
                        <a:pt x="6" y="9"/>
                      </a:lnTo>
                      <a:lnTo>
                        <a:pt x="6" y="10"/>
                      </a:lnTo>
                      <a:lnTo>
                        <a:pt x="4" y="10"/>
                      </a:lnTo>
                      <a:lnTo>
                        <a:pt x="4" y="10"/>
                      </a:lnTo>
                      <a:lnTo>
                        <a:pt x="4" y="12"/>
                      </a:lnTo>
                      <a:lnTo>
                        <a:pt x="3" y="12"/>
                      </a:lnTo>
                      <a:lnTo>
                        <a:pt x="3" y="12"/>
                      </a:lnTo>
                      <a:lnTo>
                        <a:pt x="3" y="10"/>
                      </a:lnTo>
                      <a:lnTo>
                        <a:pt x="1" y="10"/>
                      </a:lnTo>
                      <a:lnTo>
                        <a:pt x="1" y="10"/>
                      </a:lnTo>
                      <a:lnTo>
                        <a:pt x="1" y="9"/>
                      </a:lnTo>
                      <a:lnTo>
                        <a:pt x="0" y="7"/>
                      </a:lnTo>
                      <a:lnTo>
                        <a:pt x="0" y="7"/>
                      </a:lnTo>
                      <a:lnTo>
                        <a:pt x="0" y="6"/>
                      </a:lnTo>
                      <a:lnTo>
                        <a:pt x="0" y="4"/>
                      </a:lnTo>
                      <a:lnTo>
                        <a:pt x="0" y="3"/>
                      </a:lnTo>
                      <a:lnTo>
                        <a:pt x="1" y="3"/>
                      </a:lnTo>
                      <a:lnTo>
                        <a:pt x="1" y="1"/>
                      </a:lnTo>
                      <a:lnTo>
                        <a:pt x="1" y="1"/>
                      </a:lnTo>
                      <a:lnTo>
                        <a:pt x="3" y="0"/>
                      </a:lnTo>
                      <a:lnTo>
                        <a:pt x="3" y="0"/>
                      </a:lnTo>
                      <a:lnTo>
                        <a:pt x="3" y="0"/>
                      </a:lnTo>
                      <a:close/>
                    </a:path>
                  </a:pathLst>
                </a:custGeom>
                <a:solidFill>
                  <a:srgbClr val="000000"/>
                </a:solidFill>
                <a:ln w="9525">
                  <a:solidFill>
                    <a:schemeClr val="hlink"/>
                  </a:solidFill>
                  <a:round/>
                  <a:headEnd/>
                  <a:tailEnd/>
                </a:ln>
              </p:spPr>
              <p:txBody>
                <a:bodyPr/>
                <a:lstStyle/>
                <a:p>
                  <a:endParaRPr lang="en-US"/>
                </a:p>
              </p:txBody>
            </p:sp>
            <p:sp>
              <p:nvSpPr>
                <p:cNvPr id="2279" name="Freeform 231"/>
                <p:cNvSpPr>
                  <a:spLocks/>
                </p:cNvSpPr>
                <p:nvPr/>
              </p:nvSpPr>
              <p:spPr bwMode="auto">
                <a:xfrm>
                  <a:off x="3719" y="1590"/>
                  <a:ext cx="6" cy="12"/>
                </a:xfrm>
                <a:custGeom>
                  <a:avLst/>
                  <a:gdLst>
                    <a:gd name="T0" fmla="*/ 3 w 6"/>
                    <a:gd name="T1" fmla="*/ 0 h 12"/>
                    <a:gd name="T2" fmla="*/ 4 w 6"/>
                    <a:gd name="T3" fmla="*/ 0 h 12"/>
                    <a:gd name="T4" fmla="*/ 4 w 6"/>
                    <a:gd name="T5" fmla="*/ 1 h 12"/>
                    <a:gd name="T6" fmla="*/ 6 w 6"/>
                    <a:gd name="T7" fmla="*/ 1 h 12"/>
                    <a:gd name="T8" fmla="*/ 6 w 6"/>
                    <a:gd name="T9" fmla="*/ 3 h 12"/>
                    <a:gd name="T10" fmla="*/ 6 w 6"/>
                    <a:gd name="T11" fmla="*/ 4 h 12"/>
                    <a:gd name="T12" fmla="*/ 6 w 6"/>
                    <a:gd name="T13" fmla="*/ 6 h 12"/>
                    <a:gd name="T14" fmla="*/ 6 w 6"/>
                    <a:gd name="T15" fmla="*/ 7 h 12"/>
                    <a:gd name="T16" fmla="*/ 6 w 6"/>
                    <a:gd name="T17" fmla="*/ 9 h 12"/>
                    <a:gd name="T18" fmla="*/ 6 w 6"/>
                    <a:gd name="T19" fmla="*/ 10 h 12"/>
                    <a:gd name="T20" fmla="*/ 4 w 6"/>
                    <a:gd name="T21" fmla="*/ 10 h 12"/>
                    <a:gd name="T22" fmla="*/ 4 w 6"/>
                    <a:gd name="T23" fmla="*/ 12 h 12"/>
                    <a:gd name="T24" fmla="*/ 3 w 6"/>
                    <a:gd name="T25" fmla="*/ 12 h 12"/>
                    <a:gd name="T26" fmla="*/ 3 w 6"/>
                    <a:gd name="T27" fmla="*/ 10 h 12"/>
                    <a:gd name="T28" fmla="*/ 1 w 6"/>
                    <a:gd name="T29" fmla="*/ 10 h 12"/>
                    <a:gd name="T30" fmla="*/ 1 w 6"/>
                    <a:gd name="T31" fmla="*/ 9 h 12"/>
                    <a:gd name="T32" fmla="*/ 0 w 6"/>
                    <a:gd name="T33" fmla="*/ 7 h 12"/>
                    <a:gd name="T34" fmla="*/ 0 w 6"/>
                    <a:gd name="T35" fmla="*/ 6 h 12"/>
                    <a:gd name="T36" fmla="*/ 0 w 6"/>
                    <a:gd name="T37" fmla="*/ 4 h 12"/>
                    <a:gd name="T38" fmla="*/ 0 w 6"/>
                    <a:gd name="T39" fmla="*/ 3 h 12"/>
                    <a:gd name="T40" fmla="*/ 1 w 6"/>
                    <a:gd name="T41" fmla="*/ 3 h 12"/>
                    <a:gd name="T42" fmla="*/ 1 w 6"/>
                    <a:gd name="T43" fmla="*/ 1 h 12"/>
                    <a:gd name="T44" fmla="*/ 3 w 6"/>
                    <a:gd name="T4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12">
                      <a:moveTo>
                        <a:pt x="3" y="0"/>
                      </a:moveTo>
                      <a:lnTo>
                        <a:pt x="4" y="0"/>
                      </a:lnTo>
                      <a:lnTo>
                        <a:pt x="4" y="1"/>
                      </a:lnTo>
                      <a:lnTo>
                        <a:pt x="6" y="1"/>
                      </a:lnTo>
                      <a:lnTo>
                        <a:pt x="6" y="3"/>
                      </a:lnTo>
                      <a:lnTo>
                        <a:pt x="6" y="4"/>
                      </a:lnTo>
                      <a:lnTo>
                        <a:pt x="6" y="6"/>
                      </a:lnTo>
                      <a:lnTo>
                        <a:pt x="6" y="7"/>
                      </a:lnTo>
                      <a:lnTo>
                        <a:pt x="6" y="9"/>
                      </a:lnTo>
                      <a:lnTo>
                        <a:pt x="6" y="10"/>
                      </a:lnTo>
                      <a:lnTo>
                        <a:pt x="4" y="10"/>
                      </a:lnTo>
                      <a:lnTo>
                        <a:pt x="4" y="12"/>
                      </a:lnTo>
                      <a:lnTo>
                        <a:pt x="3" y="12"/>
                      </a:lnTo>
                      <a:lnTo>
                        <a:pt x="3" y="10"/>
                      </a:lnTo>
                      <a:lnTo>
                        <a:pt x="1" y="10"/>
                      </a:lnTo>
                      <a:lnTo>
                        <a:pt x="1" y="9"/>
                      </a:lnTo>
                      <a:lnTo>
                        <a:pt x="0" y="7"/>
                      </a:lnTo>
                      <a:lnTo>
                        <a:pt x="0" y="6"/>
                      </a:lnTo>
                      <a:lnTo>
                        <a:pt x="0" y="4"/>
                      </a:lnTo>
                      <a:lnTo>
                        <a:pt x="0" y="3"/>
                      </a:lnTo>
                      <a:lnTo>
                        <a:pt x="1" y="3"/>
                      </a:lnTo>
                      <a:lnTo>
                        <a:pt x="1" y="1"/>
                      </a:lnTo>
                      <a:lnTo>
                        <a:pt x="3"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0" name="Freeform 232"/>
                <p:cNvSpPr>
                  <a:spLocks/>
                </p:cNvSpPr>
                <p:nvPr/>
              </p:nvSpPr>
              <p:spPr bwMode="auto">
                <a:xfrm>
                  <a:off x="3654" y="1503"/>
                  <a:ext cx="91" cy="367"/>
                </a:xfrm>
                <a:custGeom>
                  <a:avLst/>
                  <a:gdLst>
                    <a:gd name="T0" fmla="*/ 49 w 91"/>
                    <a:gd name="T1" fmla="*/ 0 h 367"/>
                    <a:gd name="T2" fmla="*/ 49 w 91"/>
                    <a:gd name="T3" fmla="*/ 180 h 367"/>
                    <a:gd name="T4" fmla="*/ 0 w 91"/>
                    <a:gd name="T5" fmla="*/ 367 h 367"/>
                    <a:gd name="T6" fmla="*/ 9 w 91"/>
                    <a:gd name="T7" fmla="*/ 367 h 367"/>
                    <a:gd name="T8" fmla="*/ 37 w 91"/>
                    <a:gd name="T9" fmla="*/ 269 h 367"/>
                    <a:gd name="T10" fmla="*/ 91 w 91"/>
                    <a:gd name="T11" fmla="*/ 176 h 367"/>
                  </a:gdLst>
                  <a:ahLst/>
                  <a:cxnLst>
                    <a:cxn ang="0">
                      <a:pos x="T0" y="T1"/>
                    </a:cxn>
                    <a:cxn ang="0">
                      <a:pos x="T2" y="T3"/>
                    </a:cxn>
                    <a:cxn ang="0">
                      <a:pos x="T4" y="T5"/>
                    </a:cxn>
                    <a:cxn ang="0">
                      <a:pos x="T6" y="T7"/>
                    </a:cxn>
                    <a:cxn ang="0">
                      <a:pos x="T8" y="T9"/>
                    </a:cxn>
                    <a:cxn ang="0">
                      <a:pos x="T10" y="T11"/>
                    </a:cxn>
                  </a:cxnLst>
                  <a:rect l="0" t="0" r="r" b="b"/>
                  <a:pathLst>
                    <a:path w="91" h="367">
                      <a:moveTo>
                        <a:pt x="49" y="0"/>
                      </a:moveTo>
                      <a:lnTo>
                        <a:pt x="49" y="180"/>
                      </a:lnTo>
                      <a:lnTo>
                        <a:pt x="0" y="367"/>
                      </a:lnTo>
                      <a:lnTo>
                        <a:pt x="9" y="367"/>
                      </a:lnTo>
                      <a:lnTo>
                        <a:pt x="37" y="269"/>
                      </a:lnTo>
                      <a:lnTo>
                        <a:pt x="91" y="176"/>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1" name="Freeform 233"/>
                <p:cNvSpPr>
                  <a:spLocks/>
                </p:cNvSpPr>
                <p:nvPr/>
              </p:nvSpPr>
              <p:spPr bwMode="auto">
                <a:xfrm>
                  <a:off x="3705" y="1503"/>
                  <a:ext cx="87" cy="367"/>
                </a:xfrm>
                <a:custGeom>
                  <a:avLst/>
                  <a:gdLst>
                    <a:gd name="T0" fmla="*/ 39 w 87"/>
                    <a:gd name="T1" fmla="*/ 0 h 367"/>
                    <a:gd name="T2" fmla="*/ 39 w 87"/>
                    <a:gd name="T3" fmla="*/ 180 h 367"/>
                    <a:gd name="T4" fmla="*/ 87 w 87"/>
                    <a:gd name="T5" fmla="*/ 367 h 367"/>
                    <a:gd name="T6" fmla="*/ 77 w 87"/>
                    <a:gd name="T7" fmla="*/ 367 h 367"/>
                    <a:gd name="T8" fmla="*/ 53 w 87"/>
                    <a:gd name="T9" fmla="*/ 269 h 367"/>
                    <a:gd name="T10" fmla="*/ 0 w 87"/>
                    <a:gd name="T11" fmla="*/ 176 h 367"/>
                  </a:gdLst>
                  <a:ahLst/>
                  <a:cxnLst>
                    <a:cxn ang="0">
                      <a:pos x="T0" y="T1"/>
                    </a:cxn>
                    <a:cxn ang="0">
                      <a:pos x="T2" y="T3"/>
                    </a:cxn>
                    <a:cxn ang="0">
                      <a:pos x="T4" y="T5"/>
                    </a:cxn>
                    <a:cxn ang="0">
                      <a:pos x="T6" y="T7"/>
                    </a:cxn>
                    <a:cxn ang="0">
                      <a:pos x="T8" y="T9"/>
                    </a:cxn>
                    <a:cxn ang="0">
                      <a:pos x="T10" y="T11"/>
                    </a:cxn>
                  </a:cxnLst>
                  <a:rect l="0" t="0" r="r" b="b"/>
                  <a:pathLst>
                    <a:path w="87" h="367">
                      <a:moveTo>
                        <a:pt x="39" y="0"/>
                      </a:moveTo>
                      <a:lnTo>
                        <a:pt x="39" y="180"/>
                      </a:lnTo>
                      <a:lnTo>
                        <a:pt x="87" y="367"/>
                      </a:lnTo>
                      <a:lnTo>
                        <a:pt x="77" y="367"/>
                      </a:lnTo>
                      <a:lnTo>
                        <a:pt x="53" y="269"/>
                      </a:lnTo>
                      <a:lnTo>
                        <a:pt x="0" y="176"/>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2" name="Freeform 234"/>
                <p:cNvSpPr>
                  <a:spLocks/>
                </p:cNvSpPr>
                <p:nvPr/>
              </p:nvSpPr>
              <p:spPr bwMode="auto">
                <a:xfrm>
                  <a:off x="3703" y="1658"/>
                  <a:ext cx="41" cy="21"/>
                </a:xfrm>
                <a:custGeom>
                  <a:avLst/>
                  <a:gdLst>
                    <a:gd name="T0" fmla="*/ 0 w 41"/>
                    <a:gd name="T1" fmla="*/ 21 h 21"/>
                    <a:gd name="T2" fmla="*/ 41 w 41"/>
                    <a:gd name="T3" fmla="*/ 21 h 21"/>
                    <a:gd name="T4" fmla="*/ 0 w 41"/>
                    <a:gd name="T5" fmla="*/ 0 h 21"/>
                  </a:gdLst>
                  <a:ahLst/>
                  <a:cxnLst>
                    <a:cxn ang="0">
                      <a:pos x="T0" y="T1"/>
                    </a:cxn>
                    <a:cxn ang="0">
                      <a:pos x="T2" y="T3"/>
                    </a:cxn>
                    <a:cxn ang="0">
                      <a:pos x="T4" y="T5"/>
                    </a:cxn>
                  </a:cxnLst>
                  <a:rect l="0" t="0" r="r" b="b"/>
                  <a:pathLst>
                    <a:path w="41" h="21">
                      <a:moveTo>
                        <a:pt x="0" y="21"/>
                      </a:moveTo>
                      <a:lnTo>
                        <a:pt x="41" y="21"/>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3" name="Freeform 235"/>
                <p:cNvSpPr>
                  <a:spLocks/>
                </p:cNvSpPr>
                <p:nvPr/>
              </p:nvSpPr>
              <p:spPr bwMode="auto">
                <a:xfrm>
                  <a:off x="3703" y="1635"/>
                  <a:ext cx="41" cy="21"/>
                </a:xfrm>
                <a:custGeom>
                  <a:avLst/>
                  <a:gdLst>
                    <a:gd name="T0" fmla="*/ 0 w 41"/>
                    <a:gd name="T1" fmla="*/ 21 h 21"/>
                    <a:gd name="T2" fmla="*/ 41 w 41"/>
                    <a:gd name="T3" fmla="*/ 21 h 21"/>
                    <a:gd name="T4" fmla="*/ 0 w 41"/>
                    <a:gd name="T5" fmla="*/ 0 h 21"/>
                  </a:gdLst>
                  <a:ahLst/>
                  <a:cxnLst>
                    <a:cxn ang="0">
                      <a:pos x="T0" y="T1"/>
                    </a:cxn>
                    <a:cxn ang="0">
                      <a:pos x="T2" y="T3"/>
                    </a:cxn>
                    <a:cxn ang="0">
                      <a:pos x="T4" y="T5"/>
                    </a:cxn>
                  </a:cxnLst>
                  <a:rect l="0" t="0" r="r" b="b"/>
                  <a:pathLst>
                    <a:path w="41" h="21">
                      <a:moveTo>
                        <a:pt x="0" y="21"/>
                      </a:moveTo>
                      <a:lnTo>
                        <a:pt x="41" y="21"/>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4" name="Freeform 236"/>
                <p:cNvSpPr>
                  <a:spLocks/>
                </p:cNvSpPr>
                <p:nvPr/>
              </p:nvSpPr>
              <p:spPr bwMode="auto">
                <a:xfrm>
                  <a:off x="3703" y="1613"/>
                  <a:ext cx="41" cy="22"/>
                </a:xfrm>
                <a:custGeom>
                  <a:avLst/>
                  <a:gdLst>
                    <a:gd name="T0" fmla="*/ 0 w 41"/>
                    <a:gd name="T1" fmla="*/ 22 h 22"/>
                    <a:gd name="T2" fmla="*/ 41 w 41"/>
                    <a:gd name="T3" fmla="*/ 22 h 22"/>
                    <a:gd name="T4" fmla="*/ 0 w 41"/>
                    <a:gd name="T5" fmla="*/ 0 h 22"/>
                  </a:gdLst>
                  <a:ahLst/>
                  <a:cxnLst>
                    <a:cxn ang="0">
                      <a:pos x="T0" y="T1"/>
                    </a:cxn>
                    <a:cxn ang="0">
                      <a:pos x="T2" y="T3"/>
                    </a:cxn>
                    <a:cxn ang="0">
                      <a:pos x="T4" y="T5"/>
                    </a:cxn>
                  </a:cxnLst>
                  <a:rect l="0" t="0" r="r" b="b"/>
                  <a:pathLst>
                    <a:path w="41" h="22">
                      <a:moveTo>
                        <a:pt x="0" y="22"/>
                      </a:moveTo>
                      <a:lnTo>
                        <a:pt x="41" y="22"/>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5" name="Freeform 237"/>
                <p:cNvSpPr>
                  <a:spLocks/>
                </p:cNvSpPr>
                <p:nvPr/>
              </p:nvSpPr>
              <p:spPr bwMode="auto">
                <a:xfrm>
                  <a:off x="3703" y="1591"/>
                  <a:ext cx="41" cy="22"/>
                </a:xfrm>
                <a:custGeom>
                  <a:avLst/>
                  <a:gdLst>
                    <a:gd name="T0" fmla="*/ 0 w 41"/>
                    <a:gd name="T1" fmla="*/ 22 h 22"/>
                    <a:gd name="T2" fmla="*/ 41 w 41"/>
                    <a:gd name="T3" fmla="*/ 22 h 22"/>
                    <a:gd name="T4" fmla="*/ 0 w 41"/>
                    <a:gd name="T5" fmla="*/ 0 h 22"/>
                  </a:gdLst>
                  <a:ahLst/>
                  <a:cxnLst>
                    <a:cxn ang="0">
                      <a:pos x="T0" y="T1"/>
                    </a:cxn>
                    <a:cxn ang="0">
                      <a:pos x="T2" y="T3"/>
                    </a:cxn>
                    <a:cxn ang="0">
                      <a:pos x="T4" y="T5"/>
                    </a:cxn>
                  </a:cxnLst>
                  <a:rect l="0" t="0" r="r" b="b"/>
                  <a:pathLst>
                    <a:path w="41" h="22">
                      <a:moveTo>
                        <a:pt x="0" y="22"/>
                      </a:moveTo>
                      <a:lnTo>
                        <a:pt x="41" y="22"/>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6" name="Freeform 238"/>
                <p:cNvSpPr>
                  <a:spLocks/>
                </p:cNvSpPr>
                <p:nvPr/>
              </p:nvSpPr>
              <p:spPr bwMode="auto">
                <a:xfrm>
                  <a:off x="3703" y="1569"/>
                  <a:ext cx="41" cy="21"/>
                </a:xfrm>
                <a:custGeom>
                  <a:avLst/>
                  <a:gdLst>
                    <a:gd name="T0" fmla="*/ 0 w 41"/>
                    <a:gd name="T1" fmla="*/ 21 h 21"/>
                    <a:gd name="T2" fmla="*/ 41 w 41"/>
                    <a:gd name="T3" fmla="*/ 21 h 21"/>
                    <a:gd name="T4" fmla="*/ 0 w 41"/>
                    <a:gd name="T5" fmla="*/ 0 h 21"/>
                  </a:gdLst>
                  <a:ahLst/>
                  <a:cxnLst>
                    <a:cxn ang="0">
                      <a:pos x="T0" y="T1"/>
                    </a:cxn>
                    <a:cxn ang="0">
                      <a:pos x="T2" y="T3"/>
                    </a:cxn>
                    <a:cxn ang="0">
                      <a:pos x="T4" y="T5"/>
                    </a:cxn>
                  </a:cxnLst>
                  <a:rect l="0" t="0" r="r" b="b"/>
                  <a:pathLst>
                    <a:path w="41" h="21">
                      <a:moveTo>
                        <a:pt x="0" y="21"/>
                      </a:moveTo>
                      <a:lnTo>
                        <a:pt x="41" y="21"/>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7" name="Freeform 239"/>
                <p:cNvSpPr>
                  <a:spLocks/>
                </p:cNvSpPr>
                <p:nvPr/>
              </p:nvSpPr>
              <p:spPr bwMode="auto">
                <a:xfrm>
                  <a:off x="3703" y="1546"/>
                  <a:ext cx="41" cy="23"/>
                </a:xfrm>
                <a:custGeom>
                  <a:avLst/>
                  <a:gdLst>
                    <a:gd name="T0" fmla="*/ 0 w 41"/>
                    <a:gd name="T1" fmla="*/ 23 h 23"/>
                    <a:gd name="T2" fmla="*/ 41 w 41"/>
                    <a:gd name="T3" fmla="*/ 23 h 23"/>
                    <a:gd name="T4" fmla="*/ 0 w 41"/>
                    <a:gd name="T5" fmla="*/ 0 h 23"/>
                  </a:gdLst>
                  <a:ahLst/>
                  <a:cxnLst>
                    <a:cxn ang="0">
                      <a:pos x="T0" y="T1"/>
                    </a:cxn>
                    <a:cxn ang="0">
                      <a:pos x="T2" y="T3"/>
                    </a:cxn>
                    <a:cxn ang="0">
                      <a:pos x="T4" y="T5"/>
                    </a:cxn>
                  </a:cxnLst>
                  <a:rect l="0" t="0" r="r" b="b"/>
                  <a:pathLst>
                    <a:path w="41" h="23">
                      <a:moveTo>
                        <a:pt x="0" y="23"/>
                      </a:moveTo>
                      <a:lnTo>
                        <a:pt x="41" y="23"/>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8" name="Freeform 240"/>
                <p:cNvSpPr>
                  <a:spLocks/>
                </p:cNvSpPr>
                <p:nvPr/>
              </p:nvSpPr>
              <p:spPr bwMode="auto">
                <a:xfrm>
                  <a:off x="3703" y="1525"/>
                  <a:ext cx="41" cy="21"/>
                </a:xfrm>
                <a:custGeom>
                  <a:avLst/>
                  <a:gdLst>
                    <a:gd name="T0" fmla="*/ 0 w 41"/>
                    <a:gd name="T1" fmla="*/ 21 h 21"/>
                    <a:gd name="T2" fmla="*/ 41 w 41"/>
                    <a:gd name="T3" fmla="*/ 21 h 21"/>
                    <a:gd name="T4" fmla="*/ 0 w 41"/>
                    <a:gd name="T5" fmla="*/ 0 h 21"/>
                  </a:gdLst>
                  <a:ahLst/>
                  <a:cxnLst>
                    <a:cxn ang="0">
                      <a:pos x="T0" y="T1"/>
                    </a:cxn>
                    <a:cxn ang="0">
                      <a:pos x="T2" y="T3"/>
                    </a:cxn>
                    <a:cxn ang="0">
                      <a:pos x="T4" y="T5"/>
                    </a:cxn>
                  </a:cxnLst>
                  <a:rect l="0" t="0" r="r" b="b"/>
                  <a:pathLst>
                    <a:path w="41" h="21">
                      <a:moveTo>
                        <a:pt x="0" y="21"/>
                      </a:moveTo>
                      <a:lnTo>
                        <a:pt x="41" y="21"/>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9" name="Freeform 241"/>
                <p:cNvSpPr>
                  <a:spLocks/>
                </p:cNvSpPr>
                <p:nvPr/>
              </p:nvSpPr>
              <p:spPr bwMode="auto">
                <a:xfrm>
                  <a:off x="3703" y="1503"/>
                  <a:ext cx="41" cy="22"/>
                </a:xfrm>
                <a:custGeom>
                  <a:avLst/>
                  <a:gdLst>
                    <a:gd name="T0" fmla="*/ 0 w 41"/>
                    <a:gd name="T1" fmla="*/ 22 h 22"/>
                    <a:gd name="T2" fmla="*/ 41 w 41"/>
                    <a:gd name="T3" fmla="*/ 22 h 22"/>
                    <a:gd name="T4" fmla="*/ 2 w 41"/>
                    <a:gd name="T5" fmla="*/ 0 h 22"/>
                    <a:gd name="T6" fmla="*/ 41 w 41"/>
                    <a:gd name="T7" fmla="*/ 1 h 22"/>
                  </a:gdLst>
                  <a:ahLst/>
                  <a:cxnLst>
                    <a:cxn ang="0">
                      <a:pos x="T0" y="T1"/>
                    </a:cxn>
                    <a:cxn ang="0">
                      <a:pos x="T2" y="T3"/>
                    </a:cxn>
                    <a:cxn ang="0">
                      <a:pos x="T4" y="T5"/>
                    </a:cxn>
                    <a:cxn ang="0">
                      <a:pos x="T6" y="T7"/>
                    </a:cxn>
                  </a:cxnLst>
                  <a:rect l="0" t="0" r="r" b="b"/>
                  <a:pathLst>
                    <a:path w="41" h="22">
                      <a:moveTo>
                        <a:pt x="0" y="22"/>
                      </a:moveTo>
                      <a:lnTo>
                        <a:pt x="41" y="22"/>
                      </a:lnTo>
                      <a:lnTo>
                        <a:pt x="2" y="0"/>
                      </a:lnTo>
                      <a:lnTo>
                        <a:pt x="41" y="1"/>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0" name="Freeform 242"/>
                <p:cNvSpPr>
                  <a:spLocks/>
                </p:cNvSpPr>
                <p:nvPr/>
              </p:nvSpPr>
              <p:spPr bwMode="auto">
                <a:xfrm>
                  <a:off x="3694" y="1494"/>
                  <a:ext cx="59" cy="9"/>
                </a:xfrm>
                <a:custGeom>
                  <a:avLst/>
                  <a:gdLst>
                    <a:gd name="T0" fmla="*/ 0 w 59"/>
                    <a:gd name="T1" fmla="*/ 0 h 9"/>
                    <a:gd name="T2" fmla="*/ 59 w 59"/>
                    <a:gd name="T3" fmla="*/ 0 h 9"/>
                    <a:gd name="T4" fmla="*/ 50 w 59"/>
                    <a:gd name="T5" fmla="*/ 9 h 9"/>
                    <a:gd name="T6" fmla="*/ 9 w 59"/>
                    <a:gd name="T7" fmla="*/ 9 h 9"/>
                    <a:gd name="T8" fmla="*/ 0 w 59"/>
                    <a:gd name="T9" fmla="*/ 0 h 9"/>
                  </a:gdLst>
                  <a:ahLst/>
                  <a:cxnLst>
                    <a:cxn ang="0">
                      <a:pos x="T0" y="T1"/>
                    </a:cxn>
                    <a:cxn ang="0">
                      <a:pos x="T2" y="T3"/>
                    </a:cxn>
                    <a:cxn ang="0">
                      <a:pos x="T4" y="T5"/>
                    </a:cxn>
                    <a:cxn ang="0">
                      <a:pos x="T6" y="T7"/>
                    </a:cxn>
                    <a:cxn ang="0">
                      <a:pos x="T8" y="T9"/>
                    </a:cxn>
                  </a:cxnLst>
                  <a:rect l="0" t="0" r="r" b="b"/>
                  <a:pathLst>
                    <a:path w="59" h="9">
                      <a:moveTo>
                        <a:pt x="0" y="0"/>
                      </a:moveTo>
                      <a:lnTo>
                        <a:pt x="59" y="0"/>
                      </a:lnTo>
                      <a:lnTo>
                        <a:pt x="50" y="9"/>
                      </a:lnTo>
                      <a:lnTo>
                        <a:pt x="9" y="9"/>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1" name="Freeform 243"/>
                <p:cNvSpPr>
                  <a:spLocks/>
                </p:cNvSpPr>
                <p:nvPr/>
              </p:nvSpPr>
              <p:spPr bwMode="auto">
                <a:xfrm>
                  <a:off x="3688" y="1613"/>
                  <a:ext cx="73" cy="7"/>
                </a:xfrm>
                <a:custGeom>
                  <a:avLst/>
                  <a:gdLst>
                    <a:gd name="T0" fmla="*/ 11 w 73"/>
                    <a:gd name="T1" fmla="*/ 0 h 7"/>
                    <a:gd name="T2" fmla="*/ 62 w 73"/>
                    <a:gd name="T3" fmla="*/ 0 h 7"/>
                    <a:gd name="T4" fmla="*/ 73 w 73"/>
                    <a:gd name="T5" fmla="*/ 7 h 7"/>
                    <a:gd name="T6" fmla="*/ 0 w 73"/>
                    <a:gd name="T7" fmla="*/ 7 h 7"/>
                    <a:gd name="T8" fmla="*/ 11 w 73"/>
                    <a:gd name="T9" fmla="*/ 0 h 7"/>
                  </a:gdLst>
                  <a:ahLst/>
                  <a:cxnLst>
                    <a:cxn ang="0">
                      <a:pos x="T0" y="T1"/>
                    </a:cxn>
                    <a:cxn ang="0">
                      <a:pos x="T2" y="T3"/>
                    </a:cxn>
                    <a:cxn ang="0">
                      <a:pos x="T4" y="T5"/>
                    </a:cxn>
                    <a:cxn ang="0">
                      <a:pos x="T6" y="T7"/>
                    </a:cxn>
                    <a:cxn ang="0">
                      <a:pos x="T8" y="T9"/>
                    </a:cxn>
                  </a:cxnLst>
                  <a:rect l="0" t="0" r="r" b="b"/>
                  <a:pathLst>
                    <a:path w="73" h="7">
                      <a:moveTo>
                        <a:pt x="11" y="0"/>
                      </a:moveTo>
                      <a:lnTo>
                        <a:pt x="62" y="0"/>
                      </a:lnTo>
                      <a:lnTo>
                        <a:pt x="73" y="7"/>
                      </a:lnTo>
                      <a:lnTo>
                        <a:pt x="0" y="7"/>
                      </a:lnTo>
                      <a:lnTo>
                        <a:pt x="11"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2" name="Freeform 244"/>
                <p:cNvSpPr>
                  <a:spLocks/>
                </p:cNvSpPr>
                <p:nvPr/>
              </p:nvSpPr>
              <p:spPr bwMode="auto">
                <a:xfrm>
                  <a:off x="3671" y="1620"/>
                  <a:ext cx="18" cy="14"/>
                </a:xfrm>
                <a:custGeom>
                  <a:avLst/>
                  <a:gdLst>
                    <a:gd name="T0" fmla="*/ 17 w 18"/>
                    <a:gd name="T1" fmla="*/ 0 h 14"/>
                    <a:gd name="T2" fmla="*/ 17 w 18"/>
                    <a:gd name="T3" fmla="*/ 0 h 14"/>
                    <a:gd name="T4" fmla="*/ 17 w 18"/>
                    <a:gd name="T5" fmla="*/ 0 h 14"/>
                    <a:gd name="T6" fmla="*/ 17 w 18"/>
                    <a:gd name="T7" fmla="*/ 0 h 14"/>
                    <a:gd name="T8" fmla="*/ 18 w 18"/>
                    <a:gd name="T9" fmla="*/ 0 h 14"/>
                    <a:gd name="T10" fmla="*/ 18 w 18"/>
                    <a:gd name="T11" fmla="*/ 0 h 14"/>
                    <a:gd name="T12" fmla="*/ 18 w 18"/>
                    <a:gd name="T13" fmla="*/ 0 h 14"/>
                    <a:gd name="T14" fmla="*/ 18 w 18"/>
                    <a:gd name="T15" fmla="*/ 0 h 14"/>
                    <a:gd name="T16" fmla="*/ 18 w 18"/>
                    <a:gd name="T17" fmla="*/ 2 h 14"/>
                    <a:gd name="T18" fmla="*/ 18 w 18"/>
                    <a:gd name="T19" fmla="*/ 2 h 14"/>
                    <a:gd name="T20" fmla="*/ 18 w 18"/>
                    <a:gd name="T21" fmla="*/ 2 h 14"/>
                    <a:gd name="T22" fmla="*/ 18 w 18"/>
                    <a:gd name="T23" fmla="*/ 2 h 14"/>
                    <a:gd name="T24" fmla="*/ 18 w 18"/>
                    <a:gd name="T25" fmla="*/ 2 h 14"/>
                    <a:gd name="T26" fmla="*/ 18 w 18"/>
                    <a:gd name="T27" fmla="*/ 2 h 14"/>
                    <a:gd name="T28" fmla="*/ 18 w 18"/>
                    <a:gd name="T29" fmla="*/ 2 h 14"/>
                    <a:gd name="T30" fmla="*/ 18 w 18"/>
                    <a:gd name="T31" fmla="*/ 3 h 14"/>
                    <a:gd name="T32" fmla="*/ 17 w 18"/>
                    <a:gd name="T33" fmla="*/ 3 h 14"/>
                    <a:gd name="T34" fmla="*/ 0 w 18"/>
                    <a:gd name="T35" fmla="*/ 14 h 14"/>
                    <a:gd name="T36" fmla="*/ 0 w 18"/>
                    <a:gd name="T37" fmla="*/ 14 h 14"/>
                    <a:gd name="T38" fmla="*/ 0 w 18"/>
                    <a:gd name="T39" fmla="*/ 14 h 14"/>
                    <a:gd name="T40" fmla="*/ 0 w 18"/>
                    <a:gd name="T41" fmla="*/ 14 h 14"/>
                    <a:gd name="T42" fmla="*/ 0 w 18"/>
                    <a:gd name="T43" fmla="*/ 14 h 14"/>
                    <a:gd name="T44" fmla="*/ 0 w 18"/>
                    <a:gd name="T45" fmla="*/ 14 h 14"/>
                    <a:gd name="T46" fmla="*/ 0 w 18"/>
                    <a:gd name="T47" fmla="*/ 12 h 14"/>
                    <a:gd name="T48" fmla="*/ 0 w 18"/>
                    <a:gd name="T49" fmla="*/ 12 h 14"/>
                    <a:gd name="T50" fmla="*/ 0 w 18"/>
                    <a:gd name="T51" fmla="*/ 12 h 14"/>
                    <a:gd name="T52" fmla="*/ 0 w 18"/>
                    <a:gd name="T53" fmla="*/ 12 h 14"/>
                    <a:gd name="T54" fmla="*/ 0 w 18"/>
                    <a:gd name="T55" fmla="*/ 12 h 14"/>
                    <a:gd name="T56" fmla="*/ 0 w 18"/>
                    <a:gd name="T57" fmla="*/ 12 h 14"/>
                    <a:gd name="T58" fmla="*/ 0 w 18"/>
                    <a:gd name="T59" fmla="*/ 12 h 14"/>
                    <a:gd name="T60" fmla="*/ 0 w 18"/>
                    <a:gd name="T61" fmla="*/ 12 h 14"/>
                    <a:gd name="T62" fmla="*/ 0 w 18"/>
                    <a:gd name="T63" fmla="*/ 11 h 14"/>
                    <a:gd name="T64" fmla="*/ 0 w 18"/>
                    <a:gd name="T65"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 h="14">
                      <a:moveTo>
                        <a:pt x="0" y="12"/>
                      </a:moveTo>
                      <a:lnTo>
                        <a:pt x="17" y="0"/>
                      </a:lnTo>
                      <a:lnTo>
                        <a:pt x="17" y="0"/>
                      </a:lnTo>
                      <a:lnTo>
                        <a:pt x="17" y="0"/>
                      </a:lnTo>
                      <a:lnTo>
                        <a:pt x="17" y="0"/>
                      </a:lnTo>
                      <a:lnTo>
                        <a:pt x="17" y="0"/>
                      </a:lnTo>
                      <a:lnTo>
                        <a:pt x="17" y="0"/>
                      </a:lnTo>
                      <a:lnTo>
                        <a:pt x="17" y="0"/>
                      </a:lnTo>
                      <a:lnTo>
                        <a:pt x="17" y="0"/>
                      </a:lnTo>
                      <a:lnTo>
                        <a:pt x="18" y="0"/>
                      </a:lnTo>
                      <a:lnTo>
                        <a:pt x="18" y="0"/>
                      </a:lnTo>
                      <a:lnTo>
                        <a:pt x="18" y="0"/>
                      </a:lnTo>
                      <a:lnTo>
                        <a:pt x="18" y="0"/>
                      </a:lnTo>
                      <a:lnTo>
                        <a:pt x="18" y="0"/>
                      </a:lnTo>
                      <a:lnTo>
                        <a:pt x="18" y="0"/>
                      </a:lnTo>
                      <a:lnTo>
                        <a:pt x="18" y="0"/>
                      </a:lnTo>
                      <a:lnTo>
                        <a:pt x="18" y="0"/>
                      </a:lnTo>
                      <a:lnTo>
                        <a:pt x="18" y="2"/>
                      </a:lnTo>
                      <a:lnTo>
                        <a:pt x="18" y="2"/>
                      </a:lnTo>
                      <a:lnTo>
                        <a:pt x="18" y="2"/>
                      </a:lnTo>
                      <a:lnTo>
                        <a:pt x="18" y="2"/>
                      </a:lnTo>
                      <a:lnTo>
                        <a:pt x="18" y="2"/>
                      </a:lnTo>
                      <a:lnTo>
                        <a:pt x="18" y="2"/>
                      </a:lnTo>
                      <a:lnTo>
                        <a:pt x="18" y="2"/>
                      </a:lnTo>
                      <a:lnTo>
                        <a:pt x="18" y="2"/>
                      </a:lnTo>
                      <a:lnTo>
                        <a:pt x="18" y="2"/>
                      </a:lnTo>
                      <a:lnTo>
                        <a:pt x="18" y="2"/>
                      </a:lnTo>
                      <a:lnTo>
                        <a:pt x="18" y="2"/>
                      </a:lnTo>
                      <a:lnTo>
                        <a:pt x="18" y="2"/>
                      </a:lnTo>
                      <a:lnTo>
                        <a:pt x="18" y="2"/>
                      </a:lnTo>
                      <a:lnTo>
                        <a:pt x="18" y="3"/>
                      </a:lnTo>
                      <a:lnTo>
                        <a:pt x="18" y="3"/>
                      </a:lnTo>
                      <a:lnTo>
                        <a:pt x="17" y="3"/>
                      </a:lnTo>
                      <a:lnTo>
                        <a:pt x="17" y="3"/>
                      </a:lnTo>
                      <a:lnTo>
                        <a:pt x="0" y="14"/>
                      </a:lnTo>
                      <a:lnTo>
                        <a:pt x="0" y="14"/>
                      </a:lnTo>
                      <a:lnTo>
                        <a:pt x="0" y="14"/>
                      </a:lnTo>
                      <a:lnTo>
                        <a:pt x="0" y="14"/>
                      </a:lnTo>
                      <a:lnTo>
                        <a:pt x="0" y="14"/>
                      </a:lnTo>
                      <a:lnTo>
                        <a:pt x="0" y="14"/>
                      </a:lnTo>
                      <a:lnTo>
                        <a:pt x="0" y="14"/>
                      </a:lnTo>
                      <a:lnTo>
                        <a:pt x="0" y="14"/>
                      </a:lnTo>
                      <a:lnTo>
                        <a:pt x="0" y="14"/>
                      </a:lnTo>
                      <a:lnTo>
                        <a:pt x="0" y="14"/>
                      </a:lnTo>
                      <a:lnTo>
                        <a:pt x="0" y="14"/>
                      </a:lnTo>
                      <a:lnTo>
                        <a:pt x="0" y="14"/>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1"/>
                      </a:lnTo>
                      <a:lnTo>
                        <a:pt x="0" y="11"/>
                      </a:lnTo>
                      <a:lnTo>
                        <a:pt x="0" y="11"/>
                      </a:lnTo>
                      <a:lnTo>
                        <a:pt x="0" y="12"/>
                      </a:lnTo>
                      <a:lnTo>
                        <a:pt x="0" y="12"/>
                      </a:lnTo>
                      <a:close/>
                    </a:path>
                  </a:pathLst>
                </a:custGeom>
                <a:solidFill>
                  <a:srgbClr val="000000"/>
                </a:solidFill>
                <a:ln w="9525">
                  <a:solidFill>
                    <a:schemeClr val="hlink"/>
                  </a:solidFill>
                  <a:round/>
                  <a:headEnd/>
                  <a:tailEnd/>
                </a:ln>
              </p:spPr>
              <p:txBody>
                <a:bodyPr/>
                <a:lstStyle/>
                <a:p>
                  <a:endParaRPr lang="en-US"/>
                </a:p>
              </p:txBody>
            </p:sp>
            <p:sp>
              <p:nvSpPr>
                <p:cNvPr id="2293" name="Freeform 245"/>
                <p:cNvSpPr>
                  <a:spLocks/>
                </p:cNvSpPr>
                <p:nvPr/>
              </p:nvSpPr>
              <p:spPr bwMode="auto">
                <a:xfrm>
                  <a:off x="3671" y="1620"/>
                  <a:ext cx="18" cy="14"/>
                </a:xfrm>
                <a:custGeom>
                  <a:avLst/>
                  <a:gdLst>
                    <a:gd name="T0" fmla="*/ 0 w 18"/>
                    <a:gd name="T1" fmla="*/ 12 h 14"/>
                    <a:gd name="T2" fmla="*/ 17 w 18"/>
                    <a:gd name="T3" fmla="*/ 0 h 14"/>
                    <a:gd name="T4" fmla="*/ 18 w 18"/>
                    <a:gd name="T5" fmla="*/ 0 h 14"/>
                    <a:gd name="T6" fmla="*/ 18 w 18"/>
                    <a:gd name="T7" fmla="*/ 2 h 14"/>
                    <a:gd name="T8" fmla="*/ 18 w 18"/>
                    <a:gd name="T9" fmla="*/ 3 h 14"/>
                    <a:gd name="T10" fmla="*/ 17 w 18"/>
                    <a:gd name="T11" fmla="*/ 3 h 14"/>
                    <a:gd name="T12" fmla="*/ 0 w 18"/>
                    <a:gd name="T13" fmla="*/ 14 h 14"/>
                    <a:gd name="T14" fmla="*/ 0 w 18"/>
                    <a:gd name="T15" fmla="*/ 12 h 14"/>
                    <a:gd name="T16" fmla="*/ 0 w 18"/>
                    <a:gd name="T17" fmla="*/ 11 h 14"/>
                    <a:gd name="T18" fmla="*/ 0 w 1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4">
                      <a:moveTo>
                        <a:pt x="0" y="12"/>
                      </a:moveTo>
                      <a:lnTo>
                        <a:pt x="17" y="0"/>
                      </a:lnTo>
                      <a:lnTo>
                        <a:pt x="18" y="0"/>
                      </a:lnTo>
                      <a:lnTo>
                        <a:pt x="18" y="2"/>
                      </a:lnTo>
                      <a:lnTo>
                        <a:pt x="18" y="3"/>
                      </a:lnTo>
                      <a:lnTo>
                        <a:pt x="17" y="3"/>
                      </a:lnTo>
                      <a:lnTo>
                        <a:pt x="0" y="14"/>
                      </a:lnTo>
                      <a:lnTo>
                        <a:pt x="0" y="12"/>
                      </a:lnTo>
                      <a:lnTo>
                        <a:pt x="0" y="11"/>
                      </a:lnTo>
                      <a:lnTo>
                        <a:pt x="0" y="12"/>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4" name="Freeform 246"/>
                <p:cNvSpPr>
                  <a:spLocks/>
                </p:cNvSpPr>
                <p:nvPr/>
              </p:nvSpPr>
              <p:spPr bwMode="auto">
                <a:xfrm>
                  <a:off x="3671" y="1631"/>
                  <a:ext cx="1" cy="3"/>
                </a:xfrm>
                <a:custGeom>
                  <a:avLst/>
                  <a:gdLst>
                    <a:gd name="T0" fmla="*/ 0 h 3"/>
                    <a:gd name="T1" fmla="*/ 1 h 3"/>
                    <a:gd name="T2" fmla="*/ 1 h 3"/>
                    <a:gd name="T3" fmla="*/ 1 h 3"/>
                    <a:gd name="T4" fmla="*/ 1 h 3"/>
                    <a:gd name="T5" fmla="*/ 1 h 3"/>
                    <a:gd name="T6" fmla="*/ 1 h 3"/>
                    <a:gd name="T7" fmla="*/ 1 h 3"/>
                    <a:gd name="T8" fmla="*/ 1 h 3"/>
                    <a:gd name="T9" fmla="*/ 3 h 3"/>
                    <a:gd name="T10" fmla="*/ 3 h 3"/>
                    <a:gd name="T11" fmla="*/ 3 h 3"/>
                    <a:gd name="T12" fmla="*/ 3 h 3"/>
                    <a:gd name="T13" fmla="*/ 3 h 3"/>
                    <a:gd name="T14" fmla="*/ 3 h 3"/>
                    <a:gd name="T15" fmla="*/ 3 h 3"/>
                    <a:gd name="T16" fmla="*/ 3 h 3"/>
                    <a:gd name="T17" fmla="*/ 3 h 3"/>
                    <a:gd name="T18" fmla="*/ 3 h 3"/>
                    <a:gd name="T19" fmla="*/ 3 h 3"/>
                    <a:gd name="T20" fmla="*/ 3 h 3"/>
                    <a:gd name="T21" fmla="*/ 3 h 3"/>
                    <a:gd name="T22" fmla="*/ 3 h 3"/>
                    <a:gd name="T23" fmla="*/ 3 h 3"/>
                    <a:gd name="T24" fmla="*/ 1 h 3"/>
                    <a:gd name="T25" fmla="*/ 1 h 3"/>
                    <a:gd name="T26" fmla="*/ 1 h 3"/>
                    <a:gd name="T27" fmla="*/ 1 h 3"/>
                    <a:gd name="T28" fmla="*/ 1 h 3"/>
                    <a:gd name="T29" fmla="*/ 1 h 3"/>
                    <a:gd name="T30" fmla="*/ 1 h 3"/>
                    <a:gd name="T31" fmla="*/ 1 h 3"/>
                    <a:gd name="T32" fmla="*/ 0 h 3"/>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Lst>
                  <a:rect l="0" t="0" r="r" b="b"/>
                  <a:pathLst>
                    <a:path h="3">
                      <a:moveTo>
                        <a:pt x="0" y="0"/>
                      </a:moveTo>
                      <a:lnTo>
                        <a:pt x="0" y="1"/>
                      </a:lnTo>
                      <a:lnTo>
                        <a:pt x="0" y="1"/>
                      </a:lnTo>
                      <a:lnTo>
                        <a:pt x="0" y="1"/>
                      </a:lnTo>
                      <a:lnTo>
                        <a:pt x="0" y="1"/>
                      </a:lnTo>
                      <a:lnTo>
                        <a:pt x="0" y="1"/>
                      </a:lnTo>
                      <a:lnTo>
                        <a:pt x="0" y="1"/>
                      </a:lnTo>
                      <a:lnTo>
                        <a:pt x="0" y="1"/>
                      </a:lnTo>
                      <a:lnTo>
                        <a:pt x="0" y="1"/>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1"/>
                      </a:lnTo>
                      <a:lnTo>
                        <a:pt x="0" y="1"/>
                      </a:lnTo>
                      <a:lnTo>
                        <a:pt x="0" y="1"/>
                      </a:lnTo>
                      <a:lnTo>
                        <a:pt x="0" y="1"/>
                      </a:lnTo>
                      <a:lnTo>
                        <a:pt x="0" y="1"/>
                      </a:lnTo>
                      <a:lnTo>
                        <a:pt x="0" y="1"/>
                      </a:lnTo>
                      <a:lnTo>
                        <a:pt x="0" y="1"/>
                      </a:lnTo>
                      <a:lnTo>
                        <a:pt x="0" y="1"/>
                      </a:lnTo>
                      <a:lnTo>
                        <a:pt x="0" y="0"/>
                      </a:lnTo>
                      <a:close/>
                    </a:path>
                  </a:pathLst>
                </a:custGeom>
                <a:solidFill>
                  <a:srgbClr val="000000"/>
                </a:solidFill>
                <a:ln w="9525">
                  <a:solidFill>
                    <a:schemeClr val="hlink"/>
                  </a:solidFill>
                  <a:round/>
                  <a:headEnd/>
                  <a:tailEnd/>
                </a:ln>
              </p:spPr>
              <p:txBody>
                <a:bodyPr/>
                <a:lstStyle/>
                <a:p>
                  <a:endParaRPr lang="en-US"/>
                </a:p>
              </p:txBody>
            </p:sp>
            <p:sp>
              <p:nvSpPr>
                <p:cNvPr id="2295" name="Freeform 247"/>
                <p:cNvSpPr>
                  <a:spLocks/>
                </p:cNvSpPr>
                <p:nvPr/>
              </p:nvSpPr>
              <p:spPr bwMode="auto">
                <a:xfrm>
                  <a:off x="3671" y="1631"/>
                  <a:ext cx="1" cy="3"/>
                </a:xfrm>
                <a:custGeom>
                  <a:avLst/>
                  <a:gdLst>
                    <a:gd name="T0" fmla="*/ 0 h 3"/>
                    <a:gd name="T1" fmla="*/ 1 h 3"/>
                    <a:gd name="T2" fmla="*/ 3 h 3"/>
                    <a:gd name="T3" fmla="*/ 1 h 3"/>
                    <a:gd name="T4" fmla="*/ 0 h 3"/>
                  </a:gdLst>
                  <a:ahLst/>
                  <a:cxnLst>
                    <a:cxn ang="0">
                      <a:pos x="0" y="T0"/>
                    </a:cxn>
                    <a:cxn ang="0">
                      <a:pos x="0" y="T1"/>
                    </a:cxn>
                    <a:cxn ang="0">
                      <a:pos x="0" y="T2"/>
                    </a:cxn>
                    <a:cxn ang="0">
                      <a:pos x="0" y="T3"/>
                    </a:cxn>
                    <a:cxn ang="0">
                      <a:pos x="0" y="T4"/>
                    </a:cxn>
                  </a:cxnLst>
                  <a:rect l="0" t="0" r="r" b="b"/>
                  <a:pathLst>
                    <a:path h="3">
                      <a:moveTo>
                        <a:pt x="0" y="0"/>
                      </a:moveTo>
                      <a:lnTo>
                        <a:pt x="0" y="1"/>
                      </a:lnTo>
                      <a:lnTo>
                        <a:pt x="0" y="3"/>
                      </a:lnTo>
                      <a:lnTo>
                        <a:pt x="0" y="1"/>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6" name="Freeform 248"/>
                <p:cNvSpPr>
                  <a:spLocks/>
                </p:cNvSpPr>
                <p:nvPr/>
              </p:nvSpPr>
              <p:spPr bwMode="auto">
                <a:xfrm>
                  <a:off x="3759" y="1620"/>
                  <a:ext cx="19" cy="14"/>
                </a:xfrm>
                <a:custGeom>
                  <a:avLst/>
                  <a:gdLst>
                    <a:gd name="T0" fmla="*/ 0 w 19"/>
                    <a:gd name="T1" fmla="*/ 0 h 14"/>
                    <a:gd name="T2" fmla="*/ 0 w 19"/>
                    <a:gd name="T3" fmla="*/ 0 h 14"/>
                    <a:gd name="T4" fmla="*/ 0 w 19"/>
                    <a:gd name="T5" fmla="*/ 0 h 14"/>
                    <a:gd name="T6" fmla="*/ 0 w 19"/>
                    <a:gd name="T7" fmla="*/ 0 h 14"/>
                    <a:gd name="T8" fmla="*/ 0 w 19"/>
                    <a:gd name="T9" fmla="*/ 0 h 14"/>
                    <a:gd name="T10" fmla="*/ 0 w 19"/>
                    <a:gd name="T11" fmla="*/ 0 h 14"/>
                    <a:gd name="T12" fmla="*/ 0 w 19"/>
                    <a:gd name="T13" fmla="*/ 0 h 14"/>
                    <a:gd name="T14" fmla="*/ 0 w 19"/>
                    <a:gd name="T15" fmla="*/ 0 h 14"/>
                    <a:gd name="T16" fmla="*/ 0 w 19"/>
                    <a:gd name="T17" fmla="*/ 0 h 14"/>
                    <a:gd name="T18" fmla="*/ 0 w 19"/>
                    <a:gd name="T19" fmla="*/ 2 h 14"/>
                    <a:gd name="T20" fmla="*/ 0 w 19"/>
                    <a:gd name="T21" fmla="*/ 2 h 14"/>
                    <a:gd name="T22" fmla="*/ 0 w 19"/>
                    <a:gd name="T23" fmla="*/ 2 h 14"/>
                    <a:gd name="T24" fmla="*/ 0 w 19"/>
                    <a:gd name="T25" fmla="*/ 2 h 14"/>
                    <a:gd name="T26" fmla="*/ 0 w 19"/>
                    <a:gd name="T27" fmla="*/ 2 h 14"/>
                    <a:gd name="T28" fmla="*/ 0 w 19"/>
                    <a:gd name="T29" fmla="*/ 2 h 14"/>
                    <a:gd name="T30" fmla="*/ 0 w 19"/>
                    <a:gd name="T31" fmla="*/ 2 h 14"/>
                    <a:gd name="T32" fmla="*/ 0 w 19"/>
                    <a:gd name="T33" fmla="*/ 2 h 14"/>
                    <a:gd name="T34" fmla="*/ 19 w 19"/>
                    <a:gd name="T35" fmla="*/ 14 h 14"/>
                    <a:gd name="T36" fmla="*/ 19 w 19"/>
                    <a:gd name="T37" fmla="*/ 14 h 14"/>
                    <a:gd name="T38" fmla="*/ 17 w 19"/>
                    <a:gd name="T39" fmla="*/ 14 h 14"/>
                    <a:gd name="T40" fmla="*/ 17 w 19"/>
                    <a:gd name="T41" fmla="*/ 14 h 14"/>
                    <a:gd name="T42" fmla="*/ 17 w 19"/>
                    <a:gd name="T43" fmla="*/ 14 h 14"/>
                    <a:gd name="T44" fmla="*/ 17 w 19"/>
                    <a:gd name="T45" fmla="*/ 12 h 14"/>
                    <a:gd name="T46" fmla="*/ 17 w 19"/>
                    <a:gd name="T47" fmla="*/ 12 h 14"/>
                    <a:gd name="T48" fmla="*/ 17 w 19"/>
                    <a:gd name="T49" fmla="*/ 12 h 14"/>
                    <a:gd name="T50" fmla="*/ 17 w 19"/>
                    <a:gd name="T51" fmla="*/ 12 h 14"/>
                    <a:gd name="T52" fmla="*/ 17 w 19"/>
                    <a:gd name="T53" fmla="*/ 12 h 14"/>
                    <a:gd name="T54" fmla="*/ 17 w 19"/>
                    <a:gd name="T55" fmla="*/ 12 h 14"/>
                    <a:gd name="T56" fmla="*/ 19 w 19"/>
                    <a:gd name="T57" fmla="*/ 11 h 14"/>
                    <a:gd name="T58" fmla="*/ 19 w 19"/>
                    <a:gd name="T59" fmla="*/ 11 h 14"/>
                    <a:gd name="T60" fmla="*/ 19 w 19"/>
                    <a:gd name="T61" fmla="*/ 11 h 14"/>
                    <a:gd name="T62" fmla="*/ 19 w 19"/>
                    <a:gd name="T63" fmla="*/ 11 h 14"/>
                    <a:gd name="T64" fmla="*/ 19 w 19"/>
                    <a:gd name="T65"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4">
                      <a:moveTo>
                        <a:pt x="19" y="11"/>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19" y="14"/>
                      </a:lnTo>
                      <a:lnTo>
                        <a:pt x="19" y="14"/>
                      </a:lnTo>
                      <a:lnTo>
                        <a:pt x="19" y="14"/>
                      </a:lnTo>
                      <a:lnTo>
                        <a:pt x="19" y="14"/>
                      </a:lnTo>
                      <a:lnTo>
                        <a:pt x="19" y="14"/>
                      </a:lnTo>
                      <a:lnTo>
                        <a:pt x="17" y="14"/>
                      </a:lnTo>
                      <a:lnTo>
                        <a:pt x="17" y="14"/>
                      </a:lnTo>
                      <a:lnTo>
                        <a:pt x="17" y="14"/>
                      </a:lnTo>
                      <a:lnTo>
                        <a:pt x="17" y="14"/>
                      </a:lnTo>
                      <a:lnTo>
                        <a:pt x="17" y="14"/>
                      </a:lnTo>
                      <a:lnTo>
                        <a:pt x="17" y="12"/>
                      </a:lnTo>
                      <a:lnTo>
                        <a:pt x="17" y="12"/>
                      </a:lnTo>
                      <a:lnTo>
                        <a:pt x="17" y="12"/>
                      </a:lnTo>
                      <a:lnTo>
                        <a:pt x="17" y="12"/>
                      </a:lnTo>
                      <a:lnTo>
                        <a:pt x="17" y="12"/>
                      </a:lnTo>
                      <a:lnTo>
                        <a:pt x="17" y="12"/>
                      </a:lnTo>
                      <a:lnTo>
                        <a:pt x="17" y="12"/>
                      </a:lnTo>
                      <a:lnTo>
                        <a:pt x="17" y="12"/>
                      </a:lnTo>
                      <a:lnTo>
                        <a:pt x="17" y="12"/>
                      </a:lnTo>
                      <a:lnTo>
                        <a:pt x="17" y="12"/>
                      </a:lnTo>
                      <a:lnTo>
                        <a:pt x="17" y="12"/>
                      </a:lnTo>
                      <a:lnTo>
                        <a:pt x="17" y="12"/>
                      </a:lnTo>
                      <a:lnTo>
                        <a:pt x="19" y="12"/>
                      </a:lnTo>
                      <a:lnTo>
                        <a:pt x="19" y="11"/>
                      </a:lnTo>
                      <a:lnTo>
                        <a:pt x="19" y="11"/>
                      </a:lnTo>
                      <a:lnTo>
                        <a:pt x="19" y="11"/>
                      </a:lnTo>
                      <a:lnTo>
                        <a:pt x="19" y="11"/>
                      </a:lnTo>
                      <a:lnTo>
                        <a:pt x="19" y="11"/>
                      </a:lnTo>
                      <a:lnTo>
                        <a:pt x="19" y="11"/>
                      </a:lnTo>
                      <a:lnTo>
                        <a:pt x="19" y="11"/>
                      </a:lnTo>
                      <a:lnTo>
                        <a:pt x="19" y="11"/>
                      </a:lnTo>
                      <a:lnTo>
                        <a:pt x="19" y="11"/>
                      </a:lnTo>
                      <a:lnTo>
                        <a:pt x="19" y="11"/>
                      </a:lnTo>
                      <a:close/>
                    </a:path>
                  </a:pathLst>
                </a:custGeom>
                <a:solidFill>
                  <a:srgbClr val="000000"/>
                </a:solidFill>
                <a:ln w="9525">
                  <a:solidFill>
                    <a:schemeClr val="hlink"/>
                  </a:solidFill>
                  <a:round/>
                  <a:headEnd/>
                  <a:tailEnd/>
                </a:ln>
              </p:spPr>
              <p:txBody>
                <a:bodyPr/>
                <a:lstStyle/>
                <a:p>
                  <a:endParaRPr lang="en-US"/>
                </a:p>
              </p:txBody>
            </p:sp>
            <p:sp>
              <p:nvSpPr>
                <p:cNvPr id="2297" name="Freeform 249"/>
                <p:cNvSpPr>
                  <a:spLocks/>
                </p:cNvSpPr>
                <p:nvPr/>
              </p:nvSpPr>
              <p:spPr bwMode="auto">
                <a:xfrm>
                  <a:off x="3759" y="1620"/>
                  <a:ext cx="19" cy="14"/>
                </a:xfrm>
                <a:custGeom>
                  <a:avLst/>
                  <a:gdLst>
                    <a:gd name="T0" fmla="*/ 19 w 19"/>
                    <a:gd name="T1" fmla="*/ 11 h 14"/>
                    <a:gd name="T2" fmla="*/ 0 w 19"/>
                    <a:gd name="T3" fmla="*/ 0 h 14"/>
                    <a:gd name="T4" fmla="*/ 0 w 19"/>
                    <a:gd name="T5" fmla="*/ 2 h 14"/>
                    <a:gd name="T6" fmla="*/ 19 w 19"/>
                    <a:gd name="T7" fmla="*/ 14 h 14"/>
                    <a:gd name="T8" fmla="*/ 17 w 19"/>
                    <a:gd name="T9" fmla="*/ 14 h 14"/>
                    <a:gd name="T10" fmla="*/ 17 w 19"/>
                    <a:gd name="T11" fmla="*/ 12 h 14"/>
                    <a:gd name="T12" fmla="*/ 19 w 19"/>
                    <a:gd name="T13" fmla="*/ 12 h 14"/>
                    <a:gd name="T14" fmla="*/ 19 w 19"/>
                    <a:gd name="T15" fmla="*/ 1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4">
                      <a:moveTo>
                        <a:pt x="19" y="11"/>
                      </a:moveTo>
                      <a:lnTo>
                        <a:pt x="0" y="0"/>
                      </a:lnTo>
                      <a:lnTo>
                        <a:pt x="0" y="2"/>
                      </a:lnTo>
                      <a:lnTo>
                        <a:pt x="19" y="14"/>
                      </a:lnTo>
                      <a:lnTo>
                        <a:pt x="17" y="14"/>
                      </a:lnTo>
                      <a:lnTo>
                        <a:pt x="17" y="12"/>
                      </a:lnTo>
                      <a:lnTo>
                        <a:pt x="19" y="12"/>
                      </a:lnTo>
                      <a:lnTo>
                        <a:pt x="19" y="11"/>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98" name="Freeform 250"/>
                <p:cNvSpPr>
                  <a:spLocks/>
                </p:cNvSpPr>
                <p:nvPr/>
              </p:nvSpPr>
              <p:spPr bwMode="auto">
                <a:xfrm>
                  <a:off x="3776" y="1631"/>
                  <a:ext cx="2" cy="3"/>
                </a:xfrm>
                <a:custGeom>
                  <a:avLst/>
                  <a:gdLst>
                    <a:gd name="T0" fmla="*/ 2 w 2"/>
                    <a:gd name="T1" fmla="*/ 0 h 3"/>
                    <a:gd name="T2" fmla="*/ 2 w 2"/>
                    <a:gd name="T3" fmla="*/ 0 h 3"/>
                    <a:gd name="T4" fmla="*/ 2 w 2"/>
                    <a:gd name="T5" fmla="*/ 0 h 3"/>
                    <a:gd name="T6" fmla="*/ 2 w 2"/>
                    <a:gd name="T7" fmla="*/ 0 h 3"/>
                    <a:gd name="T8" fmla="*/ 0 w 2"/>
                    <a:gd name="T9" fmla="*/ 1 h 3"/>
                    <a:gd name="T10" fmla="*/ 0 w 2"/>
                    <a:gd name="T11" fmla="*/ 1 h 3"/>
                    <a:gd name="T12" fmla="*/ 0 w 2"/>
                    <a:gd name="T13" fmla="*/ 1 h 3"/>
                    <a:gd name="T14" fmla="*/ 0 w 2"/>
                    <a:gd name="T15" fmla="*/ 1 h 3"/>
                    <a:gd name="T16" fmla="*/ 0 w 2"/>
                    <a:gd name="T17" fmla="*/ 1 h 3"/>
                    <a:gd name="T18" fmla="*/ 0 w 2"/>
                    <a:gd name="T19" fmla="*/ 1 h 3"/>
                    <a:gd name="T20" fmla="*/ 0 w 2"/>
                    <a:gd name="T21" fmla="*/ 3 h 3"/>
                    <a:gd name="T22" fmla="*/ 0 w 2"/>
                    <a:gd name="T23" fmla="*/ 3 h 3"/>
                    <a:gd name="T24" fmla="*/ 0 w 2"/>
                    <a:gd name="T25" fmla="*/ 3 h 3"/>
                    <a:gd name="T26" fmla="*/ 2 w 2"/>
                    <a:gd name="T27" fmla="*/ 3 h 3"/>
                    <a:gd name="T28" fmla="*/ 2 w 2"/>
                    <a:gd name="T29" fmla="*/ 3 h 3"/>
                    <a:gd name="T30" fmla="*/ 2 w 2"/>
                    <a:gd name="T31" fmla="*/ 3 h 3"/>
                    <a:gd name="T32" fmla="*/ 2 w 2"/>
                    <a:gd name="T33" fmla="*/ 3 h 3"/>
                    <a:gd name="T34" fmla="*/ 2 w 2"/>
                    <a:gd name="T35" fmla="*/ 3 h 3"/>
                    <a:gd name="T36" fmla="*/ 2 w 2"/>
                    <a:gd name="T37" fmla="*/ 3 h 3"/>
                    <a:gd name="T38" fmla="*/ 2 w 2"/>
                    <a:gd name="T39" fmla="*/ 3 h 3"/>
                    <a:gd name="T40" fmla="*/ 2 w 2"/>
                    <a:gd name="T41" fmla="*/ 3 h 3"/>
                    <a:gd name="T42" fmla="*/ 2 w 2"/>
                    <a:gd name="T43" fmla="*/ 3 h 3"/>
                    <a:gd name="T44" fmla="*/ 2 w 2"/>
                    <a:gd name="T45" fmla="*/ 3 h 3"/>
                    <a:gd name="T46" fmla="*/ 2 w 2"/>
                    <a:gd name="T47" fmla="*/ 1 h 3"/>
                    <a:gd name="T48" fmla="*/ 2 w 2"/>
                    <a:gd name="T49" fmla="*/ 1 h 3"/>
                    <a:gd name="T50" fmla="*/ 2 w 2"/>
                    <a:gd name="T51" fmla="*/ 1 h 3"/>
                    <a:gd name="T52" fmla="*/ 2 w 2"/>
                    <a:gd name="T53" fmla="*/ 1 h 3"/>
                    <a:gd name="T54" fmla="*/ 2 w 2"/>
                    <a:gd name="T55" fmla="*/ 1 h 3"/>
                    <a:gd name="T56" fmla="*/ 2 w 2"/>
                    <a:gd name="T57" fmla="*/ 1 h 3"/>
                    <a:gd name="T58" fmla="*/ 2 w 2"/>
                    <a:gd name="T59" fmla="*/ 0 h 3"/>
                    <a:gd name="T60" fmla="*/ 2 w 2"/>
                    <a:gd name="T61" fmla="*/ 0 h 3"/>
                    <a:gd name="T62" fmla="*/ 2 w 2"/>
                    <a:gd name="T63" fmla="*/ 0 h 3"/>
                    <a:gd name="T64" fmla="*/ 2 w 2"/>
                    <a:gd name="T6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 h="3">
                      <a:moveTo>
                        <a:pt x="2" y="0"/>
                      </a:moveTo>
                      <a:lnTo>
                        <a:pt x="2" y="0"/>
                      </a:lnTo>
                      <a:lnTo>
                        <a:pt x="2" y="0"/>
                      </a:lnTo>
                      <a:lnTo>
                        <a:pt x="2" y="0"/>
                      </a:lnTo>
                      <a:lnTo>
                        <a:pt x="0" y="1"/>
                      </a:lnTo>
                      <a:lnTo>
                        <a:pt x="0" y="1"/>
                      </a:lnTo>
                      <a:lnTo>
                        <a:pt x="0" y="1"/>
                      </a:lnTo>
                      <a:lnTo>
                        <a:pt x="0" y="1"/>
                      </a:lnTo>
                      <a:lnTo>
                        <a:pt x="0" y="1"/>
                      </a:lnTo>
                      <a:lnTo>
                        <a:pt x="0" y="1"/>
                      </a:lnTo>
                      <a:lnTo>
                        <a:pt x="0" y="3"/>
                      </a:lnTo>
                      <a:lnTo>
                        <a:pt x="0" y="3"/>
                      </a:lnTo>
                      <a:lnTo>
                        <a:pt x="0" y="3"/>
                      </a:lnTo>
                      <a:lnTo>
                        <a:pt x="2" y="3"/>
                      </a:lnTo>
                      <a:lnTo>
                        <a:pt x="2" y="3"/>
                      </a:lnTo>
                      <a:lnTo>
                        <a:pt x="2" y="3"/>
                      </a:lnTo>
                      <a:lnTo>
                        <a:pt x="2" y="3"/>
                      </a:lnTo>
                      <a:lnTo>
                        <a:pt x="2" y="3"/>
                      </a:lnTo>
                      <a:lnTo>
                        <a:pt x="2" y="3"/>
                      </a:lnTo>
                      <a:lnTo>
                        <a:pt x="2" y="3"/>
                      </a:lnTo>
                      <a:lnTo>
                        <a:pt x="2" y="3"/>
                      </a:lnTo>
                      <a:lnTo>
                        <a:pt x="2" y="3"/>
                      </a:lnTo>
                      <a:lnTo>
                        <a:pt x="2" y="3"/>
                      </a:lnTo>
                      <a:lnTo>
                        <a:pt x="2" y="1"/>
                      </a:lnTo>
                      <a:lnTo>
                        <a:pt x="2" y="1"/>
                      </a:lnTo>
                      <a:lnTo>
                        <a:pt x="2" y="1"/>
                      </a:lnTo>
                      <a:lnTo>
                        <a:pt x="2" y="1"/>
                      </a:lnTo>
                      <a:lnTo>
                        <a:pt x="2" y="1"/>
                      </a:lnTo>
                      <a:lnTo>
                        <a:pt x="2" y="1"/>
                      </a:lnTo>
                      <a:lnTo>
                        <a:pt x="2" y="0"/>
                      </a:lnTo>
                      <a:lnTo>
                        <a:pt x="2" y="0"/>
                      </a:lnTo>
                      <a:lnTo>
                        <a:pt x="2" y="0"/>
                      </a:lnTo>
                      <a:lnTo>
                        <a:pt x="2" y="0"/>
                      </a:lnTo>
                      <a:close/>
                    </a:path>
                  </a:pathLst>
                </a:custGeom>
                <a:solidFill>
                  <a:srgbClr val="000000"/>
                </a:solidFill>
                <a:ln w="9525">
                  <a:solidFill>
                    <a:schemeClr val="hlink"/>
                  </a:solidFill>
                  <a:round/>
                  <a:headEnd/>
                  <a:tailEnd/>
                </a:ln>
              </p:spPr>
              <p:txBody>
                <a:bodyPr/>
                <a:lstStyle/>
                <a:p>
                  <a:endParaRPr lang="en-US"/>
                </a:p>
              </p:txBody>
            </p:sp>
            <p:sp>
              <p:nvSpPr>
                <p:cNvPr id="2299" name="Freeform 251"/>
                <p:cNvSpPr>
                  <a:spLocks/>
                </p:cNvSpPr>
                <p:nvPr/>
              </p:nvSpPr>
              <p:spPr bwMode="auto">
                <a:xfrm>
                  <a:off x="3776" y="1631"/>
                  <a:ext cx="2" cy="3"/>
                </a:xfrm>
                <a:custGeom>
                  <a:avLst/>
                  <a:gdLst>
                    <a:gd name="T0" fmla="*/ 2 w 2"/>
                    <a:gd name="T1" fmla="*/ 0 h 3"/>
                    <a:gd name="T2" fmla="*/ 0 w 2"/>
                    <a:gd name="T3" fmla="*/ 1 h 3"/>
                    <a:gd name="T4" fmla="*/ 0 w 2"/>
                    <a:gd name="T5" fmla="*/ 3 h 3"/>
                    <a:gd name="T6" fmla="*/ 2 w 2"/>
                    <a:gd name="T7" fmla="*/ 3 h 3"/>
                    <a:gd name="T8" fmla="*/ 2 w 2"/>
                    <a:gd name="T9" fmla="*/ 1 h 3"/>
                    <a:gd name="T10" fmla="*/ 2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2" y="0"/>
                      </a:moveTo>
                      <a:lnTo>
                        <a:pt x="0" y="1"/>
                      </a:lnTo>
                      <a:lnTo>
                        <a:pt x="0" y="3"/>
                      </a:lnTo>
                      <a:lnTo>
                        <a:pt x="2" y="3"/>
                      </a:lnTo>
                      <a:lnTo>
                        <a:pt x="2" y="1"/>
                      </a:lnTo>
                      <a:lnTo>
                        <a:pt x="2"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0" name="Freeform 252"/>
                <p:cNvSpPr>
                  <a:spLocks/>
                </p:cNvSpPr>
                <p:nvPr/>
              </p:nvSpPr>
              <p:spPr bwMode="auto">
                <a:xfrm>
                  <a:off x="3688" y="1570"/>
                  <a:ext cx="73" cy="9"/>
                </a:xfrm>
                <a:custGeom>
                  <a:avLst/>
                  <a:gdLst>
                    <a:gd name="T0" fmla="*/ 11 w 73"/>
                    <a:gd name="T1" fmla="*/ 0 h 9"/>
                    <a:gd name="T2" fmla="*/ 62 w 73"/>
                    <a:gd name="T3" fmla="*/ 0 h 9"/>
                    <a:gd name="T4" fmla="*/ 73 w 73"/>
                    <a:gd name="T5" fmla="*/ 9 h 9"/>
                    <a:gd name="T6" fmla="*/ 0 w 73"/>
                    <a:gd name="T7" fmla="*/ 9 h 9"/>
                    <a:gd name="T8" fmla="*/ 11 w 73"/>
                    <a:gd name="T9" fmla="*/ 0 h 9"/>
                  </a:gdLst>
                  <a:ahLst/>
                  <a:cxnLst>
                    <a:cxn ang="0">
                      <a:pos x="T0" y="T1"/>
                    </a:cxn>
                    <a:cxn ang="0">
                      <a:pos x="T2" y="T3"/>
                    </a:cxn>
                    <a:cxn ang="0">
                      <a:pos x="T4" y="T5"/>
                    </a:cxn>
                    <a:cxn ang="0">
                      <a:pos x="T6" y="T7"/>
                    </a:cxn>
                    <a:cxn ang="0">
                      <a:pos x="T8" y="T9"/>
                    </a:cxn>
                  </a:cxnLst>
                  <a:rect l="0" t="0" r="r" b="b"/>
                  <a:pathLst>
                    <a:path w="73" h="9">
                      <a:moveTo>
                        <a:pt x="11" y="0"/>
                      </a:moveTo>
                      <a:lnTo>
                        <a:pt x="62" y="0"/>
                      </a:lnTo>
                      <a:lnTo>
                        <a:pt x="73" y="9"/>
                      </a:lnTo>
                      <a:lnTo>
                        <a:pt x="0" y="9"/>
                      </a:lnTo>
                      <a:lnTo>
                        <a:pt x="11"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1" name="Freeform 253"/>
                <p:cNvSpPr>
                  <a:spLocks/>
                </p:cNvSpPr>
                <p:nvPr/>
              </p:nvSpPr>
              <p:spPr bwMode="auto">
                <a:xfrm>
                  <a:off x="3671" y="1578"/>
                  <a:ext cx="18" cy="15"/>
                </a:xfrm>
                <a:custGeom>
                  <a:avLst/>
                  <a:gdLst>
                    <a:gd name="T0" fmla="*/ 17 w 18"/>
                    <a:gd name="T1" fmla="*/ 0 h 15"/>
                    <a:gd name="T2" fmla="*/ 17 w 18"/>
                    <a:gd name="T3" fmla="*/ 0 h 15"/>
                    <a:gd name="T4" fmla="*/ 17 w 18"/>
                    <a:gd name="T5" fmla="*/ 0 h 15"/>
                    <a:gd name="T6" fmla="*/ 17 w 18"/>
                    <a:gd name="T7" fmla="*/ 0 h 15"/>
                    <a:gd name="T8" fmla="*/ 18 w 18"/>
                    <a:gd name="T9" fmla="*/ 0 h 15"/>
                    <a:gd name="T10" fmla="*/ 18 w 18"/>
                    <a:gd name="T11" fmla="*/ 1 h 15"/>
                    <a:gd name="T12" fmla="*/ 18 w 18"/>
                    <a:gd name="T13" fmla="*/ 1 h 15"/>
                    <a:gd name="T14" fmla="*/ 18 w 18"/>
                    <a:gd name="T15" fmla="*/ 1 h 15"/>
                    <a:gd name="T16" fmla="*/ 18 w 18"/>
                    <a:gd name="T17" fmla="*/ 1 h 15"/>
                    <a:gd name="T18" fmla="*/ 18 w 18"/>
                    <a:gd name="T19" fmla="*/ 1 h 15"/>
                    <a:gd name="T20" fmla="*/ 18 w 18"/>
                    <a:gd name="T21" fmla="*/ 1 h 15"/>
                    <a:gd name="T22" fmla="*/ 18 w 18"/>
                    <a:gd name="T23" fmla="*/ 1 h 15"/>
                    <a:gd name="T24" fmla="*/ 18 w 18"/>
                    <a:gd name="T25" fmla="*/ 3 h 15"/>
                    <a:gd name="T26" fmla="*/ 18 w 18"/>
                    <a:gd name="T27" fmla="*/ 3 h 15"/>
                    <a:gd name="T28" fmla="*/ 18 w 18"/>
                    <a:gd name="T29" fmla="*/ 3 h 15"/>
                    <a:gd name="T30" fmla="*/ 18 w 18"/>
                    <a:gd name="T31" fmla="*/ 3 h 15"/>
                    <a:gd name="T32" fmla="*/ 17 w 18"/>
                    <a:gd name="T33" fmla="*/ 3 h 15"/>
                    <a:gd name="T34" fmla="*/ 0 w 18"/>
                    <a:gd name="T35" fmla="*/ 15 h 15"/>
                    <a:gd name="T36" fmla="*/ 0 w 18"/>
                    <a:gd name="T37" fmla="*/ 13 h 15"/>
                    <a:gd name="T38" fmla="*/ 0 w 18"/>
                    <a:gd name="T39" fmla="*/ 13 h 15"/>
                    <a:gd name="T40" fmla="*/ 0 w 18"/>
                    <a:gd name="T41" fmla="*/ 13 h 15"/>
                    <a:gd name="T42" fmla="*/ 0 w 18"/>
                    <a:gd name="T43" fmla="*/ 13 h 15"/>
                    <a:gd name="T44" fmla="*/ 0 w 18"/>
                    <a:gd name="T45" fmla="*/ 13 h 15"/>
                    <a:gd name="T46" fmla="*/ 0 w 18"/>
                    <a:gd name="T47" fmla="*/ 13 h 15"/>
                    <a:gd name="T48" fmla="*/ 0 w 18"/>
                    <a:gd name="T49" fmla="*/ 13 h 15"/>
                    <a:gd name="T50" fmla="*/ 0 w 18"/>
                    <a:gd name="T51" fmla="*/ 12 h 15"/>
                    <a:gd name="T52" fmla="*/ 0 w 18"/>
                    <a:gd name="T53" fmla="*/ 12 h 15"/>
                    <a:gd name="T54" fmla="*/ 0 w 18"/>
                    <a:gd name="T55" fmla="*/ 12 h 15"/>
                    <a:gd name="T56" fmla="*/ 0 w 18"/>
                    <a:gd name="T57" fmla="*/ 12 h 15"/>
                    <a:gd name="T58" fmla="*/ 0 w 18"/>
                    <a:gd name="T59" fmla="*/ 12 h 15"/>
                    <a:gd name="T60" fmla="*/ 0 w 18"/>
                    <a:gd name="T61" fmla="*/ 12 h 15"/>
                    <a:gd name="T62" fmla="*/ 0 w 18"/>
                    <a:gd name="T63" fmla="*/ 12 h 15"/>
                    <a:gd name="T64" fmla="*/ 0 w 18"/>
                    <a:gd name="T65"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 h="15">
                      <a:moveTo>
                        <a:pt x="0" y="12"/>
                      </a:moveTo>
                      <a:lnTo>
                        <a:pt x="17" y="0"/>
                      </a:lnTo>
                      <a:lnTo>
                        <a:pt x="17" y="0"/>
                      </a:lnTo>
                      <a:lnTo>
                        <a:pt x="17" y="0"/>
                      </a:lnTo>
                      <a:lnTo>
                        <a:pt x="17" y="0"/>
                      </a:lnTo>
                      <a:lnTo>
                        <a:pt x="17" y="0"/>
                      </a:lnTo>
                      <a:lnTo>
                        <a:pt x="17" y="0"/>
                      </a:lnTo>
                      <a:lnTo>
                        <a:pt x="17" y="0"/>
                      </a:lnTo>
                      <a:lnTo>
                        <a:pt x="17" y="0"/>
                      </a:lnTo>
                      <a:lnTo>
                        <a:pt x="18" y="0"/>
                      </a:lnTo>
                      <a:lnTo>
                        <a:pt x="18" y="0"/>
                      </a:lnTo>
                      <a:lnTo>
                        <a:pt x="18" y="1"/>
                      </a:lnTo>
                      <a:lnTo>
                        <a:pt x="18" y="1"/>
                      </a:lnTo>
                      <a:lnTo>
                        <a:pt x="18" y="1"/>
                      </a:lnTo>
                      <a:lnTo>
                        <a:pt x="18" y="1"/>
                      </a:lnTo>
                      <a:lnTo>
                        <a:pt x="18" y="1"/>
                      </a:lnTo>
                      <a:lnTo>
                        <a:pt x="18" y="1"/>
                      </a:lnTo>
                      <a:lnTo>
                        <a:pt x="18" y="1"/>
                      </a:lnTo>
                      <a:lnTo>
                        <a:pt x="18" y="1"/>
                      </a:lnTo>
                      <a:lnTo>
                        <a:pt x="18" y="1"/>
                      </a:lnTo>
                      <a:lnTo>
                        <a:pt x="18" y="1"/>
                      </a:lnTo>
                      <a:lnTo>
                        <a:pt x="18" y="1"/>
                      </a:lnTo>
                      <a:lnTo>
                        <a:pt x="18" y="1"/>
                      </a:lnTo>
                      <a:lnTo>
                        <a:pt x="18" y="1"/>
                      </a:lnTo>
                      <a:lnTo>
                        <a:pt x="18" y="3"/>
                      </a:lnTo>
                      <a:lnTo>
                        <a:pt x="18" y="3"/>
                      </a:lnTo>
                      <a:lnTo>
                        <a:pt x="18" y="3"/>
                      </a:lnTo>
                      <a:lnTo>
                        <a:pt x="18" y="3"/>
                      </a:lnTo>
                      <a:lnTo>
                        <a:pt x="18" y="3"/>
                      </a:lnTo>
                      <a:lnTo>
                        <a:pt x="18" y="3"/>
                      </a:lnTo>
                      <a:lnTo>
                        <a:pt x="18" y="3"/>
                      </a:lnTo>
                      <a:lnTo>
                        <a:pt x="18" y="3"/>
                      </a:lnTo>
                      <a:lnTo>
                        <a:pt x="17" y="3"/>
                      </a:lnTo>
                      <a:lnTo>
                        <a:pt x="17" y="3"/>
                      </a:lnTo>
                      <a:lnTo>
                        <a:pt x="0" y="15"/>
                      </a:lnTo>
                      <a:lnTo>
                        <a:pt x="0" y="15"/>
                      </a:lnTo>
                      <a:lnTo>
                        <a:pt x="0" y="15"/>
                      </a:lnTo>
                      <a:lnTo>
                        <a:pt x="0" y="13"/>
                      </a:lnTo>
                      <a:lnTo>
                        <a:pt x="0" y="13"/>
                      </a:lnTo>
                      <a:lnTo>
                        <a:pt x="0" y="13"/>
                      </a:lnTo>
                      <a:lnTo>
                        <a:pt x="0" y="13"/>
                      </a:lnTo>
                      <a:lnTo>
                        <a:pt x="0" y="13"/>
                      </a:lnTo>
                      <a:lnTo>
                        <a:pt x="0" y="13"/>
                      </a:lnTo>
                      <a:lnTo>
                        <a:pt x="0" y="13"/>
                      </a:lnTo>
                      <a:lnTo>
                        <a:pt x="0" y="13"/>
                      </a:lnTo>
                      <a:lnTo>
                        <a:pt x="0" y="13"/>
                      </a:lnTo>
                      <a:lnTo>
                        <a:pt x="0" y="13"/>
                      </a:lnTo>
                      <a:lnTo>
                        <a:pt x="0" y="13"/>
                      </a:lnTo>
                      <a:lnTo>
                        <a:pt x="0" y="13"/>
                      </a:lnTo>
                      <a:lnTo>
                        <a:pt x="0" y="13"/>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close/>
                    </a:path>
                  </a:pathLst>
                </a:custGeom>
                <a:solidFill>
                  <a:srgbClr val="000000"/>
                </a:solidFill>
                <a:ln w="9525">
                  <a:solidFill>
                    <a:schemeClr val="hlink"/>
                  </a:solidFill>
                  <a:round/>
                  <a:headEnd/>
                  <a:tailEnd/>
                </a:ln>
              </p:spPr>
              <p:txBody>
                <a:bodyPr/>
                <a:lstStyle/>
                <a:p>
                  <a:endParaRPr lang="en-US"/>
                </a:p>
              </p:txBody>
            </p:sp>
            <p:sp>
              <p:nvSpPr>
                <p:cNvPr id="2302" name="Freeform 254"/>
                <p:cNvSpPr>
                  <a:spLocks/>
                </p:cNvSpPr>
                <p:nvPr/>
              </p:nvSpPr>
              <p:spPr bwMode="auto">
                <a:xfrm>
                  <a:off x="3671" y="1578"/>
                  <a:ext cx="18" cy="15"/>
                </a:xfrm>
                <a:custGeom>
                  <a:avLst/>
                  <a:gdLst>
                    <a:gd name="T0" fmla="*/ 0 w 18"/>
                    <a:gd name="T1" fmla="*/ 12 h 15"/>
                    <a:gd name="T2" fmla="*/ 17 w 18"/>
                    <a:gd name="T3" fmla="*/ 0 h 15"/>
                    <a:gd name="T4" fmla="*/ 18 w 18"/>
                    <a:gd name="T5" fmla="*/ 0 h 15"/>
                    <a:gd name="T6" fmla="*/ 18 w 18"/>
                    <a:gd name="T7" fmla="*/ 1 h 15"/>
                    <a:gd name="T8" fmla="*/ 18 w 18"/>
                    <a:gd name="T9" fmla="*/ 3 h 15"/>
                    <a:gd name="T10" fmla="*/ 17 w 18"/>
                    <a:gd name="T11" fmla="*/ 3 h 15"/>
                    <a:gd name="T12" fmla="*/ 0 w 18"/>
                    <a:gd name="T13" fmla="*/ 15 h 15"/>
                    <a:gd name="T14" fmla="*/ 0 w 18"/>
                    <a:gd name="T15" fmla="*/ 13 h 15"/>
                    <a:gd name="T16" fmla="*/ 0 w 18"/>
                    <a:gd name="T1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5">
                      <a:moveTo>
                        <a:pt x="0" y="12"/>
                      </a:moveTo>
                      <a:lnTo>
                        <a:pt x="17" y="0"/>
                      </a:lnTo>
                      <a:lnTo>
                        <a:pt x="18" y="0"/>
                      </a:lnTo>
                      <a:lnTo>
                        <a:pt x="18" y="1"/>
                      </a:lnTo>
                      <a:lnTo>
                        <a:pt x="18" y="3"/>
                      </a:lnTo>
                      <a:lnTo>
                        <a:pt x="17" y="3"/>
                      </a:lnTo>
                      <a:lnTo>
                        <a:pt x="0" y="15"/>
                      </a:lnTo>
                      <a:lnTo>
                        <a:pt x="0" y="13"/>
                      </a:lnTo>
                      <a:lnTo>
                        <a:pt x="0" y="12"/>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3" name="Freeform 255"/>
                <p:cNvSpPr>
                  <a:spLocks/>
                </p:cNvSpPr>
                <p:nvPr/>
              </p:nvSpPr>
              <p:spPr bwMode="auto">
                <a:xfrm>
                  <a:off x="3671" y="1590"/>
                  <a:ext cx="1" cy="3"/>
                </a:xfrm>
                <a:custGeom>
                  <a:avLst/>
                  <a:gdLst>
                    <a:gd name="T0" fmla="*/ 0 h 3"/>
                    <a:gd name="T1" fmla="*/ 0 h 3"/>
                    <a:gd name="T2" fmla="*/ 0 h 3"/>
                    <a:gd name="T3" fmla="*/ 0 h 3"/>
                    <a:gd name="T4" fmla="*/ 0 h 3"/>
                    <a:gd name="T5" fmla="*/ 0 h 3"/>
                    <a:gd name="T6" fmla="*/ 0 h 3"/>
                    <a:gd name="T7" fmla="*/ 1 h 3"/>
                    <a:gd name="T8" fmla="*/ 1 h 3"/>
                    <a:gd name="T9" fmla="*/ 1 h 3"/>
                    <a:gd name="T10" fmla="*/ 1 h 3"/>
                    <a:gd name="T11" fmla="*/ 1 h 3"/>
                    <a:gd name="T12" fmla="*/ 1 h 3"/>
                    <a:gd name="T13" fmla="*/ 1 h 3"/>
                    <a:gd name="T14" fmla="*/ 3 h 3"/>
                    <a:gd name="T15" fmla="*/ 3 h 3"/>
                    <a:gd name="T16" fmla="*/ 3 h 3"/>
                    <a:gd name="T17" fmla="*/ 3 h 3"/>
                    <a:gd name="T18" fmla="*/ 3 h 3"/>
                    <a:gd name="T19" fmla="*/ 1 h 3"/>
                    <a:gd name="T20" fmla="*/ 1 h 3"/>
                    <a:gd name="T21" fmla="*/ 1 h 3"/>
                    <a:gd name="T22" fmla="*/ 1 h 3"/>
                    <a:gd name="T23" fmla="*/ 1 h 3"/>
                    <a:gd name="T24" fmla="*/ 1 h 3"/>
                    <a:gd name="T25" fmla="*/ 1 h 3"/>
                    <a:gd name="T26" fmla="*/ 0 h 3"/>
                    <a:gd name="T27" fmla="*/ 0 h 3"/>
                    <a:gd name="T28" fmla="*/ 0 h 3"/>
                    <a:gd name="T29" fmla="*/ 0 h 3"/>
                    <a:gd name="T30" fmla="*/ 0 h 3"/>
                    <a:gd name="T31" fmla="*/ 0 h 3"/>
                    <a:gd name="T32" fmla="*/ 0 h 3"/>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Lst>
                  <a:rect l="0" t="0" r="r" b="b"/>
                  <a:pathLst>
                    <a:path h="3">
                      <a:moveTo>
                        <a:pt x="0" y="0"/>
                      </a:moveTo>
                      <a:lnTo>
                        <a:pt x="0" y="0"/>
                      </a:lnTo>
                      <a:lnTo>
                        <a:pt x="0" y="0"/>
                      </a:lnTo>
                      <a:lnTo>
                        <a:pt x="0" y="0"/>
                      </a:lnTo>
                      <a:lnTo>
                        <a:pt x="0" y="0"/>
                      </a:lnTo>
                      <a:lnTo>
                        <a:pt x="0" y="0"/>
                      </a:lnTo>
                      <a:lnTo>
                        <a:pt x="0" y="0"/>
                      </a:lnTo>
                      <a:lnTo>
                        <a:pt x="0" y="1"/>
                      </a:lnTo>
                      <a:lnTo>
                        <a:pt x="0" y="1"/>
                      </a:lnTo>
                      <a:lnTo>
                        <a:pt x="0" y="1"/>
                      </a:lnTo>
                      <a:lnTo>
                        <a:pt x="0" y="1"/>
                      </a:lnTo>
                      <a:lnTo>
                        <a:pt x="0" y="1"/>
                      </a:lnTo>
                      <a:lnTo>
                        <a:pt x="0" y="1"/>
                      </a:lnTo>
                      <a:lnTo>
                        <a:pt x="0" y="1"/>
                      </a:lnTo>
                      <a:lnTo>
                        <a:pt x="0" y="3"/>
                      </a:lnTo>
                      <a:lnTo>
                        <a:pt x="0" y="3"/>
                      </a:lnTo>
                      <a:lnTo>
                        <a:pt x="0" y="3"/>
                      </a:lnTo>
                      <a:lnTo>
                        <a:pt x="0" y="3"/>
                      </a:lnTo>
                      <a:lnTo>
                        <a:pt x="0" y="3"/>
                      </a:lnTo>
                      <a:lnTo>
                        <a:pt x="0" y="1"/>
                      </a:lnTo>
                      <a:lnTo>
                        <a:pt x="0" y="1"/>
                      </a:lnTo>
                      <a:lnTo>
                        <a:pt x="0" y="1"/>
                      </a:lnTo>
                      <a:lnTo>
                        <a:pt x="0" y="1"/>
                      </a:lnTo>
                      <a:lnTo>
                        <a:pt x="0" y="1"/>
                      </a:lnTo>
                      <a:lnTo>
                        <a:pt x="0" y="1"/>
                      </a:lnTo>
                      <a:lnTo>
                        <a:pt x="0" y="1"/>
                      </a:lnTo>
                      <a:lnTo>
                        <a:pt x="0" y="0"/>
                      </a:lnTo>
                      <a:lnTo>
                        <a:pt x="0" y="0"/>
                      </a:lnTo>
                      <a:lnTo>
                        <a:pt x="0" y="0"/>
                      </a:lnTo>
                      <a:lnTo>
                        <a:pt x="0" y="0"/>
                      </a:lnTo>
                      <a:lnTo>
                        <a:pt x="0" y="0"/>
                      </a:lnTo>
                      <a:lnTo>
                        <a:pt x="0" y="0"/>
                      </a:lnTo>
                      <a:lnTo>
                        <a:pt x="0" y="0"/>
                      </a:lnTo>
                      <a:close/>
                    </a:path>
                  </a:pathLst>
                </a:custGeom>
                <a:solidFill>
                  <a:srgbClr val="000000"/>
                </a:solidFill>
                <a:ln w="9525">
                  <a:solidFill>
                    <a:schemeClr val="hlink"/>
                  </a:solidFill>
                  <a:round/>
                  <a:headEnd/>
                  <a:tailEnd/>
                </a:ln>
              </p:spPr>
              <p:txBody>
                <a:bodyPr/>
                <a:lstStyle/>
                <a:p>
                  <a:endParaRPr lang="en-US"/>
                </a:p>
              </p:txBody>
            </p:sp>
            <p:sp>
              <p:nvSpPr>
                <p:cNvPr id="2304" name="Freeform 256"/>
                <p:cNvSpPr>
                  <a:spLocks/>
                </p:cNvSpPr>
                <p:nvPr/>
              </p:nvSpPr>
              <p:spPr bwMode="auto">
                <a:xfrm>
                  <a:off x="3671" y="1590"/>
                  <a:ext cx="1" cy="3"/>
                </a:xfrm>
                <a:custGeom>
                  <a:avLst/>
                  <a:gdLst>
                    <a:gd name="T0" fmla="*/ 0 h 3"/>
                    <a:gd name="T1" fmla="*/ 1 h 3"/>
                    <a:gd name="T2" fmla="*/ 3 h 3"/>
                    <a:gd name="T3" fmla="*/ 1 h 3"/>
                    <a:gd name="T4" fmla="*/ 0 h 3"/>
                  </a:gdLst>
                  <a:ahLst/>
                  <a:cxnLst>
                    <a:cxn ang="0">
                      <a:pos x="0" y="T0"/>
                    </a:cxn>
                    <a:cxn ang="0">
                      <a:pos x="0" y="T1"/>
                    </a:cxn>
                    <a:cxn ang="0">
                      <a:pos x="0" y="T2"/>
                    </a:cxn>
                    <a:cxn ang="0">
                      <a:pos x="0" y="T3"/>
                    </a:cxn>
                    <a:cxn ang="0">
                      <a:pos x="0" y="T4"/>
                    </a:cxn>
                  </a:cxnLst>
                  <a:rect l="0" t="0" r="r" b="b"/>
                  <a:pathLst>
                    <a:path h="3">
                      <a:moveTo>
                        <a:pt x="0" y="0"/>
                      </a:moveTo>
                      <a:lnTo>
                        <a:pt x="0" y="1"/>
                      </a:lnTo>
                      <a:lnTo>
                        <a:pt x="0" y="3"/>
                      </a:lnTo>
                      <a:lnTo>
                        <a:pt x="0" y="1"/>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5" name="Freeform 257"/>
                <p:cNvSpPr>
                  <a:spLocks/>
                </p:cNvSpPr>
                <p:nvPr/>
              </p:nvSpPr>
              <p:spPr bwMode="auto">
                <a:xfrm>
                  <a:off x="3759" y="1578"/>
                  <a:ext cx="19" cy="13"/>
                </a:xfrm>
                <a:custGeom>
                  <a:avLst/>
                  <a:gdLst>
                    <a:gd name="T0" fmla="*/ 0 w 19"/>
                    <a:gd name="T1" fmla="*/ 0 h 13"/>
                    <a:gd name="T2" fmla="*/ 0 w 19"/>
                    <a:gd name="T3" fmla="*/ 0 h 13"/>
                    <a:gd name="T4" fmla="*/ 0 w 19"/>
                    <a:gd name="T5" fmla="*/ 0 h 13"/>
                    <a:gd name="T6" fmla="*/ 0 w 19"/>
                    <a:gd name="T7" fmla="*/ 0 h 13"/>
                    <a:gd name="T8" fmla="*/ 0 w 19"/>
                    <a:gd name="T9" fmla="*/ 0 h 13"/>
                    <a:gd name="T10" fmla="*/ 0 w 19"/>
                    <a:gd name="T11" fmla="*/ 0 h 13"/>
                    <a:gd name="T12" fmla="*/ 0 w 19"/>
                    <a:gd name="T13" fmla="*/ 1 h 13"/>
                    <a:gd name="T14" fmla="*/ 0 w 19"/>
                    <a:gd name="T15" fmla="*/ 1 h 13"/>
                    <a:gd name="T16" fmla="*/ 0 w 19"/>
                    <a:gd name="T17" fmla="*/ 1 h 13"/>
                    <a:gd name="T18" fmla="*/ 0 w 19"/>
                    <a:gd name="T19" fmla="*/ 1 h 13"/>
                    <a:gd name="T20" fmla="*/ 0 w 19"/>
                    <a:gd name="T21" fmla="*/ 1 h 13"/>
                    <a:gd name="T22" fmla="*/ 0 w 19"/>
                    <a:gd name="T23" fmla="*/ 1 h 13"/>
                    <a:gd name="T24" fmla="*/ 0 w 19"/>
                    <a:gd name="T25" fmla="*/ 1 h 13"/>
                    <a:gd name="T26" fmla="*/ 0 w 19"/>
                    <a:gd name="T27" fmla="*/ 3 h 13"/>
                    <a:gd name="T28" fmla="*/ 0 w 19"/>
                    <a:gd name="T29" fmla="*/ 3 h 13"/>
                    <a:gd name="T30" fmla="*/ 0 w 19"/>
                    <a:gd name="T31" fmla="*/ 3 h 13"/>
                    <a:gd name="T32" fmla="*/ 0 w 19"/>
                    <a:gd name="T33" fmla="*/ 3 h 13"/>
                    <a:gd name="T34" fmla="*/ 19 w 19"/>
                    <a:gd name="T35" fmla="*/ 13 h 13"/>
                    <a:gd name="T36" fmla="*/ 19 w 19"/>
                    <a:gd name="T37" fmla="*/ 13 h 13"/>
                    <a:gd name="T38" fmla="*/ 17 w 19"/>
                    <a:gd name="T39" fmla="*/ 13 h 13"/>
                    <a:gd name="T40" fmla="*/ 17 w 19"/>
                    <a:gd name="T41" fmla="*/ 13 h 13"/>
                    <a:gd name="T42" fmla="*/ 17 w 19"/>
                    <a:gd name="T43" fmla="*/ 13 h 13"/>
                    <a:gd name="T44" fmla="*/ 17 w 19"/>
                    <a:gd name="T45" fmla="*/ 13 h 13"/>
                    <a:gd name="T46" fmla="*/ 17 w 19"/>
                    <a:gd name="T47" fmla="*/ 13 h 13"/>
                    <a:gd name="T48" fmla="*/ 17 w 19"/>
                    <a:gd name="T49" fmla="*/ 12 h 13"/>
                    <a:gd name="T50" fmla="*/ 17 w 19"/>
                    <a:gd name="T51" fmla="*/ 12 h 13"/>
                    <a:gd name="T52" fmla="*/ 17 w 19"/>
                    <a:gd name="T53" fmla="*/ 12 h 13"/>
                    <a:gd name="T54" fmla="*/ 17 w 19"/>
                    <a:gd name="T55" fmla="*/ 12 h 13"/>
                    <a:gd name="T56" fmla="*/ 19 w 19"/>
                    <a:gd name="T57" fmla="*/ 12 h 13"/>
                    <a:gd name="T58" fmla="*/ 19 w 19"/>
                    <a:gd name="T59" fmla="*/ 12 h 13"/>
                    <a:gd name="T60" fmla="*/ 19 w 19"/>
                    <a:gd name="T61" fmla="*/ 12 h 13"/>
                    <a:gd name="T62" fmla="*/ 19 w 19"/>
                    <a:gd name="T63" fmla="*/ 12 h 13"/>
                    <a:gd name="T64" fmla="*/ 19 w 19"/>
                    <a:gd name="T65"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3">
                      <a:moveTo>
                        <a:pt x="19" y="12"/>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3"/>
                      </a:lnTo>
                      <a:lnTo>
                        <a:pt x="0" y="3"/>
                      </a:lnTo>
                      <a:lnTo>
                        <a:pt x="0" y="3"/>
                      </a:lnTo>
                      <a:lnTo>
                        <a:pt x="0" y="3"/>
                      </a:lnTo>
                      <a:lnTo>
                        <a:pt x="0" y="3"/>
                      </a:lnTo>
                      <a:lnTo>
                        <a:pt x="0" y="3"/>
                      </a:lnTo>
                      <a:lnTo>
                        <a:pt x="0" y="3"/>
                      </a:lnTo>
                      <a:lnTo>
                        <a:pt x="0" y="3"/>
                      </a:lnTo>
                      <a:lnTo>
                        <a:pt x="19" y="13"/>
                      </a:lnTo>
                      <a:lnTo>
                        <a:pt x="19" y="13"/>
                      </a:lnTo>
                      <a:lnTo>
                        <a:pt x="19" y="13"/>
                      </a:lnTo>
                      <a:lnTo>
                        <a:pt x="19" y="13"/>
                      </a:lnTo>
                      <a:lnTo>
                        <a:pt x="19" y="13"/>
                      </a:lnTo>
                      <a:lnTo>
                        <a:pt x="17" y="13"/>
                      </a:lnTo>
                      <a:lnTo>
                        <a:pt x="17" y="13"/>
                      </a:lnTo>
                      <a:lnTo>
                        <a:pt x="17" y="13"/>
                      </a:lnTo>
                      <a:lnTo>
                        <a:pt x="17" y="13"/>
                      </a:lnTo>
                      <a:lnTo>
                        <a:pt x="17" y="13"/>
                      </a:lnTo>
                      <a:lnTo>
                        <a:pt x="17" y="13"/>
                      </a:lnTo>
                      <a:lnTo>
                        <a:pt x="17" y="13"/>
                      </a:lnTo>
                      <a:lnTo>
                        <a:pt x="17" y="13"/>
                      </a:lnTo>
                      <a:lnTo>
                        <a:pt x="17" y="13"/>
                      </a:lnTo>
                      <a:lnTo>
                        <a:pt x="17" y="13"/>
                      </a:lnTo>
                      <a:lnTo>
                        <a:pt x="17" y="12"/>
                      </a:lnTo>
                      <a:lnTo>
                        <a:pt x="17" y="12"/>
                      </a:lnTo>
                      <a:lnTo>
                        <a:pt x="17" y="12"/>
                      </a:lnTo>
                      <a:lnTo>
                        <a:pt x="17" y="12"/>
                      </a:lnTo>
                      <a:lnTo>
                        <a:pt x="17" y="12"/>
                      </a:lnTo>
                      <a:lnTo>
                        <a:pt x="17" y="12"/>
                      </a:lnTo>
                      <a:lnTo>
                        <a:pt x="17" y="12"/>
                      </a:lnTo>
                      <a:lnTo>
                        <a:pt x="19" y="12"/>
                      </a:lnTo>
                      <a:lnTo>
                        <a:pt x="19" y="12"/>
                      </a:lnTo>
                      <a:lnTo>
                        <a:pt x="19" y="12"/>
                      </a:lnTo>
                      <a:lnTo>
                        <a:pt x="19" y="12"/>
                      </a:lnTo>
                      <a:lnTo>
                        <a:pt x="19" y="12"/>
                      </a:lnTo>
                      <a:lnTo>
                        <a:pt x="19" y="12"/>
                      </a:lnTo>
                      <a:lnTo>
                        <a:pt x="19" y="12"/>
                      </a:lnTo>
                      <a:lnTo>
                        <a:pt x="19" y="12"/>
                      </a:lnTo>
                      <a:lnTo>
                        <a:pt x="19" y="12"/>
                      </a:lnTo>
                      <a:lnTo>
                        <a:pt x="19" y="12"/>
                      </a:lnTo>
                      <a:lnTo>
                        <a:pt x="19" y="12"/>
                      </a:lnTo>
                      <a:close/>
                    </a:path>
                  </a:pathLst>
                </a:custGeom>
                <a:solidFill>
                  <a:srgbClr val="000000"/>
                </a:solidFill>
                <a:ln w="9525">
                  <a:solidFill>
                    <a:schemeClr val="hlink"/>
                  </a:solidFill>
                  <a:round/>
                  <a:headEnd/>
                  <a:tailEnd/>
                </a:ln>
              </p:spPr>
              <p:txBody>
                <a:bodyPr/>
                <a:lstStyle/>
                <a:p>
                  <a:endParaRPr lang="en-US"/>
                </a:p>
              </p:txBody>
            </p:sp>
            <p:sp>
              <p:nvSpPr>
                <p:cNvPr id="2306" name="Freeform 258"/>
                <p:cNvSpPr>
                  <a:spLocks/>
                </p:cNvSpPr>
                <p:nvPr/>
              </p:nvSpPr>
              <p:spPr bwMode="auto">
                <a:xfrm>
                  <a:off x="3759" y="1578"/>
                  <a:ext cx="19" cy="13"/>
                </a:xfrm>
                <a:custGeom>
                  <a:avLst/>
                  <a:gdLst>
                    <a:gd name="T0" fmla="*/ 19 w 19"/>
                    <a:gd name="T1" fmla="*/ 12 h 13"/>
                    <a:gd name="T2" fmla="*/ 0 w 19"/>
                    <a:gd name="T3" fmla="*/ 0 h 13"/>
                    <a:gd name="T4" fmla="*/ 0 w 19"/>
                    <a:gd name="T5" fmla="*/ 1 h 13"/>
                    <a:gd name="T6" fmla="*/ 0 w 19"/>
                    <a:gd name="T7" fmla="*/ 3 h 13"/>
                    <a:gd name="T8" fmla="*/ 19 w 19"/>
                    <a:gd name="T9" fmla="*/ 13 h 13"/>
                    <a:gd name="T10" fmla="*/ 17 w 19"/>
                    <a:gd name="T11" fmla="*/ 13 h 13"/>
                    <a:gd name="T12" fmla="*/ 17 w 19"/>
                    <a:gd name="T13" fmla="*/ 12 h 13"/>
                    <a:gd name="T14" fmla="*/ 19 w 19"/>
                    <a:gd name="T15" fmla="*/ 1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19" y="12"/>
                      </a:moveTo>
                      <a:lnTo>
                        <a:pt x="0" y="0"/>
                      </a:lnTo>
                      <a:lnTo>
                        <a:pt x="0" y="1"/>
                      </a:lnTo>
                      <a:lnTo>
                        <a:pt x="0" y="3"/>
                      </a:lnTo>
                      <a:lnTo>
                        <a:pt x="19" y="13"/>
                      </a:lnTo>
                      <a:lnTo>
                        <a:pt x="17" y="13"/>
                      </a:lnTo>
                      <a:lnTo>
                        <a:pt x="17" y="12"/>
                      </a:lnTo>
                      <a:lnTo>
                        <a:pt x="19" y="12"/>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7" name="Freeform 259"/>
                <p:cNvSpPr>
                  <a:spLocks/>
                </p:cNvSpPr>
                <p:nvPr/>
              </p:nvSpPr>
              <p:spPr bwMode="auto">
                <a:xfrm>
                  <a:off x="3776" y="1590"/>
                  <a:ext cx="2" cy="1"/>
                </a:xfrm>
                <a:custGeom>
                  <a:avLst/>
                  <a:gdLst>
                    <a:gd name="T0" fmla="*/ 2 w 2"/>
                    <a:gd name="T1" fmla="*/ 0 h 1"/>
                    <a:gd name="T2" fmla="*/ 2 w 2"/>
                    <a:gd name="T3" fmla="*/ 0 h 1"/>
                    <a:gd name="T4" fmla="*/ 2 w 2"/>
                    <a:gd name="T5" fmla="*/ 0 h 1"/>
                    <a:gd name="T6" fmla="*/ 2 w 2"/>
                    <a:gd name="T7" fmla="*/ 0 h 1"/>
                    <a:gd name="T8" fmla="*/ 0 w 2"/>
                    <a:gd name="T9" fmla="*/ 0 h 1"/>
                    <a:gd name="T10" fmla="*/ 0 w 2"/>
                    <a:gd name="T11" fmla="*/ 0 h 1"/>
                    <a:gd name="T12" fmla="*/ 0 w 2"/>
                    <a:gd name="T13" fmla="*/ 0 h 1"/>
                    <a:gd name="T14" fmla="*/ 0 w 2"/>
                    <a:gd name="T15" fmla="*/ 0 h 1"/>
                    <a:gd name="T16" fmla="*/ 0 w 2"/>
                    <a:gd name="T17" fmla="*/ 1 h 1"/>
                    <a:gd name="T18" fmla="*/ 0 w 2"/>
                    <a:gd name="T19" fmla="*/ 1 h 1"/>
                    <a:gd name="T20" fmla="*/ 0 w 2"/>
                    <a:gd name="T21" fmla="*/ 1 h 1"/>
                    <a:gd name="T22" fmla="*/ 0 w 2"/>
                    <a:gd name="T23" fmla="*/ 1 h 1"/>
                    <a:gd name="T24" fmla="*/ 0 w 2"/>
                    <a:gd name="T25" fmla="*/ 1 h 1"/>
                    <a:gd name="T26" fmla="*/ 2 w 2"/>
                    <a:gd name="T27" fmla="*/ 1 h 1"/>
                    <a:gd name="T28" fmla="*/ 2 w 2"/>
                    <a:gd name="T29" fmla="*/ 1 h 1"/>
                    <a:gd name="T30" fmla="*/ 2 w 2"/>
                    <a:gd name="T31" fmla="*/ 1 h 1"/>
                    <a:gd name="T32" fmla="*/ 2 w 2"/>
                    <a:gd name="T33" fmla="*/ 1 h 1"/>
                    <a:gd name="T34" fmla="*/ 2 w 2"/>
                    <a:gd name="T35" fmla="*/ 1 h 1"/>
                    <a:gd name="T36" fmla="*/ 2 w 2"/>
                    <a:gd name="T37" fmla="*/ 1 h 1"/>
                    <a:gd name="T38" fmla="*/ 2 w 2"/>
                    <a:gd name="T39" fmla="*/ 1 h 1"/>
                    <a:gd name="T40" fmla="*/ 2 w 2"/>
                    <a:gd name="T41" fmla="*/ 1 h 1"/>
                    <a:gd name="T42" fmla="*/ 2 w 2"/>
                    <a:gd name="T43" fmla="*/ 1 h 1"/>
                    <a:gd name="T44" fmla="*/ 2 w 2"/>
                    <a:gd name="T45" fmla="*/ 1 h 1"/>
                    <a:gd name="T46" fmla="*/ 2 w 2"/>
                    <a:gd name="T47" fmla="*/ 1 h 1"/>
                    <a:gd name="T48" fmla="*/ 2 w 2"/>
                    <a:gd name="T49" fmla="*/ 1 h 1"/>
                    <a:gd name="T50" fmla="*/ 2 w 2"/>
                    <a:gd name="T51" fmla="*/ 0 h 1"/>
                    <a:gd name="T52" fmla="*/ 2 w 2"/>
                    <a:gd name="T53" fmla="*/ 0 h 1"/>
                    <a:gd name="T54" fmla="*/ 2 w 2"/>
                    <a:gd name="T55" fmla="*/ 0 h 1"/>
                    <a:gd name="T56" fmla="*/ 2 w 2"/>
                    <a:gd name="T57" fmla="*/ 0 h 1"/>
                    <a:gd name="T58" fmla="*/ 2 w 2"/>
                    <a:gd name="T59" fmla="*/ 0 h 1"/>
                    <a:gd name="T60" fmla="*/ 2 w 2"/>
                    <a:gd name="T61" fmla="*/ 0 h 1"/>
                    <a:gd name="T62" fmla="*/ 2 w 2"/>
                    <a:gd name="T63" fmla="*/ 0 h 1"/>
                    <a:gd name="T64" fmla="*/ 2 w 2"/>
                    <a:gd name="T65"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 h="1">
                      <a:moveTo>
                        <a:pt x="2" y="0"/>
                      </a:moveTo>
                      <a:lnTo>
                        <a:pt x="2" y="0"/>
                      </a:lnTo>
                      <a:lnTo>
                        <a:pt x="2" y="0"/>
                      </a:lnTo>
                      <a:lnTo>
                        <a:pt x="2" y="0"/>
                      </a:lnTo>
                      <a:lnTo>
                        <a:pt x="0" y="0"/>
                      </a:lnTo>
                      <a:lnTo>
                        <a:pt x="0" y="0"/>
                      </a:lnTo>
                      <a:lnTo>
                        <a:pt x="0" y="0"/>
                      </a:lnTo>
                      <a:lnTo>
                        <a:pt x="0" y="0"/>
                      </a:lnTo>
                      <a:lnTo>
                        <a:pt x="0" y="1"/>
                      </a:lnTo>
                      <a:lnTo>
                        <a:pt x="0" y="1"/>
                      </a:lnTo>
                      <a:lnTo>
                        <a:pt x="0" y="1"/>
                      </a:lnTo>
                      <a:lnTo>
                        <a:pt x="0" y="1"/>
                      </a:lnTo>
                      <a:lnTo>
                        <a:pt x="0"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0"/>
                      </a:lnTo>
                      <a:lnTo>
                        <a:pt x="2" y="0"/>
                      </a:lnTo>
                      <a:lnTo>
                        <a:pt x="2" y="0"/>
                      </a:lnTo>
                      <a:lnTo>
                        <a:pt x="2" y="0"/>
                      </a:lnTo>
                      <a:lnTo>
                        <a:pt x="2" y="0"/>
                      </a:lnTo>
                      <a:lnTo>
                        <a:pt x="2" y="0"/>
                      </a:lnTo>
                      <a:lnTo>
                        <a:pt x="2" y="0"/>
                      </a:lnTo>
                      <a:lnTo>
                        <a:pt x="2" y="0"/>
                      </a:lnTo>
                      <a:close/>
                    </a:path>
                  </a:pathLst>
                </a:custGeom>
                <a:solidFill>
                  <a:srgbClr val="000000"/>
                </a:solidFill>
                <a:ln w="9525">
                  <a:solidFill>
                    <a:schemeClr val="hlink"/>
                  </a:solidFill>
                  <a:round/>
                  <a:headEnd/>
                  <a:tailEnd/>
                </a:ln>
              </p:spPr>
              <p:txBody>
                <a:bodyPr/>
                <a:lstStyle/>
                <a:p>
                  <a:endParaRPr lang="en-US"/>
                </a:p>
              </p:txBody>
            </p:sp>
            <p:sp>
              <p:nvSpPr>
                <p:cNvPr id="2308" name="Rectangle 260"/>
                <p:cNvSpPr>
                  <a:spLocks noChangeArrowheads="1"/>
                </p:cNvSpPr>
                <p:nvPr/>
              </p:nvSpPr>
              <p:spPr bwMode="auto">
                <a:xfrm>
                  <a:off x="3776" y="1590"/>
                  <a:ext cx="2" cy="1"/>
                </a:xfrm>
                <a:prstGeom prst="rect">
                  <a:avLst/>
                </a:prstGeom>
                <a:noFill/>
                <a:ln w="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9" name="Freeform 261"/>
                <p:cNvSpPr>
                  <a:spLocks/>
                </p:cNvSpPr>
                <p:nvPr/>
              </p:nvSpPr>
              <p:spPr bwMode="auto">
                <a:xfrm>
                  <a:off x="3688" y="1530"/>
                  <a:ext cx="73" cy="9"/>
                </a:xfrm>
                <a:custGeom>
                  <a:avLst/>
                  <a:gdLst>
                    <a:gd name="T0" fmla="*/ 11 w 73"/>
                    <a:gd name="T1" fmla="*/ 0 h 9"/>
                    <a:gd name="T2" fmla="*/ 62 w 73"/>
                    <a:gd name="T3" fmla="*/ 0 h 9"/>
                    <a:gd name="T4" fmla="*/ 73 w 73"/>
                    <a:gd name="T5" fmla="*/ 9 h 9"/>
                    <a:gd name="T6" fmla="*/ 0 w 73"/>
                    <a:gd name="T7" fmla="*/ 9 h 9"/>
                    <a:gd name="T8" fmla="*/ 11 w 73"/>
                    <a:gd name="T9" fmla="*/ 0 h 9"/>
                  </a:gdLst>
                  <a:ahLst/>
                  <a:cxnLst>
                    <a:cxn ang="0">
                      <a:pos x="T0" y="T1"/>
                    </a:cxn>
                    <a:cxn ang="0">
                      <a:pos x="T2" y="T3"/>
                    </a:cxn>
                    <a:cxn ang="0">
                      <a:pos x="T4" y="T5"/>
                    </a:cxn>
                    <a:cxn ang="0">
                      <a:pos x="T6" y="T7"/>
                    </a:cxn>
                    <a:cxn ang="0">
                      <a:pos x="T8" y="T9"/>
                    </a:cxn>
                  </a:cxnLst>
                  <a:rect l="0" t="0" r="r" b="b"/>
                  <a:pathLst>
                    <a:path w="73" h="9">
                      <a:moveTo>
                        <a:pt x="11" y="0"/>
                      </a:moveTo>
                      <a:lnTo>
                        <a:pt x="62" y="0"/>
                      </a:lnTo>
                      <a:lnTo>
                        <a:pt x="73" y="9"/>
                      </a:lnTo>
                      <a:lnTo>
                        <a:pt x="0" y="9"/>
                      </a:lnTo>
                      <a:lnTo>
                        <a:pt x="11"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0" name="Freeform 262"/>
                <p:cNvSpPr>
                  <a:spLocks/>
                </p:cNvSpPr>
                <p:nvPr/>
              </p:nvSpPr>
              <p:spPr bwMode="auto">
                <a:xfrm>
                  <a:off x="3671" y="1537"/>
                  <a:ext cx="18" cy="14"/>
                </a:xfrm>
                <a:custGeom>
                  <a:avLst/>
                  <a:gdLst>
                    <a:gd name="T0" fmla="*/ 17 w 18"/>
                    <a:gd name="T1" fmla="*/ 0 h 14"/>
                    <a:gd name="T2" fmla="*/ 17 w 18"/>
                    <a:gd name="T3" fmla="*/ 0 h 14"/>
                    <a:gd name="T4" fmla="*/ 17 w 18"/>
                    <a:gd name="T5" fmla="*/ 0 h 14"/>
                    <a:gd name="T6" fmla="*/ 17 w 18"/>
                    <a:gd name="T7" fmla="*/ 0 h 14"/>
                    <a:gd name="T8" fmla="*/ 18 w 18"/>
                    <a:gd name="T9" fmla="*/ 0 h 14"/>
                    <a:gd name="T10" fmla="*/ 18 w 18"/>
                    <a:gd name="T11" fmla="*/ 0 h 14"/>
                    <a:gd name="T12" fmla="*/ 18 w 18"/>
                    <a:gd name="T13" fmla="*/ 0 h 14"/>
                    <a:gd name="T14" fmla="*/ 18 w 18"/>
                    <a:gd name="T15" fmla="*/ 2 h 14"/>
                    <a:gd name="T16" fmla="*/ 18 w 18"/>
                    <a:gd name="T17" fmla="*/ 2 h 14"/>
                    <a:gd name="T18" fmla="*/ 18 w 18"/>
                    <a:gd name="T19" fmla="*/ 2 h 14"/>
                    <a:gd name="T20" fmla="*/ 18 w 18"/>
                    <a:gd name="T21" fmla="*/ 2 h 14"/>
                    <a:gd name="T22" fmla="*/ 18 w 18"/>
                    <a:gd name="T23" fmla="*/ 2 h 14"/>
                    <a:gd name="T24" fmla="*/ 18 w 18"/>
                    <a:gd name="T25" fmla="*/ 2 h 14"/>
                    <a:gd name="T26" fmla="*/ 18 w 18"/>
                    <a:gd name="T27" fmla="*/ 3 h 14"/>
                    <a:gd name="T28" fmla="*/ 18 w 18"/>
                    <a:gd name="T29" fmla="*/ 3 h 14"/>
                    <a:gd name="T30" fmla="*/ 18 w 18"/>
                    <a:gd name="T31" fmla="*/ 3 h 14"/>
                    <a:gd name="T32" fmla="*/ 17 w 18"/>
                    <a:gd name="T33" fmla="*/ 3 h 14"/>
                    <a:gd name="T34" fmla="*/ 0 w 18"/>
                    <a:gd name="T35" fmla="*/ 14 h 14"/>
                    <a:gd name="T36" fmla="*/ 0 w 18"/>
                    <a:gd name="T37" fmla="*/ 14 h 14"/>
                    <a:gd name="T38" fmla="*/ 0 w 18"/>
                    <a:gd name="T39" fmla="*/ 14 h 14"/>
                    <a:gd name="T40" fmla="*/ 0 w 18"/>
                    <a:gd name="T41" fmla="*/ 14 h 14"/>
                    <a:gd name="T42" fmla="*/ 0 w 18"/>
                    <a:gd name="T43" fmla="*/ 14 h 14"/>
                    <a:gd name="T44" fmla="*/ 0 w 18"/>
                    <a:gd name="T45" fmla="*/ 14 h 14"/>
                    <a:gd name="T46" fmla="*/ 0 w 18"/>
                    <a:gd name="T47" fmla="*/ 14 h 14"/>
                    <a:gd name="T48" fmla="*/ 0 w 18"/>
                    <a:gd name="T49" fmla="*/ 12 h 14"/>
                    <a:gd name="T50" fmla="*/ 0 w 18"/>
                    <a:gd name="T51" fmla="*/ 12 h 14"/>
                    <a:gd name="T52" fmla="*/ 0 w 18"/>
                    <a:gd name="T53" fmla="*/ 12 h 14"/>
                    <a:gd name="T54" fmla="*/ 0 w 18"/>
                    <a:gd name="T55" fmla="*/ 12 h 14"/>
                    <a:gd name="T56" fmla="*/ 0 w 18"/>
                    <a:gd name="T57" fmla="*/ 12 h 14"/>
                    <a:gd name="T58" fmla="*/ 0 w 18"/>
                    <a:gd name="T59" fmla="*/ 12 h 14"/>
                    <a:gd name="T60" fmla="*/ 0 w 18"/>
                    <a:gd name="T61" fmla="*/ 12 h 14"/>
                    <a:gd name="T62" fmla="*/ 0 w 18"/>
                    <a:gd name="T63" fmla="*/ 12 h 14"/>
                    <a:gd name="T64" fmla="*/ 0 w 18"/>
                    <a:gd name="T65"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 h="14">
                      <a:moveTo>
                        <a:pt x="0" y="12"/>
                      </a:moveTo>
                      <a:lnTo>
                        <a:pt x="17" y="0"/>
                      </a:lnTo>
                      <a:lnTo>
                        <a:pt x="17" y="0"/>
                      </a:lnTo>
                      <a:lnTo>
                        <a:pt x="17" y="0"/>
                      </a:lnTo>
                      <a:lnTo>
                        <a:pt x="17" y="0"/>
                      </a:lnTo>
                      <a:lnTo>
                        <a:pt x="17" y="0"/>
                      </a:lnTo>
                      <a:lnTo>
                        <a:pt x="17" y="0"/>
                      </a:lnTo>
                      <a:lnTo>
                        <a:pt x="17" y="0"/>
                      </a:lnTo>
                      <a:lnTo>
                        <a:pt x="17" y="0"/>
                      </a:lnTo>
                      <a:lnTo>
                        <a:pt x="18" y="0"/>
                      </a:lnTo>
                      <a:lnTo>
                        <a:pt x="18" y="0"/>
                      </a:lnTo>
                      <a:lnTo>
                        <a:pt x="18" y="0"/>
                      </a:lnTo>
                      <a:lnTo>
                        <a:pt x="18" y="0"/>
                      </a:lnTo>
                      <a:lnTo>
                        <a:pt x="18" y="0"/>
                      </a:lnTo>
                      <a:lnTo>
                        <a:pt x="18" y="2"/>
                      </a:lnTo>
                      <a:lnTo>
                        <a:pt x="18" y="2"/>
                      </a:lnTo>
                      <a:lnTo>
                        <a:pt x="18" y="2"/>
                      </a:lnTo>
                      <a:lnTo>
                        <a:pt x="18" y="2"/>
                      </a:lnTo>
                      <a:lnTo>
                        <a:pt x="18" y="2"/>
                      </a:lnTo>
                      <a:lnTo>
                        <a:pt x="18" y="2"/>
                      </a:lnTo>
                      <a:lnTo>
                        <a:pt x="18" y="2"/>
                      </a:lnTo>
                      <a:lnTo>
                        <a:pt x="18" y="2"/>
                      </a:lnTo>
                      <a:lnTo>
                        <a:pt x="18" y="2"/>
                      </a:lnTo>
                      <a:lnTo>
                        <a:pt x="18" y="2"/>
                      </a:lnTo>
                      <a:lnTo>
                        <a:pt x="18" y="2"/>
                      </a:lnTo>
                      <a:lnTo>
                        <a:pt x="18" y="2"/>
                      </a:lnTo>
                      <a:lnTo>
                        <a:pt x="18" y="2"/>
                      </a:lnTo>
                      <a:lnTo>
                        <a:pt x="18" y="3"/>
                      </a:lnTo>
                      <a:lnTo>
                        <a:pt x="18" y="3"/>
                      </a:lnTo>
                      <a:lnTo>
                        <a:pt x="18" y="3"/>
                      </a:lnTo>
                      <a:lnTo>
                        <a:pt x="18" y="3"/>
                      </a:lnTo>
                      <a:lnTo>
                        <a:pt x="18" y="3"/>
                      </a:lnTo>
                      <a:lnTo>
                        <a:pt x="17" y="3"/>
                      </a:lnTo>
                      <a:lnTo>
                        <a:pt x="17" y="3"/>
                      </a:lnTo>
                      <a:lnTo>
                        <a:pt x="0" y="14"/>
                      </a:lnTo>
                      <a:lnTo>
                        <a:pt x="0" y="14"/>
                      </a:lnTo>
                      <a:lnTo>
                        <a:pt x="0" y="14"/>
                      </a:lnTo>
                      <a:lnTo>
                        <a:pt x="0" y="14"/>
                      </a:lnTo>
                      <a:lnTo>
                        <a:pt x="0" y="14"/>
                      </a:lnTo>
                      <a:lnTo>
                        <a:pt x="0" y="14"/>
                      </a:lnTo>
                      <a:lnTo>
                        <a:pt x="0" y="14"/>
                      </a:lnTo>
                      <a:lnTo>
                        <a:pt x="0" y="14"/>
                      </a:lnTo>
                      <a:lnTo>
                        <a:pt x="0" y="14"/>
                      </a:lnTo>
                      <a:lnTo>
                        <a:pt x="0" y="14"/>
                      </a:lnTo>
                      <a:lnTo>
                        <a:pt x="0" y="14"/>
                      </a:lnTo>
                      <a:lnTo>
                        <a:pt x="0" y="14"/>
                      </a:lnTo>
                      <a:lnTo>
                        <a:pt x="0" y="14"/>
                      </a:lnTo>
                      <a:lnTo>
                        <a:pt x="0" y="14"/>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close/>
                    </a:path>
                  </a:pathLst>
                </a:custGeom>
                <a:solidFill>
                  <a:srgbClr val="000000"/>
                </a:solidFill>
                <a:ln w="9525">
                  <a:solidFill>
                    <a:schemeClr val="hlink"/>
                  </a:solidFill>
                  <a:round/>
                  <a:headEnd/>
                  <a:tailEnd/>
                </a:ln>
              </p:spPr>
              <p:txBody>
                <a:bodyPr/>
                <a:lstStyle/>
                <a:p>
                  <a:endParaRPr lang="en-US"/>
                </a:p>
              </p:txBody>
            </p:sp>
            <p:sp>
              <p:nvSpPr>
                <p:cNvPr id="2311" name="Freeform 263"/>
                <p:cNvSpPr>
                  <a:spLocks/>
                </p:cNvSpPr>
                <p:nvPr/>
              </p:nvSpPr>
              <p:spPr bwMode="auto">
                <a:xfrm>
                  <a:off x="3671" y="1537"/>
                  <a:ext cx="18" cy="14"/>
                </a:xfrm>
                <a:custGeom>
                  <a:avLst/>
                  <a:gdLst>
                    <a:gd name="T0" fmla="*/ 0 w 18"/>
                    <a:gd name="T1" fmla="*/ 12 h 14"/>
                    <a:gd name="T2" fmla="*/ 17 w 18"/>
                    <a:gd name="T3" fmla="*/ 0 h 14"/>
                    <a:gd name="T4" fmla="*/ 18 w 18"/>
                    <a:gd name="T5" fmla="*/ 0 h 14"/>
                    <a:gd name="T6" fmla="*/ 18 w 18"/>
                    <a:gd name="T7" fmla="*/ 2 h 14"/>
                    <a:gd name="T8" fmla="*/ 18 w 18"/>
                    <a:gd name="T9" fmla="*/ 3 h 14"/>
                    <a:gd name="T10" fmla="*/ 17 w 18"/>
                    <a:gd name="T11" fmla="*/ 3 h 14"/>
                    <a:gd name="T12" fmla="*/ 0 w 18"/>
                    <a:gd name="T13" fmla="*/ 14 h 14"/>
                    <a:gd name="T14" fmla="*/ 0 w 18"/>
                    <a:gd name="T15" fmla="*/ 12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4">
                      <a:moveTo>
                        <a:pt x="0" y="12"/>
                      </a:moveTo>
                      <a:lnTo>
                        <a:pt x="17" y="0"/>
                      </a:lnTo>
                      <a:lnTo>
                        <a:pt x="18" y="0"/>
                      </a:lnTo>
                      <a:lnTo>
                        <a:pt x="18" y="2"/>
                      </a:lnTo>
                      <a:lnTo>
                        <a:pt x="18" y="3"/>
                      </a:lnTo>
                      <a:lnTo>
                        <a:pt x="17" y="3"/>
                      </a:lnTo>
                      <a:lnTo>
                        <a:pt x="0" y="14"/>
                      </a:lnTo>
                      <a:lnTo>
                        <a:pt x="0" y="12"/>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2" name="Freeform 264"/>
                <p:cNvSpPr>
                  <a:spLocks/>
                </p:cNvSpPr>
                <p:nvPr/>
              </p:nvSpPr>
              <p:spPr bwMode="auto">
                <a:xfrm>
                  <a:off x="3671" y="1549"/>
                  <a:ext cx="1" cy="2"/>
                </a:xfrm>
                <a:custGeom>
                  <a:avLst/>
                  <a:gdLst>
                    <a:gd name="T0" fmla="*/ 0 h 2"/>
                    <a:gd name="T1" fmla="*/ 0 h 2"/>
                    <a:gd name="T2" fmla="*/ 0 h 2"/>
                    <a:gd name="T3" fmla="*/ 0 h 2"/>
                    <a:gd name="T4" fmla="*/ 0 h 2"/>
                    <a:gd name="T5" fmla="*/ 0 h 2"/>
                    <a:gd name="T6" fmla="*/ 0 h 2"/>
                    <a:gd name="T7" fmla="*/ 0 h 2"/>
                    <a:gd name="T8" fmla="*/ 2 h 2"/>
                    <a:gd name="T9" fmla="*/ 2 h 2"/>
                    <a:gd name="T10" fmla="*/ 2 h 2"/>
                    <a:gd name="T11" fmla="*/ 2 h 2"/>
                    <a:gd name="T12" fmla="*/ 2 h 2"/>
                    <a:gd name="T13" fmla="*/ 2 h 2"/>
                    <a:gd name="T14" fmla="*/ 2 h 2"/>
                    <a:gd name="T15" fmla="*/ 2 h 2"/>
                    <a:gd name="T16" fmla="*/ 2 h 2"/>
                    <a:gd name="T17" fmla="*/ 2 h 2"/>
                    <a:gd name="T18" fmla="*/ 2 h 2"/>
                    <a:gd name="T19" fmla="*/ 2 h 2"/>
                    <a:gd name="T20" fmla="*/ 2 h 2"/>
                    <a:gd name="T21" fmla="*/ 2 h 2"/>
                    <a:gd name="T22" fmla="*/ 2 h 2"/>
                    <a:gd name="T23" fmla="*/ 2 h 2"/>
                    <a:gd name="T24" fmla="*/ 2 h 2"/>
                    <a:gd name="T25" fmla="*/ 0 h 2"/>
                    <a:gd name="T26" fmla="*/ 0 h 2"/>
                    <a:gd name="T27" fmla="*/ 0 h 2"/>
                    <a:gd name="T28" fmla="*/ 0 h 2"/>
                    <a:gd name="T29" fmla="*/ 0 h 2"/>
                    <a:gd name="T30" fmla="*/ 0 h 2"/>
                    <a:gd name="T31" fmla="*/ 0 h 2"/>
                    <a:gd name="T32"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Lst>
                  <a:rect l="0" t="0" r="r" b="b"/>
                  <a:pathLst>
                    <a:path h="2">
                      <a:moveTo>
                        <a:pt x="0" y="0"/>
                      </a:moveTo>
                      <a:lnTo>
                        <a:pt x="0" y="0"/>
                      </a:lnTo>
                      <a:lnTo>
                        <a:pt x="0" y="0"/>
                      </a:lnTo>
                      <a:lnTo>
                        <a:pt x="0" y="0"/>
                      </a:lnTo>
                      <a:lnTo>
                        <a:pt x="0" y="0"/>
                      </a:lnTo>
                      <a:lnTo>
                        <a:pt x="0" y="0"/>
                      </a:lnTo>
                      <a:lnTo>
                        <a:pt x="0" y="0"/>
                      </a:lnTo>
                      <a:lnTo>
                        <a:pt x="0" y="0"/>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0"/>
                      </a:lnTo>
                      <a:lnTo>
                        <a:pt x="0" y="0"/>
                      </a:lnTo>
                      <a:lnTo>
                        <a:pt x="0" y="0"/>
                      </a:lnTo>
                      <a:lnTo>
                        <a:pt x="0" y="0"/>
                      </a:lnTo>
                      <a:lnTo>
                        <a:pt x="0" y="0"/>
                      </a:lnTo>
                      <a:lnTo>
                        <a:pt x="0" y="0"/>
                      </a:lnTo>
                      <a:lnTo>
                        <a:pt x="0" y="0"/>
                      </a:lnTo>
                      <a:lnTo>
                        <a:pt x="0" y="0"/>
                      </a:lnTo>
                      <a:close/>
                    </a:path>
                  </a:pathLst>
                </a:custGeom>
                <a:solidFill>
                  <a:srgbClr val="000000"/>
                </a:solidFill>
                <a:ln w="9525">
                  <a:solidFill>
                    <a:schemeClr val="hlink"/>
                  </a:solidFill>
                  <a:round/>
                  <a:headEnd/>
                  <a:tailEnd/>
                </a:ln>
              </p:spPr>
              <p:txBody>
                <a:bodyPr/>
                <a:lstStyle/>
                <a:p>
                  <a:endParaRPr lang="en-US"/>
                </a:p>
              </p:txBody>
            </p:sp>
            <p:sp>
              <p:nvSpPr>
                <p:cNvPr id="2313" name="Freeform 265"/>
                <p:cNvSpPr>
                  <a:spLocks/>
                </p:cNvSpPr>
                <p:nvPr/>
              </p:nvSpPr>
              <p:spPr bwMode="auto">
                <a:xfrm>
                  <a:off x="3671" y="1549"/>
                  <a:ext cx="1" cy="2"/>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4" name="Freeform 266"/>
                <p:cNvSpPr>
                  <a:spLocks/>
                </p:cNvSpPr>
                <p:nvPr/>
              </p:nvSpPr>
              <p:spPr bwMode="auto">
                <a:xfrm>
                  <a:off x="3759" y="1537"/>
                  <a:ext cx="19" cy="14"/>
                </a:xfrm>
                <a:custGeom>
                  <a:avLst/>
                  <a:gdLst>
                    <a:gd name="T0" fmla="*/ 0 w 19"/>
                    <a:gd name="T1" fmla="*/ 0 h 14"/>
                    <a:gd name="T2" fmla="*/ 0 w 19"/>
                    <a:gd name="T3" fmla="*/ 0 h 14"/>
                    <a:gd name="T4" fmla="*/ 0 w 19"/>
                    <a:gd name="T5" fmla="*/ 0 h 14"/>
                    <a:gd name="T6" fmla="*/ 0 w 19"/>
                    <a:gd name="T7" fmla="*/ 0 h 14"/>
                    <a:gd name="T8" fmla="*/ 0 w 19"/>
                    <a:gd name="T9" fmla="*/ 0 h 14"/>
                    <a:gd name="T10" fmla="*/ 0 w 19"/>
                    <a:gd name="T11" fmla="*/ 0 h 14"/>
                    <a:gd name="T12" fmla="*/ 0 w 19"/>
                    <a:gd name="T13" fmla="*/ 0 h 14"/>
                    <a:gd name="T14" fmla="*/ 0 w 19"/>
                    <a:gd name="T15" fmla="*/ 0 h 14"/>
                    <a:gd name="T16" fmla="*/ 0 w 19"/>
                    <a:gd name="T17" fmla="*/ 2 h 14"/>
                    <a:gd name="T18" fmla="*/ 0 w 19"/>
                    <a:gd name="T19" fmla="*/ 2 h 14"/>
                    <a:gd name="T20" fmla="*/ 0 w 19"/>
                    <a:gd name="T21" fmla="*/ 2 h 14"/>
                    <a:gd name="T22" fmla="*/ 0 w 19"/>
                    <a:gd name="T23" fmla="*/ 2 h 14"/>
                    <a:gd name="T24" fmla="*/ 0 w 19"/>
                    <a:gd name="T25" fmla="*/ 2 h 14"/>
                    <a:gd name="T26" fmla="*/ 0 w 19"/>
                    <a:gd name="T27" fmla="*/ 2 h 14"/>
                    <a:gd name="T28" fmla="*/ 0 w 19"/>
                    <a:gd name="T29" fmla="*/ 3 h 14"/>
                    <a:gd name="T30" fmla="*/ 0 w 19"/>
                    <a:gd name="T31" fmla="*/ 3 h 14"/>
                    <a:gd name="T32" fmla="*/ 0 w 19"/>
                    <a:gd name="T33" fmla="*/ 3 h 14"/>
                    <a:gd name="T34" fmla="*/ 19 w 19"/>
                    <a:gd name="T35" fmla="*/ 14 h 14"/>
                    <a:gd name="T36" fmla="*/ 19 w 19"/>
                    <a:gd name="T37" fmla="*/ 14 h 14"/>
                    <a:gd name="T38" fmla="*/ 17 w 19"/>
                    <a:gd name="T39" fmla="*/ 14 h 14"/>
                    <a:gd name="T40" fmla="*/ 17 w 19"/>
                    <a:gd name="T41" fmla="*/ 14 h 14"/>
                    <a:gd name="T42" fmla="*/ 17 w 19"/>
                    <a:gd name="T43" fmla="*/ 14 h 14"/>
                    <a:gd name="T44" fmla="*/ 17 w 19"/>
                    <a:gd name="T45" fmla="*/ 14 h 14"/>
                    <a:gd name="T46" fmla="*/ 17 w 19"/>
                    <a:gd name="T47" fmla="*/ 12 h 14"/>
                    <a:gd name="T48" fmla="*/ 17 w 19"/>
                    <a:gd name="T49" fmla="*/ 12 h 14"/>
                    <a:gd name="T50" fmla="*/ 17 w 19"/>
                    <a:gd name="T51" fmla="*/ 12 h 14"/>
                    <a:gd name="T52" fmla="*/ 17 w 19"/>
                    <a:gd name="T53" fmla="*/ 12 h 14"/>
                    <a:gd name="T54" fmla="*/ 17 w 19"/>
                    <a:gd name="T55" fmla="*/ 12 h 14"/>
                    <a:gd name="T56" fmla="*/ 19 w 19"/>
                    <a:gd name="T57" fmla="*/ 12 h 14"/>
                    <a:gd name="T58" fmla="*/ 19 w 19"/>
                    <a:gd name="T59" fmla="*/ 12 h 14"/>
                    <a:gd name="T60" fmla="*/ 19 w 19"/>
                    <a:gd name="T61" fmla="*/ 12 h 14"/>
                    <a:gd name="T62" fmla="*/ 19 w 19"/>
                    <a:gd name="T63" fmla="*/ 12 h 14"/>
                    <a:gd name="T64" fmla="*/ 19 w 19"/>
                    <a:gd name="T65"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4">
                      <a:moveTo>
                        <a:pt x="19" y="12"/>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0" y="3"/>
                      </a:lnTo>
                      <a:lnTo>
                        <a:pt x="0" y="3"/>
                      </a:lnTo>
                      <a:lnTo>
                        <a:pt x="19" y="14"/>
                      </a:lnTo>
                      <a:lnTo>
                        <a:pt x="19" y="14"/>
                      </a:lnTo>
                      <a:lnTo>
                        <a:pt x="19" y="14"/>
                      </a:lnTo>
                      <a:lnTo>
                        <a:pt x="19" y="14"/>
                      </a:lnTo>
                      <a:lnTo>
                        <a:pt x="19" y="14"/>
                      </a:lnTo>
                      <a:lnTo>
                        <a:pt x="17" y="14"/>
                      </a:lnTo>
                      <a:lnTo>
                        <a:pt x="17" y="14"/>
                      </a:lnTo>
                      <a:lnTo>
                        <a:pt x="17" y="14"/>
                      </a:lnTo>
                      <a:lnTo>
                        <a:pt x="17" y="14"/>
                      </a:lnTo>
                      <a:lnTo>
                        <a:pt x="17" y="14"/>
                      </a:lnTo>
                      <a:lnTo>
                        <a:pt x="17" y="14"/>
                      </a:lnTo>
                      <a:lnTo>
                        <a:pt x="17" y="14"/>
                      </a:lnTo>
                      <a:lnTo>
                        <a:pt x="17" y="12"/>
                      </a:lnTo>
                      <a:lnTo>
                        <a:pt x="17" y="12"/>
                      </a:lnTo>
                      <a:lnTo>
                        <a:pt x="17" y="12"/>
                      </a:lnTo>
                      <a:lnTo>
                        <a:pt x="17" y="12"/>
                      </a:lnTo>
                      <a:lnTo>
                        <a:pt x="17" y="12"/>
                      </a:lnTo>
                      <a:lnTo>
                        <a:pt x="17" y="12"/>
                      </a:lnTo>
                      <a:lnTo>
                        <a:pt x="17" y="12"/>
                      </a:lnTo>
                      <a:lnTo>
                        <a:pt x="17" y="12"/>
                      </a:lnTo>
                      <a:lnTo>
                        <a:pt x="17" y="12"/>
                      </a:lnTo>
                      <a:lnTo>
                        <a:pt x="17" y="12"/>
                      </a:lnTo>
                      <a:lnTo>
                        <a:pt x="19" y="12"/>
                      </a:lnTo>
                      <a:lnTo>
                        <a:pt x="19" y="12"/>
                      </a:lnTo>
                      <a:lnTo>
                        <a:pt x="19" y="12"/>
                      </a:lnTo>
                      <a:lnTo>
                        <a:pt x="19" y="12"/>
                      </a:lnTo>
                      <a:lnTo>
                        <a:pt x="19" y="12"/>
                      </a:lnTo>
                      <a:lnTo>
                        <a:pt x="19" y="12"/>
                      </a:lnTo>
                      <a:lnTo>
                        <a:pt x="19" y="12"/>
                      </a:lnTo>
                      <a:lnTo>
                        <a:pt x="19" y="12"/>
                      </a:lnTo>
                      <a:lnTo>
                        <a:pt x="19" y="12"/>
                      </a:lnTo>
                      <a:lnTo>
                        <a:pt x="19" y="12"/>
                      </a:lnTo>
                      <a:lnTo>
                        <a:pt x="19" y="12"/>
                      </a:lnTo>
                      <a:close/>
                    </a:path>
                  </a:pathLst>
                </a:custGeom>
                <a:solidFill>
                  <a:srgbClr val="000000"/>
                </a:solidFill>
                <a:ln w="9525">
                  <a:solidFill>
                    <a:schemeClr val="hlink"/>
                  </a:solidFill>
                  <a:round/>
                  <a:headEnd/>
                  <a:tailEnd/>
                </a:ln>
              </p:spPr>
              <p:txBody>
                <a:bodyPr/>
                <a:lstStyle/>
                <a:p>
                  <a:endParaRPr lang="en-US"/>
                </a:p>
              </p:txBody>
            </p:sp>
            <p:sp>
              <p:nvSpPr>
                <p:cNvPr id="2315" name="Freeform 267"/>
                <p:cNvSpPr>
                  <a:spLocks/>
                </p:cNvSpPr>
                <p:nvPr/>
              </p:nvSpPr>
              <p:spPr bwMode="auto">
                <a:xfrm>
                  <a:off x="3759" y="1537"/>
                  <a:ext cx="19" cy="14"/>
                </a:xfrm>
                <a:custGeom>
                  <a:avLst/>
                  <a:gdLst>
                    <a:gd name="T0" fmla="*/ 19 w 19"/>
                    <a:gd name="T1" fmla="*/ 12 h 14"/>
                    <a:gd name="T2" fmla="*/ 0 w 19"/>
                    <a:gd name="T3" fmla="*/ 0 h 14"/>
                    <a:gd name="T4" fmla="*/ 0 w 19"/>
                    <a:gd name="T5" fmla="*/ 2 h 14"/>
                    <a:gd name="T6" fmla="*/ 0 w 19"/>
                    <a:gd name="T7" fmla="*/ 3 h 14"/>
                    <a:gd name="T8" fmla="*/ 19 w 19"/>
                    <a:gd name="T9" fmla="*/ 14 h 14"/>
                    <a:gd name="T10" fmla="*/ 17 w 19"/>
                    <a:gd name="T11" fmla="*/ 14 h 14"/>
                    <a:gd name="T12" fmla="*/ 17 w 19"/>
                    <a:gd name="T13" fmla="*/ 12 h 14"/>
                    <a:gd name="T14" fmla="*/ 19 w 19"/>
                    <a:gd name="T15" fmla="*/ 12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4">
                      <a:moveTo>
                        <a:pt x="19" y="12"/>
                      </a:moveTo>
                      <a:lnTo>
                        <a:pt x="0" y="0"/>
                      </a:lnTo>
                      <a:lnTo>
                        <a:pt x="0" y="2"/>
                      </a:lnTo>
                      <a:lnTo>
                        <a:pt x="0" y="3"/>
                      </a:lnTo>
                      <a:lnTo>
                        <a:pt x="19" y="14"/>
                      </a:lnTo>
                      <a:lnTo>
                        <a:pt x="17" y="14"/>
                      </a:lnTo>
                      <a:lnTo>
                        <a:pt x="17" y="12"/>
                      </a:lnTo>
                      <a:lnTo>
                        <a:pt x="19" y="12"/>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6" name="Freeform 268"/>
                <p:cNvSpPr>
                  <a:spLocks/>
                </p:cNvSpPr>
                <p:nvPr/>
              </p:nvSpPr>
              <p:spPr bwMode="auto">
                <a:xfrm>
                  <a:off x="3776" y="1549"/>
                  <a:ext cx="2" cy="2"/>
                </a:xfrm>
                <a:custGeom>
                  <a:avLst/>
                  <a:gdLst>
                    <a:gd name="T0" fmla="*/ 2 w 2"/>
                    <a:gd name="T1" fmla="*/ 0 h 2"/>
                    <a:gd name="T2" fmla="*/ 2 w 2"/>
                    <a:gd name="T3" fmla="*/ 0 h 2"/>
                    <a:gd name="T4" fmla="*/ 2 w 2"/>
                    <a:gd name="T5" fmla="*/ 0 h 2"/>
                    <a:gd name="T6" fmla="*/ 2 w 2"/>
                    <a:gd name="T7" fmla="*/ 0 h 2"/>
                    <a:gd name="T8" fmla="*/ 0 w 2"/>
                    <a:gd name="T9" fmla="*/ 0 h 2"/>
                    <a:gd name="T10" fmla="*/ 0 w 2"/>
                    <a:gd name="T11" fmla="*/ 0 h 2"/>
                    <a:gd name="T12" fmla="*/ 0 w 2"/>
                    <a:gd name="T13" fmla="*/ 0 h 2"/>
                    <a:gd name="T14" fmla="*/ 0 w 2"/>
                    <a:gd name="T15" fmla="*/ 0 h 2"/>
                    <a:gd name="T16" fmla="*/ 0 w 2"/>
                    <a:gd name="T17" fmla="*/ 0 h 2"/>
                    <a:gd name="T18" fmla="*/ 0 w 2"/>
                    <a:gd name="T19" fmla="*/ 2 h 2"/>
                    <a:gd name="T20" fmla="*/ 0 w 2"/>
                    <a:gd name="T21" fmla="*/ 2 h 2"/>
                    <a:gd name="T22" fmla="*/ 0 w 2"/>
                    <a:gd name="T23" fmla="*/ 2 h 2"/>
                    <a:gd name="T24" fmla="*/ 0 w 2"/>
                    <a:gd name="T25" fmla="*/ 2 h 2"/>
                    <a:gd name="T26" fmla="*/ 2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2 w 2"/>
                    <a:gd name="T41" fmla="*/ 2 h 2"/>
                    <a:gd name="T42" fmla="*/ 2 w 2"/>
                    <a:gd name="T43" fmla="*/ 2 h 2"/>
                    <a:gd name="T44" fmla="*/ 2 w 2"/>
                    <a:gd name="T45" fmla="*/ 2 h 2"/>
                    <a:gd name="T46" fmla="*/ 2 w 2"/>
                    <a:gd name="T47" fmla="*/ 2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 h="2">
                      <a:moveTo>
                        <a:pt x="2" y="0"/>
                      </a:moveTo>
                      <a:lnTo>
                        <a:pt x="2" y="0"/>
                      </a:lnTo>
                      <a:lnTo>
                        <a:pt x="2" y="0"/>
                      </a:lnTo>
                      <a:lnTo>
                        <a:pt x="2" y="0"/>
                      </a:lnTo>
                      <a:lnTo>
                        <a:pt x="0" y="0"/>
                      </a:lnTo>
                      <a:lnTo>
                        <a:pt x="0" y="0"/>
                      </a:lnTo>
                      <a:lnTo>
                        <a:pt x="0" y="0"/>
                      </a:lnTo>
                      <a:lnTo>
                        <a:pt x="0" y="0"/>
                      </a:lnTo>
                      <a:lnTo>
                        <a:pt x="0" y="0"/>
                      </a:lnTo>
                      <a:lnTo>
                        <a:pt x="0" y="2"/>
                      </a:lnTo>
                      <a:lnTo>
                        <a:pt x="0" y="2"/>
                      </a:lnTo>
                      <a:lnTo>
                        <a:pt x="0" y="2"/>
                      </a:lnTo>
                      <a:lnTo>
                        <a:pt x="0" y="2"/>
                      </a:lnTo>
                      <a:lnTo>
                        <a:pt x="2" y="2"/>
                      </a:lnTo>
                      <a:lnTo>
                        <a:pt x="2" y="2"/>
                      </a:lnTo>
                      <a:lnTo>
                        <a:pt x="2" y="2"/>
                      </a:lnTo>
                      <a:lnTo>
                        <a:pt x="2" y="2"/>
                      </a:lnTo>
                      <a:lnTo>
                        <a:pt x="2" y="2"/>
                      </a:lnTo>
                      <a:lnTo>
                        <a:pt x="2" y="2"/>
                      </a:lnTo>
                      <a:lnTo>
                        <a:pt x="2" y="2"/>
                      </a:lnTo>
                      <a:lnTo>
                        <a:pt x="2" y="2"/>
                      </a:lnTo>
                      <a:lnTo>
                        <a:pt x="2" y="2"/>
                      </a:lnTo>
                      <a:lnTo>
                        <a:pt x="2" y="2"/>
                      </a:lnTo>
                      <a:lnTo>
                        <a:pt x="2" y="2"/>
                      </a:lnTo>
                      <a:lnTo>
                        <a:pt x="2" y="0"/>
                      </a:lnTo>
                      <a:lnTo>
                        <a:pt x="2" y="0"/>
                      </a:lnTo>
                      <a:lnTo>
                        <a:pt x="2" y="0"/>
                      </a:lnTo>
                      <a:lnTo>
                        <a:pt x="2" y="0"/>
                      </a:lnTo>
                      <a:lnTo>
                        <a:pt x="2" y="0"/>
                      </a:lnTo>
                      <a:lnTo>
                        <a:pt x="2" y="0"/>
                      </a:lnTo>
                      <a:lnTo>
                        <a:pt x="2" y="0"/>
                      </a:lnTo>
                      <a:lnTo>
                        <a:pt x="2" y="0"/>
                      </a:lnTo>
                      <a:lnTo>
                        <a:pt x="2" y="0"/>
                      </a:lnTo>
                      <a:close/>
                    </a:path>
                  </a:pathLst>
                </a:custGeom>
                <a:solidFill>
                  <a:srgbClr val="000000"/>
                </a:solidFill>
                <a:ln w="9525">
                  <a:solidFill>
                    <a:schemeClr val="hlink"/>
                  </a:solidFill>
                  <a:round/>
                  <a:headEnd/>
                  <a:tailEnd/>
                </a:ln>
              </p:spPr>
              <p:txBody>
                <a:bodyPr/>
                <a:lstStyle/>
                <a:p>
                  <a:endParaRPr lang="en-US"/>
                </a:p>
              </p:txBody>
            </p:sp>
            <p:sp>
              <p:nvSpPr>
                <p:cNvPr id="2317" name="Rectangle 269"/>
                <p:cNvSpPr>
                  <a:spLocks noChangeArrowheads="1"/>
                </p:cNvSpPr>
                <p:nvPr/>
              </p:nvSpPr>
              <p:spPr bwMode="auto">
                <a:xfrm>
                  <a:off x="3776" y="1549"/>
                  <a:ext cx="2" cy="2"/>
                </a:xfrm>
                <a:prstGeom prst="rect">
                  <a:avLst/>
                </a:prstGeom>
                <a:noFill/>
                <a:ln w="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8" name="Freeform 270"/>
                <p:cNvSpPr>
                  <a:spLocks/>
                </p:cNvSpPr>
                <p:nvPr/>
              </p:nvSpPr>
              <p:spPr bwMode="auto">
                <a:xfrm>
                  <a:off x="3795" y="1489"/>
                  <a:ext cx="9" cy="5"/>
                </a:xfrm>
                <a:custGeom>
                  <a:avLst/>
                  <a:gdLst>
                    <a:gd name="T0" fmla="*/ 9 w 9"/>
                    <a:gd name="T1" fmla="*/ 5 h 5"/>
                    <a:gd name="T2" fmla="*/ 9 w 9"/>
                    <a:gd name="T3" fmla="*/ 3 h 5"/>
                    <a:gd name="T4" fmla="*/ 8 w 9"/>
                    <a:gd name="T5" fmla="*/ 2 h 5"/>
                    <a:gd name="T6" fmla="*/ 6 w 9"/>
                    <a:gd name="T7" fmla="*/ 2 h 5"/>
                    <a:gd name="T8" fmla="*/ 4 w 9"/>
                    <a:gd name="T9" fmla="*/ 0 h 5"/>
                    <a:gd name="T10" fmla="*/ 3 w 9"/>
                    <a:gd name="T11" fmla="*/ 2 h 5"/>
                    <a:gd name="T12" fmla="*/ 1 w 9"/>
                    <a:gd name="T13" fmla="*/ 2 h 5"/>
                    <a:gd name="T14" fmla="*/ 0 w 9"/>
                    <a:gd name="T15" fmla="*/ 3 h 5"/>
                    <a:gd name="T16" fmla="*/ 0 w 9"/>
                    <a:gd name="T17" fmla="*/ 5 h 5"/>
                    <a:gd name="T18" fmla="*/ 9 w 9"/>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5">
                      <a:moveTo>
                        <a:pt x="9" y="5"/>
                      </a:moveTo>
                      <a:lnTo>
                        <a:pt x="9" y="3"/>
                      </a:lnTo>
                      <a:lnTo>
                        <a:pt x="8" y="2"/>
                      </a:lnTo>
                      <a:lnTo>
                        <a:pt x="6" y="2"/>
                      </a:lnTo>
                      <a:lnTo>
                        <a:pt x="4" y="0"/>
                      </a:lnTo>
                      <a:lnTo>
                        <a:pt x="3" y="2"/>
                      </a:lnTo>
                      <a:lnTo>
                        <a:pt x="1" y="2"/>
                      </a:lnTo>
                      <a:lnTo>
                        <a:pt x="0" y="3"/>
                      </a:lnTo>
                      <a:lnTo>
                        <a:pt x="0" y="5"/>
                      </a:lnTo>
                      <a:lnTo>
                        <a:pt x="9" y="5"/>
                      </a:lnTo>
                      <a:close/>
                    </a:path>
                  </a:pathLst>
                </a:custGeom>
                <a:solidFill>
                  <a:srgbClr val="000000"/>
                </a:solidFill>
                <a:ln w="9525">
                  <a:solidFill>
                    <a:schemeClr val="hlink"/>
                  </a:solidFill>
                  <a:round/>
                  <a:headEnd/>
                  <a:tailEnd/>
                </a:ln>
              </p:spPr>
              <p:txBody>
                <a:bodyPr/>
                <a:lstStyle/>
                <a:p>
                  <a:endParaRPr lang="en-US"/>
                </a:p>
              </p:txBody>
            </p:sp>
          </p:grpSp>
        </p:grpSp>
        <p:sp>
          <p:nvSpPr>
            <p:cNvPr id="2319" name="Freeform 271"/>
            <p:cNvSpPr>
              <a:spLocks/>
            </p:cNvSpPr>
            <p:nvPr/>
          </p:nvSpPr>
          <p:spPr bwMode="auto">
            <a:xfrm rot="-1925090">
              <a:off x="891" y="2083"/>
              <a:ext cx="1016" cy="144"/>
            </a:xfrm>
            <a:custGeom>
              <a:avLst/>
              <a:gdLst>
                <a:gd name="T0" fmla="*/ 0 w 1118"/>
                <a:gd name="T1" fmla="*/ 155 h 155"/>
                <a:gd name="T2" fmla="*/ 38 w 1118"/>
                <a:gd name="T3" fmla="*/ 149 h 155"/>
                <a:gd name="T4" fmla="*/ 55 w 1118"/>
                <a:gd name="T5" fmla="*/ 143 h 155"/>
                <a:gd name="T6" fmla="*/ 64 w 1118"/>
                <a:gd name="T7" fmla="*/ 144 h 155"/>
                <a:gd name="T8" fmla="*/ 72 w 1118"/>
                <a:gd name="T9" fmla="*/ 146 h 155"/>
                <a:gd name="T10" fmla="*/ 78 w 1118"/>
                <a:gd name="T11" fmla="*/ 146 h 155"/>
                <a:gd name="T12" fmla="*/ 86 w 1118"/>
                <a:gd name="T13" fmla="*/ 147 h 155"/>
                <a:gd name="T14" fmla="*/ 94 w 1118"/>
                <a:gd name="T15" fmla="*/ 147 h 155"/>
                <a:gd name="T16" fmla="*/ 101 w 1118"/>
                <a:gd name="T17" fmla="*/ 146 h 155"/>
                <a:gd name="T18" fmla="*/ 111 w 1118"/>
                <a:gd name="T19" fmla="*/ 144 h 155"/>
                <a:gd name="T20" fmla="*/ 123 w 1118"/>
                <a:gd name="T21" fmla="*/ 141 h 155"/>
                <a:gd name="T22" fmla="*/ 148 w 1118"/>
                <a:gd name="T23" fmla="*/ 144 h 155"/>
                <a:gd name="T24" fmla="*/ 170 w 1118"/>
                <a:gd name="T25" fmla="*/ 144 h 155"/>
                <a:gd name="T26" fmla="*/ 193 w 1118"/>
                <a:gd name="T27" fmla="*/ 144 h 155"/>
                <a:gd name="T28" fmla="*/ 215 w 1118"/>
                <a:gd name="T29" fmla="*/ 143 h 155"/>
                <a:gd name="T30" fmla="*/ 238 w 1118"/>
                <a:gd name="T31" fmla="*/ 138 h 155"/>
                <a:gd name="T32" fmla="*/ 261 w 1118"/>
                <a:gd name="T33" fmla="*/ 134 h 155"/>
                <a:gd name="T34" fmla="*/ 284 w 1118"/>
                <a:gd name="T35" fmla="*/ 129 h 155"/>
                <a:gd name="T36" fmla="*/ 308 w 1118"/>
                <a:gd name="T37" fmla="*/ 122 h 155"/>
                <a:gd name="T38" fmla="*/ 331 w 1118"/>
                <a:gd name="T39" fmla="*/ 114 h 155"/>
                <a:gd name="T40" fmla="*/ 353 w 1118"/>
                <a:gd name="T41" fmla="*/ 105 h 155"/>
                <a:gd name="T42" fmla="*/ 376 w 1118"/>
                <a:gd name="T43" fmla="*/ 95 h 155"/>
                <a:gd name="T44" fmla="*/ 398 w 1118"/>
                <a:gd name="T45" fmla="*/ 83 h 155"/>
                <a:gd name="T46" fmla="*/ 419 w 1118"/>
                <a:gd name="T47" fmla="*/ 71 h 155"/>
                <a:gd name="T48" fmla="*/ 440 w 1118"/>
                <a:gd name="T49" fmla="*/ 57 h 155"/>
                <a:gd name="T50" fmla="*/ 460 w 1118"/>
                <a:gd name="T51" fmla="*/ 44 h 155"/>
                <a:gd name="T52" fmla="*/ 478 w 1118"/>
                <a:gd name="T53" fmla="*/ 29 h 155"/>
                <a:gd name="T54" fmla="*/ 495 w 1118"/>
                <a:gd name="T55" fmla="*/ 14 h 155"/>
                <a:gd name="T56" fmla="*/ 514 w 1118"/>
                <a:gd name="T57" fmla="*/ 2 h 155"/>
                <a:gd name="T58" fmla="*/ 522 w 1118"/>
                <a:gd name="T59" fmla="*/ 5 h 155"/>
                <a:gd name="T60" fmla="*/ 531 w 1118"/>
                <a:gd name="T61" fmla="*/ 8 h 155"/>
                <a:gd name="T62" fmla="*/ 539 w 1118"/>
                <a:gd name="T63" fmla="*/ 9 h 155"/>
                <a:gd name="T64" fmla="*/ 548 w 1118"/>
                <a:gd name="T65" fmla="*/ 9 h 155"/>
                <a:gd name="T66" fmla="*/ 556 w 1118"/>
                <a:gd name="T67" fmla="*/ 9 h 155"/>
                <a:gd name="T68" fmla="*/ 565 w 1118"/>
                <a:gd name="T69" fmla="*/ 6 h 155"/>
                <a:gd name="T70" fmla="*/ 575 w 1118"/>
                <a:gd name="T71" fmla="*/ 5 h 155"/>
                <a:gd name="T72" fmla="*/ 584 w 1118"/>
                <a:gd name="T73" fmla="*/ 0 h 155"/>
                <a:gd name="T74" fmla="*/ 635 w 1118"/>
                <a:gd name="T75" fmla="*/ 11 h 155"/>
                <a:gd name="T76" fmla="*/ 688 w 1118"/>
                <a:gd name="T77" fmla="*/ 20 h 155"/>
                <a:gd name="T78" fmla="*/ 741 w 1118"/>
                <a:gd name="T79" fmla="*/ 26 h 155"/>
                <a:gd name="T80" fmla="*/ 793 w 1118"/>
                <a:gd name="T81" fmla="*/ 30 h 155"/>
                <a:gd name="T82" fmla="*/ 820 w 1118"/>
                <a:gd name="T83" fmla="*/ 30 h 155"/>
                <a:gd name="T84" fmla="*/ 848 w 1118"/>
                <a:gd name="T85" fmla="*/ 30 h 155"/>
                <a:gd name="T86" fmla="*/ 874 w 1118"/>
                <a:gd name="T87" fmla="*/ 29 h 155"/>
                <a:gd name="T88" fmla="*/ 902 w 1118"/>
                <a:gd name="T89" fmla="*/ 27 h 155"/>
                <a:gd name="T90" fmla="*/ 928 w 1118"/>
                <a:gd name="T91" fmla="*/ 26 h 155"/>
                <a:gd name="T92" fmla="*/ 956 w 1118"/>
                <a:gd name="T93" fmla="*/ 21 h 155"/>
                <a:gd name="T94" fmla="*/ 984 w 1118"/>
                <a:gd name="T95" fmla="*/ 18 h 155"/>
                <a:gd name="T96" fmla="*/ 1012 w 1118"/>
                <a:gd name="T97" fmla="*/ 14 h 155"/>
                <a:gd name="T98" fmla="*/ 1031 w 1118"/>
                <a:gd name="T99" fmla="*/ 2 h 155"/>
                <a:gd name="T100" fmla="*/ 1037 w 1118"/>
                <a:gd name="T101" fmla="*/ 5 h 155"/>
                <a:gd name="T102" fmla="*/ 1045 w 1118"/>
                <a:gd name="T103" fmla="*/ 8 h 155"/>
                <a:gd name="T104" fmla="*/ 1051 w 1118"/>
                <a:gd name="T105" fmla="*/ 11 h 155"/>
                <a:gd name="T106" fmla="*/ 1059 w 1118"/>
                <a:gd name="T107" fmla="*/ 11 h 155"/>
                <a:gd name="T108" fmla="*/ 1068 w 1118"/>
                <a:gd name="T109" fmla="*/ 12 h 155"/>
                <a:gd name="T110" fmla="*/ 1077 w 1118"/>
                <a:gd name="T111" fmla="*/ 11 h 155"/>
                <a:gd name="T112" fmla="*/ 1088 w 1118"/>
                <a:gd name="T113" fmla="*/ 8 h 155"/>
                <a:gd name="T114" fmla="*/ 1099 w 1118"/>
                <a:gd name="T115" fmla="*/ 3 h 155"/>
                <a:gd name="T116" fmla="*/ 1118 w 1118"/>
                <a:gd name="T117" fmla="*/ 1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8" h="155">
                  <a:moveTo>
                    <a:pt x="0" y="155"/>
                  </a:moveTo>
                  <a:lnTo>
                    <a:pt x="38" y="149"/>
                  </a:lnTo>
                  <a:lnTo>
                    <a:pt x="55" y="143"/>
                  </a:lnTo>
                  <a:lnTo>
                    <a:pt x="64" y="144"/>
                  </a:lnTo>
                  <a:lnTo>
                    <a:pt x="72" y="146"/>
                  </a:lnTo>
                  <a:lnTo>
                    <a:pt x="78" y="146"/>
                  </a:lnTo>
                  <a:lnTo>
                    <a:pt x="86" y="147"/>
                  </a:lnTo>
                  <a:lnTo>
                    <a:pt x="94" y="147"/>
                  </a:lnTo>
                  <a:lnTo>
                    <a:pt x="101" y="146"/>
                  </a:lnTo>
                  <a:lnTo>
                    <a:pt x="111" y="144"/>
                  </a:lnTo>
                  <a:lnTo>
                    <a:pt x="123" y="141"/>
                  </a:lnTo>
                  <a:lnTo>
                    <a:pt x="148" y="144"/>
                  </a:lnTo>
                  <a:lnTo>
                    <a:pt x="170" y="144"/>
                  </a:lnTo>
                  <a:lnTo>
                    <a:pt x="193" y="144"/>
                  </a:lnTo>
                  <a:lnTo>
                    <a:pt x="215" y="143"/>
                  </a:lnTo>
                  <a:lnTo>
                    <a:pt x="238" y="138"/>
                  </a:lnTo>
                  <a:lnTo>
                    <a:pt x="261" y="134"/>
                  </a:lnTo>
                  <a:lnTo>
                    <a:pt x="284" y="129"/>
                  </a:lnTo>
                  <a:lnTo>
                    <a:pt x="308" y="122"/>
                  </a:lnTo>
                  <a:lnTo>
                    <a:pt x="331" y="114"/>
                  </a:lnTo>
                  <a:lnTo>
                    <a:pt x="353" y="105"/>
                  </a:lnTo>
                  <a:lnTo>
                    <a:pt x="376" y="95"/>
                  </a:lnTo>
                  <a:lnTo>
                    <a:pt x="398" y="83"/>
                  </a:lnTo>
                  <a:lnTo>
                    <a:pt x="419" y="71"/>
                  </a:lnTo>
                  <a:lnTo>
                    <a:pt x="440" y="57"/>
                  </a:lnTo>
                  <a:lnTo>
                    <a:pt x="460" y="44"/>
                  </a:lnTo>
                  <a:lnTo>
                    <a:pt x="478" y="29"/>
                  </a:lnTo>
                  <a:lnTo>
                    <a:pt x="495" y="14"/>
                  </a:lnTo>
                  <a:lnTo>
                    <a:pt x="514" y="2"/>
                  </a:lnTo>
                  <a:lnTo>
                    <a:pt x="522" y="5"/>
                  </a:lnTo>
                  <a:lnTo>
                    <a:pt x="531" y="8"/>
                  </a:lnTo>
                  <a:lnTo>
                    <a:pt x="539" y="9"/>
                  </a:lnTo>
                  <a:lnTo>
                    <a:pt x="548" y="9"/>
                  </a:lnTo>
                  <a:lnTo>
                    <a:pt x="556" y="9"/>
                  </a:lnTo>
                  <a:lnTo>
                    <a:pt x="565" y="6"/>
                  </a:lnTo>
                  <a:lnTo>
                    <a:pt x="575" y="5"/>
                  </a:lnTo>
                  <a:lnTo>
                    <a:pt x="584" y="0"/>
                  </a:lnTo>
                  <a:lnTo>
                    <a:pt x="635" y="11"/>
                  </a:lnTo>
                  <a:lnTo>
                    <a:pt x="688" y="20"/>
                  </a:lnTo>
                  <a:lnTo>
                    <a:pt x="741" y="26"/>
                  </a:lnTo>
                  <a:lnTo>
                    <a:pt x="793" y="30"/>
                  </a:lnTo>
                  <a:lnTo>
                    <a:pt x="820" y="30"/>
                  </a:lnTo>
                  <a:lnTo>
                    <a:pt x="848" y="30"/>
                  </a:lnTo>
                  <a:lnTo>
                    <a:pt x="874" y="29"/>
                  </a:lnTo>
                  <a:lnTo>
                    <a:pt x="902" y="27"/>
                  </a:lnTo>
                  <a:lnTo>
                    <a:pt x="928" y="26"/>
                  </a:lnTo>
                  <a:lnTo>
                    <a:pt x="956" y="21"/>
                  </a:lnTo>
                  <a:lnTo>
                    <a:pt x="984" y="18"/>
                  </a:lnTo>
                  <a:lnTo>
                    <a:pt x="1012" y="14"/>
                  </a:lnTo>
                  <a:lnTo>
                    <a:pt x="1031" y="2"/>
                  </a:lnTo>
                  <a:lnTo>
                    <a:pt x="1037" y="5"/>
                  </a:lnTo>
                  <a:lnTo>
                    <a:pt x="1045" y="8"/>
                  </a:lnTo>
                  <a:lnTo>
                    <a:pt x="1051" y="11"/>
                  </a:lnTo>
                  <a:lnTo>
                    <a:pt x="1059" y="11"/>
                  </a:lnTo>
                  <a:lnTo>
                    <a:pt x="1068" y="12"/>
                  </a:lnTo>
                  <a:lnTo>
                    <a:pt x="1077" y="11"/>
                  </a:lnTo>
                  <a:lnTo>
                    <a:pt x="1088" y="8"/>
                  </a:lnTo>
                  <a:lnTo>
                    <a:pt x="1099" y="3"/>
                  </a:lnTo>
                  <a:lnTo>
                    <a:pt x="1118" y="14"/>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0" name="Freeform 272"/>
            <p:cNvSpPr>
              <a:spLocks/>
            </p:cNvSpPr>
            <p:nvPr/>
          </p:nvSpPr>
          <p:spPr bwMode="auto">
            <a:xfrm rot="-1925090">
              <a:off x="884" y="2147"/>
              <a:ext cx="1016" cy="144"/>
            </a:xfrm>
            <a:custGeom>
              <a:avLst/>
              <a:gdLst>
                <a:gd name="T0" fmla="*/ 0 w 1118"/>
                <a:gd name="T1" fmla="*/ 155 h 155"/>
                <a:gd name="T2" fmla="*/ 38 w 1118"/>
                <a:gd name="T3" fmla="*/ 149 h 155"/>
                <a:gd name="T4" fmla="*/ 55 w 1118"/>
                <a:gd name="T5" fmla="*/ 143 h 155"/>
                <a:gd name="T6" fmla="*/ 64 w 1118"/>
                <a:gd name="T7" fmla="*/ 144 h 155"/>
                <a:gd name="T8" fmla="*/ 72 w 1118"/>
                <a:gd name="T9" fmla="*/ 146 h 155"/>
                <a:gd name="T10" fmla="*/ 78 w 1118"/>
                <a:gd name="T11" fmla="*/ 146 h 155"/>
                <a:gd name="T12" fmla="*/ 86 w 1118"/>
                <a:gd name="T13" fmla="*/ 147 h 155"/>
                <a:gd name="T14" fmla="*/ 94 w 1118"/>
                <a:gd name="T15" fmla="*/ 147 h 155"/>
                <a:gd name="T16" fmla="*/ 101 w 1118"/>
                <a:gd name="T17" fmla="*/ 146 h 155"/>
                <a:gd name="T18" fmla="*/ 111 w 1118"/>
                <a:gd name="T19" fmla="*/ 144 h 155"/>
                <a:gd name="T20" fmla="*/ 123 w 1118"/>
                <a:gd name="T21" fmla="*/ 141 h 155"/>
                <a:gd name="T22" fmla="*/ 148 w 1118"/>
                <a:gd name="T23" fmla="*/ 144 h 155"/>
                <a:gd name="T24" fmla="*/ 170 w 1118"/>
                <a:gd name="T25" fmla="*/ 144 h 155"/>
                <a:gd name="T26" fmla="*/ 193 w 1118"/>
                <a:gd name="T27" fmla="*/ 144 h 155"/>
                <a:gd name="T28" fmla="*/ 215 w 1118"/>
                <a:gd name="T29" fmla="*/ 143 h 155"/>
                <a:gd name="T30" fmla="*/ 238 w 1118"/>
                <a:gd name="T31" fmla="*/ 138 h 155"/>
                <a:gd name="T32" fmla="*/ 261 w 1118"/>
                <a:gd name="T33" fmla="*/ 134 h 155"/>
                <a:gd name="T34" fmla="*/ 284 w 1118"/>
                <a:gd name="T35" fmla="*/ 129 h 155"/>
                <a:gd name="T36" fmla="*/ 308 w 1118"/>
                <a:gd name="T37" fmla="*/ 122 h 155"/>
                <a:gd name="T38" fmla="*/ 331 w 1118"/>
                <a:gd name="T39" fmla="*/ 114 h 155"/>
                <a:gd name="T40" fmla="*/ 353 w 1118"/>
                <a:gd name="T41" fmla="*/ 105 h 155"/>
                <a:gd name="T42" fmla="*/ 376 w 1118"/>
                <a:gd name="T43" fmla="*/ 95 h 155"/>
                <a:gd name="T44" fmla="*/ 398 w 1118"/>
                <a:gd name="T45" fmla="*/ 83 h 155"/>
                <a:gd name="T46" fmla="*/ 419 w 1118"/>
                <a:gd name="T47" fmla="*/ 71 h 155"/>
                <a:gd name="T48" fmla="*/ 440 w 1118"/>
                <a:gd name="T49" fmla="*/ 57 h 155"/>
                <a:gd name="T50" fmla="*/ 460 w 1118"/>
                <a:gd name="T51" fmla="*/ 44 h 155"/>
                <a:gd name="T52" fmla="*/ 478 w 1118"/>
                <a:gd name="T53" fmla="*/ 29 h 155"/>
                <a:gd name="T54" fmla="*/ 495 w 1118"/>
                <a:gd name="T55" fmla="*/ 14 h 155"/>
                <a:gd name="T56" fmla="*/ 514 w 1118"/>
                <a:gd name="T57" fmla="*/ 2 h 155"/>
                <a:gd name="T58" fmla="*/ 522 w 1118"/>
                <a:gd name="T59" fmla="*/ 5 h 155"/>
                <a:gd name="T60" fmla="*/ 531 w 1118"/>
                <a:gd name="T61" fmla="*/ 8 h 155"/>
                <a:gd name="T62" fmla="*/ 539 w 1118"/>
                <a:gd name="T63" fmla="*/ 9 h 155"/>
                <a:gd name="T64" fmla="*/ 548 w 1118"/>
                <a:gd name="T65" fmla="*/ 9 h 155"/>
                <a:gd name="T66" fmla="*/ 556 w 1118"/>
                <a:gd name="T67" fmla="*/ 9 h 155"/>
                <a:gd name="T68" fmla="*/ 565 w 1118"/>
                <a:gd name="T69" fmla="*/ 6 h 155"/>
                <a:gd name="T70" fmla="*/ 575 w 1118"/>
                <a:gd name="T71" fmla="*/ 5 h 155"/>
                <a:gd name="T72" fmla="*/ 584 w 1118"/>
                <a:gd name="T73" fmla="*/ 0 h 155"/>
                <a:gd name="T74" fmla="*/ 635 w 1118"/>
                <a:gd name="T75" fmla="*/ 11 h 155"/>
                <a:gd name="T76" fmla="*/ 688 w 1118"/>
                <a:gd name="T77" fmla="*/ 20 h 155"/>
                <a:gd name="T78" fmla="*/ 741 w 1118"/>
                <a:gd name="T79" fmla="*/ 26 h 155"/>
                <a:gd name="T80" fmla="*/ 793 w 1118"/>
                <a:gd name="T81" fmla="*/ 30 h 155"/>
                <a:gd name="T82" fmla="*/ 820 w 1118"/>
                <a:gd name="T83" fmla="*/ 30 h 155"/>
                <a:gd name="T84" fmla="*/ 848 w 1118"/>
                <a:gd name="T85" fmla="*/ 30 h 155"/>
                <a:gd name="T86" fmla="*/ 874 w 1118"/>
                <a:gd name="T87" fmla="*/ 29 h 155"/>
                <a:gd name="T88" fmla="*/ 902 w 1118"/>
                <a:gd name="T89" fmla="*/ 27 h 155"/>
                <a:gd name="T90" fmla="*/ 928 w 1118"/>
                <a:gd name="T91" fmla="*/ 26 h 155"/>
                <a:gd name="T92" fmla="*/ 956 w 1118"/>
                <a:gd name="T93" fmla="*/ 21 h 155"/>
                <a:gd name="T94" fmla="*/ 984 w 1118"/>
                <a:gd name="T95" fmla="*/ 18 h 155"/>
                <a:gd name="T96" fmla="*/ 1012 w 1118"/>
                <a:gd name="T97" fmla="*/ 14 h 155"/>
                <a:gd name="T98" fmla="*/ 1031 w 1118"/>
                <a:gd name="T99" fmla="*/ 2 h 155"/>
                <a:gd name="T100" fmla="*/ 1037 w 1118"/>
                <a:gd name="T101" fmla="*/ 5 h 155"/>
                <a:gd name="T102" fmla="*/ 1045 w 1118"/>
                <a:gd name="T103" fmla="*/ 8 h 155"/>
                <a:gd name="T104" fmla="*/ 1051 w 1118"/>
                <a:gd name="T105" fmla="*/ 11 h 155"/>
                <a:gd name="T106" fmla="*/ 1059 w 1118"/>
                <a:gd name="T107" fmla="*/ 11 h 155"/>
                <a:gd name="T108" fmla="*/ 1068 w 1118"/>
                <a:gd name="T109" fmla="*/ 12 h 155"/>
                <a:gd name="T110" fmla="*/ 1077 w 1118"/>
                <a:gd name="T111" fmla="*/ 11 h 155"/>
                <a:gd name="T112" fmla="*/ 1088 w 1118"/>
                <a:gd name="T113" fmla="*/ 8 h 155"/>
                <a:gd name="T114" fmla="*/ 1099 w 1118"/>
                <a:gd name="T115" fmla="*/ 3 h 155"/>
                <a:gd name="T116" fmla="*/ 1118 w 1118"/>
                <a:gd name="T117" fmla="*/ 1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8" h="155">
                  <a:moveTo>
                    <a:pt x="0" y="155"/>
                  </a:moveTo>
                  <a:lnTo>
                    <a:pt x="38" y="149"/>
                  </a:lnTo>
                  <a:lnTo>
                    <a:pt x="55" y="143"/>
                  </a:lnTo>
                  <a:lnTo>
                    <a:pt x="64" y="144"/>
                  </a:lnTo>
                  <a:lnTo>
                    <a:pt x="72" y="146"/>
                  </a:lnTo>
                  <a:lnTo>
                    <a:pt x="78" y="146"/>
                  </a:lnTo>
                  <a:lnTo>
                    <a:pt x="86" y="147"/>
                  </a:lnTo>
                  <a:lnTo>
                    <a:pt x="94" y="147"/>
                  </a:lnTo>
                  <a:lnTo>
                    <a:pt x="101" y="146"/>
                  </a:lnTo>
                  <a:lnTo>
                    <a:pt x="111" y="144"/>
                  </a:lnTo>
                  <a:lnTo>
                    <a:pt x="123" y="141"/>
                  </a:lnTo>
                  <a:lnTo>
                    <a:pt x="148" y="144"/>
                  </a:lnTo>
                  <a:lnTo>
                    <a:pt x="170" y="144"/>
                  </a:lnTo>
                  <a:lnTo>
                    <a:pt x="193" y="144"/>
                  </a:lnTo>
                  <a:lnTo>
                    <a:pt x="215" y="143"/>
                  </a:lnTo>
                  <a:lnTo>
                    <a:pt x="238" y="138"/>
                  </a:lnTo>
                  <a:lnTo>
                    <a:pt x="261" y="134"/>
                  </a:lnTo>
                  <a:lnTo>
                    <a:pt x="284" y="129"/>
                  </a:lnTo>
                  <a:lnTo>
                    <a:pt x="308" y="122"/>
                  </a:lnTo>
                  <a:lnTo>
                    <a:pt x="331" y="114"/>
                  </a:lnTo>
                  <a:lnTo>
                    <a:pt x="353" y="105"/>
                  </a:lnTo>
                  <a:lnTo>
                    <a:pt x="376" y="95"/>
                  </a:lnTo>
                  <a:lnTo>
                    <a:pt x="398" y="83"/>
                  </a:lnTo>
                  <a:lnTo>
                    <a:pt x="419" y="71"/>
                  </a:lnTo>
                  <a:lnTo>
                    <a:pt x="440" y="57"/>
                  </a:lnTo>
                  <a:lnTo>
                    <a:pt x="460" y="44"/>
                  </a:lnTo>
                  <a:lnTo>
                    <a:pt x="478" y="29"/>
                  </a:lnTo>
                  <a:lnTo>
                    <a:pt x="495" y="14"/>
                  </a:lnTo>
                  <a:lnTo>
                    <a:pt x="514" y="2"/>
                  </a:lnTo>
                  <a:lnTo>
                    <a:pt x="522" y="5"/>
                  </a:lnTo>
                  <a:lnTo>
                    <a:pt x="531" y="8"/>
                  </a:lnTo>
                  <a:lnTo>
                    <a:pt x="539" y="9"/>
                  </a:lnTo>
                  <a:lnTo>
                    <a:pt x="548" y="9"/>
                  </a:lnTo>
                  <a:lnTo>
                    <a:pt x="556" y="9"/>
                  </a:lnTo>
                  <a:lnTo>
                    <a:pt x="565" y="6"/>
                  </a:lnTo>
                  <a:lnTo>
                    <a:pt x="575" y="5"/>
                  </a:lnTo>
                  <a:lnTo>
                    <a:pt x="584" y="0"/>
                  </a:lnTo>
                  <a:lnTo>
                    <a:pt x="635" y="11"/>
                  </a:lnTo>
                  <a:lnTo>
                    <a:pt x="688" y="20"/>
                  </a:lnTo>
                  <a:lnTo>
                    <a:pt x="741" y="26"/>
                  </a:lnTo>
                  <a:lnTo>
                    <a:pt x="793" y="30"/>
                  </a:lnTo>
                  <a:lnTo>
                    <a:pt x="820" y="30"/>
                  </a:lnTo>
                  <a:lnTo>
                    <a:pt x="848" y="30"/>
                  </a:lnTo>
                  <a:lnTo>
                    <a:pt x="874" y="29"/>
                  </a:lnTo>
                  <a:lnTo>
                    <a:pt x="902" y="27"/>
                  </a:lnTo>
                  <a:lnTo>
                    <a:pt x="928" y="26"/>
                  </a:lnTo>
                  <a:lnTo>
                    <a:pt x="956" y="21"/>
                  </a:lnTo>
                  <a:lnTo>
                    <a:pt x="984" y="18"/>
                  </a:lnTo>
                  <a:lnTo>
                    <a:pt x="1012" y="14"/>
                  </a:lnTo>
                  <a:lnTo>
                    <a:pt x="1031" y="2"/>
                  </a:lnTo>
                  <a:lnTo>
                    <a:pt x="1037" y="5"/>
                  </a:lnTo>
                  <a:lnTo>
                    <a:pt x="1045" y="8"/>
                  </a:lnTo>
                  <a:lnTo>
                    <a:pt x="1051" y="11"/>
                  </a:lnTo>
                  <a:lnTo>
                    <a:pt x="1059" y="11"/>
                  </a:lnTo>
                  <a:lnTo>
                    <a:pt x="1068" y="12"/>
                  </a:lnTo>
                  <a:lnTo>
                    <a:pt x="1077" y="11"/>
                  </a:lnTo>
                  <a:lnTo>
                    <a:pt x="1088" y="8"/>
                  </a:lnTo>
                  <a:lnTo>
                    <a:pt x="1099" y="3"/>
                  </a:lnTo>
                  <a:lnTo>
                    <a:pt x="1118" y="14"/>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1" name="Freeform 273"/>
            <p:cNvSpPr>
              <a:spLocks/>
            </p:cNvSpPr>
            <p:nvPr/>
          </p:nvSpPr>
          <p:spPr bwMode="auto">
            <a:xfrm rot="-1925090">
              <a:off x="884" y="2195"/>
              <a:ext cx="1016" cy="144"/>
            </a:xfrm>
            <a:custGeom>
              <a:avLst/>
              <a:gdLst>
                <a:gd name="T0" fmla="*/ 0 w 1118"/>
                <a:gd name="T1" fmla="*/ 155 h 155"/>
                <a:gd name="T2" fmla="*/ 38 w 1118"/>
                <a:gd name="T3" fmla="*/ 149 h 155"/>
                <a:gd name="T4" fmla="*/ 55 w 1118"/>
                <a:gd name="T5" fmla="*/ 143 h 155"/>
                <a:gd name="T6" fmla="*/ 64 w 1118"/>
                <a:gd name="T7" fmla="*/ 144 h 155"/>
                <a:gd name="T8" fmla="*/ 72 w 1118"/>
                <a:gd name="T9" fmla="*/ 146 h 155"/>
                <a:gd name="T10" fmla="*/ 78 w 1118"/>
                <a:gd name="T11" fmla="*/ 146 h 155"/>
                <a:gd name="T12" fmla="*/ 86 w 1118"/>
                <a:gd name="T13" fmla="*/ 147 h 155"/>
                <a:gd name="T14" fmla="*/ 94 w 1118"/>
                <a:gd name="T15" fmla="*/ 147 h 155"/>
                <a:gd name="T16" fmla="*/ 101 w 1118"/>
                <a:gd name="T17" fmla="*/ 146 h 155"/>
                <a:gd name="T18" fmla="*/ 111 w 1118"/>
                <a:gd name="T19" fmla="*/ 144 h 155"/>
                <a:gd name="T20" fmla="*/ 123 w 1118"/>
                <a:gd name="T21" fmla="*/ 141 h 155"/>
                <a:gd name="T22" fmla="*/ 148 w 1118"/>
                <a:gd name="T23" fmla="*/ 144 h 155"/>
                <a:gd name="T24" fmla="*/ 170 w 1118"/>
                <a:gd name="T25" fmla="*/ 144 h 155"/>
                <a:gd name="T26" fmla="*/ 193 w 1118"/>
                <a:gd name="T27" fmla="*/ 144 h 155"/>
                <a:gd name="T28" fmla="*/ 215 w 1118"/>
                <a:gd name="T29" fmla="*/ 143 h 155"/>
                <a:gd name="T30" fmla="*/ 238 w 1118"/>
                <a:gd name="T31" fmla="*/ 138 h 155"/>
                <a:gd name="T32" fmla="*/ 261 w 1118"/>
                <a:gd name="T33" fmla="*/ 134 h 155"/>
                <a:gd name="T34" fmla="*/ 284 w 1118"/>
                <a:gd name="T35" fmla="*/ 129 h 155"/>
                <a:gd name="T36" fmla="*/ 308 w 1118"/>
                <a:gd name="T37" fmla="*/ 122 h 155"/>
                <a:gd name="T38" fmla="*/ 331 w 1118"/>
                <a:gd name="T39" fmla="*/ 114 h 155"/>
                <a:gd name="T40" fmla="*/ 353 w 1118"/>
                <a:gd name="T41" fmla="*/ 105 h 155"/>
                <a:gd name="T42" fmla="*/ 376 w 1118"/>
                <a:gd name="T43" fmla="*/ 95 h 155"/>
                <a:gd name="T44" fmla="*/ 398 w 1118"/>
                <a:gd name="T45" fmla="*/ 83 h 155"/>
                <a:gd name="T46" fmla="*/ 419 w 1118"/>
                <a:gd name="T47" fmla="*/ 71 h 155"/>
                <a:gd name="T48" fmla="*/ 440 w 1118"/>
                <a:gd name="T49" fmla="*/ 57 h 155"/>
                <a:gd name="T50" fmla="*/ 460 w 1118"/>
                <a:gd name="T51" fmla="*/ 44 h 155"/>
                <a:gd name="T52" fmla="*/ 478 w 1118"/>
                <a:gd name="T53" fmla="*/ 29 h 155"/>
                <a:gd name="T54" fmla="*/ 495 w 1118"/>
                <a:gd name="T55" fmla="*/ 14 h 155"/>
                <a:gd name="T56" fmla="*/ 514 w 1118"/>
                <a:gd name="T57" fmla="*/ 2 h 155"/>
                <a:gd name="T58" fmla="*/ 522 w 1118"/>
                <a:gd name="T59" fmla="*/ 5 h 155"/>
                <a:gd name="T60" fmla="*/ 531 w 1118"/>
                <a:gd name="T61" fmla="*/ 8 h 155"/>
                <a:gd name="T62" fmla="*/ 539 w 1118"/>
                <a:gd name="T63" fmla="*/ 9 h 155"/>
                <a:gd name="T64" fmla="*/ 548 w 1118"/>
                <a:gd name="T65" fmla="*/ 9 h 155"/>
                <a:gd name="T66" fmla="*/ 556 w 1118"/>
                <a:gd name="T67" fmla="*/ 9 h 155"/>
                <a:gd name="T68" fmla="*/ 565 w 1118"/>
                <a:gd name="T69" fmla="*/ 6 h 155"/>
                <a:gd name="T70" fmla="*/ 575 w 1118"/>
                <a:gd name="T71" fmla="*/ 5 h 155"/>
                <a:gd name="T72" fmla="*/ 584 w 1118"/>
                <a:gd name="T73" fmla="*/ 0 h 155"/>
                <a:gd name="T74" fmla="*/ 635 w 1118"/>
                <a:gd name="T75" fmla="*/ 11 h 155"/>
                <a:gd name="T76" fmla="*/ 688 w 1118"/>
                <a:gd name="T77" fmla="*/ 20 h 155"/>
                <a:gd name="T78" fmla="*/ 741 w 1118"/>
                <a:gd name="T79" fmla="*/ 26 h 155"/>
                <a:gd name="T80" fmla="*/ 793 w 1118"/>
                <a:gd name="T81" fmla="*/ 30 h 155"/>
                <a:gd name="T82" fmla="*/ 820 w 1118"/>
                <a:gd name="T83" fmla="*/ 30 h 155"/>
                <a:gd name="T84" fmla="*/ 848 w 1118"/>
                <a:gd name="T85" fmla="*/ 30 h 155"/>
                <a:gd name="T86" fmla="*/ 874 w 1118"/>
                <a:gd name="T87" fmla="*/ 29 h 155"/>
                <a:gd name="T88" fmla="*/ 902 w 1118"/>
                <a:gd name="T89" fmla="*/ 27 h 155"/>
                <a:gd name="T90" fmla="*/ 928 w 1118"/>
                <a:gd name="T91" fmla="*/ 26 h 155"/>
                <a:gd name="T92" fmla="*/ 956 w 1118"/>
                <a:gd name="T93" fmla="*/ 21 h 155"/>
                <a:gd name="T94" fmla="*/ 984 w 1118"/>
                <a:gd name="T95" fmla="*/ 18 h 155"/>
                <a:gd name="T96" fmla="*/ 1012 w 1118"/>
                <a:gd name="T97" fmla="*/ 14 h 155"/>
                <a:gd name="T98" fmla="*/ 1031 w 1118"/>
                <a:gd name="T99" fmla="*/ 2 h 155"/>
                <a:gd name="T100" fmla="*/ 1037 w 1118"/>
                <a:gd name="T101" fmla="*/ 5 h 155"/>
                <a:gd name="T102" fmla="*/ 1045 w 1118"/>
                <a:gd name="T103" fmla="*/ 8 h 155"/>
                <a:gd name="T104" fmla="*/ 1051 w 1118"/>
                <a:gd name="T105" fmla="*/ 11 h 155"/>
                <a:gd name="T106" fmla="*/ 1059 w 1118"/>
                <a:gd name="T107" fmla="*/ 11 h 155"/>
                <a:gd name="T108" fmla="*/ 1068 w 1118"/>
                <a:gd name="T109" fmla="*/ 12 h 155"/>
                <a:gd name="T110" fmla="*/ 1077 w 1118"/>
                <a:gd name="T111" fmla="*/ 11 h 155"/>
                <a:gd name="T112" fmla="*/ 1088 w 1118"/>
                <a:gd name="T113" fmla="*/ 8 h 155"/>
                <a:gd name="T114" fmla="*/ 1099 w 1118"/>
                <a:gd name="T115" fmla="*/ 3 h 155"/>
                <a:gd name="T116" fmla="*/ 1118 w 1118"/>
                <a:gd name="T117" fmla="*/ 1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8" h="155">
                  <a:moveTo>
                    <a:pt x="0" y="155"/>
                  </a:moveTo>
                  <a:lnTo>
                    <a:pt x="38" y="149"/>
                  </a:lnTo>
                  <a:lnTo>
                    <a:pt x="55" y="143"/>
                  </a:lnTo>
                  <a:lnTo>
                    <a:pt x="64" y="144"/>
                  </a:lnTo>
                  <a:lnTo>
                    <a:pt x="72" y="146"/>
                  </a:lnTo>
                  <a:lnTo>
                    <a:pt x="78" y="146"/>
                  </a:lnTo>
                  <a:lnTo>
                    <a:pt x="86" y="147"/>
                  </a:lnTo>
                  <a:lnTo>
                    <a:pt x="94" y="147"/>
                  </a:lnTo>
                  <a:lnTo>
                    <a:pt x="101" y="146"/>
                  </a:lnTo>
                  <a:lnTo>
                    <a:pt x="111" y="144"/>
                  </a:lnTo>
                  <a:lnTo>
                    <a:pt x="123" y="141"/>
                  </a:lnTo>
                  <a:lnTo>
                    <a:pt x="148" y="144"/>
                  </a:lnTo>
                  <a:lnTo>
                    <a:pt x="170" y="144"/>
                  </a:lnTo>
                  <a:lnTo>
                    <a:pt x="193" y="144"/>
                  </a:lnTo>
                  <a:lnTo>
                    <a:pt x="215" y="143"/>
                  </a:lnTo>
                  <a:lnTo>
                    <a:pt x="238" y="138"/>
                  </a:lnTo>
                  <a:lnTo>
                    <a:pt x="261" y="134"/>
                  </a:lnTo>
                  <a:lnTo>
                    <a:pt x="284" y="129"/>
                  </a:lnTo>
                  <a:lnTo>
                    <a:pt x="308" y="122"/>
                  </a:lnTo>
                  <a:lnTo>
                    <a:pt x="331" y="114"/>
                  </a:lnTo>
                  <a:lnTo>
                    <a:pt x="353" y="105"/>
                  </a:lnTo>
                  <a:lnTo>
                    <a:pt x="376" y="95"/>
                  </a:lnTo>
                  <a:lnTo>
                    <a:pt x="398" y="83"/>
                  </a:lnTo>
                  <a:lnTo>
                    <a:pt x="419" y="71"/>
                  </a:lnTo>
                  <a:lnTo>
                    <a:pt x="440" y="57"/>
                  </a:lnTo>
                  <a:lnTo>
                    <a:pt x="460" y="44"/>
                  </a:lnTo>
                  <a:lnTo>
                    <a:pt x="478" y="29"/>
                  </a:lnTo>
                  <a:lnTo>
                    <a:pt x="495" y="14"/>
                  </a:lnTo>
                  <a:lnTo>
                    <a:pt x="514" y="2"/>
                  </a:lnTo>
                  <a:lnTo>
                    <a:pt x="522" y="5"/>
                  </a:lnTo>
                  <a:lnTo>
                    <a:pt x="531" y="8"/>
                  </a:lnTo>
                  <a:lnTo>
                    <a:pt x="539" y="9"/>
                  </a:lnTo>
                  <a:lnTo>
                    <a:pt x="548" y="9"/>
                  </a:lnTo>
                  <a:lnTo>
                    <a:pt x="556" y="9"/>
                  </a:lnTo>
                  <a:lnTo>
                    <a:pt x="565" y="6"/>
                  </a:lnTo>
                  <a:lnTo>
                    <a:pt x="575" y="5"/>
                  </a:lnTo>
                  <a:lnTo>
                    <a:pt x="584" y="0"/>
                  </a:lnTo>
                  <a:lnTo>
                    <a:pt x="635" y="11"/>
                  </a:lnTo>
                  <a:lnTo>
                    <a:pt x="688" y="20"/>
                  </a:lnTo>
                  <a:lnTo>
                    <a:pt x="741" y="26"/>
                  </a:lnTo>
                  <a:lnTo>
                    <a:pt x="793" y="30"/>
                  </a:lnTo>
                  <a:lnTo>
                    <a:pt x="820" y="30"/>
                  </a:lnTo>
                  <a:lnTo>
                    <a:pt x="848" y="30"/>
                  </a:lnTo>
                  <a:lnTo>
                    <a:pt x="874" y="29"/>
                  </a:lnTo>
                  <a:lnTo>
                    <a:pt x="902" y="27"/>
                  </a:lnTo>
                  <a:lnTo>
                    <a:pt x="928" y="26"/>
                  </a:lnTo>
                  <a:lnTo>
                    <a:pt x="956" y="21"/>
                  </a:lnTo>
                  <a:lnTo>
                    <a:pt x="984" y="18"/>
                  </a:lnTo>
                  <a:lnTo>
                    <a:pt x="1012" y="14"/>
                  </a:lnTo>
                  <a:lnTo>
                    <a:pt x="1031" y="2"/>
                  </a:lnTo>
                  <a:lnTo>
                    <a:pt x="1037" y="5"/>
                  </a:lnTo>
                  <a:lnTo>
                    <a:pt x="1045" y="8"/>
                  </a:lnTo>
                  <a:lnTo>
                    <a:pt x="1051" y="11"/>
                  </a:lnTo>
                  <a:lnTo>
                    <a:pt x="1059" y="11"/>
                  </a:lnTo>
                  <a:lnTo>
                    <a:pt x="1068" y="12"/>
                  </a:lnTo>
                  <a:lnTo>
                    <a:pt x="1077" y="11"/>
                  </a:lnTo>
                  <a:lnTo>
                    <a:pt x="1088" y="8"/>
                  </a:lnTo>
                  <a:lnTo>
                    <a:pt x="1099" y="3"/>
                  </a:lnTo>
                  <a:lnTo>
                    <a:pt x="1118" y="14"/>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2" name="Freeform 274"/>
            <p:cNvSpPr>
              <a:spLocks/>
            </p:cNvSpPr>
            <p:nvPr/>
          </p:nvSpPr>
          <p:spPr bwMode="auto">
            <a:xfrm rot="-1925090">
              <a:off x="939" y="2222"/>
              <a:ext cx="912" cy="144"/>
            </a:xfrm>
            <a:custGeom>
              <a:avLst/>
              <a:gdLst>
                <a:gd name="T0" fmla="*/ 0 w 1118"/>
                <a:gd name="T1" fmla="*/ 155 h 155"/>
                <a:gd name="T2" fmla="*/ 38 w 1118"/>
                <a:gd name="T3" fmla="*/ 149 h 155"/>
                <a:gd name="T4" fmla="*/ 55 w 1118"/>
                <a:gd name="T5" fmla="*/ 143 h 155"/>
                <a:gd name="T6" fmla="*/ 64 w 1118"/>
                <a:gd name="T7" fmla="*/ 144 h 155"/>
                <a:gd name="T8" fmla="*/ 72 w 1118"/>
                <a:gd name="T9" fmla="*/ 146 h 155"/>
                <a:gd name="T10" fmla="*/ 78 w 1118"/>
                <a:gd name="T11" fmla="*/ 146 h 155"/>
                <a:gd name="T12" fmla="*/ 86 w 1118"/>
                <a:gd name="T13" fmla="*/ 147 h 155"/>
                <a:gd name="T14" fmla="*/ 94 w 1118"/>
                <a:gd name="T15" fmla="*/ 147 h 155"/>
                <a:gd name="T16" fmla="*/ 101 w 1118"/>
                <a:gd name="T17" fmla="*/ 146 h 155"/>
                <a:gd name="T18" fmla="*/ 111 w 1118"/>
                <a:gd name="T19" fmla="*/ 144 h 155"/>
                <a:gd name="T20" fmla="*/ 123 w 1118"/>
                <a:gd name="T21" fmla="*/ 141 h 155"/>
                <a:gd name="T22" fmla="*/ 148 w 1118"/>
                <a:gd name="T23" fmla="*/ 144 h 155"/>
                <a:gd name="T24" fmla="*/ 170 w 1118"/>
                <a:gd name="T25" fmla="*/ 144 h 155"/>
                <a:gd name="T26" fmla="*/ 193 w 1118"/>
                <a:gd name="T27" fmla="*/ 144 h 155"/>
                <a:gd name="T28" fmla="*/ 215 w 1118"/>
                <a:gd name="T29" fmla="*/ 143 h 155"/>
                <a:gd name="T30" fmla="*/ 238 w 1118"/>
                <a:gd name="T31" fmla="*/ 138 h 155"/>
                <a:gd name="T32" fmla="*/ 261 w 1118"/>
                <a:gd name="T33" fmla="*/ 134 h 155"/>
                <a:gd name="T34" fmla="*/ 284 w 1118"/>
                <a:gd name="T35" fmla="*/ 129 h 155"/>
                <a:gd name="T36" fmla="*/ 308 w 1118"/>
                <a:gd name="T37" fmla="*/ 122 h 155"/>
                <a:gd name="T38" fmla="*/ 331 w 1118"/>
                <a:gd name="T39" fmla="*/ 114 h 155"/>
                <a:gd name="T40" fmla="*/ 353 w 1118"/>
                <a:gd name="T41" fmla="*/ 105 h 155"/>
                <a:gd name="T42" fmla="*/ 376 w 1118"/>
                <a:gd name="T43" fmla="*/ 95 h 155"/>
                <a:gd name="T44" fmla="*/ 398 w 1118"/>
                <a:gd name="T45" fmla="*/ 83 h 155"/>
                <a:gd name="T46" fmla="*/ 419 w 1118"/>
                <a:gd name="T47" fmla="*/ 71 h 155"/>
                <a:gd name="T48" fmla="*/ 440 w 1118"/>
                <a:gd name="T49" fmla="*/ 57 h 155"/>
                <a:gd name="T50" fmla="*/ 460 w 1118"/>
                <a:gd name="T51" fmla="*/ 44 h 155"/>
                <a:gd name="T52" fmla="*/ 478 w 1118"/>
                <a:gd name="T53" fmla="*/ 29 h 155"/>
                <a:gd name="T54" fmla="*/ 495 w 1118"/>
                <a:gd name="T55" fmla="*/ 14 h 155"/>
                <a:gd name="T56" fmla="*/ 514 w 1118"/>
                <a:gd name="T57" fmla="*/ 2 h 155"/>
                <a:gd name="T58" fmla="*/ 522 w 1118"/>
                <a:gd name="T59" fmla="*/ 5 h 155"/>
                <a:gd name="T60" fmla="*/ 531 w 1118"/>
                <a:gd name="T61" fmla="*/ 8 h 155"/>
                <a:gd name="T62" fmla="*/ 539 w 1118"/>
                <a:gd name="T63" fmla="*/ 9 h 155"/>
                <a:gd name="T64" fmla="*/ 548 w 1118"/>
                <a:gd name="T65" fmla="*/ 9 h 155"/>
                <a:gd name="T66" fmla="*/ 556 w 1118"/>
                <a:gd name="T67" fmla="*/ 9 h 155"/>
                <a:gd name="T68" fmla="*/ 565 w 1118"/>
                <a:gd name="T69" fmla="*/ 6 h 155"/>
                <a:gd name="T70" fmla="*/ 575 w 1118"/>
                <a:gd name="T71" fmla="*/ 5 h 155"/>
                <a:gd name="T72" fmla="*/ 584 w 1118"/>
                <a:gd name="T73" fmla="*/ 0 h 155"/>
                <a:gd name="T74" fmla="*/ 635 w 1118"/>
                <a:gd name="T75" fmla="*/ 11 h 155"/>
                <a:gd name="T76" fmla="*/ 688 w 1118"/>
                <a:gd name="T77" fmla="*/ 20 h 155"/>
                <a:gd name="T78" fmla="*/ 741 w 1118"/>
                <a:gd name="T79" fmla="*/ 26 h 155"/>
                <a:gd name="T80" fmla="*/ 793 w 1118"/>
                <a:gd name="T81" fmla="*/ 30 h 155"/>
                <a:gd name="T82" fmla="*/ 820 w 1118"/>
                <a:gd name="T83" fmla="*/ 30 h 155"/>
                <a:gd name="T84" fmla="*/ 848 w 1118"/>
                <a:gd name="T85" fmla="*/ 30 h 155"/>
                <a:gd name="T86" fmla="*/ 874 w 1118"/>
                <a:gd name="T87" fmla="*/ 29 h 155"/>
                <a:gd name="T88" fmla="*/ 902 w 1118"/>
                <a:gd name="T89" fmla="*/ 27 h 155"/>
                <a:gd name="T90" fmla="*/ 928 w 1118"/>
                <a:gd name="T91" fmla="*/ 26 h 155"/>
                <a:gd name="T92" fmla="*/ 956 w 1118"/>
                <a:gd name="T93" fmla="*/ 21 h 155"/>
                <a:gd name="T94" fmla="*/ 984 w 1118"/>
                <a:gd name="T95" fmla="*/ 18 h 155"/>
                <a:gd name="T96" fmla="*/ 1012 w 1118"/>
                <a:gd name="T97" fmla="*/ 14 h 155"/>
                <a:gd name="T98" fmla="*/ 1031 w 1118"/>
                <a:gd name="T99" fmla="*/ 2 h 155"/>
                <a:gd name="T100" fmla="*/ 1037 w 1118"/>
                <a:gd name="T101" fmla="*/ 5 h 155"/>
                <a:gd name="T102" fmla="*/ 1045 w 1118"/>
                <a:gd name="T103" fmla="*/ 8 h 155"/>
                <a:gd name="T104" fmla="*/ 1051 w 1118"/>
                <a:gd name="T105" fmla="*/ 11 h 155"/>
                <a:gd name="T106" fmla="*/ 1059 w 1118"/>
                <a:gd name="T107" fmla="*/ 11 h 155"/>
                <a:gd name="T108" fmla="*/ 1068 w 1118"/>
                <a:gd name="T109" fmla="*/ 12 h 155"/>
                <a:gd name="T110" fmla="*/ 1077 w 1118"/>
                <a:gd name="T111" fmla="*/ 11 h 155"/>
                <a:gd name="T112" fmla="*/ 1088 w 1118"/>
                <a:gd name="T113" fmla="*/ 8 h 155"/>
                <a:gd name="T114" fmla="*/ 1099 w 1118"/>
                <a:gd name="T115" fmla="*/ 3 h 155"/>
                <a:gd name="T116" fmla="*/ 1118 w 1118"/>
                <a:gd name="T117" fmla="*/ 1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8" h="155">
                  <a:moveTo>
                    <a:pt x="0" y="155"/>
                  </a:moveTo>
                  <a:lnTo>
                    <a:pt x="38" y="149"/>
                  </a:lnTo>
                  <a:lnTo>
                    <a:pt x="55" y="143"/>
                  </a:lnTo>
                  <a:lnTo>
                    <a:pt x="64" y="144"/>
                  </a:lnTo>
                  <a:lnTo>
                    <a:pt x="72" y="146"/>
                  </a:lnTo>
                  <a:lnTo>
                    <a:pt x="78" y="146"/>
                  </a:lnTo>
                  <a:lnTo>
                    <a:pt x="86" y="147"/>
                  </a:lnTo>
                  <a:lnTo>
                    <a:pt x="94" y="147"/>
                  </a:lnTo>
                  <a:lnTo>
                    <a:pt x="101" y="146"/>
                  </a:lnTo>
                  <a:lnTo>
                    <a:pt x="111" y="144"/>
                  </a:lnTo>
                  <a:lnTo>
                    <a:pt x="123" y="141"/>
                  </a:lnTo>
                  <a:lnTo>
                    <a:pt x="148" y="144"/>
                  </a:lnTo>
                  <a:lnTo>
                    <a:pt x="170" y="144"/>
                  </a:lnTo>
                  <a:lnTo>
                    <a:pt x="193" y="144"/>
                  </a:lnTo>
                  <a:lnTo>
                    <a:pt x="215" y="143"/>
                  </a:lnTo>
                  <a:lnTo>
                    <a:pt x="238" y="138"/>
                  </a:lnTo>
                  <a:lnTo>
                    <a:pt x="261" y="134"/>
                  </a:lnTo>
                  <a:lnTo>
                    <a:pt x="284" y="129"/>
                  </a:lnTo>
                  <a:lnTo>
                    <a:pt x="308" y="122"/>
                  </a:lnTo>
                  <a:lnTo>
                    <a:pt x="331" y="114"/>
                  </a:lnTo>
                  <a:lnTo>
                    <a:pt x="353" y="105"/>
                  </a:lnTo>
                  <a:lnTo>
                    <a:pt x="376" y="95"/>
                  </a:lnTo>
                  <a:lnTo>
                    <a:pt x="398" y="83"/>
                  </a:lnTo>
                  <a:lnTo>
                    <a:pt x="419" y="71"/>
                  </a:lnTo>
                  <a:lnTo>
                    <a:pt x="440" y="57"/>
                  </a:lnTo>
                  <a:lnTo>
                    <a:pt x="460" y="44"/>
                  </a:lnTo>
                  <a:lnTo>
                    <a:pt x="478" y="29"/>
                  </a:lnTo>
                  <a:lnTo>
                    <a:pt x="495" y="14"/>
                  </a:lnTo>
                  <a:lnTo>
                    <a:pt x="514" y="2"/>
                  </a:lnTo>
                  <a:lnTo>
                    <a:pt x="522" y="5"/>
                  </a:lnTo>
                  <a:lnTo>
                    <a:pt x="531" y="8"/>
                  </a:lnTo>
                  <a:lnTo>
                    <a:pt x="539" y="9"/>
                  </a:lnTo>
                  <a:lnTo>
                    <a:pt x="548" y="9"/>
                  </a:lnTo>
                  <a:lnTo>
                    <a:pt x="556" y="9"/>
                  </a:lnTo>
                  <a:lnTo>
                    <a:pt x="565" y="6"/>
                  </a:lnTo>
                  <a:lnTo>
                    <a:pt x="575" y="5"/>
                  </a:lnTo>
                  <a:lnTo>
                    <a:pt x="584" y="0"/>
                  </a:lnTo>
                  <a:lnTo>
                    <a:pt x="635" y="11"/>
                  </a:lnTo>
                  <a:lnTo>
                    <a:pt x="688" y="20"/>
                  </a:lnTo>
                  <a:lnTo>
                    <a:pt x="741" y="26"/>
                  </a:lnTo>
                  <a:lnTo>
                    <a:pt x="793" y="30"/>
                  </a:lnTo>
                  <a:lnTo>
                    <a:pt x="820" y="30"/>
                  </a:lnTo>
                  <a:lnTo>
                    <a:pt x="848" y="30"/>
                  </a:lnTo>
                  <a:lnTo>
                    <a:pt x="874" y="29"/>
                  </a:lnTo>
                  <a:lnTo>
                    <a:pt x="902" y="27"/>
                  </a:lnTo>
                  <a:lnTo>
                    <a:pt x="928" y="26"/>
                  </a:lnTo>
                  <a:lnTo>
                    <a:pt x="956" y="21"/>
                  </a:lnTo>
                  <a:lnTo>
                    <a:pt x="984" y="18"/>
                  </a:lnTo>
                  <a:lnTo>
                    <a:pt x="1012" y="14"/>
                  </a:lnTo>
                  <a:lnTo>
                    <a:pt x="1031" y="2"/>
                  </a:lnTo>
                  <a:lnTo>
                    <a:pt x="1037" y="5"/>
                  </a:lnTo>
                  <a:lnTo>
                    <a:pt x="1045" y="8"/>
                  </a:lnTo>
                  <a:lnTo>
                    <a:pt x="1051" y="11"/>
                  </a:lnTo>
                  <a:lnTo>
                    <a:pt x="1059" y="11"/>
                  </a:lnTo>
                  <a:lnTo>
                    <a:pt x="1068" y="12"/>
                  </a:lnTo>
                  <a:lnTo>
                    <a:pt x="1077" y="11"/>
                  </a:lnTo>
                  <a:lnTo>
                    <a:pt x="1088" y="8"/>
                  </a:lnTo>
                  <a:lnTo>
                    <a:pt x="1099" y="3"/>
                  </a:lnTo>
                  <a:lnTo>
                    <a:pt x="1118" y="14"/>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323" name="Group 275"/>
            <p:cNvGrpSpPr>
              <a:grpSpLocks/>
            </p:cNvGrpSpPr>
            <p:nvPr/>
          </p:nvGrpSpPr>
          <p:grpSpPr bwMode="auto">
            <a:xfrm>
              <a:off x="1028" y="2723"/>
              <a:ext cx="144" cy="288"/>
              <a:chOff x="2784" y="2640"/>
              <a:chExt cx="96" cy="240"/>
            </a:xfrm>
          </p:grpSpPr>
          <p:sp>
            <p:nvSpPr>
              <p:cNvPr id="2324" name="Line 276"/>
              <p:cNvSpPr>
                <a:spLocks noChangeShapeType="1"/>
              </p:cNvSpPr>
              <p:nvPr/>
            </p:nvSpPr>
            <p:spPr bwMode="auto">
              <a:xfrm>
                <a:off x="2832" y="2688"/>
                <a:ext cx="0" cy="1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25" name="Line 277"/>
              <p:cNvSpPr>
                <a:spLocks noChangeShapeType="1"/>
              </p:cNvSpPr>
              <p:nvPr/>
            </p:nvSpPr>
            <p:spPr bwMode="auto">
              <a:xfrm flipV="1">
                <a:off x="2784" y="2640"/>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26" name="Group 278"/>
            <p:cNvGrpSpPr>
              <a:grpSpLocks/>
            </p:cNvGrpSpPr>
            <p:nvPr/>
          </p:nvGrpSpPr>
          <p:grpSpPr bwMode="auto">
            <a:xfrm>
              <a:off x="2708" y="2483"/>
              <a:ext cx="1150" cy="523"/>
              <a:chOff x="2538" y="1549"/>
              <a:chExt cx="1150" cy="523"/>
            </a:xfrm>
          </p:grpSpPr>
          <p:grpSp>
            <p:nvGrpSpPr>
              <p:cNvPr id="2327" name="Group 279"/>
              <p:cNvGrpSpPr>
                <a:grpSpLocks/>
              </p:cNvGrpSpPr>
              <p:nvPr/>
            </p:nvGrpSpPr>
            <p:grpSpPr bwMode="auto">
              <a:xfrm>
                <a:off x="2544" y="1554"/>
                <a:ext cx="1118" cy="518"/>
                <a:chOff x="2544" y="1554"/>
                <a:chExt cx="1118" cy="518"/>
              </a:xfrm>
            </p:grpSpPr>
            <p:sp>
              <p:nvSpPr>
                <p:cNvPr id="2328" name="Freeform 280"/>
                <p:cNvSpPr>
                  <a:spLocks/>
                </p:cNvSpPr>
                <p:nvPr/>
              </p:nvSpPr>
              <p:spPr bwMode="auto">
                <a:xfrm>
                  <a:off x="2628" y="1554"/>
                  <a:ext cx="981" cy="141"/>
                </a:xfrm>
                <a:custGeom>
                  <a:avLst/>
                  <a:gdLst>
                    <a:gd name="T0" fmla="*/ 0 w 981"/>
                    <a:gd name="T1" fmla="*/ 141 h 141"/>
                    <a:gd name="T2" fmla="*/ 24 w 981"/>
                    <a:gd name="T3" fmla="*/ 141 h 141"/>
                    <a:gd name="T4" fmla="*/ 48 w 981"/>
                    <a:gd name="T5" fmla="*/ 140 h 141"/>
                    <a:gd name="T6" fmla="*/ 73 w 981"/>
                    <a:gd name="T7" fmla="*/ 135 h 141"/>
                    <a:gd name="T8" fmla="*/ 100 w 981"/>
                    <a:gd name="T9" fmla="*/ 131 h 141"/>
                    <a:gd name="T10" fmla="*/ 126 w 981"/>
                    <a:gd name="T11" fmla="*/ 126 h 141"/>
                    <a:gd name="T12" fmla="*/ 154 w 981"/>
                    <a:gd name="T13" fmla="*/ 119 h 141"/>
                    <a:gd name="T14" fmla="*/ 182 w 981"/>
                    <a:gd name="T15" fmla="*/ 111 h 141"/>
                    <a:gd name="T16" fmla="*/ 211 w 981"/>
                    <a:gd name="T17" fmla="*/ 102 h 141"/>
                    <a:gd name="T18" fmla="*/ 272 w 981"/>
                    <a:gd name="T19" fmla="*/ 81 h 141"/>
                    <a:gd name="T20" fmla="*/ 334 w 981"/>
                    <a:gd name="T21" fmla="*/ 57 h 141"/>
                    <a:gd name="T22" fmla="*/ 399 w 981"/>
                    <a:gd name="T23" fmla="*/ 30 h 141"/>
                    <a:gd name="T24" fmla="*/ 464 w 981"/>
                    <a:gd name="T25" fmla="*/ 0 h 141"/>
                    <a:gd name="T26" fmla="*/ 497 w 981"/>
                    <a:gd name="T27" fmla="*/ 9 h 141"/>
                    <a:gd name="T28" fmla="*/ 529 w 981"/>
                    <a:gd name="T29" fmla="*/ 16 h 141"/>
                    <a:gd name="T30" fmla="*/ 562 w 981"/>
                    <a:gd name="T31" fmla="*/ 22 h 141"/>
                    <a:gd name="T32" fmla="*/ 595 w 981"/>
                    <a:gd name="T33" fmla="*/ 28 h 141"/>
                    <a:gd name="T34" fmla="*/ 627 w 981"/>
                    <a:gd name="T35" fmla="*/ 31 h 141"/>
                    <a:gd name="T36" fmla="*/ 658 w 981"/>
                    <a:gd name="T37" fmla="*/ 34 h 141"/>
                    <a:gd name="T38" fmla="*/ 691 w 981"/>
                    <a:gd name="T39" fmla="*/ 36 h 141"/>
                    <a:gd name="T40" fmla="*/ 723 w 981"/>
                    <a:gd name="T41" fmla="*/ 36 h 141"/>
                    <a:gd name="T42" fmla="*/ 754 w 981"/>
                    <a:gd name="T43" fmla="*/ 36 h 141"/>
                    <a:gd name="T44" fmla="*/ 787 w 981"/>
                    <a:gd name="T45" fmla="*/ 34 h 141"/>
                    <a:gd name="T46" fmla="*/ 820 w 981"/>
                    <a:gd name="T47" fmla="*/ 31 h 141"/>
                    <a:gd name="T48" fmla="*/ 851 w 981"/>
                    <a:gd name="T49" fmla="*/ 27 h 141"/>
                    <a:gd name="T50" fmla="*/ 883 w 981"/>
                    <a:gd name="T51" fmla="*/ 21 h 141"/>
                    <a:gd name="T52" fmla="*/ 916 w 981"/>
                    <a:gd name="T53" fmla="*/ 15 h 141"/>
                    <a:gd name="T54" fmla="*/ 948 w 981"/>
                    <a:gd name="T55" fmla="*/ 7 h 141"/>
                    <a:gd name="T56" fmla="*/ 981 w 981"/>
                    <a:gd name="T5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1" h="141">
                      <a:moveTo>
                        <a:pt x="0" y="141"/>
                      </a:moveTo>
                      <a:lnTo>
                        <a:pt x="24" y="141"/>
                      </a:lnTo>
                      <a:lnTo>
                        <a:pt x="48" y="140"/>
                      </a:lnTo>
                      <a:lnTo>
                        <a:pt x="73" y="135"/>
                      </a:lnTo>
                      <a:lnTo>
                        <a:pt x="100" y="131"/>
                      </a:lnTo>
                      <a:lnTo>
                        <a:pt x="126" y="126"/>
                      </a:lnTo>
                      <a:lnTo>
                        <a:pt x="154" y="119"/>
                      </a:lnTo>
                      <a:lnTo>
                        <a:pt x="182" y="111"/>
                      </a:lnTo>
                      <a:lnTo>
                        <a:pt x="211" y="102"/>
                      </a:lnTo>
                      <a:lnTo>
                        <a:pt x="272" y="81"/>
                      </a:lnTo>
                      <a:lnTo>
                        <a:pt x="334" y="57"/>
                      </a:lnTo>
                      <a:lnTo>
                        <a:pt x="399" y="30"/>
                      </a:lnTo>
                      <a:lnTo>
                        <a:pt x="464" y="0"/>
                      </a:lnTo>
                      <a:lnTo>
                        <a:pt x="497" y="9"/>
                      </a:lnTo>
                      <a:lnTo>
                        <a:pt x="529" y="16"/>
                      </a:lnTo>
                      <a:lnTo>
                        <a:pt x="562" y="22"/>
                      </a:lnTo>
                      <a:lnTo>
                        <a:pt x="595" y="28"/>
                      </a:lnTo>
                      <a:lnTo>
                        <a:pt x="627" y="31"/>
                      </a:lnTo>
                      <a:lnTo>
                        <a:pt x="658" y="34"/>
                      </a:lnTo>
                      <a:lnTo>
                        <a:pt x="691" y="36"/>
                      </a:lnTo>
                      <a:lnTo>
                        <a:pt x="723" y="36"/>
                      </a:lnTo>
                      <a:lnTo>
                        <a:pt x="754" y="36"/>
                      </a:lnTo>
                      <a:lnTo>
                        <a:pt x="787" y="34"/>
                      </a:lnTo>
                      <a:lnTo>
                        <a:pt x="820" y="31"/>
                      </a:lnTo>
                      <a:lnTo>
                        <a:pt x="851" y="27"/>
                      </a:lnTo>
                      <a:lnTo>
                        <a:pt x="883" y="21"/>
                      </a:lnTo>
                      <a:lnTo>
                        <a:pt x="916" y="15"/>
                      </a:lnTo>
                      <a:lnTo>
                        <a:pt x="948" y="7"/>
                      </a:lnTo>
                      <a:lnTo>
                        <a:pt x="981"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329" name="Group 281"/>
                <p:cNvGrpSpPr>
                  <a:grpSpLocks/>
                </p:cNvGrpSpPr>
                <p:nvPr/>
              </p:nvGrpSpPr>
              <p:grpSpPr bwMode="auto">
                <a:xfrm>
                  <a:off x="2557" y="1697"/>
                  <a:ext cx="138" cy="375"/>
                  <a:chOff x="2673" y="1637"/>
                  <a:chExt cx="138" cy="375"/>
                </a:xfrm>
              </p:grpSpPr>
              <p:sp>
                <p:nvSpPr>
                  <p:cNvPr id="2330" name="Freeform 282"/>
                  <p:cNvSpPr>
                    <a:spLocks/>
                  </p:cNvSpPr>
                  <p:nvPr/>
                </p:nvSpPr>
                <p:spPr bwMode="auto">
                  <a:xfrm>
                    <a:off x="2707" y="1713"/>
                    <a:ext cx="73" cy="8"/>
                  </a:xfrm>
                  <a:custGeom>
                    <a:avLst/>
                    <a:gdLst>
                      <a:gd name="T0" fmla="*/ 12 w 73"/>
                      <a:gd name="T1" fmla="*/ 0 h 8"/>
                      <a:gd name="T2" fmla="*/ 62 w 73"/>
                      <a:gd name="T3" fmla="*/ 0 h 8"/>
                      <a:gd name="T4" fmla="*/ 73 w 73"/>
                      <a:gd name="T5" fmla="*/ 8 h 8"/>
                      <a:gd name="T6" fmla="*/ 0 w 73"/>
                      <a:gd name="T7" fmla="*/ 8 h 8"/>
                      <a:gd name="T8" fmla="*/ 12 w 73"/>
                      <a:gd name="T9" fmla="*/ 0 h 8"/>
                    </a:gdLst>
                    <a:ahLst/>
                    <a:cxnLst>
                      <a:cxn ang="0">
                        <a:pos x="T0" y="T1"/>
                      </a:cxn>
                      <a:cxn ang="0">
                        <a:pos x="T2" y="T3"/>
                      </a:cxn>
                      <a:cxn ang="0">
                        <a:pos x="T4" y="T5"/>
                      </a:cxn>
                      <a:cxn ang="0">
                        <a:pos x="T6" y="T7"/>
                      </a:cxn>
                      <a:cxn ang="0">
                        <a:pos x="T8" y="T9"/>
                      </a:cxn>
                    </a:cxnLst>
                    <a:rect l="0" t="0" r="r" b="b"/>
                    <a:pathLst>
                      <a:path w="73" h="8">
                        <a:moveTo>
                          <a:pt x="12" y="0"/>
                        </a:moveTo>
                        <a:lnTo>
                          <a:pt x="62" y="0"/>
                        </a:lnTo>
                        <a:lnTo>
                          <a:pt x="73" y="8"/>
                        </a:lnTo>
                        <a:lnTo>
                          <a:pt x="0" y="8"/>
                        </a:lnTo>
                        <a:lnTo>
                          <a:pt x="12"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31" name="Freeform 283"/>
                  <p:cNvSpPr>
                    <a:spLocks/>
                  </p:cNvSpPr>
                  <p:nvPr/>
                </p:nvSpPr>
                <p:spPr bwMode="auto">
                  <a:xfrm>
                    <a:off x="2690" y="1721"/>
                    <a:ext cx="19" cy="13"/>
                  </a:xfrm>
                  <a:custGeom>
                    <a:avLst/>
                    <a:gdLst>
                      <a:gd name="T0" fmla="*/ 17 w 19"/>
                      <a:gd name="T1" fmla="*/ 0 h 13"/>
                      <a:gd name="T2" fmla="*/ 17 w 19"/>
                      <a:gd name="T3" fmla="*/ 0 h 13"/>
                      <a:gd name="T4" fmla="*/ 17 w 19"/>
                      <a:gd name="T5" fmla="*/ 0 h 13"/>
                      <a:gd name="T6" fmla="*/ 19 w 19"/>
                      <a:gd name="T7" fmla="*/ 0 h 13"/>
                      <a:gd name="T8" fmla="*/ 19 w 19"/>
                      <a:gd name="T9" fmla="*/ 0 h 13"/>
                      <a:gd name="T10" fmla="*/ 19 w 19"/>
                      <a:gd name="T11" fmla="*/ 0 h 13"/>
                      <a:gd name="T12" fmla="*/ 19 w 19"/>
                      <a:gd name="T13" fmla="*/ 0 h 13"/>
                      <a:gd name="T14" fmla="*/ 19 w 19"/>
                      <a:gd name="T15" fmla="*/ 0 h 13"/>
                      <a:gd name="T16" fmla="*/ 19 w 19"/>
                      <a:gd name="T17" fmla="*/ 0 h 13"/>
                      <a:gd name="T18" fmla="*/ 19 w 19"/>
                      <a:gd name="T19" fmla="*/ 1 h 13"/>
                      <a:gd name="T20" fmla="*/ 19 w 19"/>
                      <a:gd name="T21" fmla="*/ 1 h 13"/>
                      <a:gd name="T22" fmla="*/ 19 w 19"/>
                      <a:gd name="T23" fmla="*/ 1 h 13"/>
                      <a:gd name="T24" fmla="*/ 19 w 19"/>
                      <a:gd name="T25" fmla="*/ 1 h 13"/>
                      <a:gd name="T26" fmla="*/ 19 w 19"/>
                      <a:gd name="T27" fmla="*/ 1 h 13"/>
                      <a:gd name="T28" fmla="*/ 19 w 19"/>
                      <a:gd name="T29" fmla="*/ 1 h 13"/>
                      <a:gd name="T30" fmla="*/ 19 w 19"/>
                      <a:gd name="T31" fmla="*/ 3 h 13"/>
                      <a:gd name="T32" fmla="*/ 19 w 19"/>
                      <a:gd name="T33" fmla="*/ 3 h 13"/>
                      <a:gd name="T34" fmla="*/ 0 w 19"/>
                      <a:gd name="T35" fmla="*/ 13 h 13"/>
                      <a:gd name="T36" fmla="*/ 0 w 19"/>
                      <a:gd name="T37" fmla="*/ 13 h 13"/>
                      <a:gd name="T38" fmla="*/ 0 w 19"/>
                      <a:gd name="T39" fmla="*/ 13 h 13"/>
                      <a:gd name="T40" fmla="*/ 0 w 19"/>
                      <a:gd name="T41" fmla="*/ 13 h 13"/>
                      <a:gd name="T42" fmla="*/ 0 w 19"/>
                      <a:gd name="T43" fmla="*/ 13 h 13"/>
                      <a:gd name="T44" fmla="*/ 2 w 19"/>
                      <a:gd name="T45" fmla="*/ 12 h 13"/>
                      <a:gd name="T46" fmla="*/ 2 w 19"/>
                      <a:gd name="T47" fmla="*/ 12 h 13"/>
                      <a:gd name="T48" fmla="*/ 2 w 19"/>
                      <a:gd name="T49" fmla="*/ 12 h 13"/>
                      <a:gd name="T50" fmla="*/ 0 w 19"/>
                      <a:gd name="T51" fmla="*/ 12 h 13"/>
                      <a:gd name="T52" fmla="*/ 0 w 19"/>
                      <a:gd name="T53" fmla="*/ 12 h 13"/>
                      <a:gd name="T54" fmla="*/ 0 w 19"/>
                      <a:gd name="T55" fmla="*/ 12 h 13"/>
                      <a:gd name="T56" fmla="*/ 0 w 19"/>
                      <a:gd name="T57" fmla="*/ 12 h 13"/>
                      <a:gd name="T58" fmla="*/ 0 w 19"/>
                      <a:gd name="T59" fmla="*/ 10 h 13"/>
                      <a:gd name="T60" fmla="*/ 0 w 19"/>
                      <a:gd name="T61" fmla="*/ 10 h 13"/>
                      <a:gd name="T62" fmla="*/ 0 w 19"/>
                      <a:gd name="T63" fmla="*/ 10 h 13"/>
                      <a:gd name="T64" fmla="*/ 0 w 19"/>
                      <a:gd name="T65"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3">
                        <a:moveTo>
                          <a:pt x="0" y="10"/>
                        </a:moveTo>
                        <a:lnTo>
                          <a:pt x="17" y="0"/>
                        </a:lnTo>
                        <a:lnTo>
                          <a:pt x="17" y="0"/>
                        </a:lnTo>
                        <a:lnTo>
                          <a:pt x="17" y="0"/>
                        </a:lnTo>
                        <a:lnTo>
                          <a:pt x="17" y="0"/>
                        </a:lnTo>
                        <a:lnTo>
                          <a:pt x="17" y="0"/>
                        </a:lnTo>
                        <a:lnTo>
                          <a:pt x="19" y="0"/>
                        </a:lnTo>
                        <a:lnTo>
                          <a:pt x="19" y="0"/>
                        </a:lnTo>
                        <a:lnTo>
                          <a:pt x="19" y="0"/>
                        </a:lnTo>
                        <a:lnTo>
                          <a:pt x="19" y="0"/>
                        </a:lnTo>
                        <a:lnTo>
                          <a:pt x="19" y="0"/>
                        </a:lnTo>
                        <a:lnTo>
                          <a:pt x="19" y="0"/>
                        </a:lnTo>
                        <a:lnTo>
                          <a:pt x="19" y="0"/>
                        </a:lnTo>
                        <a:lnTo>
                          <a:pt x="19" y="0"/>
                        </a:lnTo>
                        <a:lnTo>
                          <a:pt x="19" y="0"/>
                        </a:lnTo>
                        <a:lnTo>
                          <a:pt x="19" y="0"/>
                        </a:lnTo>
                        <a:lnTo>
                          <a:pt x="19" y="0"/>
                        </a:lnTo>
                        <a:lnTo>
                          <a:pt x="19" y="0"/>
                        </a:lnTo>
                        <a:lnTo>
                          <a:pt x="19" y="1"/>
                        </a:lnTo>
                        <a:lnTo>
                          <a:pt x="19" y="1"/>
                        </a:lnTo>
                        <a:lnTo>
                          <a:pt x="19" y="1"/>
                        </a:lnTo>
                        <a:lnTo>
                          <a:pt x="19" y="1"/>
                        </a:lnTo>
                        <a:lnTo>
                          <a:pt x="19" y="1"/>
                        </a:lnTo>
                        <a:lnTo>
                          <a:pt x="19" y="1"/>
                        </a:lnTo>
                        <a:lnTo>
                          <a:pt x="19" y="1"/>
                        </a:lnTo>
                        <a:lnTo>
                          <a:pt x="19" y="1"/>
                        </a:lnTo>
                        <a:lnTo>
                          <a:pt x="19" y="1"/>
                        </a:lnTo>
                        <a:lnTo>
                          <a:pt x="19" y="1"/>
                        </a:lnTo>
                        <a:lnTo>
                          <a:pt x="19" y="1"/>
                        </a:lnTo>
                        <a:lnTo>
                          <a:pt x="19" y="1"/>
                        </a:lnTo>
                        <a:lnTo>
                          <a:pt x="19" y="1"/>
                        </a:lnTo>
                        <a:lnTo>
                          <a:pt x="19" y="3"/>
                        </a:lnTo>
                        <a:lnTo>
                          <a:pt x="19" y="3"/>
                        </a:lnTo>
                        <a:lnTo>
                          <a:pt x="19" y="3"/>
                        </a:lnTo>
                        <a:lnTo>
                          <a:pt x="0" y="13"/>
                        </a:lnTo>
                        <a:lnTo>
                          <a:pt x="0" y="13"/>
                        </a:lnTo>
                        <a:lnTo>
                          <a:pt x="0" y="13"/>
                        </a:lnTo>
                        <a:lnTo>
                          <a:pt x="0" y="13"/>
                        </a:lnTo>
                        <a:lnTo>
                          <a:pt x="0" y="13"/>
                        </a:lnTo>
                        <a:lnTo>
                          <a:pt x="0" y="13"/>
                        </a:lnTo>
                        <a:lnTo>
                          <a:pt x="0" y="13"/>
                        </a:lnTo>
                        <a:lnTo>
                          <a:pt x="0" y="13"/>
                        </a:lnTo>
                        <a:lnTo>
                          <a:pt x="0" y="13"/>
                        </a:lnTo>
                        <a:lnTo>
                          <a:pt x="0" y="13"/>
                        </a:lnTo>
                        <a:lnTo>
                          <a:pt x="2" y="13"/>
                        </a:lnTo>
                        <a:lnTo>
                          <a:pt x="2" y="12"/>
                        </a:lnTo>
                        <a:lnTo>
                          <a:pt x="2" y="12"/>
                        </a:lnTo>
                        <a:lnTo>
                          <a:pt x="2" y="12"/>
                        </a:lnTo>
                        <a:lnTo>
                          <a:pt x="2" y="12"/>
                        </a:lnTo>
                        <a:lnTo>
                          <a:pt x="2" y="12"/>
                        </a:lnTo>
                        <a:lnTo>
                          <a:pt x="2" y="12"/>
                        </a:lnTo>
                        <a:lnTo>
                          <a:pt x="0" y="12"/>
                        </a:lnTo>
                        <a:lnTo>
                          <a:pt x="0" y="12"/>
                        </a:lnTo>
                        <a:lnTo>
                          <a:pt x="0" y="12"/>
                        </a:lnTo>
                        <a:lnTo>
                          <a:pt x="0" y="12"/>
                        </a:lnTo>
                        <a:lnTo>
                          <a:pt x="0" y="12"/>
                        </a:lnTo>
                        <a:lnTo>
                          <a:pt x="0" y="12"/>
                        </a:lnTo>
                        <a:lnTo>
                          <a:pt x="0" y="12"/>
                        </a:lnTo>
                        <a:lnTo>
                          <a:pt x="0" y="12"/>
                        </a:lnTo>
                        <a:lnTo>
                          <a:pt x="0" y="10"/>
                        </a:lnTo>
                        <a:lnTo>
                          <a:pt x="0" y="10"/>
                        </a:lnTo>
                        <a:lnTo>
                          <a:pt x="0" y="10"/>
                        </a:lnTo>
                        <a:lnTo>
                          <a:pt x="0" y="10"/>
                        </a:lnTo>
                        <a:lnTo>
                          <a:pt x="0" y="10"/>
                        </a:lnTo>
                        <a:lnTo>
                          <a:pt x="0" y="10"/>
                        </a:lnTo>
                        <a:lnTo>
                          <a:pt x="0" y="10"/>
                        </a:lnTo>
                        <a:lnTo>
                          <a:pt x="0" y="10"/>
                        </a:lnTo>
                        <a:close/>
                      </a:path>
                    </a:pathLst>
                  </a:custGeom>
                  <a:solidFill>
                    <a:srgbClr val="000000"/>
                  </a:solidFill>
                  <a:ln w="9525">
                    <a:solidFill>
                      <a:schemeClr val="hlink"/>
                    </a:solidFill>
                    <a:round/>
                    <a:headEnd/>
                    <a:tailEnd/>
                  </a:ln>
                </p:spPr>
                <p:txBody>
                  <a:bodyPr/>
                  <a:lstStyle/>
                  <a:p>
                    <a:endParaRPr lang="en-US"/>
                  </a:p>
                </p:txBody>
              </p:sp>
              <p:sp>
                <p:nvSpPr>
                  <p:cNvPr id="2332" name="Freeform 284"/>
                  <p:cNvSpPr>
                    <a:spLocks/>
                  </p:cNvSpPr>
                  <p:nvPr/>
                </p:nvSpPr>
                <p:spPr bwMode="auto">
                  <a:xfrm>
                    <a:off x="2690" y="1721"/>
                    <a:ext cx="19" cy="13"/>
                  </a:xfrm>
                  <a:custGeom>
                    <a:avLst/>
                    <a:gdLst>
                      <a:gd name="T0" fmla="*/ 0 w 19"/>
                      <a:gd name="T1" fmla="*/ 10 h 13"/>
                      <a:gd name="T2" fmla="*/ 17 w 19"/>
                      <a:gd name="T3" fmla="*/ 0 h 13"/>
                      <a:gd name="T4" fmla="*/ 19 w 19"/>
                      <a:gd name="T5" fmla="*/ 0 h 13"/>
                      <a:gd name="T6" fmla="*/ 19 w 19"/>
                      <a:gd name="T7" fmla="*/ 1 h 13"/>
                      <a:gd name="T8" fmla="*/ 19 w 19"/>
                      <a:gd name="T9" fmla="*/ 3 h 13"/>
                      <a:gd name="T10" fmla="*/ 0 w 19"/>
                      <a:gd name="T11" fmla="*/ 13 h 13"/>
                      <a:gd name="T12" fmla="*/ 2 w 19"/>
                      <a:gd name="T13" fmla="*/ 13 h 13"/>
                      <a:gd name="T14" fmla="*/ 2 w 19"/>
                      <a:gd name="T15" fmla="*/ 12 h 13"/>
                      <a:gd name="T16" fmla="*/ 0 w 19"/>
                      <a:gd name="T17" fmla="*/ 12 h 13"/>
                      <a:gd name="T18" fmla="*/ 0 w 19"/>
                      <a:gd name="T1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3">
                        <a:moveTo>
                          <a:pt x="0" y="10"/>
                        </a:moveTo>
                        <a:lnTo>
                          <a:pt x="17" y="0"/>
                        </a:lnTo>
                        <a:lnTo>
                          <a:pt x="19" y="0"/>
                        </a:lnTo>
                        <a:lnTo>
                          <a:pt x="19" y="1"/>
                        </a:lnTo>
                        <a:lnTo>
                          <a:pt x="19" y="3"/>
                        </a:lnTo>
                        <a:lnTo>
                          <a:pt x="0" y="13"/>
                        </a:lnTo>
                        <a:lnTo>
                          <a:pt x="2" y="13"/>
                        </a:lnTo>
                        <a:lnTo>
                          <a:pt x="2" y="12"/>
                        </a:lnTo>
                        <a:lnTo>
                          <a:pt x="0" y="12"/>
                        </a:lnTo>
                        <a:lnTo>
                          <a:pt x="0" y="1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33" name="Freeform 285"/>
                  <p:cNvSpPr>
                    <a:spLocks/>
                  </p:cNvSpPr>
                  <p:nvPr/>
                </p:nvSpPr>
                <p:spPr bwMode="auto">
                  <a:xfrm>
                    <a:off x="2690" y="1731"/>
                    <a:ext cx="2" cy="3"/>
                  </a:xfrm>
                  <a:custGeom>
                    <a:avLst/>
                    <a:gdLst>
                      <a:gd name="T0" fmla="*/ 0 w 2"/>
                      <a:gd name="T1" fmla="*/ 0 h 3"/>
                      <a:gd name="T2" fmla="*/ 0 w 2"/>
                      <a:gd name="T3" fmla="*/ 0 h 3"/>
                      <a:gd name="T4" fmla="*/ 0 w 2"/>
                      <a:gd name="T5" fmla="*/ 0 h 3"/>
                      <a:gd name="T6" fmla="*/ 0 w 2"/>
                      <a:gd name="T7" fmla="*/ 2 h 3"/>
                      <a:gd name="T8" fmla="*/ 0 w 2"/>
                      <a:gd name="T9" fmla="*/ 2 h 3"/>
                      <a:gd name="T10" fmla="*/ 0 w 2"/>
                      <a:gd name="T11" fmla="*/ 2 h 3"/>
                      <a:gd name="T12" fmla="*/ 0 w 2"/>
                      <a:gd name="T13" fmla="*/ 2 h 3"/>
                      <a:gd name="T14" fmla="*/ 2 w 2"/>
                      <a:gd name="T15" fmla="*/ 2 h 3"/>
                      <a:gd name="T16" fmla="*/ 2 w 2"/>
                      <a:gd name="T17" fmla="*/ 2 h 3"/>
                      <a:gd name="T18" fmla="*/ 2 w 2"/>
                      <a:gd name="T19" fmla="*/ 2 h 3"/>
                      <a:gd name="T20" fmla="*/ 0 w 2"/>
                      <a:gd name="T21" fmla="*/ 3 h 3"/>
                      <a:gd name="T22" fmla="*/ 0 w 2"/>
                      <a:gd name="T23" fmla="*/ 3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2 h 3"/>
                      <a:gd name="T48" fmla="*/ 0 w 2"/>
                      <a:gd name="T49" fmla="*/ 2 h 3"/>
                      <a:gd name="T50" fmla="*/ 0 w 2"/>
                      <a:gd name="T51" fmla="*/ 2 h 3"/>
                      <a:gd name="T52" fmla="*/ 0 w 2"/>
                      <a:gd name="T53" fmla="*/ 2 h 3"/>
                      <a:gd name="T54" fmla="*/ 0 w 2"/>
                      <a:gd name="T55" fmla="*/ 2 h 3"/>
                      <a:gd name="T56" fmla="*/ 0 w 2"/>
                      <a:gd name="T57" fmla="*/ 2 h 3"/>
                      <a:gd name="T58" fmla="*/ 0 w 2"/>
                      <a:gd name="T59" fmla="*/ 2 h 3"/>
                      <a:gd name="T60" fmla="*/ 0 w 2"/>
                      <a:gd name="T61" fmla="*/ 0 h 3"/>
                      <a:gd name="T62" fmla="*/ 0 w 2"/>
                      <a:gd name="T63" fmla="*/ 0 h 3"/>
                      <a:gd name="T64" fmla="*/ 0 w 2"/>
                      <a:gd name="T6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 h="3">
                        <a:moveTo>
                          <a:pt x="0" y="0"/>
                        </a:moveTo>
                        <a:lnTo>
                          <a:pt x="0" y="0"/>
                        </a:lnTo>
                        <a:lnTo>
                          <a:pt x="0" y="0"/>
                        </a:lnTo>
                        <a:lnTo>
                          <a:pt x="0" y="2"/>
                        </a:lnTo>
                        <a:lnTo>
                          <a:pt x="0" y="2"/>
                        </a:lnTo>
                        <a:lnTo>
                          <a:pt x="0" y="2"/>
                        </a:lnTo>
                        <a:lnTo>
                          <a:pt x="0" y="2"/>
                        </a:lnTo>
                        <a:lnTo>
                          <a:pt x="2" y="2"/>
                        </a:lnTo>
                        <a:lnTo>
                          <a:pt x="2" y="2"/>
                        </a:lnTo>
                        <a:lnTo>
                          <a:pt x="2" y="2"/>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2"/>
                        </a:lnTo>
                        <a:lnTo>
                          <a:pt x="0" y="2"/>
                        </a:lnTo>
                        <a:lnTo>
                          <a:pt x="0" y="2"/>
                        </a:lnTo>
                        <a:lnTo>
                          <a:pt x="0" y="2"/>
                        </a:lnTo>
                        <a:lnTo>
                          <a:pt x="0" y="2"/>
                        </a:lnTo>
                        <a:lnTo>
                          <a:pt x="0" y="2"/>
                        </a:lnTo>
                        <a:lnTo>
                          <a:pt x="0" y="2"/>
                        </a:lnTo>
                        <a:lnTo>
                          <a:pt x="0" y="0"/>
                        </a:lnTo>
                        <a:lnTo>
                          <a:pt x="0" y="0"/>
                        </a:lnTo>
                        <a:lnTo>
                          <a:pt x="0" y="0"/>
                        </a:lnTo>
                        <a:close/>
                      </a:path>
                    </a:pathLst>
                  </a:custGeom>
                  <a:solidFill>
                    <a:srgbClr val="000000"/>
                  </a:solidFill>
                  <a:ln w="9525">
                    <a:solidFill>
                      <a:schemeClr val="hlink"/>
                    </a:solidFill>
                    <a:round/>
                    <a:headEnd/>
                    <a:tailEnd/>
                  </a:ln>
                </p:spPr>
                <p:txBody>
                  <a:bodyPr/>
                  <a:lstStyle/>
                  <a:p>
                    <a:endParaRPr lang="en-US"/>
                  </a:p>
                </p:txBody>
              </p:sp>
              <p:sp>
                <p:nvSpPr>
                  <p:cNvPr id="2334" name="Freeform 286"/>
                  <p:cNvSpPr>
                    <a:spLocks/>
                  </p:cNvSpPr>
                  <p:nvPr/>
                </p:nvSpPr>
                <p:spPr bwMode="auto">
                  <a:xfrm>
                    <a:off x="2690" y="1731"/>
                    <a:ext cx="2" cy="3"/>
                  </a:xfrm>
                  <a:custGeom>
                    <a:avLst/>
                    <a:gdLst>
                      <a:gd name="T0" fmla="*/ 0 w 2"/>
                      <a:gd name="T1" fmla="*/ 0 h 3"/>
                      <a:gd name="T2" fmla="*/ 0 w 2"/>
                      <a:gd name="T3" fmla="*/ 2 h 3"/>
                      <a:gd name="T4" fmla="*/ 2 w 2"/>
                      <a:gd name="T5" fmla="*/ 2 h 3"/>
                      <a:gd name="T6" fmla="*/ 0 w 2"/>
                      <a:gd name="T7" fmla="*/ 3 h 3"/>
                      <a:gd name="T8" fmla="*/ 0 w 2"/>
                      <a:gd name="T9" fmla="*/ 2 h 3"/>
                      <a:gd name="T10" fmla="*/ 0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0" y="0"/>
                        </a:moveTo>
                        <a:lnTo>
                          <a:pt x="0" y="2"/>
                        </a:lnTo>
                        <a:lnTo>
                          <a:pt x="2" y="2"/>
                        </a:lnTo>
                        <a:lnTo>
                          <a:pt x="0" y="3"/>
                        </a:lnTo>
                        <a:lnTo>
                          <a:pt x="0" y="2"/>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35" name="Freeform 287"/>
                  <p:cNvSpPr>
                    <a:spLocks/>
                  </p:cNvSpPr>
                  <p:nvPr/>
                </p:nvSpPr>
                <p:spPr bwMode="auto">
                  <a:xfrm>
                    <a:off x="2707" y="1673"/>
                    <a:ext cx="73" cy="7"/>
                  </a:xfrm>
                  <a:custGeom>
                    <a:avLst/>
                    <a:gdLst>
                      <a:gd name="T0" fmla="*/ 12 w 73"/>
                      <a:gd name="T1" fmla="*/ 0 h 7"/>
                      <a:gd name="T2" fmla="*/ 62 w 73"/>
                      <a:gd name="T3" fmla="*/ 0 h 7"/>
                      <a:gd name="T4" fmla="*/ 73 w 73"/>
                      <a:gd name="T5" fmla="*/ 7 h 7"/>
                      <a:gd name="T6" fmla="*/ 0 w 73"/>
                      <a:gd name="T7" fmla="*/ 7 h 7"/>
                      <a:gd name="T8" fmla="*/ 12 w 73"/>
                      <a:gd name="T9" fmla="*/ 0 h 7"/>
                    </a:gdLst>
                    <a:ahLst/>
                    <a:cxnLst>
                      <a:cxn ang="0">
                        <a:pos x="T0" y="T1"/>
                      </a:cxn>
                      <a:cxn ang="0">
                        <a:pos x="T2" y="T3"/>
                      </a:cxn>
                      <a:cxn ang="0">
                        <a:pos x="T4" y="T5"/>
                      </a:cxn>
                      <a:cxn ang="0">
                        <a:pos x="T6" y="T7"/>
                      </a:cxn>
                      <a:cxn ang="0">
                        <a:pos x="T8" y="T9"/>
                      </a:cxn>
                    </a:cxnLst>
                    <a:rect l="0" t="0" r="r" b="b"/>
                    <a:pathLst>
                      <a:path w="73" h="7">
                        <a:moveTo>
                          <a:pt x="12" y="0"/>
                        </a:moveTo>
                        <a:lnTo>
                          <a:pt x="62" y="0"/>
                        </a:lnTo>
                        <a:lnTo>
                          <a:pt x="73" y="7"/>
                        </a:lnTo>
                        <a:lnTo>
                          <a:pt x="0" y="7"/>
                        </a:lnTo>
                        <a:lnTo>
                          <a:pt x="12"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36" name="Freeform 288"/>
                  <p:cNvSpPr>
                    <a:spLocks/>
                  </p:cNvSpPr>
                  <p:nvPr/>
                </p:nvSpPr>
                <p:spPr bwMode="auto">
                  <a:xfrm>
                    <a:off x="2690" y="1680"/>
                    <a:ext cx="19" cy="14"/>
                  </a:xfrm>
                  <a:custGeom>
                    <a:avLst/>
                    <a:gdLst>
                      <a:gd name="T0" fmla="*/ 17 w 19"/>
                      <a:gd name="T1" fmla="*/ 0 h 14"/>
                      <a:gd name="T2" fmla="*/ 17 w 19"/>
                      <a:gd name="T3" fmla="*/ 0 h 14"/>
                      <a:gd name="T4" fmla="*/ 17 w 19"/>
                      <a:gd name="T5" fmla="*/ 0 h 14"/>
                      <a:gd name="T6" fmla="*/ 19 w 19"/>
                      <a:gd name="T7" fmla="*/ 0 h 14"/>
                      <a:gd name="T8" fmla="*/ 19 w 19"/>
                      <a:gd name="T9" fmla="*/ 0 h 14"/>
                      <a:gd name="T10" fmla="*/ 19 w 19"/>
                      <a:gd name="T11" fmla="*/ 0 h 14"/>
                      <a:gd name="T12" fmla="*/ 19 w 19"/>
                      <a:gd name="T13" fmla="*/ 0 h 14"/>
                      <a:gd name="T14" fmla="*/ 19 w 19"/>
                      <a:gd name="T15" fmla="*/ 0 h 14"/>
                      <a:gd name="T16" fmla="*/ 19 w 19"/>
                      <a:gd name="T17" fmla="*/ 0 h 14"/>
                      <a:gd name="T18" fmla="*/ 19 w 19"/>
                      <a:gd name="T19" fmla="*/ 0 h 14"/>
                      <a:gd name="T20" fmla="*/ 19 w 19"/>
                      <a:gd name="T21" fmla="*/ 2 h 14"/>
                      <a:gd name="T22" fmla="*/ 19 w 19"/>
                      <a:gd name="T23" fmla="*/ 2 h 14"/>
                      <a:gd name="T24" fmla="*/ 19 w 19"/>
                      <a:gd name="T25" fmla="*/ 2 h 14"/>
                      <a:gd name="T26" fmla="*/ 19 w 19"/>
                      <a:gd name="T27" fmla="*/ 2 h 14"/>
                      <a:gd name="T28" fmla="*/ 19 w 19"/>
                      <a:gd name="T29" fmla="*/ 2 h 14"/>
                      <a:gd name="T30" fmla="*/ 19 w 19"/>
                      <a:gd name="T31" fmla="*/ 2 h 14"/>
                      <a:gd name="T32" fmla="*/ 19 w 19"/>
                      <a:gd name="T33" fmla="*/ 2 h 14"/>
                      <a:gd name="T34" fmla="*/ 0 w 19"/>
                      <a:gd name="T35" fmla="*/ 14 h 14"/>
                      <a:gd name="T36" fmla="*/ 0 w 19"/>
                      <a:gd name="T37" fmla="*/ 14 h 14"/>
                      <a:gd name="T38" fmla="*/ 0 w 19"/>
                      <a:gd name="T39" fmla="*/ 14 h 14"/>
                      <a:gd name="T40" fmla="*/ 0 w 19"/>
                      <a:gd name="T41" fmla="*/ 12 h 14"/>
                      <a:gd name="T42" fmla="*/ 0 w 19"/>
                      <a:gd name="T43" fmla="*/ 12 h 14"/>
                      <a:gd name="T44" fmla="*/ 2 w 19"/>
                      <a:gd name="T45" fmla="*/ 12 h 14"/>
                      <a:gd name="T46" fmla="*/ 2 w 19"/>
                      <a:gd name="T47" fmla="*/ 12 h 14"/>
                      <a:gd name="T48" fmla="*/ 2 w 19"/>
                      <a:gd name="T49" fmla="*/ 12 h 14"/>
                      <a:gd name="T50" fmla="*/ 0 w 19"/>
                      <a:gd name="T51" fmla="*/ 12 h 14"/>
                      <a:gd name="T52" fmla="*/ 0 w 19"/>
                      <a:gd name="T53" fmla="*/ 12 h 14"/>
                      <a:gd name="T54" fmla="*/ 0 w 19"/>
                      <a:gd name="T55" fmla="*/ 11 h 14"/>
                      <a:gd name="T56" fmla="*/ 0 w 19"/>
                      <a:gd name="T57" fmla="*/ 11 h 14"/>
                      <a:gd name="T58" fmla="*/ 0 w 19"/>
                      <a:gd name="T59" fmla="*/ 11 h 14"/>
                      <a:gd name="T60" fmla="*/ 0 w 19"/>
                      <a:gd name="T61" fmla="*/ 11 h 14"/>
                      <a:gd name="T62" fmla="*/ 0 w 19"/>
                      <a:gd name="T63" fmla="*/ 11 h 14"/>
                      <a:gd name="T64" fmla="*/ 0 w 19"/>
                      <a:gd name="T65"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4">
                        <a:moveTo>
                          <a:pt x="0" y="11"/>
                        </a:moveTo>
                        <a:lnTo>
                          <a:pt x="17" y="0"/>
                        </a:lnTo>
                        <a:lnTo>
                          <a:pt x="17" y="0"/>
                        </a:lnTo>
                        <a:lnTo>
                          <a:pt x="17" y="0"/>
                        </a:lnTo>
                        <a:lnTo>
                          <a:pt x="17" y="0"/>
                        </a:lnTo>
                        <a:lnTo>
                          <a:pt x="17" y="0"/>
                        </a:lnTo>
                        <a:lnTo>
                          <a:pt x="19" y="0"/>
                        </a:lnTo>
                        <a:lnTo>
                          <a:pt x="19" y="0"/>
                        </a:lnTo>
                        <a:lnTo>
                          <a:pt x="19" y="0"/>
                        </a:lnTo>
                        <a:lnTo>
                          <a:pt x="19" y="0"/>
                        </a:lnTo>
                        <a:lnTo>
                          <a:pt x="19" y="0"/>
                        </a:lnTo>
                        <a:lnTo>
                          <a:pt x="19" y="0"/>
                        </a:lnTo>
                        <a:lnTo>
                          <a:pt x="19" y="0"/>
                        </a:lnTo>
                        <a:lnTo>
                          <a:pt x="19" y="0"/>
                        </a:lnTo>
                        <a:lnTo>
                          <a:pt x="19" y="0"/>
                        </a:lnTo>
                        <a:lnTo>
                          <a:pt x="19" y="0"/>
                        </a:lnTo>
                        <a:lnTo>
                          <a:pt x="19" y="0"/>
                        </a:lnTo>
                        <a:lnTo>
                          <a:pt x="19" y="0"/>
                        </a:lnTo>
                        <a:lnTo>
                          <a:pt x="19" y="0"/>
                        </a:lnTo>
                        <a:lnTo>
                          <a:pt x="19" y="0"/>
                        </a:lnTo>
                        <a:lnTo>
                          <a:pt x="19" y="0"/>
                        </a:lnTo>
                        <a:lnTo>
                          <a:pt x="19" y="2"/>
                        </a:lnTo>
                        <a:lnTo>
                          <a:pt x="19" y="2"/>
                        </a:lnTo>
                        <a:lnTo>
                          <a:pt x="19" y="2"/>
                        </a:lnTo>
                        <a:lnTo>
                          <a:pt x="19" y="2"/>
                        </a:lnTo>
                        <a:lnTo>
                          <a:pt x="19" y="2"/>
                        </a:lnTo>
                        <a:lnTo>
                          <a:pt x="19" y="2"/>
                        </a:lnTo>
                        <a:lnTo>
                          <a:pt x="19" y="2"/>
                        </a:lnTo>
                        <a:lnTo>
                          <a:pt x="19" y="2"/>
                        </a:lnTo>
                        <a:lnTo>
                          <a:pt x="19" y="2"/>
                        </a:lnTo>
                        <a:lnTo>
                          <a:pt x="19" y="2"/>
                        </a:lnTo>
                        <a:lnTo>
                          <a:pt x="19" y="2"/>
                        </a:lnTo>
                        <a:lnTo>
                          <a:pt x="19" y="2"/>
                        </a:lnTo>
                        <a:lnTo>
                          <a:pt x="19" y="2"/>
                        </a:lnTo>
                        <a:lnTo>
                          <a:pt x="0" y="14"/>
                        </a:lnTo>
                        <a:lnTo>
                          <a:pt x="0" y="14"/>
                        </a:lnTo>
                        <a:lnTo>
                          <a:pt x="0" y="14"/>
                        </a:lnTo>
                        <a:lnTo>
                          <a:pt x="0" y="14"/>
                        </a:lnTo>
                        <a:lnTo>
                          <a:pt x="0" y="14"/>
                        </a:lnTo>
                        <a:lnTo>
                          <a:pt x="0" y="14"/>
                        </a:lnTo>
                        <a:lnTo>
                          <a:pt x="0" y="14"/>
                        </a:lnTo>
                        <a:lnTo>
                          <a:pt x="0" y="12"/>
                        </a:lnTo>
                        <a:lnTo>
                          <a:pt x="0" y="12"/>
                        </a:lnTo>
                        <a:lnTo>
                          <a:pt x="0" y="12"/>
                        </a:lnTo>
                        <a:lnTo>
                          <a:pt x="2" y="12"/>
                        </a:lnTo>
                        <a:lnTo>
                          <a:pt x="2" y="12"/>
                        </a:lnTo>
                        <a:lnTo>
                          <a:pt x="2" y="12"/>
                        </a:lnTo>
                        <a:lnTo>
                          <a:pt x="2" y="12"/>
                        </a:lnTo>
                        <a:lnTo>
                          <a:pt x="2" y="12"/>
                        </a:lnTo>
                        <a:lnTo>
                          <a:pt x="2" y="12"/>
                        </a:lnTo>
                        <a:lnTo>
                          <a:pt x="2" y="12"/>
                        </a:lnTo>
                        <a:lnTo>
                          <a:pt x="0" y="12"/>
                        </a:lnTo>
                        <a:lnTo>
                          <a:pt x="0" y="12"/>
                        </a:lnTo>
                        <a:lnTo>
                          <a:pt x="0" y="12"/>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close/>
                      </a:path>
                    </a:pathLst>
                  </a:custGeom>
                  <a:solidFill>
                    <a:srgbClr val="000000"/>
                  </a:solidFill>
                  <a:ln w="9525">
                    <a:solidFill>
                      <a:schemeClr val="hlink"/>
                    </a:solidFill>
                    <a:round/>
                    <a:headEnd/>
                    <a:tailEnd/>
                  </a:ln>
                </p:spPr>
                <p:txBody>
                  <a:bodyPr/>
                  <a:lstStyle/>
                  <a:p>
                    <a:endParaRPr lang="en-US"/>
                  </a:p>
                </p:txBody>
              </p:sp>
              <p:sp>
                <p:nvSpPr>
                  <p:cNvPr id="2337" name="Freeform 289"/>
                  <p:cNvSpPr>
                    <a:spLocks/>
                  </p:cNvSpPr>
                  <p:nvPr/>
                </p:nvSpPr>
                <p:spPr bwMode="auto">
                  <a:xfrm>
                    <a:off x="2690" y="1680"/>
                    <a:ext cx="19" cy="14"/>
                  </a:xfrm>
                  <a:custGeom>
                    <a:avLst/>
                    <a:gdLst>
                      <a:gd name="T0" fmla="*/ 0 w 19"/>
                      <a:gd name="T1" fmla="*/ 11 h 14"/>
                      <a:gd name="T2" fmla="*/ 17 w 19"/>
                      <a:gd name="T3" fmla="*/ 0 h 14"/>
                      <a:gd name="T4" fmla="*/ 19 w 19"/>
                      <a:gd name="T5" fmla="*/ 0 h 14"/>
                      <a:gd name="T6" fmla="*/ 19 w 19"/>
                      <a:gd name="T7" fmla="*/ 2 h 14"/>
                      <a:gd name="T8" fmla="*/ 0 w 19"/>
                      <a:gd name="T9" fmla="*/ 14 h 14"/>
                      <a:gd name="T10" fmla="*/ 0 w 19"/>
                      <a:gd name="T11" fmla="*/ 12 h 14"/>
                      <a:gd name="T12" fmla="*/ 2 w 19"/>
                      <a:gd name="T13" fmla="*/ 12 h 14"/>
                      <a:gd name="T14" fmla="*/ 0 w 19"/>
                      <a:gd name="T15" fmla="*/ 12 h 14"/>
                      <a:gd name="T16" fmla="*/ 0 w 19"/>
                      <a:gd name="T17"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4">
                        <a:moveTo>
                          <a:pt x="0" y="11"/>
                        </a:moveTo>
                        <a:lnTo>
                          <a:pt x="17" y="0"/>
                        </a:lnTo>
                        <a:lnTo>
                          <a:pt x="19" y="0"/>
                        </a:lnTo>
                        <a:lnTo>
                          <a:pt x="19" y="2"/>
                        </a:lnTo>
                        <a:lnTo>
                          <a:pt x="0" y="14"/>
                        </a:lnTo>
                        <a:lnTo>
                          <a:pt x="0" y="12"/>
                        </a:lnTo>
                        <a:lnTo>
                          <a:pt x="2" y="12"/>
                        </a:lnTo>
                        <a:lnTo>
                          <a:pt x="0" y="12"/>
                        </a:lnTo>
                        <a:lnTo>
                          <a:pt x="0" y="11"/>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38" name="Freeform 290"/>
                  <p:cNvSpPr>
                    <a:spLocks/>
                  </p:cNvSpPr>
                  <p:nvPr/>
                </p:nvSpPr>
                <p:spPr bwMode="auto">
                  <a:xfrm>
                    <a:off x="2690" y="1691"/>
                    <a:ext cx="2" cy="3"/>
                  </a:xfrm>
                  <a:custGeom>
                    <a:avLst/>
                    <a:gdLst>
                      <a:gd name="T0" fmla="*/ 0 w 2"/>
                      <a:gd name="T1" fmla="*/ 0 h 3"/>
                      <a:gd name="T2" fmla="*/ 0 w 2"/>
                      <a:gd name="T3" fmla="*/ 0 h 3"/>
                      <a:gd name="T4" fmla="*/ 0 w 2"/>
                      <a:gd name="T5" fmla="*/ 0 h 3"/>
                      <a:gd name="T6" fmla="*/ 0 w 2"/>
                      <a:gd name="T7" fmla="*/ 0 h 3"/>
                      <a:gd name="T8" fmla="*/ 0 w 2"/>
                      <a:gd name="T9" fmla="*/ 0 h 3"/>
                      <a:gd name="T10" fmla="*/ 0 w 2"/>
                      <a:gd name="T11" fmla="*/ 1 h 3"/>
                      <a:gd name="T12" fmla="*/ 0 w 2"/>
                      <a:gd name="T13" fmla="*/ 1 h 3"/>
                      <a:gd name="T14" fmla="*/ 2 w 2"/>
                      <a:gd name="T15" fmla="*/ 1 h 3"/>
                      <a:gd name="T16" fmla="*/ 2 w 2"/>
                      <a:gd name="T17" fmla="*/ 1 h 3"/>
                      <a:gd name="T18" fmla="*/ 2 w 2"/>
                      <a:gd name="T19" fmla="*/ 1 h 3"/>
                      <a:gd name="T20" fmla="*/ 0 w 2"/>
                      <a:gd name="T21" fmla="*/ 1 h 3"/>
                      <a:gd name="T22" fmla="*/ 0 w 2"/>
                      <a:gd name="T23" fmla="*/ 1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1 h 3"/>
                      <a:gd name="T44" fmla="*/ 0 w 2"/>
                      <a:gd name="T45" fmla="*/ 1 h 3"/>
                      <a:gd name="T46" fmla="*/ 0 w 2"/>
                      <a:gd name="T47" fmla="*/ 1 h 3"/>
                      <a:gd name="T48" fmla="*/ 0 w 2"/>
                      <a:gd name="T49" fmla="*/ 1 h 3"/>
                      <a:gd name="T50" fmla="*/ 0 w 2"/>
                      <a:gd name="T51" fmla="*/ 1 h 3"/>
                      <a:gd name="T52" fmla="*/ 0 w 2"/>
                      <a:gd name="T53" fmla="*/ 1 h 3"/>
                      <a:gd name="T54" fmla="*/ 0 w 2"/>
                      <a:gd name="T55" fmla="*/ 1 h 3"/>
                      <a:gd name="T56" fmla="*/ 0 w 2"/>
                      <a:gd name="T57" fmla="*/ 0 h 3"/>
                      <a:gd name="T58" fmla="*/ 0 w 2"/>
                      <a:gd name="T59" fmla="*/ 0 h 3"/>
                      <a:gd name="T60" fmla="*/ 0 w 2"/>
                      <a:gd name="T61" fmla="*/ 0 h 3"/>
                      <a:gd name="T62" fmla="*/ 0 w 2"/>
                      <a:gd name="T63" fmla="*/ 0 h 3"/>
                      <a:gd name="T64" fmla="*/ 0 w 2"/>
                      <a:gd name="T6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 h="3">
                        <a:moveTo>
                          <a:pt x="0" y="0"/>
                        </a:moveTo>
                        <a:lnTo>
                          <a:pt x="0" y="0"/>
                        </a:lnTo>
                        <a:lnTo>
                          <a:pt x="0" y="0"/>
                        </a:lnTo>
                        <a:lnTo>
                          <a:pt x="0" y="0"/>
                        </a:lnTo>
                        <a:lnTo>
                          <a:pt x="0" y="0"/>
                        </a:lnTo>
                        <a:lnTo>
                          <a:pt x="0" y="1"/>
                        </a:lnTo>
                        <a:lnTo>
                          <a:pt x="0" y="1"/>
                        </a:lnTo>
                        <a:lnTo>
                          <a:pt x="2" y="1"/>
                        </a:lnTo>
                        <a:lnTo>
                          <a:pt x="2" y="1"/>
                        </a:lnTo>
                        <a:lnTo>
                          <a:pt x="2" y="1"/>
                        </a:lnTo>
                        <a:lnTo>
                          <a:pt x="0" y="1"/>
                        </a:lnTo>
                        <a:lnTo>
                          <a:pt x="0" y="1"/>
                        </a:lnTo>
                        <a:lnTo>
                          <a:pt x="0" y="3"/>
                        </a:lnTo>
                        <a:lnTo>
                          <a:pt x="0" y="3"/>
                        </a:lnTo>
                        <a:lnTo>
                          <a:pt x="0" y="3"/>
                        </a:lnTo>
                        <a:lnTo>
                          <a:pt x="0" y="3"/>
                        </a:lnTo>
                        <a:lnTo>
                          <a:pt x="0" y="3"/>
                        </a:lnTo>
                        <a:lnTo>
                          <a:pt x="0" y="3"/>
                        </a:lnTo>
                        <a:lnTo>
                          <a:pt x="0" y="3"/>
                        </a:lnTo>
                        <a:lnTo>
                          <a:pt x="0" y="3"/>
                        </a:lnTo>
                        <a:lnTo>
                          <a:pt x="0" y="3"/>
                        </a:lnTo>
                        <a:lnTo>
                          <a:pt x="0" y="1"/>
                        </a:lnTo>
                        <a:lnTo>
                          <a:pt x="0" y="1"/>
                        </a:lnTo>
                        <a:lnTo>
                          <a:pt x="0" y="1"/>
                        </a:lnTo>
                        <a:lnTo>
                          <a:pt x="0" y="1"/>
                        </a:lnTo>
                        <a:lnTo>
                          <a:pt x="0" y="1"/>
                        </a:lnTo>
                        <a:lnTo>
                          <a:pt x="0" y="1"/>
                        </a:lnTo>
                        <a:lnTo>
                          <a:pt x="0" y="1"/>
                        </a:lnTo>
                        <a:lnTo>
                          <a:pt x="0" y="0"/>
                        </a:lnTo>
                        <a:lnTo>
                          <a:pt x="0" y="0"/>
                        </a:lnTo>
                        <a:lnTo>
                          <a:pt x="0" y="0"/>
                        </a:lnTo>
                        <a:lnTo>
                          <a:pt x="0" y="0"/>
                        </a:lnTo>
                        <a:lnTo>
                          <a:pt x="0" y="0"/>
                        </a:lnTo>
                        <a:close/>
                      </a:path>
                    </a:pathLst>
                  </a:custGeom>
                  <a:solidFill>
                    <a:srgbClr val="000000"/>
                  </a:solidFill>
                  <a:ln w="9525">
                    <a:solidFill>
                      <a:schemeClr val="hlink"/>
                    </a:solidFill>
                    <a:round/>
                    <a:headEnd/>
                    <a:tailEnd/>
                  </a:ln>
                </p:spPr>
                <p:txBody>
                  <a:bodyPr/>
                  <a:lstStyle/>
                  <a:p>
                    <a:endParaRPr lang="en-US"/>
                  </a:p>
                </p:txBody>
              </p:sp>
              <p:sp>
                <p:nvSpPr>
                  <p:cNvPr id="2339" name="Freeform 291"/>
                  <p:cNvSpPr>
                    <a:spLocks/>
                  </p:cNvSpPr>
                  <p:nvPr/>
                </p:nvSpPr>
                <p:spPr bwMode="auto">
                  <a:xfrm>
                    <a:off x="2690" y="1691"/>
                    <a:ext cx="2" cy="3"/>
                  </a:xfrm>
                  <a:custGeom>
                    <a:avLst/>
                    <a:gdLst>
                      <a:gd name="T0" fmla="*/ 0 w 2"/>
                      <a:gd name="T1" fmla="*/ 0 h 3"/>
                      <a:gd name="T2" fmla="*/ 0 w 2"/>
                      <a:gd name="T3" fmla="*/ 1 h 3"/>
                      <a:gd name="T4" fmla="*/ 2 w 2"/>
                      <a:gd name="T5" fmla="*/ 1 h 3"/>
                      <a:gd name="T6" fmla="*/ 0 w 2"/>
                      <a:gd name="T7" fmla="*/ 1 h 3"/>
                      <a:gd name="T8" fmla="*/ 0 w 2"/>
                      <a:gd name="T9" fmla="*/ 3 h 3"/>
                      <a:gd name="T10" fmla="*/ 0 w 2"/>
                      <a:gd name="T11" fmla="*/ 1 h 3"/>
                      <a:gd name="T12" fmla="*/ 0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0" y="0"/>
                        </a:moveTo>
                        <a:lnTo>
                          <a:pt x="0" y="1"/>
                        </a:lnTo>
                        <a:lnTo>
                          <a:pt x="2" y="1"/>
                        </a:lnTo>
                        <a:lnTo>
                          <a:pt x="0" y="1"/>
                        </a:lnTo>
                        <a:lnTo>
                          <a:pt x="0" y="3"/>
                        </a:lnTo>
                        <a:lnTo>
                          <a:pt x="0" y="1"/>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40" name="Freeform 292"/>
                  <p:cNvSpPr>
                    <a:spLocks/>
                  </p:cNvSpPr>
                  <p:nvPr/>
                </p:nvSpPr>
                <p:spPr bwMode="auto">
                  <a:xfrm>
                    <a:off x="2778" y="1721"/>
                    <a:ext cx="30" cy="4"/>
                  </a:xfrm>
                  <a:custGeom>
                    <a:avLst/>
                    <a:gdLst>
                      <a:gd name="T0" fmla="*/ 2 w 30"/>
                      <a:gd name="T1" fmla="*/ 0 h 4"/>
                      <a:gd name="T2" fmla="*/ 2 w 30"/>
                      <a:gd name="T3" fmla="*/ 0 h 4"/>
                      <a:gd name="T4" fmla="*/ 2 w 30"/>
                      <a:gd name="T5" fmla="*/ 0 h 4"/>
                      <a:gd name="T6" fmla="*/ 2 w 30"/>
                      <a:gd name="T7" fmla="*/ 0 h 4"/>
                      <a:gd name="T8" fmla="*/ 2 w 30"/>
                      <a:gd name="T9" fmla="*/ 0 h 4"/>
                      <a:gd name="T10" fmla="*/ 0 w 30"/>
                      <a:gd name="T11" fmla="*/ 0 h 4"/>
                      <a:gd name="T12" fmla="*/ 2 w 30"/>
                      <a:gd name="T13" fmla="*/ 0 h 4"/>
                      <a:gd name="T14" fmla="*/ 2 w 30"/>
                      <a:gd name="T15" fmla="*/ 0 h 4"/>
                      <a:gd name="T16" fmla="*/ 2 w 30"/>
                      <a:gd name="T17" fmla="*/ 1 h 4"/>
                      <a:gd name="T18" fmla="*/ 2 w 30"/>
                      <a:gd name="T19" fmla="*/ 1 h 4"/>
                      <a:gd name="T20" fmla="*/ 2 w 30"/>
                      <a:gd name="T21" fmla="*/ 1 h 4"/>
                      <a:gd name="T22" fmla="*/ 2 w 30"/>
                      <a:gd name="T23" fmla="*/ 1 h 4"/>
                      <a:gd name="T24" fmla="*/ 2 w 30"/>
                      <a:gd name="T25" fmla="*/ 1 h 4"/>
                      <a:gd name="T26" fmla="*/ 2 w 30"/>
                      <a:gd name="T27" fmla="*/ 1 h 4"/>
                      <a:gd name="T28" fmla="*/ 2 w 30"/>
                      <a:gd name="T29" fmla="*/ 1 h 4"/>
                      <a:gd name="T30" fmla="*/ 4 w 30"/>
                      <a:gd name="T31" fmla="*/ 1 h 4"/>
                      <a:gd name="T32" fmla="*/ 4 w 30"/>
                      <a:gd name="T33" fmla="*/ 1 h 4"/>
                      <a:gd name="T34" fmla="*/ 30 w 30"/>
                      <a:gd name="T35" fmla="*/ 4 h 4"/>
                      <a:gd name="T36" fmla="*/ 30 w 30"/>
                      <a:gd name="T37" fmla="*/ 4 h 4"/>
                      <a:gd name="T38" fmla="*/ 30 w 30"/>
                      <a:gd name="T39" fmla="*/ 4 h 4"/>
                      <a:gd name="T40" fmla="*/ 30 w 30"/>
                      <a:gd name="T41" fmla="*/ 4 h 4"/>
                      <a:gd name="T42" fmla="*/ 28 w 30"/>
                      <a:gd name="T43" fmla="*/ 4 h 4"/>
                      <a:gd name="T44" fmla="*/ 28 w 30"/>
                      <a:gd name="T45" fmla="*/ 4 h 4"/>
                      <a:gd name="T46" fmla="*/ 28 w 30"/>
                      <a:gd name="T47" fmla="*/ 4 h 4"/>
                      <a:gd name="T48" fmla="*/ 28 w 30"/>
                      <a:gd name="T49" fmla="*/ 3 h 4"/>
                      <a:gd name="T50" fmla="*/ 28 w 30"/>
                      <a:gd name="T51" fmla="*/ 3 h 4"/>
                      <a:gd name="T52" fmla="*/ 28 w 30"/>
                      <a:gd name="T53" fmla="*/ 3 h 4"/>
                      <a:gd name="T54" fmla="*/ 28 w 30"/>
                      <a:gd name="T55" fmla="*/ 3 h 4"/>
                      <a:gd name="T56" fmla="*/ 28 w 30"/>
                      <a:gd name="T57" fmla="*/ 3 h 4"/>
                      <a:gd name="T58" fmla="*/ 28 w 30"/>
                      <a:gd name="T59" fmla="*/ 3 h 4"/>
                      <a:gd name="T60" fmla="*/ 28 w 30"/>
                      <a:gd name="T61" fmla="*/ 3 h 4"/>
                      <a:gd name="T62" fmla="*/ 28 w 30"/>
                      <a:gd name="T63" fmla="*/ 3 h 4"/>
                      <a:gd name="T64" fmla="*/ 28 w 30"/>
                      <a:gd name="T65"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 h="4">
                        <a:moveTo>
                          <a:pt x="28" y="3"/>
                        </a:moveTo>
                        <a:lnTo>
                          <a:pt x="2" y="0"/>
                        </a:lnTo>
                        <a:lnTo>
                          <a:pt x="2" y="0"/>
                        </a:lnTo>
                        <a:lnTo>
                          <a:pt x="2" y="0"/>
                        </a:lnTo>
                        <a:lnTo>
                          <a:pt x="2" y="0"/>
                        </a:lnTo>
                        <a:lnTo>
                          <a:pt x="2" y="0"/>
                        </a:lnTo>
                        <a:lnTo>
                          <a:pt x="2" y="0"/>
                        </a:lnTo>
                        <a:lnTo>
                          <a:pt x="2" y="0"/>
                        </a:lnTo>
                        <a:lnTo>
                          <a:pt x="2" y="0"/>
                        </a:lnTo>
                        <a:lnTo>
                          <a:pt x="2" y="0"/>
                        </a:lnTo>
                        <a:lnTo>
                          <a:pt x="0" y="0"/>
                        </a:lnTo>
                        <a:lnTo>
                          <a:pt x="0" y="0"/>
                        </a:lnTo>
                        <a:lnTo>
                          <a:pt x="0" y="0"/>
                        </a:lnTo>
                        <a:lnTo>
                          <a:pt x="2" y="0"/>
                        </a:lnTo>
                        <a:lnTo>
                          <a:pt x="2" y="0"/>
                        </a:lnTo>
                        <a:lnTo>
                          <a:pt x="2" y="0"/>
                        </a:lnTo>
                        <a:lnTo>
                          <a:pt x="2" y="0"/>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4" y="1"/>
                        </a:lnTo>
                        <a:lnTo>
                          <a:pt x="4" y="1"/>
                        </a:lnTo>
                        <a:lnTo>
                          <a:pt x="4" y="1"/>
                        </a:lnTo>
                        <a:lnTo>
                          <a:pt x="30" y="4"/>
                        </a:lnTo>
                        <a:lnTo>
                          <a:pt x="30" y="4"/>
                        </a:lnTo>
                        <a:lnTo>
                          <a:pt x="30" y="4"/>
                        </a:lnTo>
                        <a:lnTo>
                          <a:pt x="30" y="4"/>
                        </a:lnTo>
                        <a:lnTo>
                          <a:pt x="30" y="4"/>
                        </a:lnTo>
                        <a:lnTo>
                          <a:pt x="30" y="4"/>
                        </a:lnTo>
                        <a:lnTo>
                          <a:pt x="30" y="4"/>
                        </a:lnTo>
                        <a:lnTo>
                          <a:pt x="30" y="4"/>
                        </a:lnTo>
                        <a:lnTo>
                          <a:pt x="30" y="4"/>
                        </a:lnTo>
                        <a:lnTo>
                          <a:pt x="28" y="4"/>
                        </a:lnTo>
                        <a:lnTo>
                          <a:pt x="28" y="4"/>
                        </a:lnTo>
                        <a:lnTo>
                          <a:pt x="28" y="4"/>
                        </a:lnTo>
                        <a:lnTo>
                          <a:pt x="28" y="4"/>
                        </a:lnTo>
                        <a:lnTo>
                          <a:pt x="28" y="4"/>
                        </a:lnTo>
                        <a:lnTo>
                          <a:pt x="28" y="4"/>
                        </a:lnTo>
                        <a:lnTo>
                          <a:pt x="28" y="3"/>
                        </a:lnTo>
                        <a:lnTo>
                          <a:pt x="28" y="3"/>
                        </a:lnTo>
                        <a:lnTo>
                          <a:pt x="28" y="3"/>
                        </a:lnTo>
                        <a:lnTo>
                          <a:pt x="28" y="3"/>
                        </a:lnTo>
                        <a:lnTo>
                          <a:pt x="28" y="3"/>
                        </a:lnTo>
                        <a:lnTo>
                          <a:pt x="28" y="3"/>
                        </a:lnTo>
                        <a:lnTo>
                          <a:pt x="28" y="3"/>
                        </a:lnTo>
                        <a:lnTo>
                          <a:pt x="28" y="3"/>
                        </a:lnTo>
                        <a:lnTo>
                          <a:pt x="28" y="3"/>
                        </a:lnTo>
                        <a:lnTo>
                          <a:pt x="28" y="3"/>
                        </a:lnTo>
                        <a:lnTo>
                          <a:pt x="28" y="3"/>
                        </a:lnTo>
                        <a:lnTo>
                          <a:pt x="28" y="3"/>
                        </a:lnTo>
                        <a:lnTo>
                          <a:pt x="28" y="3"/>
                        </a:lnTo>
                        <a:lnTo>
                          <a:pt x="28" y="3"/>
                        </a:lnTo>
                        <a:lnTo>
                          <a:pt x="28" y="3"/>
                        </a:lnTo>
                        <a:lnTo>
                          <a:pt x="28" y="3"/>
                        </a:lnTo>
                        <a:lnTo>
                          <a:pt x="28" y="3"/>
                        </a:lnTo>
                        <a:lnTo>
                          <a:pt x="28" y="3"/>
                        </a:lnTo>
                        <a:close/>
                      </a:path>
                    </a:pathLst>
                  </a:custGeom>
                  <a:solidFill>
                    <a:srgbClr val="000000"/>
                  </a:solidFill>
                  <a:ln w="9525">
                    <a:solidFill>
                      <a:schemeClr val="hlink"/>
                    </a:solidFill>
                    <a:round/>
                    <a:headEnd/>
                    <a:tailEnd/>
                  </a:ln>
                </p:spPr>
                <p:txBody>
                  <a:bodyPr/>
                  <a:lstStyle/>
                  <a:p>
                    <a:endParaRPr lang="en-US"/>
                  </a:p>
                </p:txBody>
              </p:sp>
              <p:sp>
                <p:nvSpPr>
                  <p:cNvPr id="2341" name="Freeform 293"/>
                  <p:cNvSpPr>
                    <a:spLocks/>
                  </p:cNvSpPr>
                  <p:nvPr/>
                </p:nvSpPr>
                <p:spPr bwMode="auto">
                  <a:xfrm>
                    <a:off x="2778" y="1721"/>
                    <a:ext cx="30" cy="4"/>
                  </a:xfrm>
                  <a:custGeom>
                    <a:avLst/>
                    <a:gdLst>
                      <a:gd name="T0" fmla="*/ 28 w 30"/>
                      <a:gd name="T1" fmla="*/ 3 h 4"/>
                      <a:gd name="T2" fmla="*/ 2 w 30"/>
                      <a:gd name="T3" fmla="*/ 0 h 4"/>
                      <a:gd name="T4" fmla="*/ 0 w 30"/>
                      <a:gd name="T5" fmla="*/ 0 h 4"/>
                      <a:gd name="T6" fmla="*/ 2 w 30"/>
                      <a:gd name="T7" fmla="*/ 0 h 4"/>
                      <a:gd name="T8" fmla="*/ 2 w 30"/>
                      <a:gd name="T9" fmla="*/ 1 h 4"/>
                      <a:gd name="T10" fmla="*/ 4 w 30"/>
                      <a:gd name="T11" fmla="*/ 1 h 4"/>
                      <a:gd name="T12" fmla="*/ 30 w 30"/>
                      <a:gd name="T13" fmla="*/ 4 h 4"/>
                      <a:gd name="T14" fmla="*/ 28 w 30"/>
                      <a:gd name="T15" fmla="*/ 4 h 4"/>
                      <a:gd name="T16" fmla="*/ 28 w 30"/>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
                        <a:moveTo>
                          <a:pt x="28" y="3"/>
                        </a:moveTo>
                        <a:lnTo>
                          <a:pt x="2" y="0"/>
                        </a:lnTo>
                        <a:lnTo>
                          <a:pt x="0" y="0"/>
                        </a:lnTo>
                        <a:lnTo>
                          <a:pt x="2" y="0"/>
                        </a:lnTo>
                        <a:lnTo>
                          <a:pt x="2" y="1"/>
                        </a:lnTo>
                        <a:lnTo>
                          <a:pt x="4" y="1"/>
                        </a:lnTo>
                        <a:lnTo>
                          <a:pt x="30" y="4"/>
                        </a:lnTo>
                        <a:lnTo>
                          <a:pt x="28" y="4"/>
                        </a:lnTo>
                        <a:lnTo>
                          <a:pt x="28" y="3"/>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42" name="Freeform 294"/>
                  <p:cNvSpPr>
                    <a:spLocks/>
                  </p:cNvSpPr>
                  <p:nvPr/>
                </p:nvSpPr>
                <p:spPr bwMode="auto">
                  <a:xfrm>
                    <a:off x="2806" y="1724"/>
                    <a:ext cx="2" cy="1"/>
                  </a:xfrm>
                  <a:custGeom>
                    <a:avLst/>
                    <a:gdLst>
                      <a:gd name="T0" fmla="*/ 0 w 2"/>
                      <a:gd name="T1" fmla="*/ 0 h 1"/>
                      <a:gd name="T2" fmla="*/ 0 w 2"/>
                      <a:gd name="T3" fmla="*/ 0 h 1"/>
                      <a:gd name="T4" fmla="*/ 0 w 2"/>
                      <a:gd name="T5" fmla="*/ 0 h 1"/>
                      <a:gd name="T6" fmla="*/ 0 w 2"/>
                      <a:gd name="T7" fmla="*/ 0 h 1"/>
                      <a:gd name="T8" fmla="*/ 0 w 2"/>
                      <a:gd name="T9" fmla="*/ 0 h 1"/>
                      <a:gd name="T10" fmla="*/ 0 w 2"/>
                      <a:gd name="T11" fmla="*/ 0 h 1"/>
                      <a:gd name="T12" fmla="*/ 0 w 2"/>
                      <a:gd name="T13" fmla="*/ 0 h 1"/>
                      <a:gd name="T14" fmla="*/ 0 w 2"/>
                      <a:gd name="T15" fmla="*/ 0 h 1"/>
                      <a:gd name="T16" fmla="*/ 0 w 2"/>
                      <a:gd name="T17" fmla="*/ 1 h 1"/>
                      <a:gd name="T18" fmla="*/ 0 w 2"/>
                      <a:gd name="T19" fmla="*/ 1 h 1"/>
                      <a:gd name="T20" fmla="*/ 0 w 2"/>
                      <a:gd name="T21" fmla="*/ 1 h 1"/>
                      <a:gd name="T22" fmla="*/ 2 w 2"/>
                      <a:gd name="T23" fmla="*/ 1 h 1"/>
                      <a:gd name="T24" fmla="*/ 2 w 2"/>
                      <a:gd name="T25" fmla="*/ 1 h 1"/>
                      <a:gd name="T26" fmla="*/ 2 w 2"/>
                      <a:gd name="T27" fmla="*/ 1 h 1"/>
                      <a:gd name="T28" fmla="*/ 2 w 2"/>
                      <a:gd name="T29" fmla="*/ 1 h 1"/>
                      <a:gd name="T30" fmla="*/ 2 w 2"/>
                      <a:gd name="T31" fmla="*/ 1 h 1"/>
                      <a:gd name="T32" fmla="*/ 2 w 2"/>
                      <a:gd name="T33" fmla="*/ 1 h 1"/>
                      <a:gd name="T34" fmla="*/ 2 w 2"/>
                      <a:gd name="T35" fmla="*/ 1 h 1"/>
                      <a:gd name="T36" fmla="*/ 2 w 2"/>
                      <a:gd name="T37" fmla="*/ 1 h 1"/>
                      <a:gd name="T38" fmla="*/ 2 w 2"/>
                      <a:gd name="T39" fmla="*/ 1 h 1"/>
                      <a:gd name="T40" fmla="*/ 2 w 2"/>
                      <a:gd name="T41" fmla="*/ 1 h 1"/>
                      <a:gd name="T42" fmla="*/ 2 w 2"/>
                      <a:gd name="T43" fmla="*/ 1 h 1"/>
                      <a:gd name="T44" fmla="*/ 2 w 2"/>
                      <a:gd name="T45" fmla="*/ 1 h 1"/>
                      <a:gd name="T46" fmla="*/ 2 w 2"/>
                      <a:gd name="T47" fmla="*/ 0 h 1"/>
                      <a:gd name="T48" fmla="*/ 2 w 2"/>
                      <a:gd name="T49" fmla="*/ 0 h 1"/>
                      <a:gd name="T50" fmla="*/ 2 w 2"/>
                      <a:gd name="T51" fmla="*/ 0 h 1"/>
                      <a:gd name="T52" fmla="*/ 2 w 2"/>
                      <a:gd name="T53" fmla="*/ 0 h 1"/>
                      <a:gd name="T54" fmla="*/ 2 w 2"/>
                      <a:gd name="T55" fmla="*/ 0 h 1"/>
                      <a:gd name="T56" fmla="*/ 2 w 2"/>
                      <a:gd name="T57" fmla="*/ 0 h 1"/>
                      <a:gd name="T58" fmla="*/ 0 w 2"/>
                      <a:gd name="T59" fmla="*/ 0 h 1"/>
                      <a:gd name="T60" fmla="*/ 0 w 2"/>
                      <a:gd name="T61" fmla="*/ 0 h 1"/>
                      <a:gd name="T62" fmla="*/ 0 w 2"/>
                      <a:gd name="T63" fmla="*/ 0 h 1"/>
                      <a:gd name="T64" fmla="*/ 0 w 2"/>
                      <a:gd name="T65"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 h="1">
                        <a:moveTo>
                          <a:pt x="0" y="0"/>
                        </a:moveTo>
                        <a:lnTo>
                          <a:pt x="0" y="0"/>
                        </a:lnTo>
                        <a:lnTo>
                          <a:pt x="0" y="0"/>
                        </a:lnTo>
                        <a:lnTo>
                          <a:pt x="0" y="0"/>
                        </a:lnTo>
                        <a:lnTo>
                          <a:pt x="0" y="0"/>
                        </a:lnTo>
                        <a:lnTo>
                          <a:pt x="0" y="0"/>
                        </a:lnTo>
                        <a:lnTo>
                          <a:pt x="0" y="0"/>
                        </a:lnTo>
                        <a:lnTo>
                          <a:pt x="0" y="0"/>
                        </a:lnTo>
                        <a:lnTo>
                          <a:pt x="0" y="1"/>
                        </a:lnTo>
                        <a:lnTo>
                          <a:pt x="0" y="1"/>
                        </a:lnTo>
                        <a:lnTo>
                          <a:pt x="0"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0"/>
                        </a:lnTo>
                        <a:lnTo>
                          <a:pt x="2" y="0"/>
                        </a:lnTo>
                        <a:lnTo>
                          <a:pt x="2" y="0"/>
                        </a:lnTo>
                        <a:lnTo>
                          <a:pt x="2" y="0"/>
                        </a:lnTo>
                        <a:lnTo>
                          <a:pt x="2" y="0"/>
                        </a:lnTo>
                        <a:lnTo>
                          <a:pt x="2" y="0"/>
                        </a:lnTo>
                        <a:lnTo>
                          <a:pt x="0" y="0"/>
                        </a:lnTo>
                        <a:lnTo>
                          <a:pt x="0" y="0"/>
                        </a:lnTo>
                        <a:lnTo>
                          <a:pt x="0" y="0"/>
                        </a:lnTo>
                        <a:lnTo>
                          <a:pt x="0" y="0"/>
                        </a:lnTo>
                        <a:close/>
                      </a:path>
                    </a:pathLst>
                  </a:custGeom>
                  <a:solidFill>
                    <a:srgbClr val="000000"/>
                  </a:solidFill>
                  <a:ln w="9525">
                    <a:solidFill>
                      <a:schemeClr val="hlink"/>
                    </a:solidFill>
                    <a:round/>
                    <a:headEnd/>
                    <a:tailEnd/>
                  </a:ln>
                </p:spPr>
                <p:txBody>
                  <a:bodyPr/>
                  <a:lstStyle/>
                  <a:p>
                    <a:endParaRPr lang="en-US"/>
                  </a:p>
                </p:txBody>
              </p:sp>
              <p:sp>
                <p:nvSpPr>
                  <p:cNvPr id="2343" name="Rectangle 295"/>
                  <p:cNvSpPr>
                    <a:spLocks noChangeArrowheads="1"/>
                  </p:cNvSpPr>
                  <p:nvPr/>
                </p:nvSpPr>
                <p:spPr bwMode="auto">
                  <a:xfrm>
                    <a:off x="2806" y="1724"/>
                    <a:ext cx="2" cy="1"/>
                  </a:xfrm>
                  <a:prstGeom prst="rect">
                    <a:avLst/>
                  </a:prstGeom>
                  <a:noFill/>
                  <a:ln w="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44" name="Freeform 296"/>
                  <p:cNvSpPr>
                    <a:spLocks/>
                  </p:cNvSpPr>
                  <p:nvPr/>
                </p:nvSpPr>
                <p:spPr bwMode="auto">
                  <a:xfrm>
                    <a:off x="2780" y="1679"/>
                    <a:ext cx="29" cy="6"/>
                  </a:xfrm>
                  <a:custGeom>
                    <a:avLst/>
                    <a:gdLst>
                      <a:gd name="T0" fmla="*/ 0 w 29"/>
                      <a:gd name="T1" fmla="*/ 0 h 6"/>
                      <a:gd name="T2" fmla="*/ 0 w 29"/>
                      <a:gd name="T3" fmla="*/ 0 h 6"/>
                      <a:gd name="T4" fmla="*/ 0 w 29"/>
                      <a:gd name="T5" fmla="*/ 0 h 6"/>
                      <a:gd name="T6" fmla="*/ 0 w 29"/>
                      <a:gd name="T7" fmla="*/ 0 h 6"/>
                      <a:gd name="T8" fmla="*/ 0 w 29"/>
                      <a:gd name="T9" fmla="*/ 0 h 6"/>
                      <a:gd name="T10" fmla="*/ 0 w 29"/>
                      <a:gd name="T11" fmla="*/ 0 h 6"/>
                      <a:gd name="T12" fmla="*/ 0 w 29"/>
                      <a:gd name="T13" fmla="*/ 1 h 6"/>
                      <a:gd name="T14" fmla="*/ 0 w 29"/>
                      <a:gd name="T15" fmla="*/ 1 h 6"/>
                      <a:gd name="T16" fmla="*/ 0 w 29"/>
                      <a:gd name="T17" fmla="*/ 1 h 6"/>
                      <a:gd name="T18" fmla="*/ 0 w 29"/>
                      <a:gd name="T19" fmla="*/ 1 h 6"/>
                      <a:gd name="T20" fmla="*/ 0 w 29"/>
                      <a:gd name="T21" fmla="*/ 1 h 6"/>
                      <a:gd name="T22" fmla="*/ 2 w 29"/>
                      <a:gd name="T23" fmla="*/ 1 h 6"/>
                      <a:gd name="T24" fmla="*/ 2 w 29"/>
                      <a:gd name="T25" fmla="*/ 1 h 6"/>
                      <a:gd name="T26" fmla="*/ 2 w 29"/>
                      <a:gd name="T27" fmla="*/ 3 h 6"/>
                      <a:gd name="T28" fmla="*/ 2 w 29"/>
                      <a:gd name="T29" fmla="*/ 3 h 6"/>
                      <a:gd name="T30" fmla="*/ 2 w 29"/>
                      <a:gd name="T31" fmla="*/ 3 h 6"/>
                      <a:gd name="T32" fmla="*/ 2 w 29"/>
                      <a:gd name="T33" fmla="*/ 3 h 6"/>
                      <a:gd name="T34" fmla="*/ 29 w 29"/>
                      <a:gd name="T35" fmla="*/ 6 h 6"/>
                      <a:gd name="T36" fmla="*/ 28 w 29"/>
                      <a:gd name="T37" fmla="*/ 4 h 6"/>
                      <a:gd name="T38" fmla="*/ 28 w 29"/>
                      <a:gd name="T39" fmla="*/ 4 h 6"/>
                      <a:gd name="T40" fmla="*/ 28 w 29"/>
                      <a:gd name="T41" fmla="*/ 4 h 6"/>
                      <a:gd name="T42" fmla="*/ 28 w 29"/>
                      <a:gd name="T43" fmla="*/ 4 h 6"/>
                      <a:gd name="T44" fmla="*/ 28 w 29"/>
                      <a:gd name="T45" fmla="*/ 4 h 6"/>
                      <a:gd name="T46" fmla="*/ 28 w 29"/>
                      <a:gd name="T47" fmla="*/ 4 h 6"/>
                      <a:gd name="T48" fmla="*/ 28 w 29"/>
                      <a:gd name="T49" fmla="*/ 4 h 6"/>
                      <a:gd name="T50" fmla="*/ 28 w 29"/>
                      <a:gd name="T51" fmla="*/ 4 h 6"/>
                      <a:gd name="T52" fmla="*/ 28 w 29"/>
                      <a:gd name="T53" fmla="*/ 3 h 6"/>
                      <a:gd name="T54" fmla="*/ 28 w 29"/>
                      <a:gd name="T55" fmla="*/ 3 h 6"/>
                      <a:gd name="T56" fmla="*/ 28 w 29"/>
                      <a:gd name="T57" fmla="*/ 3 h 6"/>
                      <a:gd name="T58" fmla="*/ 28 w 29"/>
                      <a:gd name="T59" fmla="*/ 3 h 6"/>
                      <a:gd name="T60" fmla="*/ 28 w 29"/>
                      <a:gd name="T61" fmla="*/ 3 h 6"/>
                      <a:gd name="T62" fmla="*/ 28 w 29"/>
                      <a:gd name="T63" fmla="*/ 3 h 6"/>
                      <a:gd name="T64" fmla="*/ 28 w 29"/>
                      <a:gd name="T6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 h="6">
                        <a:moveTo>
                          <a:pt x="28" y="3"/>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1"/>
                        </a:lnTo>
                        <a:lnTo>
                          <a:pt x="0" y="1"/>
                        </a:lnTo>
                        <a:lnTo>
                          <a:pt x="0" y="1"/>
                        </a:lnTo>
                        <a:lnTo>
                          <a:pt x="0" y="1"/>
                        </a:lnTo>
                        <a:lnTo>
                          <a:pt x="0" y="1"/>
                        </a:lnTo>
                        <a:lnTo>
                          <a:pt x="0" y="1"/>
                        </a:lnTo>
                        <a:lnTo>
                          <a:pt x="0" y="1"/>
                        </a:lnTo>
                        <a:lnTo>
                          <a:pt x="0" y="1"/>
                        </a:lnTo>
                        <a:lnTo>
                          <a:pt x="0" y="1"/>
                        </a:lnTo>
                        <a:lnTo>
                          <a:pt x="0" y="1"/>
                        </a:lnTo>
                        <a:lnTo>
                          <a:pt x="2" y="1"/>
                        </a:lnTo>
                        <a:lnTo>
                          <a:pt x="2" y="1"/>
                        </a:lnTo>
                        <a:lnTo>
                          <a:pt x="2" y="1"/>
                        </a:lnTo>
                        <a:lnTo>
                          <a:pt x="2" y="1"/>
                        </a:lnTo>
                        <a:lnTo>
                          <a:pt x="2" y="3"/>
                        </a:lnTo>
                        <a:lnTo>
                          <a:pt x="2" y="3"/>
                        </a:lnTo>
                        <a:lnTo>
                          <a:pt x="2" y="3"/>
                        </a:lnTo>
                        <a:lnTo>
                          <a:pt x="2" y="3"/>
                        </a:lnTo>
                        <a:lnTo>
                          <a:pt x="2" y="3"/>
                        </a:lnTo>
                        <a:lnTo>
                          <a:pt x="2" y="3"/>
                        </a:lnTo>
                        <a:lnTo>
                          <a:pt x="2" y="3"/>
                        </a:lnTo>
                        <a:lnTo>
                          <a:pt x="29" y="6"/>
                        </a:lnTo>
                        <a:lnTo>
                          <a:pt x="29" y="6"/>
                        </a:lnTo>
                        <a:lnTo>
                          <a:pt x="29" y="4"/>
                        </a:lnTo>
                        <a:lnTo>
                          <a:pt x="28" y="4"/>
                        </a:lnTo>
                        <a:lnTo>
                          <a:pt x="28" y="4"/>
                        </a:lnTo>
                        <a:lnTo>
                          <a:pt x="28" y="4"/>
                        </a:lnTo>
                        <a:lnTo>
                          <a:pt x="28" y="4"/>
                        </a:lnTo>
                        <a:lnTo>
                          <a:pt x="28" y="4"/>
                        </a:lnTo>
                        <a:lnTo>
                          <a:pt x="28" y="4"/>
                        </a:lnTo>
                        <a:lnTo>
                          <a:pt x="28" y="4"/>
                        </a:lnTo>
                        <a:lnTo>
                          <a:pt x="28" y="4"/>
                        </a:lnTo>
                        <a:lnTo>
                          <a:pt x="28" y="4"/>
                        </a:lnTo>
                        <a:lnTo>
                          <a:pt x="28" y="4"/>
                        </a:lnTo>
                        <a:lnTo>
                          <a:pt x="28" y="4"/>
                        </a:lnTo>
                        <a:lnTo>
                          <a:pt x="28" y="4"/>
                        </a:lnTo>
                        <a:lnTo>
                          <a:pt x="28" y="4"/>
                        </a:lnTo>
                        <a:lnTo>
                          <a:pt x="28" y="4"/>
                        </a:lnTo>
                        <a:lnTo>
                          <a:pt x="28" y="4"/>
                        </a:lnTo>
                        <a:lnTo>
                          <a:pt x="28" y="4"/>
                        </a:lnTo>
                        <a:lnTo>
                          <a:pt x="28" y="3"/>
                        </a:lnTo>
                        <a:lnTo>
                          <a:pt x="28" y="3"/>
                        </a:lnTo>
                        <a:lnTo>
                          <a:pt x="28" y="3"/>
                        </a:lnTo>
                        <a:lnTo>
                          <a:pt x="28" y="3"/>
                        </a:lnTo>
                        <a:lnTo>
                          <a:pt x="28" y="3"/>
                        </a:lnTo>
                        <a:lnTo>
                          <a:pt x="28" y="3"/>
                        </a:lnTo>
                        <a:lnTo>
                          <a:pt x="28" y="3"/>
                        </a:lnTo>
                        <a:lnTo>
                          <a:pt x="28" y="3"/>
                        </a:lnTo>
                        <a:lnTo>
                          <a:pt x="28" y="3"/>
                        </a:lnTo>
                        <a:lnTo>
                          <a:pt x="28" y="3"/>
                        </a:lnTo>
                        <a:lnTo>
                          <a:pt x="28" y="3"/>
                        </a:lnTo>
                        <a:lnTo>
                          <a:pt x="28" y="3"/>
                        </a:lnTo>
                        <a:lnTo>
                          <a:pt x="28" y="3"/>
                        </a:lnTo>
                        <a:lnTo>
                          <a:pt x="28" y="3"/>
                        </a:lnTo>
                        <a:close/>
                      </a:path>
                    </a:pathLst>
                  </a:custGeom>
                  <a:solidFill>
                    <a:srgbClr val="000000"/>
                  </a:solidFill>
                  <a:ln w="9525">
                    <a:solidFill>
                      <a:schemeClr val="hlink"/>
                    </a:solidFill>
                    <a:round/>
                    <a:headEnd/>
                    <a:tailEnd/>
                  </a:ln>
                </p:spPr>
                <p:txBody>
                  <a:bodyPr/>
                  <a:lstStyle/>
                  <a:p>
                    <a:endParaRPr lang="en-US"/>
                  </a:p>
                </p:txBody>
              </p:sp>
              <p:sp>
                <p:nvSpPr>
                  <p:cNvPr id="2345" name="Freeform 297"/>
                  <p:cNvSpPr>
                    <a:spLocks/>
                  </p:cNvSpPr>
                  <p:nvPr/>
                </p:nvSpPr>
                <p:spPr bwMode="auto">
                  <a:xfrm>
                    <a:off x="2780" y="1679"/>
                    <a:ext cx="29" cy="6"/>
                  </a:xfrm>
                  <a:custGeom>
                    <a:avLst/>
                    <a:gdLst>
                      <a:gd name="T0" fmla="*/ 28 w 29"/>
                      <a:gd name="T1" fmla="*/ 3 h 6"/>
                      <a:gd name="T2" fmla="*/ 0 w 29"/>
                      <a:gd name="T3" fmla="*/ 0 h 6"/>
                      <a:gd name="T4" fmla="*/ 0 w 29"/>
                      <a:gd name="T5" fmla="*/ 1 h 6"/>
                      <a:gd name="T6" fmla="*/ 2 w 29"/>
                      <a:gd name="T7" fmla="*/ 1 h 6"/>
                      <a:gd name="T8" fmla="*/ 2 w 29"/>
                      <a:gd name="T9" fmla="*/ 3 h 6"/>
                      <a:gd name="T10" fmla="*/ 29 w 29"/>
                      <a:gd name="T11" fmla="*/ 6 h 6"/>
                      <a:gd name="T12" fmla="*/ 29 w 29"/>
                      <a:gd name="T13" fmla="*/ 4 h 6"/>
                      <a:gd name="T14" fmla="*/ 28 w 29"/>
                      <a:gd name="T15" fmla="*/ 4 h 6"/>
                      <a:gd name="T16" fmla="*/ 28 w 29"/>
                      <a:gd name="T1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6">
                        <a:moveTo>
                          <a:pt x="28" y="3"/>
                        </a:moveTo>
                        <a:lnTo>
                          <a:pt x="0" y="0"/>
                        </a:lnTo>
                        <a:lnTo>
                          <a:pt x="0" y="1"/>
                        </a:lnTo>
                        <a:lnTo>
                          <a:pt x="2" y="1"/>
                        </a:lnTo>
                        <a:lnTo>
                          <a:pt x="2" y="3"/>
                        </a:lnTo>
                        <a:lnTo>
                          <a:pt x="29" y="6"/>
                        </a:lnTo>
                        <a:lnTo>
                          <a:pt x="29" y="4"/>
                        </a:lnTo>
                        <a:lnTo>
                          <a:pt x="28" y="4"/>
                        </a:lnTo>
                        <a:lnTo>
                          <a:pt x="28" y="3"/>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46" name="Freeform 298"/>
                  <p:cNvSpPr>
                    <a:spLocks/>
                  </p:cNvSpPr>
                  <p:nvPr/>
                </p:nvSpPr>
                <p:spPr bwMode="auto">
                  <a:xfrm>
                    <a:off x="2808" y="1682"/>
                    <a:ext cx="1" cy="3"/>
                  </a:xfrm>
                  <a:custGeom>
                    <a:avLst/>
                    <a:gdLst>
                      <a:gd name="T0" fmla="*/ 0 w 1"/>
                      <a:gd name="T1" fmla="*/ 0 h 3"/>
                      <a:gd name="T2" fmla="*/ 0 w 1"/>
                      <a:gd name="T3" fmla="*/ 0 h 3"/>
                      <a:gd name="T4" fmla="*/ 0 w 1"/>
                      <a:gd name="T5" fmla="*/ 0 h 3"/>
                      <a:gd name="T6" fmla="*/ 0 w 1"/>
                      <a:gd name="T7" fmla="*/ 0 h 3"/>
                      <a:gd name="T8" fmla="*/ 0 w 1"/>
                      <a:gd name="T9" fmla="*/ 0 h 3"/>
                      <a:gd name="T10" fmla="*/ 0 w 1"/>
                      <a:gd name="T11" fmla="*/ 0 h 3"/>
                      <a:gd name="T12" fmla="*/ 0 w 1"/>
                      <a:gd name="T13" fmla="*/ 1 h 3"/>
                      <a:gd name="T14" fmla="*/ 0 w 1"/>
                      <a:gd name="T15" fmla="*/ 1 h 3"/>
                      <a:gd name="T16" fmla="*/ 0 w 1"/>
                      <a:gd name="T17" fmla="*/ 1 h 3"/>
                      <a:gd name="T18" fmla="*/ 0 w 1"/>
                      <a:gd name="T19" fmla="*/ 1 h 3"/>
                      <a:gd name="T20" fmla="*/ 0 w 1"/>
                      <a:gd name="T21" fmla="*/ 1 h 3"/>
                      <a:gd name="T22" fmla="*/ 0 w 1"/>
                      <a:gd name="T23" fmla="*/ 1 h 3"/>
                      <a:gd name="T24" fmla="*/ 0 w 1"/>
                      <a:gd name="T25" fmla="*/ 1 h 3"/>
                      <a:gd name="T26" fmla="*/ 0 w 1"/>
                      <a:gd name="T27" fmla="*/ 1 h 3"/>
                      <a:gd name="T28" fmla="*/ 1 w 1"/>
                      <a:gd name="T29" fmla="*/ 3 h 3"/>
                      <a:gd name="T30" fmla="*/ 1 w 1"/>
                      <a:gd name="T31" fmla="*/ 3 h 3"/>
                      <a:gd name="T32" fmla="*/ 1 w 1"/>
                      <a:gd name="T33" fmla="*/ 3 h 3"/>
                      <a:gd name="T34" fmla="*/ 1 w 1"/>
                      <a:gd name="T35" fmla="*/ 1 h 3"/>
                      <a:gd name="T36" fmla="*/ 1 w 1"/>
                      <a:gd name="T37" fmla="*/ 1 h 3"/>
                      <a:gd name="T38" fmla="*/ 1 w 1"/>
                      <a:gd name="T39" fmla="*/ 1 h 3"/>
                      <a:gd name="T40" fmla="*/ 1 w 1"/>
                      <a:gd name="T41" fmla="*/ 1 h 3"/>
                      <a:gd name="T42" fmla="*/ 1 w 1"/>
                      <a:gd name="T43" fmla="*/ 1 h 3"/>
                      <a:gd name="T44" fmla="*/ 1 w 1"/>
                      <a:gd name="T45" fmla="*/ 1 h 3"/>
                      <a:gd name="T46" fmla="*/ 1 w 1"/>
                      <a:gd name="T47" fmla="*/ 1 h 3"/>
                      <a:gd name="T48" fmla="*/ 1 w 1"/>
                      <a:gd name="T49" fmla="*/ 1 h 3"/>
                      <a:gd name="T50" fmla="*/ 1 w 1"/>
                      <a:gd name="T51" fmla="*/ 0 h 3"/>
                      <a:gd name="T52" fmla="*/ 0 w 1"/>
                      <a:gd name="T53" fmla="*/ 0 h 3"/>
                      <a:gd name="T54" fmla="*/ 0 w 1"/>
                      <a:gd name="T55" fmla="*/ 0 h 3"/>
                      <a:gd name="T56" fmla="*/ 0 w 1"/>
                      <a:gd name="T57" fmla="*/ 0 h 3"/>
                      <a:gd name="T58" fmla="*/ 0 w 1"/>
                      <a:gd name="T59" fmla="*/ 0 h 3"/>
                      <a:gd name="T60" fmla="*/ 0 w 1"/>
                      <a:gd name="T61" fmla="*/ 0 h 3"/>
                      <a:gd name="T62" fmla="*/ 0 w 1"/>
                      <a:gd name="T63" fmla="*/ 0 h 3"/>
                      <a:gd name="T64" fmla="*/ 0 w 1"/>
                      <a:gd name="T6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 h="3">
                        <a:moveTo>
                          <a:pt x="0" y="0"/>
                        </a:moveTo>
                        <a:lnTo>
                          <a:pt x="0" y="0"/>
                        </a:lnTo>
                        <a:lnTo>
                          <a:pt x="0" y="0"/>
                        </a:lnTo>
                        <a:lnTo>
                          <a:pt x="0" y="0"/>
                        </a:lnTo>
                        <a:lnTo>
                          <a:pt x="0" y="0"/>
                        </a:lnTo>
                        <a:lnTo>
                          <a:pt x="0" y="0"/>
                        </a:lnTo>
                        <a:lnTo>
                          <a:pt x="0" y="1"/>
                        </a:lnTo>
                        <a:lnTo>
                          <a:pt x="0" y="1"/>
                        </a:lnTo>
                        <a:lnTo>
                          <a:pt x="0" y="1"/>
                        </a:lnTo>
                        <a:lnTo>
                          <a:pt x="0" y="1"/>
                        </a:lnTo>
                        <a:lnTo>
                          <a:pt x="0" y="1"/>
                        </a:lnTo>
                        <a:lnTo>
                          <a:pt x="0" y="1"/>
                        </a:lnTo>
                        <a:lnTo>
                          <a:pt x="0" y="1"/>
                        </a:lnTo>
                        <a:lnTo>
                          <a:pt x="0" y="1"/>
                        </a:lnTo>
                        <a:lnTo>
                          <a:pt x="1" y="3"/>
                        </a:lnTo>
                        <a:lnTo>
                          <a:pt x="1" y="3"/>
                        </a:lnTo>
                        <a:lnTo>
                          <a:pt x="1" y="3"/>
                        </a:lnTo>
                        <a:lnTo>
                          <a:pt x="1" y="1"/>
                        </a:lnTo>
                        <a:lnTo>
                          <a:pt x="1" y="1"/>
                        </a:lnTo>
                        <a:lnTo>
                          <a:pt x="1" y="1"/>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close/>
                      </a:path>
                    </a:pathLst>
                  </a:custGeom>
                  <a:solidFill>
                    <a:srgbClr val="000000"/>
                  </a:solidFill>
                  <a:ln w="9525">
                    <a:solidFill>
                      <a:schemeClr val="hlink"/>
                    </a:solidFill>
                    <a:round/>
                    <a:headEnd/>
                    <a:tailEnd/>
                  </a:ln>
                </p:spPr>
                <p:txBody>
                  <a:bodyPr/>
                  <a:lstStyle/>
                  <a:p>
                    <a:endParaRPr lang="en-US"/>
                  </a:p>
                </p:txBody>
              </p:sp>
              <p:sp>
                <p:nvSpPr>
                  <p:cNvPr id="2347" name="Freeform 299"/>
                  <p:cNvSpPr>
                    <a:spLocks/>
                  </p:cNvSpPr>
                  <p:nvPr/>
                </p:nvSpPr>
                <p:spPr bwMode="auto">
                  <a:xfrm>
                    <a:off x="2808" y="1682"/>
                    <a:ext cx="1" cy="3"/>
                  </a:xfrm>
                  <a:custGeom>
                    <a:avLst/>
                    <a:gdLst>
                      <a:gd name="T0" fmla="*/ 0 w 1"/>
                      <a:gd name="T1" fmla="*/ 0 h 3"/>
                      <a:gd name="T2" fmla="*/ 0 w 1"/>
                      <a:gd name="T3" fmla="*/ 1 h 3"/>
                      <a:gd name="T4" fmla="*/ 1 w 1"/>
                      <a:gd name="T5" fmla="*/ 3 h 3"/>
                      <a:gd name="T6" fmla="*/ 1 w 1"/>
                      <a:gd name="T7" fmla="*/ 1 h 3"/>
                      <a:gd name="T8" fmla="*/ 1 w 1"/>
                      <a:gd name="T9" fmla="*/ 0 h 3"/>
                      <a:gd name="T10" fmla="*/ 0 w 1"/>
                      <a:gd name="T11" fmla="*/ 0 h 3"/>
                    </a:gdLst>
                    <a:ahLst/>
                    <a:cxnLst>
                      <a:cxn ang="0">
                        <a:pos x="T0" y="T1"/>
                      </a:cxn>
                      <a:cxn ang="0">
                        <a:pos x="T2" y="T3"/>
                      </a:cxn>
                      <a:cxn ang="0">
                        <a:pos x="T4" y="T5"/>
                      </a:cxn>
                      <a:cxn ang="0">
                        <a:pos x="T6" y="T7"/>
                      </a:cxn>
                      <a:cxn ang="0">
                        <a:pos x="T8" y="T9"/>
                      </a:cxn>
                      <a:cxn ang="0">
                        <a:pos x="T10" y="T11"/>
                      </a:cxn>
                    </a:cxnLst>
                    <a:rect l="0" t="0" r="r" b="b"/>
                    <a:pathLst>
                      <a:path w="1" h="3">
                        <a:moveTo>
                          <a:pt x="0" y="0"/>
                        </a:moveTo>
                        <a:lnTo>
                          <a:pt x="0" y="1"/>
                        </a:lnTo>
                        <a:lnTo>
                          <a:pt x="1" y="3"/>
                        </a:lnTo>
                        <a:lnTo>
                          <a:pt x="1" y="1"/>
                        </a:lnTo>
                        <a:lnTo>
                          <a:pt x="1" y="0"/>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48" name="Freeform 300"/>
                  <p:cNvSpPr>
                    <a:spLocks/>
                  </p:cNvSpPr>
                  <p:nvPr/>
                </p:nvSpPr>
                <p:spPr bwMode="auto">
                  <a:xfrm>
                    <a:off x="2707" y="1754"/>
                    <a:ext cx="73" cy="9"/>
                  </a:xfrm>
                  <a:custGeom>
                    <a:avLst/>
                    <a:gdLst>
                      <a:gd name="T0" fmla="*/ 11 w 73"/>
                      <a:gd name="T1" fmla="*/ 0 h 9"/>
                      <a:gd name="T2" fmla="*/ 62 w 73"/>
                      <a:gd name="T3" fmla="*/ 0 h 9"/>
                      <a:gd name="T4" fmla="*/ 73 w 73"/>
                      <a:gd name="T5" fmla="*/ 9 h 9"/>
                      <a:gd name="T6" fmla="*/ 0 w 73"/>
                      <a:gd name="T7" fmla="*/ 9 h 9"/>
                      <a:gd name="T8" fmla="*/ 11 w 73"/>
                      <a:gd name="T9" fmla="*/ 0 h 9"/>
                    </a:gdLst>
                    <a:ahLst/>
                    <a:cxnLst>
                      <a:cxn ang="0">
                        <a:pos x="T0" y="T1"/>
                      </a:cxn>
                      <a:cxn ang="0">
                        <a:pos x="T2" y="T3"/>
                      </a:cxn>
                      <a:cxn ang="0">
                        <a:pos x="T4" y="T5"/>
                      </a:cxn>
                      <a:cxn ang="0">
                        <a:pos x="T6" y="T7"/>
                      </a:cxn>
                      <a:cxn ang="0">
                        <a:pos x="T8" y="T9"/>
                      </a:cxn>
                    </a:cxnLst>
                    <a:rect l="0" t="0" r="r" b="b"/>
                    <a:pathLst>
                      <a:path w="73" h="9">
                        <a:moveTo>
                          <a:pt x="11" y="0"/>
                        </a:moveTo>
                        <a:lnTo>
                          <a:pt x="62" y="0"/>
                        </a:lnTo>
                        <a:lnTo>
                          <a:pt x="73" y="9"/>
                        </a:lnTo>
                        <a:lnTo>
                          <a:pt x="0" y="9"/>
                        </a:lnTo>
                        <a:lnTo>
                          <a:pt x="11"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49" name="Freeform 301"/>
                  <p:cNvSpPr>
                    <a:spLocks/>
                  </p:cNvSpPr>
                  <p:nvPr/>
                </p:nvSpPr>
                <p:spPr bwMode="auto">
                  <a:xfrm>
                    <a:off x="2690" y="1761"/>
                    <a:ext cx="19" cy="15"/>
                  </a:xfrm>
                  <a:custGeom>
                    <a:avLst/>
                    <a:gdLst>
                      <a:gd name="T0" fmla="*/ 17 w 19"/>
                      <a:gd name="T1" fmla="*/ 0 h 15"/>
                      <a:gd name="T2" fmla="*/ 17 w 19"/>
                      <a:gd name="T3" fmla="*/ 0 h 15"/>
                      <a:gd name="T4" fmla="*/ 17 w 19"/>
                      <a:gd name="T5" fmla="*/ 0 h 15"/>
                      <a:gd name="T6" fmla="*/ 17 w 19"/>
                      <a:gd name="T7" fmla="*/ 0 h 15"/>
                      <a:gd name="T8" fmla="*/ 17 w 19"/>
                      <a:gd name="T9" fmla="*/ 0 h 15"/>
                      <a:gd name="T10" fmla="*/ 19 w 19"/>
                      <a:gd name="T11" fmla="*/ 2 h 15"/>
                      <a:gd name="T12" fmla="*/ 19 w 19"/>
                      <a:gd name="T13" fmla="*/ 2 h 15"/>
                      <a:gd name="T14" fmla="*/ 19 w 19"/>
                      <a:gd name="T15" fmla="*/ 2 h 15"/>
                      <a:gd name="T16" fmla="*/ 19 w 19"/>
                      <a:gd name="T17" fmla="*/ 2 h 15"/>
                      <a:gd name="T18" fmla="*/ 19 w 19"/>
                      <a:gd name="T19" fmla="*/ 2 h 15"/>
                      <a:gd name="T20" fmla="*/ 19 w 19"/>
                      <a:gd name="T21" fmla="*/ 2 h 15"/>
                      <a:gd name="T22" fmla="*/ 19 w 19"/>
                      <a:gd name="T23" fmla="*/ 2 h 15"/>
                      <a:gd name="T24" fmla="*/ 19 w 19"/>
                      <a:gd name="T25" fmla="*/ 3 h 15"/>
                      <a:gd name="T26" fmla="*/ 19 w 19"/>
                      <a:gd name="T27" fmla="*/ 3 h 15"/>
                      <a:gd name="T28" fmla="*/ 19 w 19"/>
                      <a:gd name="T29" fmla="*/ 3 h 15"/>
                      <a:gd name="T30" fmla="*/ 17 w 19"/>
                      <a:gd name="T31" fmla="*/ 3 h 15"/>
                      <a:gd name="T32" fmla="*/ 17 w 19"/>
                      <a:gd name="T33" fmla="*/ 3 h 15"/>
                      <a:gd name="T34" fmla="*/ 0 w 19"/>
                      <a:gd name="T35" fmla="*/ 15 h 15"/>
                      <a:gd name="T36" fmla="*/ 0 w 19"/>
                      <a:gd name="T37" fmla="*/ 14 h 15"/>
                      <a:gd name="T38" fmla="*/ 0 w 19"/>
                      <a:gd name="T39" fmla="*/ 14 h 15"/>
                      <a:gd name="T40" fmla="*/ 0 w 19"/>
                      <a:gd name="T41" fmla="*/ 14 h 15"/>
                      <a:gd name="T42" fmla="*/ 0 w 19"/>
                      <a:gd name="T43" fmla="*/ 14 h 15"/>
                      <a:gd name="T44" fmla="*/ 0 w 19"/>
                      <a:gd name="T45" fmla="*/ 14 h 15"/>
                      <a:gd name="T46" fmla="*/ 0 w 19"/>
                      <a:gd name="T47" fmla="*/ 14 h 15"/>
                      <a:gd name="T48" fmla="*/ 0 w 19"/>
                      <a:gd name="T49" fmla="*/ 14 h 15"/>
                      <a:gd name="T50" fmla="*/ 0 w 19"/>
                      <a:gd name="T51" fmla="*/ 12 h 15"/>
                      <a:gd name="T52" fmla="*/ 0 w 19"/>
                      <a:gd name="T53" fmla="*/ 12 h 15"/>
                      <a:gd name="T54" fmla="*/ 0 w 19"/>
                      <a:gd name="T55" fmla="*/ 12 h 15"/>
                      <a:gd name="T56" fmla="*/ 0 w 19"/>
                      <a:gd name="T57" fmla="*/ 12 h 15"/>
                      <a:gd name="T58" fmla="*/ 0 w 19"/>
                      <a:gd name="T59" fmla="*/ 12 h 15"/>
                      <a:gd name="T60" fmla="*/ 0 w 19"/>
                      <a:gd name="T61" fmla="*/ 12 h 15"/>
                      <a:gd name="T62" fmla="*/ 0 w 19"/>
                      <a:gd name="T63" fmla="*/ 12 h 15"/>
                      <a:gd name="T64" fmla="*/ 0 w 19"/>
                      <a:gd name="T65"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5">
                        <a:moveTo>
                          <a:pt x="0" y="12"/>
                        </a:moveTo>
                        <a:lnTo>
                          <a:pt x="17" y="0"/>
                        </a:lnTo>
                        <a:lnTo>
                          <a:pt x="17" y="0"/>
                        </a:lnTo>
                        <a:lnTo>
                          <a:pt x="17" y="0"/>
                        </a:lnTo>
                        <a:lnTo>
                          <a:pt x="17" y="0"/>
                        </a:lnTo>
                        <a:lnTo>
                          <a:pt x="17" y="0"/>
                        </a:lnTo>
                        <a:lnTo>
                          <a:pt x="17" y="0"/>
                        </a:lnTo>
                        <a:lnTo>
                          <a:pt x="17" y="0"/>
                        </a:lnTo>
                        <a:lnTo>
                          <a:pt x="17" y="0"/>
                        </a:lnTo>
                        <a:lnTo>
                          <a:pt x="17" y="0"/>
                        </a:lnTo>
                        <a:lnTo>
                          <a:pt x="19" y="0"/>
                        </a:lnTo>
                        <a:lnTo>
                          <a:pt x="19" y="2"/>
                        </a:lnTo>
                        <a:lnTo>
                          <a:pt x="19" y="2"/>
                        </a:lnTo>
                        <a:lnTo>
                          <a:pt x="19" y="2"/>
                        </a:lnTo>
                        <a:lnTo>
                          <a:pt x="19" y="2"/>
                        </a:lnTo>
                        <a:lnTo>
                          <a:pt x="19" y="2"/>
                        </a:lnTo>
                        <a:lnTo>
                          <a:pt x="19" y="2"/>
                        </a:lnTo>
                        <a:lnTo>
                          <a:pt x="19" y="2"/>
                        </a:lnTo>
                        <a:lnTo>
                          <a:pt x="19" y="2"/>
                        </a:lnTo>
                        <a:lnTo>
                          <a:pt x="19" y="2"/>
                        </a:lnTo>
                        <a:lnTo>
                          <a:pt x="19" y="2"/>
                        </a:lnTo>
                        <a:lnTo>
                          <a:pt x="19" y="2"/>
                        </a:lnTo>
                        <a:lnTo>
                          <a:pt x="19" y="2"/>
                        </a:lnTo>
                        <a:lnTo>
                          <a:pt x="19" y="2"/>
                        </a:lnTo>
                        <a:lnTo>
                          <a:pt x="19" y="3"/>
                        </a:lnTo>
                        <a:lnTo>
                          <a:pt x="19" y="3"/>
                        </a:lnTo>
                        <a:lnTo>
                          <a:pt x="19" y="3"/>
                        </a:lnTo>
                        <a:lnTo>
                          <a:pt x="19" y="3"/>
                        </a:lnTo>
                        <a:lnTo>
                          <a:pt x="19" y="3"/>
                        </a:lnTo>
                        <a:lnTo>
                          <a:pt x="19" y="3"/>
                        </a:lnTo>
                        <a:lnTo>
                          <a:pt x="19" y="3"/>
                        </a:lnTo>
                        <a:lnTo>
                          <a:pt x="17" y="3"/>
                        </a:lnTo>
                        <a:lnTo>
                          <a:pt x="17" y="3"/>
                        </a:lnTo>
                        <a:lnTo>
                          <a:pt x="17" y="3"/>
                        </a:lnTo>
                        <a:lnTo>
                          <a:pt x="0" y="15"/>
                        </a:lnTo>
                        <a:lnTo>
                          <a:pt x="0" y="15"/>
                        </a:lnTo>
                        <a:lnTo>
                          <a:pt x="0" y="14"/>
                        </a:lnTo>
                        <a:lnTo>
                          <a:pt x="0" y="14"/>
                        </a:lnTo>
                        <a:lnTo>
                          <a:pt x="0" y="14"/>
                        </a:lnTo>
                        <a:lnTo>
                          <a:pt x="0" y="14"/>
                        </a:lnTo>
                        <a:lnTo>
                          <a:pt x="0" y="14"/>
                        </a:lnTo>
                        <a:lnTo>
                          <a:pt x="0" y="14"/>
                        </a:lnTo>
                        <a:lnTo>
                          <a:pt x="0" y="14"/>
                        </a:lnTo>
                        <a:lnTo>
                          <a:pt x="0" y="14"/>
                        </a:lnTo>
                        <a:lnTo>
                          <a:pt x="0" y="14"/>
                        </a:lnTo>
                        <a:lnTo>
                          <a:pt x="0" y="14"/>
                        </a:lnTo>
                        <a:lnTo>
                          <a:pt x="0" y="14"/>
                        </a:lnTo>
                        <a:lnTo>
                          <a:pt x="0" y="14"/>
                        </a:lnTo>
                        <a:lnTo>
                          <a:pt x="0" y="14"/>
                        </a:lnTo>
                        <a:lnTo>
                          <a:pt x="0" y="14"/>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close/>
                      </a:path>
                    </a:pathLst>
                  </a:custGeom>
                  <a:solidFill>
                    <a:srgbClr val="000000"/>
                  </a:solidFill>
                  <a:ln w="9525">
                    <a:solidFill>
                      <a:schemeClr val="hlink"/>
                    </a:solidFill>
                    <a:round/>
                    <a:headEnd/>
                    <a:tailEnd/>
                  </a:ln>
                </p:spPr>
                <p:txBody>
                  <a:bodyPr/>
                  <a:lstStyle/>
                  <a:p>
                    <a:endParaRPr lang="en-US"/>
                  </a:p>
                </p:txBody>
              </p:sp>
              <p:sp>
                <p:nvSpPr>
                  <p:cNvPr id="2350" name="Freeform 302"/>
                  <p:cNvSpPr>
                    <a:spLocks/>
                  </p:cNvSpPr>
                  <p:nvPr/>
                </p:nvSpPr>
                <p:spPr bwMode="auto">
                  <a:xfrm>
                    <a:off x="2690" y="1761"/>
                    <a:ext cx="19" cy="15"/>
                  </a:xfrm>
                  <a:custGeom>
                    <a:avLst/>
                    <a:gdLst>
                      <a:gd name="T0" fmla="*/ 0 w 19"/>
                      <a:gd name="T1" fmla="*/ 12 h 15"/>
                      <a:gd name="T2" fmla="*/ 17 w 19"/>
                      <a:gd name="T3" fmla="*/ 0 h 15"/>
                      <a:gd name="T4" fmla="*/ 19 w 19"/>
                      <a:gd name="T5" fmla="*/ 0 h 15"/>
                      <a:gd name="T6" fmla="*/ 19 w 19"/>
                      <a:gd name="T7" fmla="*/ 2 h 15"/>
                      <a:gd name="T8" fmla="*/ 19 w 19"/>
                      <a:gd name="T9" fmla="*/ 3 h 15"/>
                      <a:gd name="T10" fmla="*/ 17 w 19"/>
                      <a:gd name="T11" fmla="*/ 3 h 15"/>
                      <a:gd name="T12" fmla="*/ 0 w 19"/>
                      <a:gd name="T13" fmla="*/ 15 h 15"/>
                      <a:gd name="T14" fmla="*/ 0 w 19"/>
                      <a:gd name="T15" fmla="*/ 14 h 15"/>
                      <a:gd name="T16" fmla="*/ 0 w 19"/>
                      <a:gd name="T1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5">
                        <a:moveTo>
                          <a:pt x="0" y="12"/>
                        </a:moveTo>
                        <a:lnTo>
                          <a:pt x="17" y="0"/>
                        </a:lnTo>
                        <a:lnTo>
                          <a:pt x="19" y="0"/>
                        </a:lnTo>
                        <a:lnTo>
                          <a:pt x="19" y="2"/>
                        </a:lnTo>
                        <a:lnTo>
                          <a:pt x="19" y="3"/>
                        </a:lnTo>
                        <a:lnTo>
                          <a:pt x="17" y="3"/>
                        </a:lnTo>
                        <a:lnTo>
                          <a:pt x="0" y="15"/>
                        </a:lnTo>
                        <a:lnTo>
                          <a:pt x="0" y="14"/>
                        </a:lnTo>
                        <a:lnTo>
                          <a:pt x="0" y="12"/>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1" name="Freeform 303"/>
                  <p:cNvSpPr>
                    <a:spLocks/>
                  </p:cNvSpPr>
                  <p:nvPr/>
                </p:nvSpPr>
                <p:spPr bwMode="auto">
                  <a:xfrm>
                    <a:off x="2690" y="1773"/>
                    <a:ext cx="1" cy="3"/>
                  </a:xfrm>
                  <a:custGeom>
                    <a:avLst/>
                    <a:gdLst>
                      <a:gd name="T0" fmla="*/ 0 h 3"/>
                      <a:gd name="T1" fmla="*/ 0 h 3"/>
                      <a:gd name="T2" fmla="*/ 0 h 3"/>
                      <a:gd name="T3" fmla="*/ 0 h 3"/>
                      <a:gd name="T4" fmla="*/ 0 h 3"/>
                      <a:gd name="T5" fmla="*/ 0 h 3"/>
                      <a:gd name="T6" fmla="*/ 0 h 3"/>
                      <a:gd name="T7" fmla="*/ 2 h 3"/>
                      <a:gd name="T8" fmla="*/ 2 h 3"/>
                      <a:gd name="T9" fmla="*/ 2 h 3"/>
                      <a:gd name="T10" fmla="*/ 2 h 3"/>
                      <a:gd name="T11" fmla="*/ 2 h 3"/>
                      <a:gd name="T12" fmla="*/ 2 h 3"/>
                      <a:gd name="T13" fmla="*/ 2 h 3"/>
                      <a:gd name="T14" fmla="*/ 3 h 3"/>
                      <a:gd name="T15" fmla="*/ 3 h 3"/>
                      <a:gd name="T16" fmla="*/ 3 h 3"/>
                      <a:gd name="T17" fmla="*/ 3 h 3"/>
                      <a:gd name="T18" fmla="*/ 3 h 3"/>
                      <a:gd name="T19" fmla="*/ 2 h 3"/>
                      <a:gd name="T20" fmla="*/ 2 h 3"/>
                      <a:gd name="T21" fmla="*/ 2 h 3"/>
                      <a:gd name="T22" fmla="*/ 2 h 3"/>
                      <a:gd name="T23" fmla="*/ 2 h 3"/>
                      <a:gd name="T24" fmla="*/ 2 h 3"/>
                      <a:gd name="T25" fmla="*/ 2 h 3"/>
                      <a:gd name="T26" fmla="*/ 0 h 3"/>
                      <a:gd name="T27" fmla="*/ 0 h 3"/>
                      <a:gd name="T28" fmla="*/ 0 h 3"/>
                      <a:gd name="T29" fmla="*/ 0 h 3"/>
                      <a:gd name="T30" fmla="*/ 0 h 3"/>
                      <a:gd name="T31" fmla="*/ 0 h 3"/>
                      <a:gd name="T32" fmla="*/ 0 h 3"/>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Lst>
                    <a:rect l="0" t="0" r="r" b="b"/>
                    <a:pathLst>
                      <a:path h="3">
                        <a:moveTo>
                          <a:pt x="0" y="0"/>
                        </a:moveTo>
                        <a:lnTo>
                          <a:pt x="0" y="0"/>
                        </a:lnTo>
                        <a:lnTo>
                          <a:pt x="0" y="0"/>
                        </a:lnTo>
                        <a:lnTo>
                          <a:pt x="0" y="0"/>
                        </a:lnTo>
                        <a:lnTo>
                          <a:pt x="0" y="0"/>
                        </a:lnTo>
                        <a:lnTo>
                          <a:pt x="0" y="0"/>
                        </a:lnTo>
                        <a:lnTo>
                          <a:pt x="0" y="0"/>
                        </a:lnTo>
                        <a:lnTo>
                          <a:pt x="0" y="2"/>
                        </a:lnTo>
                        <a:lnTo>
                          <a:pt x="0" y="2"/>
                        </a:lnTo>
                        <a:lnTo>
                          <a:pt x="0" y="2"/>
                        </a:lnTo>
                        <a:lnTo>
                          <a:pt x="0" y="2"/>
                        </a:lnTo>
                        <a:lnTo>
                          <a:pt x="0" y="2"/>
                        </a:lnTo>
                        <a:lnTo>
                          <a:pt x="0" y="2"/>
                        </a:lnTo>
                        <a:lnTo>
                          <a:pt x="0" y="2"/>
                        </a:lnTo>
                        <a:lnTo>
                          <a:pt x="0" y="3"/>
                        </a:lnTo>
                        <a:lnTo>
                          <a:pt x="0" y="3"/>
                        </a:lnTo>
                        <a:lnTo>
                          <a:pt x="0" y="3"/>
                        </a:lnTo>
                        <a:lnTo>
                          <a:pt x="0" y="3"/>
                        </a:lnTo>
                        <a:lnTo>
                          <a:pt x="0" y="3"/>
                        </a:lnTo>
                        <a:lnTo>
                          <a:pt x="0" y="2"/>
                        </a:lnTo>
                        <a:lnTo>
                          <a:pt x="0" y="2"/>
                        </a:lnTo>
                        <a:lnTo>
                          <a:pt x="0" y="2"/>
                        </a:lnTo>
                        <a:lnTo>
                          <a:pt x="0" y="2"/>
                        </a:lnTo>
                        <a:lnTo>
                          <a:pt x="0" y="2"/>
                        </a:lnTo>
                        <a:lnTo>
                          <a:pt x="0" y="2"/>
                        </a:lnTo>
                        <a:lnTo>
                          <a:pt x="0" y="2"/>
                        </a:lnTo>
                        <a:lnTo>
                          <a:pt x="0" y="0"/>
                        </a:lnTo>
                        <a:lnTo>
                          <a:pt x="0" y="0"/>
                        </a:lnTo>
                        <a:lnTo>
                          <a:pt x="0" y="0"/>
                        </a:lnTo>
                        <a:lnTo>
                          <a:pt x="0" y="0"/>
                        </a:lnTo>
                        <a:lnTo>
                          <a:pt x="0" y="0"/>
                        </a:lnTo>
                        <a:lnTo>
                          <a:pt x="0" y="0"/>
                        </a:lnTo>
                        <a:lnTo>
                          <a:pt x="0" y="0"/>
                        </a:lnTo>
                        <a:close/>
                      </a:path>
                    </a:pathLst>
                  </a:custGeom>
                  <a:solidFill>
                    <a:srgbClr val="000000"/>
                  </a:solidFill>
                  <a:ln w="9525">
                    <a:solidFill>
                      <a:schemeClr val="hlink"/>
                    </a:solidFill>
                    <a:round/>
                    <a:headEnd/>
                    <a:tailEnd/>
                  </a:ln>
                </p:spPr>
                <p:txBody>
                  <a:bodyPr/>
                  <a:lstStyle/>
                  <a:p>
                    <a:endParaRPr lang="en-US"/>
                  </a:p>
                </p:txBody>
              </p:sp>
              <p:sp>
                <p:nvSpPr>
                  <p:cNvPr id="2352" name="Freeform 304"/>
                  <p:cNvSpPr>
                    <a:spLocks/>
                  </p:cNvSpPr>
                  <p:nvPr/>
                </p:nvSpPr>
                <p:spPr bwMode="auto">
                  <a:xfrm>
                    <a:off x="2690" y="1773"/>
                    <a:ext cx="1" cy="3"/>
                  </a:xfrm>
                  <a:custGeom>
                    <a:avLst/>
                    <a:gdLst>
                      <a:gd name="T0" fmla="*/ 0 h 3"/>
                      <a:gd name="T1" fmla="*/ 2 h 3"/>
                      <a:gd name="T2" fmla="*/ 3 h 3"/>
                      <a:gd name="T3" fmla="*/ 2 h 3"/>
                      <a:gd name="T4" fmla="*/ 0 h 3"/>
                    </a:gdLst>
                    <a:ahLst/>
                    <a:cxnLst>
                      <a:cxn ang="0">
                        <a:pos x="0" y="T0"/>
                      </a:cxn>
                      <a:cxn ang="0">
                        <a:pos x="0" y="T1"/>
                      </a:cxn>
                      <a:cxn ang="0">
                        <a:pos x="0" y="T2"/>
                      </a:cxn>
                      <a:cxn ang="0">
                        <a:pos x="0" y="T3"/>
                      </a:cxn>
                      <a:cxn ang="0">
                        <a:pos x="0" y="T4"/>
                      </a:cxn>
                    </a:cxnLst>
                    <a:rect l="0" t="0" r="r" b="b"/>
                    <a:pathLst>
                      <a:path h="3">
                        <a:moveTo>
                          <a:pt x="0" y="0"/>
                        </a:moveTo>
                        <a:lnTo>
                          <a:pt x="0" y="2"/>
                        </a:lnTo>
                        <a:lnTo>
                          <a:pt x="0" y="3"/>
                        </a:lnTo>
                        <a:lnTo>
                          <a:pt x="0" y="2"/>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3" name="Freeform 305"/>
                  <p:cNvSpPr>
                    <a:spLocks/>
                  </p:cNvSpPr>
                  <p:nvPr/>
                </p:nvSpPr>
                <p:spPr bwMode="auto">
                  <a:xfrm>
                    <a:off x="2780" y="1761"/>
                    <a:ext cx="28" cy="5"/>
                  </a:xfrm>
                  <a:custGeom>
                    <a:avLst/>
                    <a:gdLst>
                      <a:gd name="T0" fmla="*/ 0 w 28"/>
                      <a:gd name="T1" fmla="*/ 0 h 5"/>
                      <a:gd name="T2" fmla="*/ 0 w 28"/>
                      <a:gd name="T3" fmla="*/ 0 h 5"/>
                      <a:gd name="T4" fmla="*/ 0 w 28"/>
                      <a:gd name="T5" fmla="*/ 0 h 5"/>
                      <a:gd name="T6" fmla="*/ 0 w 28"/>
                      <a:gd name="T7" fmla="*/ 0 h 5"/>
                      <a:gd name="T8" fmla="*/ 0 w 28"/>
                      <a:gd name="T9" fmla="*/ 0 h 5"/>
                      <a:gd name="T10" fmla="*/ 0 w 28"/>
                      <a:gd name="T11" fmla="*/ 0 h 5"/>
                      <a:gd name="T12" fmla="*/ 0 w 28"/>
                      <a:gd name="T13" fmla="*/ 0 h 5"/>
                      <a:gd name="T14" fmla="*/ 0 w 28"/>
                      <a:gd name="T15" fmla="*/ 0 h 5"/>
                      <a:gd name="T16" fmla="*/ 0 w 28"/>
                      <a:gd name="T17" fmla="*/ 0 h 5"/>
                      <a:gd name="T18" fmla="*/ 0 w 28"/>
                      <a:gd name="T19" fmla="*/ 2 h 5"/>
                      <a:gd name="T20" fmla="*/ 0 w 28"/>
                      <a:gd name="T21" fmla="*/ 2 h 5"/>
                      <a:gd name="T22" fmla="*/ 0 w 28"/>
                      <a:gd name="T23" fmla="*/ 2 h 5"/>
                      <a:gd name="T24" fmla="*/ 0 w 28"/>
                      <a:gd name="T25" fmla="*/ 2 h 5"/>
                      <a:gd name="T26" fmla="*/ 2 w 28"/>
                      <a:gd name="T27" fmla="*/ 2 h 5"/>
                      <a:gd name="T28" fmla="*/ 2 w 28"/>
                      <a:gd name="T29" fmla="*/ 2 h 5"/>
                      <a:gd name="T30" fmla="*/ 2 w 28"/>
                      <a:gd name="T31" fmla="*/ 2 h 5"/>
                      <a:gd name="T32" fmla="*/ 2 w 28"/>
                      <a:gd name="T33" fmla="*/ 2 h 5"/>
                      <a:gd name="T34" fmla="*/ 28 w 28"/>
                      <a:gd name="T35" fmla="*/ 5 h 5"/>
                      <a:gd name="T36" fmla="*/ 28 w 28"/>
                      <a:gd name="T37" fmla="*/ 5 h 5"/>
                      <a:gd name="T38" fmla="*/ 28 w 28"/>
                      <a:gd name="T39" fmla="*/ 5 h 5"/>
                      <a:gd name="T40" fmla="*/ 28 w 28"/>
                      <a:gd name="T41" fmla="*/ 5 h 5"/>
                      <a:gd name="T42" fmla="*/ 28 w 28"/>
                      <a:gd name="T43" fmla="*/ 3 h 5"/>
                      <a:gd name="T44" fmla="*/ 28 w 28"/>
                      <a:gd name="T45" fmla="*/ 3 h 5"/>
                      <a:gd name="T46" fmla="*/ 28 w 28"/>
                      <a:gd name="T47" fmla="*/ 3 h 5"/>
                      <a:gd name="T48" fmla="*/ 26 w 28"/>
                      <a:gd name="T49" fmla="*/ 3 h 5"/>
                      <a:gd name="T50" fmla="*/ 26 w 28"/>
                      <a:gd name="T51" fmla="*/ 3 h 5"/>
                      <a:gd name="T52" fmla="*/ 26 w 28"/>
                      <a:gd name="T53" fmla="*/ 3 h 5"/>
                      <a:gd name="T54" fmla="*/ 26 w 28"/>
                      <a:gd name="T55" fmla="*/ 3 h 5"/>
                      <a:gd name="T56" fmla="*/ 26 w 28"/>
                      <a:gd name="T57" fmla="*/ 2 h 5"/>
                      <a:gd name="T58" fmla="*/ 26 w 28"/>
                      <a:gd name="T59" fmla="*/ 2 h 5"/>
                      <a:gd name="T60" fmla="*/ 26 w 28"/>
                      <a:gd name="T61" fmla="*/ 2 h 5"/>
                      <a:gd name="T62" fmla="*/ 26 w 28"/>
                      <a:gd name="T63" fmla="*/ 2 h 5"/>
                      <a:gd name="T64" fmla="*/ 28 w 28"/>
                      <a:gd name="T6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 h="5">
                        <a:moveTo>
                          <a:pt x="28" y="2"/>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lnTo>
                          <a:pt x="0" y="2"/>
                        </a:lnTo>
                        <a:lnTo>
                          <a:pt x="0" y="2"/>
                        </a:lnTo>
                        <a:lnTo>
                          <a:pt x="0" y="2"/>
                        </a:lnTo>
                        <a:lnTo>
                          <a:pt x="0" y="2"/>
                        </a:lnTo>
                        <a:lnTo>
                          <a:pt x="0" y="2"/>
                        </a:lnTo>
                        <a:lnTo>
                          <a:pt x="2" y="2"/>
                        </a:lnTo>
                        <a:lnTo>
                          <a:pt x="2" y="2"/>
                        </a:lnTo>
                        <a:lnTo>
                          <a:pt x="2" y="2"/>
                        </a:lnTo>
                        <a:lnTo>
                          <a:pt x="2" y="2"/>
                        </a:lnTo>
                        <a:lnTo>
                          <a:pt x="2" y="2"/>
                        </a:lnTo>
                        <a:lnTo>
                          <a:pt x="2" y="2"/>
                        </a:lnTo>
                        <a:lnTo>
                          <a:pt x="2" y="2"/>
                        </a:lnTo>
                        <a:lnTo>
                          <a:pt x="2" y="2"/>
                        </a:lnTo>
                        <a:lnTo>
                          <a:pt x="28" y="5"/>
                        </a:lnTo>
                        <a:lnTo>
                          <a:pt x="28" y="5"/>
                        </a:lnTo>
                        <a:lnTo>
                          <a:pt x="28" y="5"/>
                        </a:lnTo>
                        <a:lnTo>
                          <a:pt x="28" y="5"/>
                        </a:lnTo>
                        <a:lnTo>
                          <a:pt x="28" y="5"/>
                        </a:lnTo>
                        <a:lnTo>
                          <a:pt x="28" y="5"/>
                        </a:lnTo>
                        <a:lnTo>
                          <a:pt x="28" y="5"/>
                        </a:lnTo>
                        <a:lnTo>
                          <a:pt x="28" y="5"/>
                        </a:lnTo>
                        <a:lnTo>
                          <a:pt x="28" y="5"/>
                        </a:lnTo>
                        <a:lnTo>
                          <a:pt x="28" y="3"/>
                        </a:lnTo>
                        <a:lnTo>
                          <a:pt x="28" y="3"/>
                        </a:lnTo>
                        <a:lnTo>
                          <a:pt x="28" y="3"/>
                        </a:lnTo>
                        <a:lnTo>
                          <a:pt x="28" y="3"/>
                        </a:lnTo>
                        <a:lnTo>
                          <a:pt x="28" y="3"/>
                        </a:lnTo>
                        <a:lnTo>
                          <a:pt x="28" y="3"/>
                        </a:lnTo>
                        <a:lnTo>
                          <a:pt x="26" y="3"/>
                        </a:lnTo>
                        <a:lnTo>
                          <a:pt x="26" y="3"/>
                        </a:lnTo>
                        <a:lnTo>
                          <a:pt x="26" y="3"/>
                        </a:lnTo>
                        <a:lnTo>
                          <a:pt x="26" y="3"/>
                        </a:lnTo>
                        <a:lnTo>
                          <a:pt x="26" y="3"/>
                        </a:lnTo>
                        <a:lnTo>
                          <a:pt x="26" y="3"/>
                        </a:lnTo>
                        <a:lnTo>
                          <a:pt x="26" y="3"/>
                        </a:lnTo>
                        <a:lnTo>
                          <a:pt x="26" y="2"/>
                        </a:lnTo>
                        <a:lnTo>
                          <a:pt x="26" y="2"/>
                        </a:lnTo>
                        <a:lnTo>
                          <a:pt x="26" y="2"/>
                        </a:lnTo>
                        <a:lnTo>
                          <a:pt x="26" y="2"/>
                        </a:lnTo>
                        <a:lnTo>
                          <a:pt x="26" y="2"/>
                        </a:lnTo>
                        <a:lnTo>
                          <a:pt x="26" y="2"/>
                        </a:lnTo>
                        <a:lnTo>
                          <a:pt x="26" y="2"/>
                        </a:lnTo>
                        <a:lnTo>
                          <a:pt x="26" y="2"/>
                        </a:lnTo>
                        <a:lnTo>
                          <a:pt x="28" y="2"/>
                        </a:lnTo>
                        <a:lnTo>
                          <a:pt x="28" y="2"/>
                        </a:lnTo>
                        <a:lnTo>
                          <a:pt x="28" y="2"/>
                        </a:lnTo>
                        <a:close/>
                      </a:path>
                    </a:pathLst>
                  </a:custGeom>
                  <a:solidFill>
                    <a:srgbClr val="000000"/>
                  </a:solidFill>
                  <a:ln w="9525">
                    <a:solidFill>
                      <a:schemeClr val="hlink"/>
                    </a:solidFill>
                    <a:round/>
                    <a:headEnd/>
                    <a:tailEnd/>
                  </a:ln>
                </p:spPr>
                <p:txBody>
                  <a:bodyPr/>
                  <a:lstStyle/>
                  <a:p>
                    <a:endParaRPr lang="en-US"/>
                  </a:p>
                </p:txBody>
              </p:sp>
              <p:sp>
                <p:nvSpPr>
                  <p:cNvPr id="2354" name="Freeform 306"/>
                  <p:cNvSpPr>
                    <a:spLocks/>
                  </p:cNvSpPr>
                  <p:nvPr/>
                </p:nvSpPr>
                <p:spPr bwMode="auto">
                  <a:xfrm>
                    <a:off x="2780" y="1761"/>
                    <a:ext cx="28" cy="5"/>
                  </a:xfrm>
                  <a:custGeom>
                    <a:avLst/>
                    <a:gdLst>
                      <a:gd name="T0" fmla="*/ 28 w 28"/>
                      <a:gd name="T1" fmla="*/ 2 h 5"/>
                      <a:gd name="T2" fmla="*/ 0 w 28"/>
                      <a:gd name="T3" fmla="*/ 0 h 5"/>
                      <a:gd name="T4" fmla="*/ 0 w 28"/>
                      <a:gd name="T5" fmla="*/ 2 h 5"/>
                      <a:gd name="T6" fmla="*/ 2 w 28"/>
                      <a:gd name="T7" fmla="*/ 2 h 5"/>
                      <a:gd name="T8" fmla="*/ 28 w 28"/>
                      <a:gd name="T9" fmla="*/ 5 h 5"/>
                      <a:gd name="T10" fmla="*/ 28 w 28"/>
                      <a:gd name="T11" fmla="*/ 3 h 5"/>
                      <a:gd name="T12" fmla="*/ 26 w 28"/>
                      <a:gd name="T13" fmla="*/ 3 h 5"/>
                      <a:gd name="T14" fmla="*/ 26 w 28"/>
                      <a:gd name="T15" fmla="*/ 2 h 5"/>
                      <a:gd name="T16" fmla="*/ 28 w 28"/>
                      <a:gd name="T1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5">
                        <a:moveTo>
                          <a:pt x="28" y="2"/>
                        </a:moveTo>
                        <a:lnTo>
                          <a:pt x="0" y="0"/>
                        </a:lnTo>
                        <a:lnTo>
                          <a:pt x="0" y="2"/>
                        </a:lnTo>
                        <a:lnTo>
                          <a:pt x="2" y="2"/>
                        </a:lnTo>
                        <a:lnTo>
                          <a:pt x="28" y="5"/>
                        </a:lnTo>
                        <a:lnTo>
                          <a:pt x="28" y="3"/>
                        </a:lnTo>
                        <a:lnTo>
                          <a:pt x="26" y="3"/>
                        </a:lnTo>
                        <a:lnTo>
                          <a:pt x="26" y="2"/>
                        </a:lnTo>
                        <a:lnTo>
                          <a:pt x="28" y="2"/>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5" name="Freeform 307"/>
                  <p:cNvSpPr>
                    <a:spLocks/>
                  </p:cNvSpPr>
                  <p:nvPr/>
                </p:nvSpPr>
                <p:spPr bwMode="auto">
                  <a:xfrm>
                    <a:off x="2806" y="1763"/>
                    <a:ext cx="3" cy="3"/>
                  </a:xfrm>
                  <a:custGeom>
                    <a:avLst/>
                    <a:gdLst>
                      <a:gd name="T0" fmla="*/ 0 w 3"/>
                      <a:gd name="T1" fmla="*/ 0 h 3"/>
                      <a:gd name="T2" fmla="*/ 0 w 3"/>
                      <a:gd name="T3" fmla="*/ 0 h 3"/>
                      <a:gd name="T4" fmla="*/ 0 w 3"/>
                      <a:gd name="T5" fmla="*/ 0 h 3"/>
                      <a:gd name="T6" fmla="*/ 0 w 3"/>
                      <a:gd name="T7" fmla="*/ 0 h 3"/>
                      <a:gd name="T8" fmla="*/ 0 w 3"/>
                      <a:gd name="T9" fmla="*/ 1 h 3"/>
                      <a:gd name="T10" fmla="*/ 0 w 3"/>
                      <a:gd name="T11" fmla="*/ 1 h 3"/>
                      <a:gd name="T12" fmla="*/ 0 w 3"/>
                      <a:gd name="T13" fmla="*/ 1 h 3"/>
                      <a:gd name="T14" fmla="*/ 0 w 3"/>
                      <a:gd name="T15" fmla="*/ 1 h 3"/>
                      <a:gd name="T16" fmla="*/ 2 w 3"/>
                      <a:gd name="T17" fmla="*/ 1 h 3"/>
                      <a:gd name="T18" fmla="*/ 2 w 3"/>
                      <a:gd name="T19" fmla="*/ 1 h 3"/>
                      <a:gd name="T20" fmla="*/ 2 w 3"/>
                      <a:gd name="T21" fmla="*/ 1 h 3"/>
                      <a:gd name="T22" fmla="*/ 2 w 3"/>
                      <a:gd name="T23" fmla="*/ 3 h 3"/>
                      <a:gd name="T24" fmla="*/ 2 w 3"/>
                      <a:gd name="T25" fmla="*/ 3 h 3"/>
                      <a:gd name="T26" fmla="*/ 2 w 3"/>
                      <a:gd name="T27" fmla="*/ 3 h 3"/>
                      <a:gd name="T28" fmla="*/ 2 w 3"/>
                      <a:gd name="T29" fmla="*/ 3 h 3"/>
                      <a:gd name="T30" fmla="*/ 3 w 3"/>
                      <a:gd name="T31" fmla="*/ 3 h 3"/>
                      <a:gd name="T32" fmla="*/ 3 w 3"/>
                      <a:gd name="T33" fmla="*/ 3 h 3"/>
                      <a:gd name="T34" fmla="*/ 3 w 3"/>
                      <a:gd name="T35" fmla="*/ 3 h 3"/>
                      <a:gd name="T36" fmla="*/ 3 w 3"/>
                      <a:gd name="T37" fmla="*/ 3 h 3"/>
                      <a:gd name="T38" fmla="*/ 3 w 3"/>
                      <a:gd name="T39" fmla="*/ 3 h 3"/>
                      <a:gd name="T40" fmla="*/ 3 w 3"/>
                      <a:gd name="T41" fmla="*/ 1 h 3"/>
                      <a:gd name="T42" fmla="*/ 3 w 3"/>
                      <a:gd name="T43" fmla="*/ 1 h 3"/>
                      <a:gd name="T44" fmla="*/ 3 w 3"/>
                      <a:gd name="T45" fmla="*/ 1 h 3"/>
                      <a:gd name="T46" fmla="*/ 3 w 3"/>
                      <a:gd name="T47" fmla="*/ 1 h 3"/>
                      <a:gd name="T48" fmla="*/ 3 w 3"/>
                      <a:gd name="T49" fmla="*/ 1 h 3"/>
                      <a:gd name="T50" fmla="*/ 2 w 3"/>
                      <a:gd name="T51" fmla="*/ 1 h 3"/>
                      <a:gd name="T52" fmla="*/ 2 w 3"/>
                      <a:gd name="T53" fmla="*/ 0 h 3"/>
                      <a:gd name="T54" fmla="*/ 2 w 3"/>
                      <a:gd name="T55" fmla="*/ 0 h 3"/>
                      <a:gd name="T56" fmla="*/ 2 w 3"/>
                      <a:gd name="T57" fmla="*/ 0 h 3"/>
                      <a:gd name="T58" fmla="*/ 2 w 3"/>
                      <a:gd name="T59" fmla="*/ 0 h 3"/>
                      <a:gd name="T60" fmla="*/ 2 w 3"/>
                      <a:gd name="T61" fmla="*/ 0 h 3"/>
                      <a:gd name="T62" fmla="*/ 2 w 3"/>
                      <a:gd name="T63" fmla="*/ 0 h 3"/>
                      <a:gd name="T64" fmla="*/ 0 w 3"/>
                      <a:gd name="T6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 h="3">
                        <a:moveTo>
                          <a:pt x="0" y="0"/>
                        </a:moveTo>
                        <a:lnTo>
                          <a:pt x="0" y="0"/>
                        </a:lnTo>
                        <a:lnTo>
                          <a:pt x="0" y="0"/>
                        </a:lnTo>
                        <a:lnTo>
                          <a:pt x="0" y="0"/>
                        </a:lnTo>
                        <a:lnTo>
                          <a:pt x="0" y="1"/>
                        </a:lnTo>
                        <a:lnTo>
                          <a:pt x="0" y="1"/>
                        </a:lnTo>
                        <a:lnTo>
                          <a:pt x="0" y="1"/>
                        </a:lnTo>
                        <a:lnTo>
                          <a:pt x="0" y="1"/>
                        </a:lnTo>
                        <a:lnTo>
                          <a:pt x="2" y="1"/>
                        </a:lnTo>
                        <a:lnTo>
                          <a:pt x="2" y="1"/>
                        </a:lnTo>
                        <a:lnTo>
                          <a:pt x="2" y="1"/>
                        </a:lnTo>
                        <a:lnTo>
                          <a:pt x="2" y="3"/>
                        </a:lnTo>
                        <a:lnTo>
                          <a:pt x="2" y="3"/>
                        </a:lnTo>
                        <a:lnTo>
                          <a:pt x="2" y="3"/>
                        </a:lnTo>
                        <a:lnTo>
                          <a:pt x="2" y="3"/>
                        </a:lnTo>
                        <a:lnTo>
                          <a:pt x="3" y="3"/>
                        </a:lnTo>
                        <a:lnTo>
                          <a:pt x="3" y="3"/>
                        </a:lnTo>
                        <a:lnTo>
                          <a:pt x="3" y="3"/>
                        </a:lnTo>
                        <a:lnTo>
                          <a:pt x="3" y="3"/>
                        </a:lnTo>
                        <a:lnTo>
                          <a:pt x="3" y="3"/>
                        </a:lnTo>
                        <a:lnTo>
                          <a:pt x="3" y="1"/>
                        </a:lnTo>
                        <a:lnTo>
                          <a:pt x="3" y="1"/>
                        </a:lnTo>
                        <a:lnTo>
                          <a:pt x="3" y="1"/>
                        </a:lnTo>
                        <a:lnTo>
                          <a:pt x="3" y="1"/>
                        </a:lnTo>
                        <a:lnTo>
                          <a:pt x="3" y="1"/>
                        </a:lnTo>
                        <a:lnTo>
                          <a:pt x="2" y="1"/>
                        </a:lnTo>
                        <a:lnTo>
                          <a:pt x="2" y="0"/>
                        </a:lnTo>
                        <a:lnTo>
                          <a:pt x="2" y="0"/>
                        </a:lnTo>
                        <a:lnTo>
                          <a:pt x="2" y="0"/>
                        </a:lnTo>
                        <a:lnTo>
                          <a:pt x="2" y="0"/>
                        </a:lnTo>
                        <a:lnTo>
                          <a:pt x="2" y="0"/>
                        </a:lnTo>
                        <a:lnTo>
                          <a:pt x="2" y="0"/>
                        </a:lnTo>
                        <a:lnTo>
                          <a:pt x="0" y="0"/>
                        </a:lnTo>
                        <a:close/>
                      </a:path>
                    </a:pathLst>
                  </a:custGeom>
                  <a:solidFill>
                    <a:srgbClr val="000000"/>
                  </a:solidFill>
                  <a:ln w="9525">
                    <a:solidFill>
                      <a:schemeClr val="hlink"/>
                    </a:solidFill>
                    <a:round/>
                    <a:headEnd/>
                    <a:tailEnd/>
                  </a:ln>
                </p:spPr>
                <p:txBody>
                  <a:bodyPr/>
                  <a:lstStyle/>
                  <a:p>
                    <a:endParaRPr lang="en-US"/>
                  </a:p>
                </p:txBody>
              </p:sp>
              <p:sp>
                <p:nvSpPr>
                  <p:cNvPr id="2356" name="Freeform 308"/>
                  <p:cNvSpPr>
                    <a:spLocks/>
                  </p:cNvSpPr>
                  <p:nvPr/>
                </p:nvSpPr>
                <p:spPr bwMode="auto">
                  <a:xfrm>
                    <a:off x="2806" y="1763"/>
                    <a:ext cx="3" cy="3"/>
                  </a:xfrm>
                  <a:custGeom>
                    <a:avLst/>
                    <a:gdLst>
                      <a:gd name="T0" fmla="*/ 0 w 3"/>
                      <a:gd name="T1" fmla="*/ 0 h 3"/>
                      <a:gd name="T2" fmla="*/ 0 w 3"/>
                      <a:gd name="T3" fmla="*/ 1 h 3"/>
                      <a:gd name="T4" fmla="*/ 2 w 3"/>
                      <a:gd name="T5" fmla="*/ 1 h 3"/>
                      <a:gd name="T6" fmla="*/ 2 w 3"/>
                      <a:gd name="T7" fmla="*/ 3 h 3"/>
                      <a:gd name="T8" fmla="*/ 3 w 3"/>
                      <a:gd name="T9" fmla="*/ 3 h 3"/>
                      <a:gd name="T10" fmla="*/ 3 w 3"/>
                      <a:gd name="T11" fmla="*/ 1 h 3"/>
                      <a:gd name="T12" fmla="*/ 2 w 3"/>
                      <a:gd name="T13" fmla="*/ 1 h 3"/>
                      <a:gd name="T14" fmla="*/ 2 w 3"/>
                      <a:gd name="T15" fmla="*/ 0 h 3"/>
                      <a:gd name="T16" fmla="*/ 0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0" y="0"/>
                        </a:moveTo>
                        <a:lnTo>
                          <a:pt x="0" y="1"/>
                        </a:lnTo>
                        <a:lnTo>
                          <a:pt x="2" y="1"/>
                        </a:lnTo>
                        <a:lnTo>
                          <a:pt x="2" y="3"/>
                        </a:lnTo>
                        <a:lnTo>
                          <a:pt x="3" y="3"/>
                        </a:lnTo>
                        <a:lnTo>
                          <a:pt x="3" y="1"/>
                        </a:lnTo>
                        <a:lnTo>
                          <a:pt x="2" y="1"/>
                        </a:lnTo>
                        <a:lnTo>
                          <a:pt x="2" y="0"/>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7" name="Freeform 309"/>
                  <p:cNvSpPr>
                    <a:spLocks/>
                  </p:cNvSpPr>
                  <p:nvPr/>
                </p:nvSpPr>
                <p:spPr bwMode="auto">
                  <a:xfrm>
                    <a:off x="2740" y="1733"/>
                    <a:ext cx="6" cy="12"/>
                  </a:xfrm>
                  <a:custGeom>
                    <a:avLst/>
                    <a:gdLst>
                      <a:gd name="T0" fmla="*/ 3 w 6"/>
                      <a:gd name="T1" fmla="*/ 0 h 12"/>
                      <a:gd name="T2" fmla="*/ 3 w 6"/>
                      <a:gd name="T3" fmla="*/ 0 h 12"/>
                      <a:gd name="T4" fmla="*/ 4 w 6"/>
                      <a:gd name="T5" fmla="*/ 0 h 12"/>
                      <a:gd name="T6" fmla="*/ 4 w 6"/>
                      <a:gd name="T7" fmla="*/ 0 h 12"/>
                      <a:gd name="T8" fmla="*/ 6 w 6"/>
                      <a:gd name="T9" fmla="*/ 1 h 12"/>
                      <a:gd name="T10" fmla="*/ 6 w 6"/>
                      <a:gd name="T11" fmla="*/ 3 h 12"/>
                      <a:gd name="T12" fmla="*/ 6 w 6"/>
                      <a:gd name="T13" fmla="*/ 3 h 12"/>
                      <a:gd name="T14" fmla="*/ 6 w 6"/>
                      <a:gd name="T15" fmla="*/ 4 h 12"/>
                      <a:gd name="T16" fmla="*/ 6 w 6"/>
                      <a:gd name="T17" fmla="*/ 6 h 12"/>
                      <a:gd name="T18" fmla="*/ 6 w 6"/>
                      <a:gd name="T19" fmla="*/ 7 h 12"/>
                      <a:gd name="T20" fmla="*/ 6 w 6"/>
                      <a:gd name="T21" fmla="*/ 7 h 12"/>
                      <a:gd name="T22" fmla="*/ 6 w 6"/>
                      <a:gd name="T23" fmla="*/ 9 h 12"/>
                      <a:gd name="T24" fmla="*/ 6 w 6"/>
                      <a:gd name="T25" fmla="*/ 10 h 12"/>
                      <a:gd name="T26" fmla="*/ 4 w 6"/>
                      <a:gd name="T27" fmla="*/ 10 h 12"/>
                      <a:gd name="T28" fmla="*/ 4 w 6"/>
                      <a:gd name="T29" fmla="*/ 10 h 12"/>
                      <a:gd name="T30" fmla="*/ 3 w 6"/>
                      <a:gd name="T31" fmla="*/ 12 h 12"/>
                      <a:gd name="T32" fmla="*/ 3 w 6"/>
                      <a:gd name="T33" fmla="*/ 12 h 12"/>
                      <a:gd name="T34" fmla="*/ 3 w 6"/>
                      <a:gd name="T35" fmla="*/ 12 h 12"/>
                      <a:gd name="T36" fmla="*/ 1 w 6"/>
                      <a:gd name="T37" fmla="*/ 10 h 12"/>
                      <a:gd name="T38" fmla="*/ 1 w 6"/>
                      <a:gd name="T39" fmla="*/ 10 h 12"/>
                      <a:gd name="T40" fmla="*/ 1 w 6"/>
                      <a:gd name="T41" fmla="*/ 10 h 12"/>
                      <a:gd name="T42" fmla="*/ 0 w 6"/>
                      <a:gd name="T43" fmla="*/ 9 h 12"/>
                      <a:gd name="T44" fmla="*/ 0 w 6"/>
                      <a:gd name="T45" fmla="*/ 7 h 12"/>
                      <a:gd name="T46" fmla="*/ 0 w 6"/>
                      <a:gd name="T47" fmla="*/ 7 h 12"/>
                      <a:gd name="T48" fmla="*/ 0 w 6"/>
                      <a:gd name="T49" fmla="*/ 6 h 12"/>
                      <a:gd name="T50" fmla="*/ 0 w 6"/>
                      <a:gd name="T51" fmla="*/ 4 h 12"/>
                      <a:gd name="T52" fmla="*/ 0 w 6"/>
                      <a:gd name="T53" fmla="*/ 3 h 12"/>
                      <a:gd name="T54" fmla="*/ 0 w 6"/>
                      <a:gd name="T55" fmla="*/ 3 h 12"/>
                      <a:gd name="T56" fmla="*/ 1 w 6"/>
                      <a:gd name="T57" fmla="*/ 1 h 12"/>
                      <a:gd name="T58" fmla="*/ 1 w 6"/>
                      <a:gd name="T59" fmla="*/ 0 h 12"/>
                      <a:gd name="T60" fmla="*/ 1 w 6"/>
                      <a:gd name="T61" fmla="*/ 0 h 12"/>
                      <a:gd name="T62" fmla="*/ 3 w 6"/>
                      <a:gd name="T63" fmla="*/ 0 h 12"/>
                      <a:gd name="T64" fmla="*/ 3 w 6"/>
                      <a:gd name="T6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12">
                        <a:moveTo>
                          <a:pt x="3" y="0"/>
                        </a:moveTo>
                        <a:lnTo>
                          <a:pt x="3" y="0"/>
                        </a:lnTo>
                        <a:lnTo>
                          <a:pt x="4" y="0"/>
                        </a:lnTo>
                        <a:lnTo>
                          <a:pt x="4" y="0"/>
                        </a:lnTo>
                        <a:lnTo>
                          <a:pt x="6" y="1"/>
                        </a:lnTo>
                        <a:lnTo>
                          <a:pt x="6" y="3"/>
                        </a:lnTo>
                        <a:lnTo>
                          <a:pt x="6" y="3"/>
                        </a:lnTo>
                        <a:lnTo>
                          <a:pt x="6" y="4"/>
                        </a:lnTo>
                        <a:lnTo>
                          <a:pt x="6" y="6"/>
                        </a:lnTo>
                        <a:lnTo>
                          <a:pt x="6" y="7"/>
                        </a:lnTo>
                        <a:lnTo>
                          <a:pt x="6" y="7"/>
                        </a:lnTo>
                        <a:lnTo>
                          <a:pt x="6" y="9"/>
                        </a:lnTo>
                        <a:lnTo>
                          <a:pt x="6" y="10"/>
                        </a:lnTo>
                        <a:lnTo>
                          <a:pt x="4" y="10"/>
                        </a:lnTo>
                        <a:lnTo>
                          <a:pt x="4" y="10"/>
                        </a:lnTo>
                        <a:lnTo>
                          <a:pt x="3" y="12"/>
                        </a:lnTo>
                        <a:lnTo>
                          <a:pt x="3" y="12"/>
                        </a:lnTo>
                        <a:lnTo>
                          <a:pt x="3" y="12"/>
                        </a:lnTo>
                        <a:lnTo>
                          <a:pt x="1" y="10"/>
                        </a:lnTo>
                        <a:lnTo>
                          <a:pt x="1" y="10"/>
                        </a:lnTo>
                        <a:lnTo>
                          <a:pt x="1" y="10"/>
                        </a:lnTo>
                        <a:lnTo>
                          <a:pt x="0" y="9"/>
                        </a:lnTo>
                        <a:lnTo>
                          <a:pt x="0" y="7"/>
                        </a:lnTo>
                        <a:lnTo>
                          <a:pt x="0" y="7"/>
                        </a:lnTo>
                        <a:lnTo>
                          <a:pt x="0" y="6"/>
                        </a:lnTo>
                        <a:lnTo>
                          <a:pt x="0" y="4"/>
                        </a:lnTo>
                        <a:lnTo>
                          <a:pt x="0" y="3"/>
                        </a:lnTo>
                        <a:lnTo>
                          <a:pt x="0" y="3"/>
                        </a:lnTo>
                        <a:lnTo>
                          <a:pt x="1" y="1"/>
                        </a:lnTo>
                        <a:lnTo>
                          <a:pt x="1" y="0"/>
                        </a:lnTo>
                        <a:lnTo>
                          <a:pt x="1" y="0"/>
                        </a:lnTo>
                        <a:lnTo>
                          <a:pt x="3" y="0"/>
                        </a:lnTo>
                        <a:lnTo>
                          <a:pt x="3" y="0"/>
                        </a:lnTo>
                        <a:close/>
                      </a:path>
                    </a:pathLst>
                  </a:custGeom>
                  <a:solidFill>
                    <a:srgbClr val="000000"/>
                  </a:solidFill>
                  <a:ln w="9525">
                    <a:solidFill>
                      <a:schemeClr val="hlink"/>
                    </a:solidFill>
                    <a:round/>
                    <a:headEnd/>
                    <a:tailEnd/>
                  </a:ln>
                </p:spPr>
                <p:txBody>
                  <a:bodyPr/>
                  <a:lstStyle/>
                  <a:p>
                    <a:endParaRPr lang="en-US"/>
                  </a:p>
                </p:txBody>
              </p:sp>
              <p:sp>
                <p:nvSpPr>
                  <p:cNvPr id="2358" name="Freeform 310"/>
                  <p:cNvSpPr>
                    <a:spLocks/>
                  </p:cNvSpPr>
                  <p:nvPr/>
                </p:nvSpPr>
                <p:spPr bwMode="auto">
                  <a:xfrm>
                    <a:off x="2740" y="1733"/>
                    <a:ext cx="6" cy="12"/>
                  </a:xfrm>
                  <a:custGeom>
                    <a:avLst/>
                    <a:gdLst>
                      <a:gd name="T0" fmla="*/ 3 w 6"/>
                      <a:gd name="T1" fmla="*/ 0 h 12"/>
                      <a:gd name="T2" fmla="*/ 4 w 6"/>
                      <a:gd name="T3" fmla="*/ 0 h 12"/>
                      <a:gd name="T4" fmla="*/ 6 w 6"/>
                      <a:gd name="T5" fmla="*/ 1 h 12"/>
                      <a:gd name="T6" fmla="*/ 6 w 6"/>
                      <a:gd name="T7" fmla="*/ 3 h 12"/>
                      <a:gd name="T8" fmla="*/ 6 w 6"/>
                      <a:gd name="T9" fmla="*/ 4 h 12"/>
                      <a:gd name="T10" fmla="*/ 6 w 6"/>
                      <a:gd name="T11" fmla="*/ 6 h 12"/>
                      <a:gd name="T12" fmla="*/ 6 w 6"/>
                      <a:gd name="T13" fmla="*/ 7 h 12"/>
                      <a:gd name="T14" fmla="*/ 6 w 6"/>
                      <a:gd name="T15" fmla="*/ 9 h 12"/>
                      <a:gd name="T16" fmla="*/ 6 w 6"/>
                      <a:gd name="T17" fmla="*/ 10 h 12"/>
                      <a:gd name="T18" fmla="*/ 4 w 6"/>
                      <a:gd name="T19" fmla="*/ 10 h 12"/>
                      <a:gd name="T20" fmla="*/ 3 w 6"/>
                      <a:gd name="T21" fmla="*/ 12 h 12"/>
                      <a:gd name="T22" fmla="*/ 1 w 6"/>
                      <a:gd name="T23" fmla="*/ 10 h 12"/>
                      <a:gd name="T24" fmla="*/ 0 w 6"/>
                      <a:gd name="T25" fmla="*/ 9 h 12"/>
                      <a:gd name="T26" fmla="*/ 0 w 6"/>
                      <a:gd name="T27" fmla="*/ 7 h 12"/>
                      <a:gd name="T28" fmla="*/ 0 w 6"/>
                      <a:gd name="T29" fmla="*/ 6 h 12"/>
                      <a:gd name="T30" fmla="*/ 0 w 6"/>
                      <a:gd name="T31" fmla="*/ 4 h 12"/>
                      <a:gd name="T32" fmla="*/ 0 w 6"/>
                      <a:gd name="T33" fmla="*/ 3 h 12"/>
                      <a:gd name="T34" fmla="*/ 1 w 6"/>
                      <a:gd name="T35" fmla="*/ 1 h 12"/>
                      <a:gd name="T36" fmla="*/ 1 w 6"/>
                      <a:gd name="T37" fmla="*/ 0 h 12"/>
                      <a:gd name="T38" fmla="*/ 3 w 6"/>
                      <a:gd name="T3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12">
                        <a:moveTo>
                          <a:pt x="3" y="0"/>
                        </a:moveTo>
                        <a:lnTo>
                          <a:pt x="4" y="0"/>
                        </a:lnTo>
                        <a:lnTo>
                          <a:pt x="6" y="1"/>
                        </a:lnTo>
                        <a:lnTo>
                          <a:pt x="6" y="3"/>
                        </a:lnTo>
                        <a:lnTo>
                          <a:pt x="6" y="4"/>
                        </a:lnTo>
                        <a:lnTo>
                          <a:pt x="6" y="6"/>
                        </a:lnTo>
                        <a:lnTo>
                          <a:pt x="6" y="7"/>
                        </a:lnTo>
                        <a:lnTo>
                          <a:pt x="6" y="9"/>
                        </a:lnTo>
                        <a:lnTo>
                          <a:pt x="6" y="10"/>
                        </a:lnTo>
                        <a:lnTo>
                          <a:pt x="4" y="10"/>
                        </a:lnTo>
                        <a:lnTo>
                          <a:pt x="3" y="12"/>
                        </a:lnTo>
                        <a:lnTo>
                          <a:pt x="1" y="10"/>
                        </a:lnTo>
                        <a:lnTo>
                          <a:pt x="0" y="9"/>
                        </a:lnTo>
                        <a:lnTo>
                          <a:pt x="0" y="7"/>
                        </a:lnTo>
                        <a:lnTo>
                          <a:pt x="0" y="6"/>
                        </a:lnTo>
                        <a:lnTo>
                          <a:pt x="0" y="4"/>
                        </a:lnTo>
                        <a:lnTo>
                          <a:pt x="0" y="3"/>
                        </a:lnTo>
                        <a:lnTo>
                          <a:pt x="1" y="1"/>
                        </a:lnTo>
                        <a:lnTo>
                          <a:pt x="1" y="0"/>
                        </a:lnTo>
                        <a:lnTo>
                          <a:pt x="3"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9" name="Freeform 311"/>
                  <p:cNvSpPr>
                    <a:spLocks/>
                  </p:cNvSpPr>
                  <p:nvPr/>
                </p:nvSpPr>
                <p:spPr bwMode="auto">
                  <a:xfrm>
                    <a:off x="2673" y="1646"/>
                    <a:ext cx="91" cy="366"/>
                  </a:xfrm>
                  <a:custGeom>
                    <a:avLst/>
                    <a:gdLst>
                      <a:gd name="T0" fmla="*/ 50 w 91"/>
                      <a:gd name="T1" fmla="*/ 0 h 366"/>
                      <a:gd name="T2" fmla="*/ 50 w 91"/>
                      <a:gd name="T3" fmla="*/ 178 h 366"/>
                      <a:gd name="T4" fmla="*/ 0 w 91"/>
                      <a:gd name="T5" fmla="*/ 366 h 366"/>
                      <a:gd name="T6" fmla="*/ 9 w 91"/>
                      <a:gd name="T7" fmla="*/ 366 h 366"/>
                      <a:gd name="T8" fmla="*/ 37 w 91"/>
                      <a:gd name="T9" fmla="*/ 267 h 366"/>
                      <a:gd name="T10" fmla="*/ 91 w 91"/>
                      <a:gd name="T11" fmla="*/ 174 h 366"/>
                    </a:gdLst>
                    <a:ahLst/>
                    <a:cxnLst>
                      <a:cxn ang="0">
                        <a:pos x="T0" y="T1"/>
                      </a:cxn>
                      <a:cxn ang="0">
                        <a:pos x="T2" y="T3"/>
                      </a:cxn>
                      <a:cxn ang="0">
                        <a:pos x="T4" y="T5"/>
                      </a:cxn>
                      <a:cxn ang="0">
                        <a:pos x="T6" y="T7"/>
                      </a:cxn>
                      <a:cxn ang="0">
                        <a:pos x="T8" y="T9"/>
                      </a:cxn>
                      <a:cxn ang="0">
                        <a:pos x="T10" y="T11"/>
                      </a:cxn>
                    </a:cxnLst>
                    <a:rect l="0" t="0" r="r" b="b"/>
                    <a:pathLst>
                      <a:path w="91" h="366">
                        <a:moveTo>
                          <a:pt x="50" y="0"/>
                        </a:moveTo>
                        <a:lnTo>
                          <a:pt x="50" y="178"/>
                        </a:lnTo>
                        <a:lnTo>
                          <a:pt x="0" y="366"/>
                        </a:lnTo>
                        <a:lnTo>
                          <a:pt x="9" y="366"/>
                        </a:lnTo>
                        <a:lnTo>
                          <a:pt x="37" y="267"/>
                        </a:lnTo>
                        <a:lnTo>
                          <a:pt x="91" y="174"/>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0" name="Freeform 312"/>
                  <p:cNvSpPr>
                    <a:spLocks/>
                  </p:cNvSpPr>
                  <p:nvPr/>
                </p:nvSpPr>
                <p:spPr bwMode="auto">
                  <a:xfrm>
                    <a:off x="2724" y="1646"/>
                    <a:ext cx="87" cy="366"/>
                  </a:xfrm>
                  <a:custGeom>
                    <a:avLst/>
                    <a:gdLst>
                      <a:gd name="T0" fmla="*/ 39 w 87"/>
                      <a:gd name="T1" fmla="*/ 0 h 366"/>
                      <a:gd name="T2" fmla="*/ 39 w 87"/>
                      <a:gd name="T3" fmla="*/ 178 h 366"/>
                      <a:gd name="T4" fmla="*/ 87 w 87"/>
                      <a:gd name="T5" fmla="*/ 365 h 366"/>
                      <a:gd name="T6" fmla="*/ 78 w 87"/>
                      <a:gd name="T7" fmla="*/ 366 h 366"/>
                      <a:gd name="T8" fmla="*/ 53 w 87"/>
                      <a:gd name="T9" fmla="*/ 269 h 366"/>
                      <a:gd name="T10" fmla="*/ 0 w 87"/>
                      <a:gd name="T11" fmla="*/ 174 h 366"/>
                    </a:gdLst>
                    <a:ahLst/>
                    <a:cxnLst>
                      <a:cxn ang="0">
                        <a:pos x="T0" y="T1"/>
                      </a:cxn>
                      <a:cxn ang="0">
                        <a:pos x="T2" y="T3"/>
                      </a:cxn>
                      <a:cxn ang="0">
                        <a:pos x="T4" y="T5"/>
                      </a:cxn>
                      <a:cxn ang="0">
                        <a:pos x="T6" y="T7"/>
                      </a:cxn>
                      <a:cxn ang="0">
                        <a:pos x="T8" y="T9"/>
                      </a:cxn>
                      <a:cxn ang="0">
                        <a:pos x="T10" y="T11"/>
                      </a:cxn>
                    </a:cxnLst>
                    <a:rect l="0" t="0" r="r" b="b"/>
                    <a:pathLst>
                      <a:path w="87" h="366">
                        <a:moveTo>
                          <a:pt x="39" y="0"/>
                        </a:moveTo>
                        <a:lnTo>
                          <a:pt x="39" y="178"/>
                        </a:lnTo>
                        <a:lnTo>
                          <a:pt x="87" y="365"/>
                        </a:lnTo>
                        <a:lnTo>
                          <a:pt x="78" y="366"/>
                        </a:lnTo>
                        <a:lnTo>
                          <a:pt x="53" y="269"/>
                        </a:lnTo>
                        <a:lnTo>
                          <a:pt x="0" y="174"/>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1" name="Freeform 313"/>
                  <p:cNvSpPr>
                    <a:spLocks/>
                  </p:cNvSpPr>
                  <p:nvPr/>
                </p:nvSpPr>
                <p:spPr bwMode="auto">
                  <a:xfrm>
                    <a:off x="2723" y="1799"/>
                    <a:ext cx="40" cy="21"/>
                  </a:xfrm>
                  <a:custGeom>
                    <a:avLst/>
                    <a:gdLst>
                      <a:gd name="T0" fmla="*/ 0 w 40"/>
                      <a:gd name="T1" fmla="*/ 21 h 21"/>
                      <a:gd name="T2" fmla="*/ 40 w 40"/>
                      <a:gd name="T3" fmla="*/ 21 h 21"/>
                      <a:gd name="T4" fmla="*/ 0 w 40"/>
                      <a:gd name="T5" fmla="*/ 0 h 21"/>
                    </a:gdLst>
                    <a:ahLst/>
                    <a:cxnLst>
                      <a:cxn ang="0">
                        <a:pos x="T0" y="T1"/>
                      </a:cxn>
                      <a:cxn ang="0">
                        <a:pos x="T2" y="T3"/>
                      </a:cxn>
                      <a:cxn ang="0">
                        <a:pos x="T4" y="T5"/>
                      </a:cxn>
                    </a:cxnLst>
                    <a:rect l="0" t="0" r="r" b="b"/>
                    <a:pathLst>
                      <a:path w="40" h="21">
                        <a:moveTo>
                          <a:pt x="0" y="21"/>
                        </a:moveTo>
                        <a:lnTo>
                          <a:pt x="40" y="21"/>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2" name="Freeform 314"/>
                  <p:cNvSpPr>
                    <a:spLocks/>
                  </p:cNvSpPr>
                  <p:nvPr/>
                </p:nvSpPr>
                <p:spPr bwMode="auto">
                  <a:xfrm>
                    <a:off x="2723" y="1776"/>
                    <a:ext cx="40" cy="23"/>
                  </a:xfrm>
                  <a:custGeom>
                    <a:avLst/>
                    <a:gdLst>
                      <a:gd name="T0" fmla="*/ 0 w 40"/>
                      <a:gd name="T1" fmla="*/ 23 h 23"/>
                      <a:gd name="T2" fmla="*/ 40 w 40"/>
                      <a:gd name="T3" fmla="*/ 23 h 23"/>
                      <a:gd name="T4" fmla="*/ 0 w 40"/>
                      <a:gd name="T5" fmla="*/ 0 h 23"/>
                    </a:gdLst>
                    <a:ahLst/>
                    <a:cxnLst>
                      <a:cxn ang="0">
                        <a:pos x="T0" y="T1"/>
                      </a:cxn>
                      <a:cxn ang="0">
                        <a:pos x="T2" y="T3"/>
                      </a:cxn>
                      <a:cxn ang="0">
                        <a:pos x="T4" y="T5"/>
                      </a:cxn>
                    </a:cxnLst>
                    <a:rect l="0" t="0" r="r" b="b"/>
                    <a:pathLst>
                      <a:path w="40" h="23">
                        <a:moveTo>
                          <a:pt x="0" y="23"/>
                        </a:moveTo>
                        <a:lnTo>
                          <a:pt x="40" y="23"/>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3" name="Freeform 315"/>
                  <p:cNvSpPr>
                    <a:spLocks/>
                  </p:cNvSpPr>
                  <p:nvPr/>
                </p:nvSpPr>
                <p:spPr bwMode="auto">
                  <a:xfrm>
                    <a:off x="2723" y="1755"/>
                    <a:ext cx="40" cy="21"/>
                  </a:xfrm>
                  <a:custGeom>
                    <a:avLst/>
                    <a:gdLst>
                      <a:gd name="T0" fmla="*/ 0 w 40"/>
                      <a:gd name="T1" fmla="*/ 21 h 21"/>
                      <a:gd name="T2" fmla="*/ 40 w 40"/>
                      <a:gd name="T3" fmla="*/ 21 h 21"/>
                      <a:gd name="T4" fmla="*/ 0 w 40"/>
                      <a:gd name="T5" fmla="*/ 0 h 21"/>
                    </a:gdLst>
                    <a:ahLst/>
                    <a:cxnLst>
                      <a:cxn ang="0">
                        <a:pos x="T0" y="T1"/>
                      </a:cxn>
                      <a:cxn ang="0">
                        <a:pos x="T2" y="T3"/>
                      </a:cxn>
                      <a:cxn ang="0">
                        <a:pos x="T4" y="T5"/>
                      </a:cxn>
                    </a:cxnLst>
                    <a:rect l="0" t="0" r="r" b="b"/>
                    <a:pathLst>
                      <a:path w="40" h="21">
                        <a:moveTo>
                          <a:pt x="0" y="21"/>
                        </a:moveTo>
                        <a:lnTo>
                          <a:pt x="40" y="21"/>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4" name="Freeform 316"/>
                  <p:cNvSpPr>
                    <a:spLocks/>
                  </p:cNvSpPr>
                  <p:nvPr/>
                </p:nvSpPr>
                <p:spPr bwMode="auto">
                  <a:xfrm>
                    <a:off x="2723" y="1733"/>
                    <a:ext cx="40" cy="21"/>
                  </a:xfrm>
                  <a:custGeom>
                    <a:avLst/>
                    <a:gdLst>
                      <a:gd name="T0" fmla="*/ 0 w 40"/>
                      <a:gd name="T1" fmla="*/ 21 h 21"/>
                      <a:gd name="T2" fmla="*/ 40 w 40"/>
                      <a:gd name="T3" fmla="*/ 21 h 21"/>
                      <a:gd name="T4" fmla="*/ 0 w 40"/>
                      <a:gd name="T5" fmla="*/ 0 h 21"/>
                    </a:gdLst>
                    <a:ahLst/>
                    <a:cxnLst>
                      <a:cxn ang="0">
                        <a:pos x="T0" y="T1"/>
                      </a:cxn>
                      <a:cxn ang="0">
                        <a:pos x="T2" y="T3"/>
                      </a:cxn>
                      <a:cxn ang="0">
                        <a:pos x="T4" y="T5"/>
                      </a:cxn>
                    </a:cxnLst>
                    <a:rect l="0" t="0" r="r" b="b"/>
                    <a:pathLst>
                      <a:path w="40" h="21">
                        <a:moveTo>
                          <a:pt x="0" y="21"/>
                        </a:moveTo>
                        <a:lnTo>
                          <a:pt x="40" y="21"/>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5" name="Freeform 317"/>
                  <p:cNvSpPr>
                    <a:spLocks/>
                  </p:cNvSpPr>
                  <p:nvPr/>
                </p:nvSpPr>
                <p:spPr bwMode="auto">
                  <a:xfrm>
                    <a:off x="2723" y="1710"/>
                    <a:ext cx="40" cy="23"/>
                  </a:xfrm>
                  <a:custGeom>
                    <a:avLst/>
                    <a:gdLst>
                      <a:gd name="T0" fmla="*/ 0 w 40"/>
                      <a:gd name="T1" fmla="*/ 23 h 23"/>
                      <a:gd name="T2" fmla="*/ 40 w 40"/>
                      <a:gd name="T3" fmla="*/ 23 h 23"/>
                      <a:gd name="T4" fmla="*/ 0 w 40"/>
                      <a:gd name="T5" fmla="*/ 0 h 23"/>
                    </a:gdLst>
                    <a:ahLst/>
                    <a:cxnLst>
                      <a:cxn ang="0">
                        <a:pos x="T0" y="T1"/>
                      </a:cxn>
                      <a:cxn ang="0">
                        <a:pos x="T2" y="T3"/>
                      </a:cxn>
                      <a:cxn ang="0">
                        <a:pos x="T4" y="T5"/>
                      </a:cxn>
                    </a:cxnLst>
                    <a:rect l="0" t="0" r="r" b="b"/>
                    <a:pathLst>
                      <a:path w="40" h="23">
                        <a:moveTo>
                          <a:pt x="0" y="23"/>
                        </a:moveTo>
                        <a:lnTo>
                          <a:pt x="40" y="23"/>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6" name="Freeform 318"/>
                  <p:cNvSpPr>
                    <a:spLocks/>
                  </p:cNvSpPr>
                  <p:nvPr/>
                </p:nvSpPr>
                <p:spPr bwMode="auto">
                  <a:xfrm>
                    <a:off x="2723" y="1689"/>
                    <a:ext cx="40" cy="21"/>
                  </a:xfrm>
                  <a:custGeom>
                    <a:avLst/>
                    <a:gdLst>
                      <a:gd name="T0" fmla="*/ 0 w 40"/>
                      <a:gd name="T1" fmla="*/ 21 h 21"/>
                      <a:gd name="T2" fmla="*/ 40 w 40"/>
                      <a:gd name="T3" fmla="*/ 21 h 21"/>
                      <a:gd name="T4" fmla="*/ 0 w 40"/>
                      <a:gd name="T5" fmla="*/ 0 h 21"/>
                    </a:gdLst>
                    <a:ahLst/>
                    <a:cxnLst>
                      <a:cxn ang="0">
                        <a:pos x="T0" y="T1"/>
                      </a:cxn>
                      <a:cxn ang="0">
                        <a:pos x="T2" y="T3"/>
                      </a:cxn>
                      <a:cxn ang="0">
                        <a:pos x="T4" y="T5"/>
                      </a:cxn>
                    </a:cxnLst>
                    <a:rect l="0" t="0" r="r" b="b"/>
                    <a:pathLst>
                      <a:path w="40" h="21">
                        <a:moveTo>
                          <a:pt x="0" y="21"/>
                        </a:moveTo>
                        <a:lnTo>
                          <a:pt x="40" y="21"/>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7" name="Freeform 319"/>
                  <p:cNvSpPr>
                    <a:spLocks/>
                  </p:cNvSpPr>
                  <p:nvPr/>
                </p:nvSpPr>
                <p:spPr bwMode="auto">
                  <a:xfrm>
                    <a:off x="2723" y="1667"/>
                    <a:ext cx="40" cy="22"/>
                  </a:xfrm>
                  <a:custGeom>
                    <a:avLst/>
                    <a:gdLst>
                      <a:gd name="T0" fmla="*/ 0 w 40"/>
                      <a:gd name="T1" fmla="*/ 22 h 22"/>
                      <a:gd name="T2" fmla="*/ 40 w 40"/>
                      <a:gd name="T3" fmla="*/ 22 h 22"/>
                      <a:gd name="T4" fmla="*/ 0 w 40"/>
                      <a:gd name="T5" fmla="*/ 0 h 22"/>
                    </a:gdLst>
                    <a:ahLst/>
                    <a:cxnLst>
                      <a:cxn ang="0">
                        <a:pos x="T0" y="T1"/>
                      </a:cxn>
                      <a:cxn ang="0">
                        <a:pos x="T2" y="T3"/>
                      </a:cxn>
                      <a:cxn ang="0">
                        <a:pos x="T4" y="T5"/>
                      </a:cxn>
                    </a:cxnLst>
                    <a:rect l="0" t="0" r="r" b="b"/>
                    <a:pathLst>
                      <a:path w="40" h="22">
                        <a:moveTo>
                          <a:pt x="0" y="22"/>
                        </a:moveTo>
                        <a:lnTo>
                          <a:pt x="40" y="22"/>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8" name="Freeform 320"/>
                  <p:cNvSpPr>
                    <a:spLocks/>
                  </p:cNvSpPr>
                  <p:nvPr/>
                </p:nvSpPr>
                <p:spPr bwMode="auto">
                  <a:xfrm>
                    <a:off x="2723" y="1646"/>
                    <a:ext cx="40" cy="21"/>
                  </a:xfrm>
                  <a:custGeom>
                    <a:avLst/>
                    <a:gdLst>
                      <a:gd name="T0" fmla="*/ 0 w 40"/>
                      <a:gd name="T1" fmla="*/ 21 h 21"/>
                      <a:gd name="T2" fmla="*/ 40 w 40"/>
                      <a:gd name="T3" fmla="*/ 21 h 21"/>
                      <a:gd name="T4" fmla="*/ 1 w 40"/>
                      <a:gd name="T5" fmla="*/ 0 h 21"/>
                      <a:gd name="T6" fmla="*/ 40 w 40"/>
                      <a:gd name="T7" fmla="*/ 0 h 21"/>
                    </a:gdLst>
                    <a:ahLst/>
                    <a:cxnLst>
                      <a:cxn ang="0">
                        <a:pos x="T0" y="T1"/>
                      </a:cxn>
                      <a:cxn ang="0">
                        <a:pos x="T2" y="T3"/>
                      </a:cxn>
                      <a:cxn ang="0">
                        <a:pos x="T4" y="T5"/>
                      </a:cxn>
                      <a:cxn ang="0">
                        <a:pos x="T6" y="T7"/>
                      </a:cxn>
                    </a:cxnLst>
                    <a:rect l="0" t="0" r="r" b="b"/>
                    <a:pathLst>
                      <a:path w="40" h="21">
                        <a:moveTo>
                          <a:pt x="0" y="21"/>
                        </a:moveTo>
                        <a:lnTo>
                          <a:pt x="40" y="21"/>
                        </a:lnTo>
                        <a:lnTo>
                          <a:pt x="1" y="0"/>
                        </a:lnTo>
                        <a:lnTo>
                          <a:pt x="4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9" name="Freeform 321"/>
                  <p:cNvSpPr>
                    <a:spLocks/>
                  </p:cNvSpPr>
                  <p:nvPr/>
                </p:nvSpPr>
                <p:spPr bwMode="auto">
                  <a:xfrm>
                    <a:off x="2713" y="1637"/>
                    <a:ext cx="59" cy="9"/>
                  </a:xfrm>
                  <a:custGeom>
                    <a:avLst/>
                    <a:gdLst>
                      <a:gd name="T0" fmla="*/ 0 w 59"/>
                      <a:gd name="T1" fmla="*/ 0 h 9"/>
                      <a:gd name="T2" fmla="*/ 59 w 59"/>
                      <a:gd name="T3" fmla="*/ 0 h 9"/>
                      <a:gd name="T4" fmla="*/ 50 w 59"/>
                      <a:gd name="T5" fmla="*/ 9 h 9"/>
                      <a:gd name="T6" fmla="*/ 10 w 59"/>
                      <a:gd name="T7" fmla="*/ 9 h 9"/>
                      <a:gd name="T8" fmla="*/ 0 w 59"/>
                      <a:gd name="T9" fmla="*/ 0 h 9"/>
                    </a:gdLst>
                    <a:ahLst/>
                    <a:cxnLst>
                      <a:cxn ang="0">
                        <a:pos x="T0" y="T1"/>
                      </a:cxn>
                      <a:cxn ang="0">
                        <a:pos x="T2" y="T3"/>
                      </a:cxn>
                      <a:cxn ang="0">
                        <a:pos x="T4" y="T5"/>
                      </a:cxn>
                      <a:cxn ang="0">
                        <a:pos x="T6" y="T7"/>
                      </a:cxn>
                      <a:cxn ang="0">
                        <a:pos x="T8" y="T9"/>
                      </a:cxn>
                    </a:cxnLst>
                    <a:rect l="0" t="0" r="r" b="b"/>
                    <a:pathLst>
                      <a:path w="59" h="9">
                        <a:moveTo>
                          <a:pt x="0" y="0"/>
                        </a:moveTo>
                        <a:lnTo>
                          <a:pt x="59" y="0"/>
                        </a:lnTo>
                        <a:lnTo>
                          <a:pt x="50" y="9"/>
                        </a:lnTo>
                        <a:lnTo>
                          <a:pt x="10" y="9"/>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370" name="Group 322"/>
                <p:cNvGrpSpPr>
                  <a:grpSpLocks/>
                </p:cNvGrpSpPr>
                <p:nvPr/>
              </p:nvGrpSpPr>
              <p:grpSpPr bwMode="auto">
                <a:xfrm>
                  <a:off x="3022" y="1554"/>
                  <a:ext cx="139" cy="376"/>
                  <a:chOff x="3138" y="1494"/>
                  <a:chExt cx="139" cy="376"/>
                </a:xfrm>
              </p:grpSpPr>
              <p:sp>
                <p:nvSpPr>
                  <p:cNvPr id="2371" name="Freeform 323"/>
                  <p:cNvSpPr>
                    <a:spLocks/>
                  </p:cNvSpPr>
                  <p:nvPr/>
                </p:nvSpPr>
                <p:spPr bwMode="auto">
                  <a:xfrm>
                    <a:off x="3207" y="1590"/>
                    <a:ext cx="6" cy="12"/>
                  </a:xfrm>
                  <a:custGeom>
                    <a:avLst/>
                    <a:gdLst>
                      <a:gd name="T0" fmla="*/ 3 w 6"/>
                      <a:gd name="T1" fmla="*/ 0 h 12"/>
                      <a:gd name="T2" fmla="*/ 3 w 6"/>
                      <a:gd name="T3" fmla="*/ 0 h 12"/>
                      <a:gd name="T4" fmla="*/ 4 w 6"/>
                      <a:gd name="T5" fmla="*/ 0 h 12"/>
                      <a:gd name="T6" fmla="*/ 4 w 6"/>
                      <a:gd name="T7" fmla="*/ 0 h 12"/>
                      <a:gd name="T8" fmla="*/ 4 w 6"/>
                      <a:gd name="T9" fmla="*/ 1 h 12"/>
                      <a:gd name="T10" fmla="*/ 6 w 6"/>
                      <a:gd name="T11" fmla="*/ 1 h 12"/>
                      <a:gd name="T12" fmla="*/ 6 w 6"/>
                      <a:gd name="T13" fmla="*/ 3 h 12"/>
                      <a:gd name="T14" fmla="*/ 6 w 6"/>
                      <a:gd name="T15" fmla="*/ 4 h 12"/>
                      <a:gd name="T16" fmla="*/ 6 w 6"/>
                      <a:gd name="T17" fmla="*/ 6 h 12"/>
                      <a:gd name="T18" fmla="*/ 6 w 6"/>
                      <a:gd name="T19" fmla="*/ 6 h 12"/>
                      <a:gd name="T20" fmla="*/ 6 w 6"/>
                      <a:gd name="T21" fmla="*/ 7 h 12"/>
                      <a:gd name="T22" fmla="*/ 6 w 6"/>
                      <a:gd name="T23" fmla="*/ 9 h 12"/>
                      <a:gd name="T24" fmla="*/ 4 w 6"/>
                      <a:gd name="T25" fmla="*/ 9 h 12"/>
                      <a:gd name="T26" fmla="*/ 4 w 6"/>
                      <a:gd name="T27" fmla="*/ 10 h 12"/>
                      <a:gd name="T28" fmla="*/ 4 w 6"/>
                      <a:gd name="T29" fmla="*/ 10 h 12"/>
                      <a:gd name="T30" fmla="*/ 3 w 6"/>
                      <a:gd name="T31" fmla="*/ 10 h 12"/>
                      <a:gd name="T32" fmla="*/ 3 w 6"/>
                      <a:gd name="T33" fmla="*/ 12 h 12"/>
                      <a:gd name="T34" fmla="*/ 1 w 6"/>
                      <a:gd name="T35" fmla="*/ 10 h 12"/>
                      <a:gd name="T36" fmla="*/ 1 w 6"/>
                      <a:gd name="T37" fmla="*/ 10 h 12"/>
                      <a:gd name="T38" fmla="*/ 1 w 6"/>
                      <a:gd name="T39" fmla="*/ 10 h 12"/>
                      <a:gd name="T40" fmla="*/ 0 w 6"/>
                      <a:gd name="T41" fmla="*/ 9 h 12"/>
                      <a:gd name="T42" fmla="*/ 0 w 6"/>
                      <a:gd name="T43" fmla="*/ 9 h 12"/>
                      <a:gd name="T44" fmla="*/ 0 w 6"/>
                      <a:gd name="T45" fmla="*/ 7 h 12"/>
                      <a:gd name="T46" fmla="*/ 0 w 6"/>
                      <a:gd name="T47" fmla="*/ 6 h 12"/>
                      <a:gd name="T48" fmla="*/ 0 w 6"/>
                      <a:gd name="T49" fmla="*/ 6 h 12"/>
                      <a:gd name="T50" fmla="*/ 0 w 6"/>
                      <a:gd name="T51" fmla="*/ 4 h 12"/>
                      <a:gd name="T52" fmla="*/ 0 w 6"/>
                      <a:gd name="T53" fmla="*/ 3 h 12"/>
                      <a:gd name="T54" fmla="*/ 0 w 6"/>
                      <a:gd name="T55" fmla="*/ 1 h 12"/>
                      <a:gd name="T56" fmla="*/ 0 w 6"/>
                      <a:gd name="T57" fmla="*/ 1 h 12"/>
                      <a:gd name="T58" fmla="*/ 1 w 6"/>
                      <a:gd name="T59" fmla="*/ 0 h 12"/>
                      <a:gd name="T60" fmla="*/ 1 w 6"/>
                      <a:gd name="T61" fmla="*/ 0 h 12"/>
                      <a:gd name="T62" fmla="*/ 1 w 6"/>
                      <a:gd name="T63" fmla="*/ 0 h 12"/>
                      <a:gd name="T64" fmla="*/ 3 w 6"/>
                      <a:gd name="T6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12">
                        <a:moveTo>
                          <a:pt x="3" y="0"/>
                        </a:moveTo>
                        <a:lnTo>
                          <a:pt x="3" y="0"/>
                        </a:lnTo>
                        <a:lnTo>
                          <a:pt x="4" y="0"/>
                        </a:lnTo>
                        <a:lnTo>
                          <a:pt x="4" y="0"/>
                        </a:lnTo>
                        <a:lnTo>
                          <a:pt x="4" y="1"/>
                        </a:lnTo>
                        <a:lnTo>
                          <a:pt x="6" y="1"/>
                        </a:lnTo>
                        <a:lnTo>
                          <a:pt x="6" y="3"/>
                        </a:lnTo>
                        <a:lnTo>
                          <a:pt x="6" y="4"/>
                        </a:lnTo>
                        <a:lnTo>
                          <a:pt x="6" y="6"/>
                        </a:lnTo>
                        <a:lnTo>
                          <a:pt x="6" y="6"/>
                        </a:lnTo>
                        <a:lnTo>
                          <a:pt x="6" y="7"/>
                        </a:lnTo>
                        <a:lnTo>
                          <a:pt x="6" y="9"/>
                        </a:lnTo>
                        <a:lnTo>
                          <a:pt x="4" y="9"/>
                        </a:lnTo>
                        <a:lnTo>
                          <a:pt x="4" y="10"/>
                        </a:lnTo>
                        <a:lnTo>
                          <a:pt x="4" y="10"/>
                        </a:lnTo>
                        <a:lnTo>
                          <a:pt x="3" y="10"/>
                        </a:lnTo>
                        <a:lnTo>
                          <a:pt x="3" y="12"/>
                        </a:lnTo>
                        <a:lnTo>
                          <a:pt x="1" y="10"/>
                        </a:lnTo>
                        <a:lnTo>
                          <a:pt x="1" y="10"/>
                        </a:lnTo>
                        <a:lnTo>
                          <a:pt x="1" y="10"/>
                        </a:lnTo>
                        <a:lnTo>
                          <a:pt x="0" y="9"/>
                        </a:lnTo>
                        <a:lnTo>
                          <a:pt x="0" y="9"/>
                        </a:lnTo>
                        <a:lnTo>
                          <a:pt x="0" y="7"/>
                        </a:lnTo>
                        <a:lnTo>
                          <a:pt x="0" y="6"/>
                        </a:lnTo>
                        <a:lnTo>
                          <a:pt x="0" y="6"/>
                        </a:lnTo>
                        <a:lnTo>
                          <a:pt x="0" y="4"/>
                        </a:lnTo>
                        <a:lnTo>
                          <a:pt x="0" y="3"/>
                        </a:lnTo>
                        <a:lnTo>
                          <a:pt x="0" y="1"/>
                        </a:lnTo>
                        <a:lnTo>
                          <a:pt x="0" y="1"/>
                        </a:lnTo>
                        <a:lnTo>
                          <a:pt x="1" y="0"/>
                        </a:lnTo>
                        <a:lnTo>
                          <a:pt x="1" y="0"/>
                        </a:lnTo>
                        <a:lnTo>
                          <a:pt x="1" y="0"/>
                        </a:lnTo>
                        <a:lnTo>
                          <a:pt x="3" y="0"/>
                        </a:lnTo>
                        <a:close/>
                      </a:path>
                    </a:pathLst>
                  </a:custGeom>
                  <a:solidFill>
                    <a:srgbClr val="000000"/>
                  </a:solidFill>
                  <a:ln w="9525">
                    <a:solidFill>
                      <a:schemeClr val="hlink"/>
                    </a:solidFill>
                    <a:round/>
                    <a:headEnd/>
                    <a:tailEnd/>
                  </a:ln>
                </p:spPr>
                <p:txBody>
                  <a:bodyPr/>
                  <a:lstStyle/>
                  <a:p>
                    <a:endParaRPr lang="en-US"/>
                  </a:p>
                </p:txBody>
              </p:sp>
              <p:sp>
                <p:nvSpPr>
                  <p:cNvPr id="2372" name="Freeform 324"/>
                  <p:cNvSpPr>
                    <a:spLocks/>
                  </p:cNvSpPr>
                  <p:nvPr/>
                </p:nvSpPr>
                <p:spPr bwMode="auto">
                  <a:xfrm>
                    <a:off x="3207" y="1590"/>
                    <a:ext cx="6" cy="12"/>
                  </a:xfrm>
                  <a:custGeom>
                    <a:avLst/>
                    <a:gdLst>
                      <a:gd name="T0" fmla="*/ 3 w 6"/>
                      <a:gd name="T1" fmla="*/ 0 h 12"/>
                      <a:gd name="T2" fmla="*/ 4 w 6"/>
                      <a:gd name="T3" fmla="*/ 0 h 12"/>
                      <a:gd name="T4" fmla="*/ 4 w 6"/>
                      <a:gd name="T5" fmla="*/ 1 h 12"/>
                      <a:gd name="T6" fmla="*/ 6 w 6"/>
                      <a:gd name="T7" fmla="*/ 1 h 12"/>
                      <a:gd name="T8" fmla="*/ 6 w 6"/>
                      <a:gd name="T9" fmla="*/ 3 h 12"/>
                      <a:gd name="T10" fmla="*/ 6 w 6"/>
                      <a:gd name="T11" fmla="*/ 4 h 12"/>
                      <a:gd name="T12" fmla="*/ 6 w 6"/>
                      <a:gd name="T13" fmla="*/ 6 h 12"/>
                      <a:gd name="T14" fmla="*/ 6 w 6"/>
                      <a:gd name="T15" fmla="*/ 7 h 12"/>
                      <a:gd name="T16" fmla="*/ 6 w 6"/>
                      <a:gd name="T17" fmla="*/ 9 h 12"/>
                      <a:gd name="T18" fmla="*/ 4 w 6"/>
                      <a:gd name="T19" fmla="*/ 9 h 12"/>
                      <a:gd name="T20" fmla="*/ 4 w 6"/>
                      <a:gd name="T21" fmla="*/ 10 h 12"/>
                      <a:gd name="T22" fmla="*/ 3 w 6"/>
                      <a:gd name="T23" fmla="*/ 10 h 12"/>
                      <a:gd name="T24" fmla="*/ 3 w 6"/>
                      <a:gd name="T25" fmla="*/ 12 h 12"/>
                      <a:gd name="T26" fmla="*/ 1 w 6"/>
                      <a:gd name="T27" fmla="*/ 10 h 12"/>
                      <a:gd name="T28" fmla="*/ 0 w 6"/>
                      <a:gd name="T29" fmla="*/ 9 h 12"/>
                      <a:gd name="T30" fmla="*/ 0 w 6"/>
                      <a:gd name="T31" fmla="*/ 7 h 12"/>
                      <a:gd name="T32" fmla="*/ 0 w 6"/>
                      <a:gd name="T33" fmla="*/ 6 h 12"/>
                      <a:gd name="T34" fmla="*/ 0 w 6"/>
                      <a:gd name="T35" fmla="*/ 4 h 12"/>
                      <a:gd name="T36" fmla="*/ 0 w 6"/>
                      <a:gd name="T37" fmla="*/ 3 h 12"/>
                      <a:gd name="T38" fmla="*/ 0 w 6"/>
                      <a:gd name="T39" fmla="*/ 1 h 12"/>
                      <a:gd name="T40" fmla="*/ 1 w 6"/>
                      <a:gd name="T41" fmla="*/ 0 h 12"/>
                      <a:gd name="T42" fmla="*/ 3 w 6"/>
                      <a:gd name="T4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 h="12">
                        <a:moveTo>
                          <a:pt x="3" y="0"/>
                        </a:moveTo>
                        <a:lnTo>
                          <a:pt x="4" y="0"/>
                        </a:lnTo>
                        <a:lnTo>
                          <a:pt x="4" y="1"/>
                        </a:lnTo>
                        <a:lnTo>
                          <a:pt x="6" y="1"/>
                        </a:lnTo>
                        <a:lnTo>
                          <a:pt x="6" y="3"/>
                        </a:lnTo>
                        <a:lnTo>
                          <a:pt x="6" y="4"/>
                        </a:lnTo>
                        <a:lnTo>
                          <a:pt x="6" y="6"/>
                        </a:lnTo>
                        <a:lnTo>
                          <a:pt x="6" y="7"/>
                        </a:lnTo>
                        <a:lnTo>
                          <a:pt x="6" y="9"/>
                        </a:lnTo>
                        <a:lnTo>
                          <a:pt x="4" y="9"/>
                        </a:lnTo>
                        <a:lnTo>
                          <a:pt x="4" y="10"/>
                        </a:lnTo>
                        <a:lnTo>
                          <a:pt x="3" y="10"/>
                        </a:lnTo>
                        <a:lnTo>
                          <a:pt x="3" y="12"/>
                        </a:lnTo>
                        <a:lnTo>
                          <a:pt x="1" y="10"/>
                        </a:lnTo>
                        <a:lnTo>
                          <a:pt x="0" y="9"/>
                        </a:lnTo>
                        <a:lnTo>
                          <a:pt x="0" y="7"/>
                        </a:lnTo>
                        <a:lnTo>
                          <a:pt x="0" y="6"/>
                        </a:lnTo>
                        <a:lnTo>
                          <a:pt x="0" y="4"/>
                        </a:lnTo>
                        <a:lnTo>
                          <a:pt x="0" y="3"/>
                        </a:lnTo>
                        <a:lnTo>
                          <a:pt x="0" y="1"/>
                        </a:lnTo>
                        <a:lnTo>
                          <a:pt x="1" y="0"/>
                        </a:lnTo>
                        <a:lnTo>
                          <a:pt x="3"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73" name="Freeform 325"/>
                  <p:cNvSpPr>
                    <a:spLocks/>
                  </p:cNvSpPr>
                  <p:nvPr/>
                </p:nvSpPr>
                <p:spPr bwMode="auto">
                  <a:xfrm>
                    <a:off x="3138" y="1503"/>
                    <a:ext cx="92" cy="367"/>
                  </a:xfrm>
                  <a:custGeom>
                    <a:avLst/>
                    <a:gdLst>
                      <a:gd name="T0" fmla="*/ 50 w 92"/>
                      <a:gd name="T1" fmla="*/ 0 h 367"/>
                      <a:gd name="T2" fmla="*/ 50 w 92"/>
                      <a:gd name="T3" fmla="*/ 180 h 367"/>
                      <a:gd name="T4" fmla="*/ 0 w 92"/>
                      <a:gd name="T5" fmla="*/ 367 h 367"/>
                      <a:gd name="T6" fmla="*/ 10 w 92"/>
                      <a:gd name="T7" fmla="*/ 367 h 367"/>
                      <a:gd name="T8" fmla="*/ 38 w 92"/>
                      <a:gd name="T9" fmla="*/ 269 h 367"/>
                      <a:gd name="T10" fmla="*/ 92 w 92"/>
                      <a:gd name="T11" fmla="*/ 176 h 367"/>
                    </a:gdLst>
                    <a:ahLst/>
                    <a:cxnLst>
                      <a:cxn ang="0">
                        <a:pos x="T0" y="T1"/>
                      </a:cxn>
                      <a:cxn ang="0">
                        <a:pos x="T2" y="T3"/>
                      </a:cxn>
                      <a:cxn ang="0">
                        <a:pos x="T4" y="T5"/>
                      </a:cxn>
                      <a:cxn ang="0">
                        <a:pos x="T6" y="T7"/>
                      </a:cxn>
                      <a:cxn ang="0">
                        <a:pos x="T8" y="T9"/>
                      </a:cxn>
                      <a:cxn ang="0">
                        <a:pos x="T10" y="T11"/>
                      </a:cxn>
                    </a:cxnLst>
                    <a:rect l="0" t="0" r="r" b="b"/>
                    <a:pathLst>
                      <a:path w="92" h="367">
                        <a:moveTo>
                          <a:pt x="50" y="0"/>
                        </a:moveTo>
                        <a:lnTo>
                          <a:pt x="50" y="180"/>
                        </a:lnTo>
                        <a:lnTo>
                          <a:pt x="0" y="367"/>
                        </a:lnTo>
                        <a:lnTo>
                          <a:pt x="10" y="367"/>
                        </a:lnTo>
                        <a:lnTo>
                          <a:pt x="38" y="269"/>
                        </a:lnTo>
                        <a:lnTo>
                          <a:pt x="92" y="176"/>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74" name="Freeform 326"/>
                  <p:cNvSpPr>
                    <a:spLocks/>
                  </p:cNvSpPr>
                  <p:nvPr/>
                </p:nvSpPr>
                <p:spPr bwMode="auto">
                  <a:xfrm>
                    <a:off x="3190" y="1503"/>
                    <a:ext cx="87" cy="367"/>
                  </a:xfrm>
                  <a:custGeom>
                    <a:avLst/>
                    <a:gdLst>
                      <a:gd name="T0" fmla="*/ 38 w 87"/>
                      <a:gd name="T1" fmla="*/ 0 h 367"/>
                      <a:gd name="T2" fmla="*/ 38 w 87"/>
                      <a:gd name="T3" fmla="*/ 180 h 367"/>
                      <a:gd name="T4" fmla="*/ 87 w 87"/>
                      <a:gd name="T5" fmla="*/ 367 h 367"/>
                      <a:gd name="T6" fmla="*/ 77 w 87"/>
                      <a:gd name="T7" fmla="*/ 367 h 367"/>
                      <a:gd name="T8" fmla="*/ 52 w 87"/>
                      <a:gd name="T9" fmla="*/ 269 h 367"/>
                      <a:gd name="T10" fmla="*/ 0 w 87"/>
                      <a:gd name="T11" fmla="*/ 176 h 367"/>
                    </a:gdLst>
                    <a:ahLst/>
                    <a:cxnLst>
                      <a:cxn ang="0">
                        <a:pos x="T0" y="T1"/>
                      </a:cxn>
                      <a:cxn ang="0">
                        <a:pos x="T2" y="T3"/>
                      </a:cxn>
                      <a:cxn ang="0">
                        <a:pos x="T4" y="T5"/>
                      </a:cxn>
                      <a:cxn ang="0">
                        <a:pos x="T6" y="T7"/>
                      </a:cxn>
                      <a:cxn ang="0">
                        <a:pos x="T8" y="T9"/>
                      </a:cxn>
                      <a:cxn ang="0">
                        <a:pos x="T10" y="T11"/>
                      </a:cxn>
                    </a:cxnLst>
                    <a:rect l="0" t="0" r="r" b="b"/>
                    <a:pathLst>
                      <a:path w="87" h="367">
                        <a:moveTo>
                          <a:pt x="38" y="0"/>
                        </a:moveTo>
                        <a:lnTo>
                          <a:pt x="38" y="180"/>
                        </a:lnTo>
                        <a:lnTo>
                          <a:pt x="87" y="367"/>
                        </a:lnTo>
                        <a:lnTo>
                          <a:pt x="77" y="367"/>
                        </a:lnTo>
                        <a:lnTo>
                          <a:pt x="52" y="269"/>
                        </a:lnTo>
                        <a:lnTo>
                          <a:pt x="0" y="176"/>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75" name="Freeform 327"/>
                  <p:cNvSpPr>
                    <a:spLocks/>
                  </p:cNvSpPr>
                  <p:nvPr/>
                </p:nvSpPr>
                <p:spPr bwMode="auto">
                  <a:xfrm>
                    <a:off x="3188" y="1658"/>
                    <a:ext cx="40" cy="21"/>
                  </a:xfrm>
                  <a:custGeom>
                    <a:avLst/>
                    <a:gdLst>
                      <a:gd name="T0" fmla="*/ 0 w 40"/>
                      <a:gd name="T1" fmla="*/ 21 h 21"/>
                      <a:gd name="T2" fmla="*/ 40 w 40"/>
                      <a:gd name="T3" fmla="*/ 21 h 21"/>
                      <a:gd name="T4" fmla="*/ 0 w 40"/>
                      <a:gd name="T5" fmla="*/ 0 h 21"/>
                    </a:gdLst>
                    <a:ahLst/>
                    <a:cxnLst>
                      <a:cxn ang="0">
                        <a:pos x="T0" y="T1"/>
                      </a:cxn>
                      <a:cxn ang="0">
                        <a:pos x="T2" y="T3"/>
                      </a:cxn>
                      <a:cxn ang="0">
                        <a:pos x="T4" y="T5"/>
                      </a:cxn>
                    </a:cxnLst>
                    <a:rect l="0" t="0" r="r" b="b"/>
                    <a:pathLst>
                      <a:path w="40" h="21">
                        <a:moveTo>
                          <a:pt x="0" y="21"/>
                        </a:moveTo>
                        <a:lnTo>
                          <a:pt x="40" y="21"/>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76" name="Freeform 328"/>
                  <p:cNvSpPr>
                    <a:spLocks/>
                  </p:cNvSpPr>
                  <p:nvPr/>
                </p:nvSpPr>
                <p:spPr bwMode="auto">
                  <a:xfrm>
                    <a:off x="3188" y="1635"/>
                    <a:ext cx="40" cy="21"/>
                  </a:xfrm>
                  <a:custGeom>
                    <a:avLst/>
                    <a:gdLst>
                      <a:gd name="T0" fmla="*/ 0 w 40"/>
                      <a:gd name="T1" fmla="*/ 21 h 21"/>
                      <a:gd name="T2" fmla="*/ 40 w 40"/>
                      <a:gd name="T3" fmla="*/ 21 h 21"/>
                      <a:gd name="T4" fmla="*/ 0 w 40"/>
                      <a:gd name="T5" fmla="*/ 0 h 21"/>
                    </a:gdLst>
                    <a:ahLst/>
                    <a:cxnLst>
                      <a:cxn ang="0">
                        <a:pos x="T0" y="T1"/>
                      </a:cxn>
                      <a:cxn ang="0">
                        <a:pos x="T2" y="T3"/>
                      </a:cxn>
                      <a:cxn ang="0">
                        <a:pos x="T4" y="T5"/>
                      </a:cxn>
                    </a:cxnLst>
                    <a:rect l="0" t="0" r="r" b="b"/>
                    <a:pathLst>
                      <a:path w="40" h="21">
                        <a:moveTo>
                          <a:pt x="0" y="21"/>
                        </a:moveTo>
                        <a:lnTo>
                          <a:pt x="40" y="21"/>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77" name="Freeform 329"/>
                  <p:cNvSpPr>
                    <a:spLocks/>
                  </p:cNvSpPr>
                  <p:nvPr/>
                </p:nvSpPr>
                <p:spPr bwMode="auto">
                  <a:xfrm>
                    <a:off x="3188" y="1613"/>
                    <a:ext cx="40" cy="22"/>
                  </a:xfrm>
                  <a:custGeom>
                    <a:avLst/>
                    <a:gdLst>
                      <a:gd name="T0" fmla="*/ 0 w 40"/>
                      <a:gd name="T1" fmla="*/ 22 h 22"/>
                      <a:gd name="T2" fmla="*/ 40 w 40"/>
                      <a:gd name="T3" fmla="*/ 22 h 22"/>
                      <a:gd name="T4" fmla="*/ 0 w 40"/>
                      <a:gd name="T5" fmla="*/ 0 h 22"/>
                    </a:gdLst>
                    <a:ahLst/>
                    <a:cxnLst>
                      <a:cxn ang="0">
                        <a:pos x="T0" y="T1"/>
                      </a:cxn>
                      <a:cxn ang="0">
                        <a:pos x="T2" y="T3"/>
                      </a:cxn>
                      <a:cxn ang="0">
                        <a:pos x="T4" y="T5"/>
                      </a:cxn>
                    </a:cxnLst>
                    <a:rect l="0" t="0" r="r" b="b"/>
                    <a:pathLst>
                      <a:path w="40" h="22">
                        <a:moveTo>
                          <a:pt x="0" y="22"/>
                        </a:moveTo>
                        <a:lnTo>
                          <a:pt x="40" y="22"/>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78" name="Freeform 330"/>
                  <p:cNvSpPr>
                    <a:spLocks/>
                  </p:cNvSpPr>
                  <p:nvPr/>
                </p:nvSpPr>
                <p:spPr bwMode="auto">
                  <a:xfrm>
                    <a:off x="3188" y="1591"/>
                    <a:ext cx="40" cy="22"/>
                  </a:xfrm>
                  <a:custGeom>
                    <a:avLst/>
                    <a:gdLst>
                      <a:gd name="T0" fmla="*/ 0 w 40"/>
                      <a:gd name="T1" fmla="*/ 22 h 22"/>
                      <a:gd name="T2" fmla="*/ 40 w 40"/>
                      <a:gd name="T3" fmla="*/ 22 h 22"/>
                      <a:gd name="T4" fmla="*/ 0 w 40"/>
                      <a:gd name="T5" fmla="*/ 0 h 22"/>
                    </a:gdLst>
                    <a:ahLst/>
                    <a:cxnLst>
                      <a:cxn ang="0">
                        <a:pos x="T0" y="T1"/>
                      </a:cxn>
                      <a:cxn ang="0">
                        <a:pos x="T2" y="T3"/>
                      </a:cxn>
                      <a:cxn ang="0">
                        <a:pos x="T4" y="T5"/>
                      </a:cxn>
                    </a:cxnLst>
                    <a:rect l="0" t="0" r="r" b="b"/>
                    <a:pathLst>
                      <a:path w="40" h="22">
                        <a:moveTo>
                          <a:pt x="0" y="22"/>
                        </a:moveTo>
                        <a:lnTo>
                          <a:pt x="40" y="22"/>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79" name="Freeform 331"/>
                  <p:cNvSpPr>
                    <a:spLocks/>
                  </p:cNvSpPr>
                  <p:nvPr/>
                </p:nvSpPr>
                <p:spPr bwMode="auto">
                  <a:xfrm>
                    <a:off x="3188" y="1569"/>
                    <a:ext cx="40" cy="21"/>
                  </a:xfrm>
                  <a:custGeom>
                    <a:avLst/>
                    <a:gdLst>
                      <a:gd name="T0" fmla="*/ 0 w 40"/>
                      <a:gd name="T1" fmla="*/ 21 h 21"/>
                      <a:gd name="T2" fmla="*/ 40 w 40"/>
                      <a:gd name="T3" fmla="*/ 21 h 21"/>
                      <a:gd name="T4" fmla="*/ 0 w 40"/>
                      <a:gd name="T5" fmla="*/ 0 h 21"/>
                    </a:gdLst>
                    <a:ahLst/>
                    <a:cxnLst>
                      <a:cxn ang="0">
                        <a:pos x="T0" y="T1"/>
                      </a:cxn>
                      <a:cxn ang="0">
                        <a:pos x="T2" y="T3"/>
                      </a:cxn>
                      <a:cxn ang="0">
                        <a:pos x="T4" y="T5"/>
                      </a:cxn>
                    </a:cxnLst>
                    <a:rect l="0" t="0" r="r" b="b"/>
                    <a:pathLst>
                      <a:path w="40" h="21">
                        <a:moveTo>
                          <a:pt x="0" y="21"/>
                        </a:moveTo>
                        <a:lnTo>
                          <a:pt x="40" y="21"/>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80" name="Freeform 332"/>
                  <p:cNvSpPr>
                    <a:spLocks/>
                  </p:cNvSpPr>
                  <p:nvPr/>
                </p:nvSpPr>
                <p:spPr bwMode="auto">
                  <a:xfrm>
                    <a:off x="3188" y="1546"/>
                    <a:ext cx="40" cy="23"/>
                  </a:xfrm>
                  <a:custGeom>
                    <a:avLst/>
                    <a:gdLst>
                      <a:gd name="T0" fmla="*/ 0 w 40"/>
                      <a:gd name="T1" fmla="*/ 23 h 23"/>
                      <a:gd name="T2" fmla="*/ 40 w 40"/>
                      <a:gd name="T3" fmla="*/ 23 h 23"/>
                      <a:gd name="T4" fmla="*/ 0 w 40"/>
                      <a:gd name="T5" fmla="*/ 0 h 23"/>
                    </a:gdLst>
                    <a:ahLst/>
                    <a:cxnLst>
                      <a:cxn ang="0">
                        <a:pos x="T0" y="T1"/>
                      </a:cxn>
                      <a:cxn ang="0">
                        <a:pos x="T2" y="T3"/>
                      </a:cxn>
                      <a:cxn ang="0">
                        <a:pos x="T4" y="T5"/>
                      </a:cxn>
                    </a:cxnLst>
                    <a:rect l="0" t="0" r="r" b="b"/>
                    <a:pathLst>
                      <a:path w="40" h="23">
                        <a:moveTo>
                          <a:pt x="0" y="23"/>
                        </a:moveTo>
                        <a:lnTo>
                          <a:pt x="40" y="23"/>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81" name="Freeform 333"/>
                  <p:cNvSpPr>
                    <a:spLocks/>
                  </p:cNvSpPr>
                  <p:nvPr/>
                </p:nvSpPr>
                <p:spPr bwMode="auto">
                  <a:xfrm>
                    <a:off x="3188" y="1525"/>
                    <a:ext cx="40" cy="21"/>
                  </a:xfrm>
                  <a:custGeom>
                    <a:avLst/>
                    <a:gdLst>
                      <a:gd name="T0" fmla="*/ 0 w 40"/>
                      <a:gd name="T1" fmla="*/ 21 h 21"/>
                      <a:gd name="T2" fmla="*/ 40 w 40"/>
                      <a:gd name="T3" fmla="*/ 21 h 21"/>
                      <a:gd name="T4" fmla="*/ 0 w 40"/>
                      <a:gd name="T5" fmla="*/ 0 h 21"/>
                    </a:gdLst>
                    <a:ahLst/>
                    <a:cxnLst>
                      <a:cxn ang="0">
                        <a:pos x="T0" y="T1"/>
                      </a:cxn>
                      <a:cxn ang="0">
                        <a:pos x="T2" y="T3"/>
                      </a:cxn>
                      <a:cxn ang="0">
                        <a:pos x="T4" y="T5"/>
                      </a:cxn>
                    </a:cxnLst>
                    <a:rect l="0" t="0" r="r" b="b"/>
                    <a:pathLst>
                      <a:path w="40" h="21">
                        <a:moveTo>
                          <a:pt x="0" y="21"/>
                        </a:moveTo>
                        <a:lnTo>
                          <a:pt x="40" y="21"/>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82" name="Freeform 334"/>
                  <p:cNvSpPr>
                    <a:spLocks/>
                  </p:cNvSpPr>
                  <p:nvPr/>
                </p:nvSpPr>
                <p:spPr bwMode="auto">
                  <a:xfrm>
                    <a:off x="3188" y="1503"/>
                    <a:ext cx="40" cy="22"/>
                  </a:xfrm>
                  <a:custGeom>
                    <a:avLst/>
                    <a:gdLst>
                      <a:gd name="T0" fmla="*/ 0 w 40"/>
                      <a:gd name="T1" fmla="*/ 22 h 22"/>
                      <a:gd name="T2" fmla="*/ 40 w 40"/>
                      <a:gd name="T3" fmla="*/ 22 h 22"/>
                      <a:gd name="T4" fmla="*/ 2 w 40"/>
                      <a:gd name="T5" fmla="*/ 0 h 22"/>
                      <a:gd name="T6" fmla="*/ 40 w 40"/>
                      <a:gd name="T7" fmla="*/ 1 h 22"/>
                    </a:gdLst>
                    <a:ahLst/>
                    <a:cxnLst>
                      <a:cxn ang="0">
                        <a:pos x="T0" y="T1"/>
                      </a:cxn>
                      <a:cxn ang="0">
                        <a:pos x="T2" y="T3"/>
                      </a:cxn>
                      <a:cxn ang="0">
                        <a:pos x="T4" y="T5"/>
                      </a:cxn>
                      <a:cxn ang="0">
                        <a:pos x="T6" y="T7"/>
                      </a:cxn>
                    </a:cxnLst>
                    <a:rect l="0" t="0" r="r" b="b"/>
                    <a:pathLst>
                      <a:path w="40" h="22">
                        <a:moveTo>
                          <a:pt x="0" y="22"/>
                        </a:moveTo>
                        <a:lnTo>
                          <a:pt x="40" y="22"/>
                        </a:lnTo>
                        <a:lnTo>
                          <a:pt x="2" y="0"/>
                        </a:lnTo>
                        <a:lnTo>
                          <a:pt x="40" y="1"/>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83" name="Freeform 335"/>
                  <p:cNvSpPr>
                    <a:spLocks/>
                  </p:cNvSpPr>
                  <p:nvPr/>
                </p:nvSpPr>
                <p:spPr bwMode="auto">
                  <a:xfrm>
                    <a:off x="3179" y="1494"/>
                    <a:ext cx="59" cy="9"/>
                  </a:xfrm>
                  <a:custGeom>
                    <a:avLst/>
                    <a:gdLst>
                      <a:gd name="T0" fmla="*/ 0 w 59"/>
                      <a:gd name="T1" fmla="*/ 0 h 9"/>
                      <a:gd name="T2" fmla="*/ 59 w 59"/>
                      <a:gd name="T3" fmla="*/ 0 h 9"/>
                      <a:gd name="T4" fmla="*/ 49 w 59"/>
                      <a:gd name="T5" fmla="*/ 9 h 9"/>
                      <a:gd name="T6" fmla="*/ 9 w 59"/>
                      <a:gd name="T7" fmla="*/ 9 h 9"/>
                      <a:gd name="T8" fmla="*/ 0 w 59"/>
                      <a:gd name="T9" fmla="*/ 0 h 9"/>
                    </a:gdLst>
                    <a:ahLst/>
                    <a:cxnLst>
                      <a:cxn ang="0">
                        <a:pos x="T0" y="T1"/>
                      </a:cxn>
                      <a:cxn ang="0">
                        <a:pos x="T2" y="T3"/>
                      </a:cxn>
                      <a:cxn ang="0">
                        <a:pos x="T4" y="T5"/>
                      </a:cxn>
                      <a:cxn ang="0">
                        <a:pos x="T6" y="T7"/>
                      </a:cxn>
                      <a:cxn ang="0">
                        <a:pos x="T8" y="T9"/>
                      </a:cxn>
                    </a:cxnLst>
                    <a:rect l="0" t="0" r="r" b="b"/>
                    <a:pathLst>
                      <a:path w="59" h="9">
                        <a:moveTo>
                          <a:pt x="0" y="0"/>
                        </a:moveTo>
                        <a:lnTo>
                          <a:pt x="59" y="0"/>
                        </a:lnTo>
                        <a:lnTo>
                          <a:pt x="49" y="9"/>
                        </a:lnTo>
                        <a:lnTo>
                          <a:pt x="9" y="9"/>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84" name="Freeform 336"/>
                  <p:cNvSpPr>
                    <a:spLocks/>
                  </p:cNvSpPr>
                  <p:nvPr/>
                </p:nvSpPr>
                <p:spPr bwMode="auto">
                  <a:xfrm>
                    <a:off x="3173" y="1613"/>
                    <a:ext cx="72" cy="7"/>
                  </a:xfrm>
                  <a:custGeom>
                    <a:avLst/>
                    <a:gdLst>
                      <a:gd name="T0" fmla="*/ 10 w 72"/>
                      <a:gd name="T1" fmla="*/ 0 h 7"/>
                      <a:gd name="T2" fmla="*/ 62 w 72"/>
                      <a:gd name="T3" fmla="*/ 0 h 7"/>
                      <a:gd name="T4" fmla="*/ 72 w 72"/>
                      <a:gd name="T5" fmla="*/ 7 h 7"/>
                      <a:gd name="T6" fmla="*/ 0 w 72"/>
                      <a:gd name="T7" fmla="*/ 7 h 7"/>
                      <a:gd name="T8" fmla="*/ 10 w 72"/>
                      <a:gd name="T9" fmla="*/ 0 h 7"/>
                    </a:gdLst>
                    <a:ahLst/>
                    <a:cxnLst>
                      <a:cxn ang="0">
                        <a:pos x="T0" y="T1"/>
                      </a:cxn>
                      <a:cxn ang="0">
                        <a:pos x="T2" y="T3"/>
                      </a:cxn>
                      <a:cxn ang="0">
                        <a:pos x="T4" y="T5"/>
                      </a:cxn>
                      <a:cxn ang="0">
                        <a:pos x="T6" y="T7"/>
                      </a:cxn>
                      <a:cxn ang="0">
                        <a:pos x="T8" y="T9"/>
                      </a:cxn>
                    </a:cxnLst>
                    <a:rect l="0" t="0" r="r" b="b"/>
                    <a:pathLst>
                      <a:path w="72" h="7">
                        <a:moveTo>
                          <a:pt x="10" y="0"/>
                        </a:moveTo>
                        <a:lnTo>
                          <a:pt x="62" y="0"/>
                        </a:lnTo>
                        <a:lnTo>
                          <a:pt x="72" y="7"/>
                        </a:lnTo>
                        <a:lnTo>
                          <a:pt x="0" y="7"/>
                        </a:lnTo>
                        <a:lnTo>
                          <a:pt x="1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85" name="Freeform 337"/>
                  <p:cNvSpPr>
                    <a:spLocks/>
                  </p:cNvSpPr>
                  <p:nvPr/>
                </p:nvSpPr>
                <p:spPr bwMode="auto">
                  <a:xfrm>
                    <a:off x="3155" y="1620"/>
                    <a:ext cx="19" cy="14"/>
                  </a:xfrm>
                  <a:custGeom>
                    <a:avLst/>
                    <a:gdLst>
                      <a:gd name="T0" fmla="*/ 18 w 19"/>
                      <a:gd name="T1" fmla="*/ 0 h 14"/>
                      <a:gd name="T2" fmla="*/ 18 w 19"/>
                      <a:gd name="T3" fmla="*/ 0 h 14"/>
                      <a:gd name="T4" fmla="*/ 18 w 19"/>
                      <a:gd name="T5" fmla="*/ 0 h 14"/>
                      <a:gd name="T6" fmla="*/ 18 w 19"/>
                      <a:gd name="T7" fmla="*/ 0 h 14"/>
                      <a:gd name="T8" fmla="*/ 18 w 19"/>
                      <a:gd name="T9" fmla="*/ 0 h 14"/>
                      <a:gd name="T10" fmla="*/ 19 w 19"/>
                      <a:gd name="T11" fmla="*/ 0 h 14"/>
                      <a:gd name="T12" fmla="*/ 19 w 19"/>
                      <a:gd name="T13" fmla="*/ 0 h 14"/>
                      <a:gd name="T14" fmla="*/ 19 w 19"/>
                      <a:gd name="T15" fmla="*/ 0 h 14"/>
                      <a:gd name="T16" fmla="*/ 19 w 19"/>
                      <a:gd name="T17" fmla="*/ 2 h 14"/>
                      <a:gd name="T18" fmla="*/ 19 w 19"/>
                      <a:gd name="T19" fmla="*/ 2 h 14"/>
                      <a:gd name="T20" fmla="*/ 19 w 19"/>
                      <a:gd name="T21" fmla="*/ 2 h 14"/>
                      <a:gd name="T22" fmla="*/ 19 w 19"/>
                      <a:gd name="T23" fmla="*/ 2 h 14"/>
                      <a:gd name="T24" fmla="*/ 19 w 19"/>
                      <a:gd name="T25" fmla="*/ 2 h 14"/>
                      <a:gd name="T26" fmla="*/ 19 w 19"/>
                      <a:gd name="T27" fmla="*/ 2 h 14"/>
                      <a:gd name="T28" fmla="*/ 19 w 19"/>
                      <a:gd name="T29" fmla="*/ 2 h 14"/>
                      <a:gd name="T30" fmla="*/ 18 w 19"/>
                      <a:gd name="T31" fmla="*/ 3 h 14"/>
                      <a:gd name="T32" fmla="*/ 18 w 19"/>
                      <a:gd name="T33" fmla="*/ 3 h 14"/>
                      <a:gd name="T34" fmla="*/ 0 w 19"/>
                      <a:gd name="T35" fmla="*/ 14 h 14"/>
                      <a:gd name="T36" fmla="*/ 0 w 19"/>
                      <a:gd name="T37" fmla="*/ 14 h 14"/>
                      <a:gd name="T38" fmla="*/ 0 w 19"/>
                      <a:gd name="T39" fmla="*/ 14 h 14"/>
                      <a:gd name="T40" fmla="*/ 0 w 19"/>
                      <a:gd name="T41" fmla="*/ 14 h 14"/>
                      <a:gd name="T42" fmla="*/ 0 w 19"/>
                      <a:gd name="T43" fmla="*/ 14 h 14"/>
                      <a:gd name="T44" fmla="*/ 0 w 19"/>
                      <a:gd name="T45" fmla="*/ 14 h 14"/>
                      <a:gd name="T46" fmla="*/ 0 w 19"/>
                      <a:gd name="T47" fmla="*/ 12 h 14"/>
                      <a:gd name="T48" fmla="*/ 0 w 19"/>
                      <a:gd name="T49" fmla="*/ 12 h 14"/>
                      <a:gd name="T50" fmla="*/ 0 w 19"/>
                      <a:gd name="T51" fmla="*/ 12 h 14"/>
                      <a:gd name="T52" fmla="*/ 0 w 19"/>
                      <a:gd name="T53" fmla="*/ 12 h 14"/>
                      <a:gd name="T54" fmla="*/ 0 w 19"/>
                      <a:gd name="T55" fmla="*/ 12 h 14"/>
                      <a:gd name="T56" fmla="*/ 0 w 19"/>
                      <a:gd name="T57" fmla="*/ 12 h 14"/>
                      <a:gd name="T58" fmla="*/ 0 w 19"/>
                      <a:gd name="T59" fmla="*/ 12 h 14"/>
                      <a:gd name="T60" fmla="*/ 0 w 19"/>
                      <a:gd name="T61" fmla="*/ 12 h 14"/>
                      <a:gd name="T62" fmla="*/ 0 w 19"/>
                      <a:gd name="T63" fmla="*/ 11 h 14"/>
                      <a:gd name="T64" fmla="*/ 0 w 19"/>
                      <a:gd name="T65"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4">
                        <a:moveTo>
                          <a:pt x="0" y="12"/>
                        </a:moveTo>
                        <a:lnTo>
                          <a:pt x="18" y="0"/>
                        </a:lnTo>
                        <a:lnTo>
                          <a:pt x="18" y="0"/>
                        </a:lnTo>
                        <a:lnTo>
                          <a:pt x="18" y="0"/>
                        </a:lnTo>
                        <a:lnTo>
                          <a:pt x="18" y="0"/>
                        </a:lnTo>
                        <a:lnTo>
                          <a:pt x="18" y="0"/>
                        </a:lnTo>
                        <a:lnTo>
                          <a:pt x="18" y="0"/>
                        </a:lnTo>
                        <a:lnTo>
                          <a:pt x="18" y="0"/>
                        </a:lnTo>
                        <a:lnTo>
                          <a:pt x="18" y="0"/>
                        </a:lnTo>
                        <a:lnTo>
                          <a:pt x="18" y="0"/>
                        </a:lnTo>
                        <a:lnTo>
                          <a:pt x="18" y="0"/>
                        </a:lnTo>
                        <a:lnTo>
                          <a:pt x="19" y="0"/>
                        </a:lnTo>
                        <a:lnTo>
                          <a:pt x="19" y="0"/>
                        </a:lnTo>
                        <a:lnTo>
                          <a:pt x="19" y="0"/>
                        </a:lnTo>
                        <a:lnTo>
                          <a:pt x="19" y="0"/>
                        </a:lnTo>
                        <a:lnTo>
                          <a:pt x="19" y="0"/>
                        </a:lnTo>
                        <a:lnTo>
                          <a:pt x="19" y="0"/>
                        </a:lnTo>
                        <a:lnTo>
                          <a:pt x="19" y="2"/>
                        </a:lnTo>
                        <a:lnTo>
                          <a:pt x="19" y="2"/>
                        </a:lnTo>
                        <a:lnTo>
                          <a:pt x="19" y="2"/>
                        </a:lnTo>
                        <a:lnTo>
                          <a:pt x="19" y="2"/>
                        </a:lnTo>
                        <a:lnTo>
                          <a:pt x="19" y="2"/>
                        </a:lnTo>
                        <a:lnTo>
                          <a:pt x="19" y="2"/>
                        </a:lnTo>
                        <a:lnTo>
                          <a:pt x="19" y="2"/>
                        </a:lnTo>
                        <a:lnTo>
                          <a:pt x="19" y="2"/>
                        </a:lnTo>
                        <a:lnTo>
                          <a:pt x="19" y="2"/>
                        </a:lnTo>
                        <a:lnTo>
                          <a:pt x="19" y="2"/>
                        </a:lnTo>
                        <a:lnTo>
                          <a:pt x="19" y="2"/>
                        </a:lnTo>
                        <a:lnTo>
                          <a:pt x="19" y="2"/>
                        </a:lnTo>
                        <a:lnTo>
                          <a:pt x="19" y="2"/>
                        </a:lnTo>
                        <a:lnTo>
                          <a:pt x="18" y="3"/>
                        </a:lnTo>
                        <a:lnTo>
                          <a:pt x="18" y="3"/>
                        </a:lnTo>
                        <a:lnTo>
                          <a:pt x="18" y="3"/>
                        </a:lnTo>
                        <a:lnTo>
                          <a:pt x="18" y="3"/>
                        </a:lnTo>
                        <a:lnTo>
                          <a:pt x="0" y="14"/>
                        </a:lnTo>
                        <a:lnTo>
                          <a:pt x="0" y="14"/>
                        </a:lnTo>
                        <a:lnTo>
                          <a:pt x="0" y="14"/>
                        </a:lnTo>
                        <a:lnTo>
                          <a:pt x="0" y="14"/>
                        </a:lnTo>
                        <a:lnTo>
                          <a:pt x="0" y="14"/>
                        </a:lnTo>
                        <a:lnTo>
                          <a:pt x="0" y="14"/>
                        </a:lnTo>
                        <a:lnTo>
                          <a:pt x="0" y="14"/>
                        </a:lnTo>
                        <a:lnTo>
                          <a:pt x="0" y="14"/>
                        </a:lnTo>
                        <a:lnTo>
                          <a:pt x="0" y="14"/>
                        </a:lnTo>
                        <a:lnTo>
                          <a:pt x="0" y="14"/>
                        </a:lnTo>
                        <a:lnTo>
                          <a:pt x="0" y="14"/>
                        </a:lnTo>
                        <a:lnTo>
                          <a:pt x="0" y="14"/>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1"/>
                        </a:lnTo>
                        <a:lnTo>
                          <a:pt x="0" y="11"/>
                        </a:lnTo>
                        <a:lnTo>
                          <a:pt x="0" y="11"/>
                        </a:lnTo>
                        <a:lnTo>
                          <a:pt x="0" y="12"/>
                        </a:lnTo>
                        <a:lnTo>
                          <a:pt x="0" y="12"/>
                        </a:lnTo>
                        <a:close/>
                      </a:path>
                    </a:pathLst>
                  </a:custGeom>
                  <a:solidFill>
                    <a:srgbClr val="000000"/>
                  </a:solidFill>
                  <a:ln w="9525">
                    <a:solidFill>
                      <a:schemeClr val="hlink"/>
                    </a:solidFill>
                    <a:round/>
                    <a:headEnd/>
                    <a:tailEnd/>
                  </a:ln>
                </p:spPr>
                <p:txBody>
                  <a:bodyPr/>
                  <a:lstStyle/>
                  <a:p>
                    <a:endParaRPr lang="en-US"/>
                  </a:p>
                </p:txBody>
              </p:sp>
              <p:sp>
                <p:nvSpPr>
                  <p:cNvPr id="2386" name="Freeform 338"/>
                  <p:cNvSpPr>
                    <a:spLocks/>
                  </p:cNvSpPr>
                  <p:nvPr/>
                </p:nvSpPr>
                <p:spPr bwMode="auto">
                  <a:xfrm>
                    <a:off x="3155" y="1620"/>
                    <a:ext cx="19" cy="14"/>
                  </a:xfrm>
                  <a:custGeom>
                    <a:avLst/>
                    <a:gdLst>
                      <a:gd name="T0" fmla="*/ 0 w 19"/>
                      <a:gd name="T1" fmla="*/ 12 h 14"/>
                      <a:gd name="T2" fmla="*/ 18 w 19"/>
                      <a:gd name="T3" fmla="*/ 0 h 14"/>
                      <a:gd name="T4" fmla="*/ 19 w 19"/>
                      <a:gd name="T5" fmla="*/ 0 h 14"/>
                      <a:gd name="T6" fmla="*/ 19 w 19"/>
                      <a:gd name="T7" fmla="*/ 2 h 14"/>
                      <a:gd name="T8" fmla="*/ 18 w 19"/>
                      <a:gd name="T9" fmla="*/ 3 h 14"/>
                      <a:gd name="T10" fmla="*/ 0 w 19"/>
                      <a:gd name="T11" fmla="*/ 14 h 14"/>
                      <a:gd name="T12" fmla="*/ 0 w 19"/>
                      <a:gd name="T13" fmla="*/ 12 h 14"/>
                      <a:gd name="T14" fmla="*/ 0 w 19"/>
                      <a:gd name="T15" fmla="*/ 11 h 14"/>
                      <a:gd name="T16" fmla="*/ 0 w 19"/>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4">
                        <a:moveTo>
                          <a:pt x="0" y="12"/>
                        </a:moveTo>
                        <a:lnTo>
                          <a:pt x="18" y="0"/>
                        </a:lnTo>
                        <a:lnTo>
                          <a:pt x="19" y="0"/>
                        </a:lnTo>
                        <a:lnTo>
                          <a:pt x="19" y="2"/>
                        </a:lnTo>
                        <a:lnTo>
                          <a:pt x="18" y="3"/>
                        </a:lnTo>
                        <a:lnTo>
                          <a:pt x="0" y="14"/>
                        </a:lnTo>
                        <a:lnTo>
                          <a:pt x="0" y="12"/>
                        </a:lnTo>
                        <a:lnTo>
                          <a:pt x="0" y="11"/>
                        </a:lnTo>
                        <a:lnTo>
                          <a:pt x="0" y="12"/>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87" name="Freeform 339"/>
                  <p:cNvSpPr>
                    <a:spLocks/>
                  </p:cNvSpPr>
                  <p:nvPr/>
                </p:nvSpPr>
                <p:spPr bwMode="auto">
                  <a:xfrm>
                    <a:off x="3154" y="1631"/>
                    <a:ext cx="1" cy="3"/>
                  </a:xfrm>
                  <a:custGeom>
                    <a:avLst/>
                    <a:gdLst>
                      <a:gd name="T0" fmla="*/ 1 w 1"/>
                      <a:gd name="T1" fmla="*/ 0 h 3"/>
                      <a:gd name="T2" fmla="*/ 1 w 1"/>
                      <a:gd name="T3" fmla="*/ 1 h 3"/>
                      <a:gd name="T4" fmla="*/ 1 w 1"/>
                      <a:gd name="T5" fmla="*/ 1 h 3"/>
                      <a:gd name="T6" fmla="*/ 1 w 1"/>
                      <a:gd name="T7" fmla="*/ 1 h 3"/>
                      <a:gd name="T8" fmla="*/ 1 w 1"/>
                      <a:gd name="T9" fmla="*/ 1 h 3"/>
                      <a:gd name="T10" fmla="*/ 1 w 1"/>
                      <a:gd name="T11" fmla="*/ 1 h 3"/>
                      <a:gd name="T12" fmla="*/ 1 w 1"/>
                      <a:gd name="T13" fmla="*/ 1 h 3"/>
                      <a:gd name="T14" fmla="*/ 1 w 1"/>
                      <a:gd name="T15" fmla="*/ 1 h 3"/>
                      <a:gd name="T16" fmla="*/ 1 w 1"/>
                      <a:gd name="T17" fmla="*/ 1 h 3"/>
                      <a:gd name="T18" fmla="*/ 1 w 1"/>
                      <a:gd name="T19" fmla="*/ 3 h 3"/>
                      <a:gd name="T20" fmla="*/ 1 w 1"/>
                      <a:gd name="T21" fmla="*/ 3 h 3"/>
                      <a:gd name="T22" fmla="*/ 1 w 1"/>
                      <a:gd name="T23" fmla="*/ 3 h 3"/>
                      <a:gd name="T24" fmla="*/ 1 w 1"/>
                      <a:gd name="T25" fmla="*/ 3 h 3"/>
                      <a:gd name="T26" fmla="*/ 1 w 1"/>
                      <a:gd name="T27" fmla="*/ 3 h 3"/>
                      <a:gd name="T28" fmla="*/ 1 w 1"/>
                      <a:gd name="T29" fmla="*/ 3 h 3"/>
                      <a:gd name="T30" fmla="*/ 1 w 1"/>
                      <a:gd name="T31" fmla="*/ 3 h 3"/>
                      <a:gd name="T32" fmla="*/ 1 w 1"/>
                      <a:gd name="T33" fmla="*/ 3 h 3"/>
                      <a:gd name="T34" fmla="*/ 1 w 1"/>
                      <a:gd name="T35" fmla="*/ 3 h 3"/>
                      <a:gd name="T36" fmla="*/ 1 w 1"/>
                      <a:gd name="T37" fmla="*/ 3 h 3"/>
                      <a:gd name="T38" fmla="*/ 1 w 1"/>
                      <a:gd name="T39" fmla="*/ 3 h 3"/>
                      <a:gd name="T40" fmla="*/ 1 w 1"/>
                      <a:gd name="T41" fmla="*/ 3 h 3"/>
                      <a:gd name="T42" fmla="*/ 1 w 1"/>
                      <a:gd name="T43" fmla="*/ 3 h 3"/>
                      <a:gd name="T44" fmla="*/ 0 w 1"/>
                      <a:gd name="T45" fmla="*/ 3 h 3"/>
                      <a:gd name="T46" fmla="*/ 0 w 1"/>
                      <a:gd name="T47" fmla="*/ 3 h 3"/>
                      <a:gd name="T48" fmla="*/ 0 w 1"/>
                      <a:gd name="T49" fmla="*/ 1 h 3"/>
                      <a:gd name="T50" fmla="*/ 0 w 1"/>
                      <a:gd name="T51" fmla="*/ 1 h 3"/>
                      <a:gd name="T52" fmla="*/ 0 w 1"/>
                      <a:gd name="T53" fmla="*/ 1 h 3"/>
                      <a:gd name="T54" fmla="*/ 1 w 1"/>
                      <a:gd name="T55" fmla="*/ 1 h 3"/>
                      <a:gd name="T56" fmla="*/ 1 w 1"/>
                      <a:gd name="T57" fmla="*/ 1 h 3"/>
                      <a:gd name="T58" fmla="*/ 1 w 1"/>
                      <a:gd name="T59" fmla="*/ 1 h 3"/>
                      <a:gd name="T60" fmla="*/ 1 w 1"/>
                      <a:gd name="T61" fmla="*/ 1 h 3"/>
                      <a:gd name="T62" fmla="*/ 1 w 1"/>
                      <a:gd name="T63" fmla="*/ 1 h 3"/>
                      <a:gd name="T64" fmla="*/ 1 w 1"/>
                      <a:gd name="T6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 h="3">
                        <a:moveTo>
                          <a:pt x="1" y="0"/>
                        </a:moveTo>
                        <a:lnTo>
                          <a:pt x="1" y="1"/>
                        </a:lnTo>
                        <a:lnTo>
                          <a:pt x="1" y="1"/>
                        </a:lnTo>
                        <a:lnTo>
                          <a:pt x="1" y="1"/>
                        </a:lnTo>
                        <a:lnTo>
                          <a:pt x="1" y="1"/>
                        </a:lnTo>
                        <a:lnTo>
                          <a:pt x="1" y="1"/>
                        </a:lnTo>
                        <a:lnTo>
                          <a:pt x="1" y="1"/>
                        </a:lnTo>
                        <a:lnTo>
                          <a:pt x="1" y="1"/>
                        </a:lnTo>
                        <a:lnTo>
                          <a:pt x="1" y="1"/>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0" y="3"/>
                        </a:lnTo>
                        <a:lnTo>
                          <a:pt x="0" y="3"/>
                        </a:lnTo>
                        <a:lnTo>
                          <a:pt x="0" y="1"/>
                        </a:lnTo>
                        <a:lnTo>
                          <a:pt x="0" y="1"/>
                        </a:lnTo>
                        <a:lnTo>
                          <a:pt x="0" y="1"/>
                        </a:lnTo>
                        <a:lnTo>
                          <a:pt x="1" y="1"/>
                        </a:lnTo>
                        <a:lnTo>
                          <a:pt x="1" y="1"/>
                        </a:lnTo>
                        <a:lnTo>
                          <a:pt x="1" y="1"/>
                        </a:lnTo>
                        <a:lnTo>
                          <a:pt x="1" y="1"/>
                        </a:lnTo>
                        <a:lnTo>
                          <a:pt x="1" y="1"/>
                        </a:lnTo>
                        <a:lnTo>
                          <a:pt x="1" y="0"/>
                        </a:lnTo>
                        <a:close/>
                      </a:path>
                    </a:pathLst>
                  </a:custGeom>
                  <a:solidFill>
                    <a:srgbClr val="000000"/>
                  </a:solidFill>
                  <a:ln w="9525">
                    <a:solidFill>
                      <a:schemeClr val="hlink"/>
                    </a:solidFill>
                    <a:round/>
                    <a:headEnd/>
                    <a:tailEnd/>
                  </a:ln>
                </p:spPr>
                <p:txBody>
                  <a:bodyPr/>
                  <a:lstStyle/>
                  <a:p>
                    <a:endParaRPr lang="en-US"/>
                  </a:p>
                </p:txBody>
              </p:sp>
              <p:sp>
                <p:nvSpPr>
                  <p:cNvPr id="2388" name="Freeform 340"/>
                  <p:cNvSpPr>
                    <a:spLocks/>
                  </p:cNvSpPr>
                  <p:nvPr/>
                </p:nvSpPr>
                <p:spPr bwMode="auto">
                  <a:xfrm>
                    <a:off x="3154" y="1631"/>
                    <a:ext cx="1" cy="3"/>
                  </a:xfrm>
                  <a:custGeom>
                    <a:avLst/>
                    <a:gdLst>
                      <a:gd name="T0" fmla="*/ 1 w 1"/>
                      <a:gd name="T1" fmla="*/ 0 h 3"/>
                      <a:gd name="T2" fmla="*/ 1 w 1"/>
                      <a:gd name="T3" fmla="*/ 1 h 3"/>
                      <a:gd name="T4" fmla="*/ 1 w 1"/>
                      <a:gd name="T5" fmla="*/ 3 h 3"/>
                      <a:gd name="T6" fmla="*/ 0 w 1"/>
                      <a:gd name="T7" fmla="*/ 3 h 3"/>
                      <a:gd name="T8" fmla="*/ 0 w 1"/>
                      <a:gd name="T9" fmla="*/ 1 h 3"/>
                      <a:gd name="T10" fmla="*/ 1 w 1"/>
                      <a:gd name="T11" fmla="*/ 1 h 3"/>
                      <a:gd name="T12" fmla="*/ 1 w 1"/>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1" y="0"/>
                        </a:moveTo>
                        <a:lnTo>
                          <a:pt x="1" y="1"/>
                        </a:lnTo>
                        <a:lnTo>
                          <a:pt x="1" y="3"/>
                        </a:lnTo>
                        <a:lnTo>
                          <a:pt x="0" y="3"/>
                        </a:lnTo>
                        <a:lnTo>
                          <a:pt x="0" y="1"/>
                        </a:lnTo>
                        <a:lnTo>
                          <a:pt x="1" y="1"/>
                        </a:lnTo>
                        <a:lnTo>
                          <a:pt x="1"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89" name="Freeform 341"/>
                  <p:cNvSpPr>
                    <a:spLocks/>
                  </p:cNvSpPr>
                  <p:nvPr/>
                </p:nvSpPr>
                <p:spPr bwMode="auto">
                  <a:xfrm>
                    <a:off x="3244" y="1620"/>
                    <a:ext cx="19" cy="14"/>
                  </a:xfrm>
                  <a:custGeom>
                    <a:avLst/>
                    <a:gdLst>
                      <a:gd name="T0" fmla="*/ 0 w 19"/>
                      <a:gd name="T1" fmla="*/ 0 h 14"/>
                      <a:gd name="T2" fmla="*/ 0 w 19"/>
                      <a:gd name="T3" fmla="*/ 0 h 14"/>
                      <a:gd name="T4" fmla="*/ 0 w 19"/>
                      <a:gd name="T5" fmla="*/ 0 h 14"/>
                      <a:gd name="T6" fmla="*/ 0 w 19"/>
                      <a:gd name="T7" fmla="*/ 0 h 14"/>
                      <a:gd name="T8" fmla="*/ 0 w 19"/>
                      <a:gd name="T9" fmla="*/ 0 h 14"/>
                      <a:gd name="T10" fmla="*/ 0 w 19"/>
                      <a:gd name="T11" fmla="*/ 0 h 14"/>
                      <a:gd name="T12" fmla="*/ 0 w 19"/>
                      <a:gd name="T13" fmla="*/ 0 h 14"/>
                      <a:gd name="T14" fmla="*/ 0 w 19"/>
                      <a:gd name="T15" fmla="*/ 0 h 14"/>
                      <a:gd name="T16" fmla="*/ 0 w 19"/>
                      <a:gd name="T17" fmla="*/ 0 h 14"/>
                      <a:gd name="T18" fmla="*/ 0 w 19"/>
                      <a:gd name="T19" fmla="*/ 2 h 14"/>
                      <a:gd name="T20" fmla="*/ 0 w 19"/>
                      <a:gd name="T21" fmla="*/ 2 h 14"/>
                      <a:gd name="T22" fmla="*/ 0 w 19"/>
                      <a:gd name="T23" fmla="*/ 2 h 14"/>
                      <a:gd name="T24" fmla="*/ 0 w 19"/>
                      <a:gd name="T25" fmla="*/ 2 h 14"/>
                      <a:gd name="T26" fmla="*/ 0 w 19"/>
                      <a:gd name="T27" fmla="*/ 2 h 14"/>
                      <a:gd name="T28" fmla="*/ 0 w 19"/>
                      <a:gd name="T29" fmla="*/ 2 h 14"/>
                      <a:gd name="T30" fmla="*/ 0 w 19"/>
                      <a:gd name="T31" fmla="*/ 2 h 14"/>
                      <a:gd name="T32" fmla="*/ 0 w 19"/>
                      <a:gd name="T33" fmla="*/ 2 h 14"/>
                      <a:gd name="T34" fmla="*/ 19 w 19"/>
                      <a:gd name="T35" fmla="*/ 14 h 14"/>
                      <a:gd name="T36" fmla="*/ 19 w 19"/>
                      <a:gd name="T37" fmla="*/ 14 h 14"/>
                      <a:gd name="T38" fmla="*/ 17 w 19"/>
                      <a:gd name="T39" fmla="*/ 14 h 14"/>
                      <a:gd name="T40" fmla="*/ 17 w 19"/>
                      <a:gd name="T41" fmla="*/ 14 h 14"/>
                      <a:gd name="T42" fmla="*/ 17 w 19"/>
                      <a:gd name="T43" fmla="*/ 14 h 14"/>
                      <a:gd name="T44" fmla="*/ 17 w 19"/>
                      <a:gd name="T45" fmla="*/ 12 h 14"/>
                      <a:gd name="T46" fmla="*/ 17 w 19"/>
                      <a:gd name="T47" fmla="*/ 12 h 14"/>
                      <a:gd name="T48" fmla="*/ 17 w 19"/>
                      <a:gd name="T49" fmla="*/ 12 h 14"/>
                      <a:gd name="T50" fmla="*/ 17 w 19"/>
                      <a:gd name="T51" fmla="*/ 12 h 14"/>
                      <a:gd name="T52" fmla="*/ 17 w 19"/>
                      <a:gd name="T53" fmla="*/ 12 h 14"/>
                      <a:gd name="T54" fmla="*/ 17 w 19"/>
                      <a:gd name="T55" fmla="*/ 12 h 14"/>
                      <a:gd name="T56" fmla="*/ 19 w 19"/>
                      <a:gd name="T57" fmla="*/ 11 h 14"/>
                      <a:gd name="T58" fmla="*/ 19 w 19"/>
                      <a:gd name="T59" fmla="*/ 11 h 14"/>
                      <a:gd name="T60" fmla="*/ 19 w 19"/>
                      <a:gd name="T61" fmla="*/ 11 h 14"/>
                      <a:gd name="T62" fmla="*/ 19 w 19"/>
                      <a:gd name="T63" fmla="*/ 11 h 14"/>
                      <a:gd name="T64" fmla="*/ 19 w 19"/>
                      <a:gd name="T65"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4">
                        <a:moveTo>
                          <a:pt x="19" y="11"/>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19" y="14"/>
                        </a:lnTo>
                        <a:lnTo>
                          <a:pt x="19" y="14"/>
                        </a:lnTo>
                        <a:lnTo>
                          <a:pt x="19" y="14"/>
                        </a:lnTo>
                        <a:lnTo>
                          <a:pt x="19" y="14"/>
                        </a:lnTo>
                        <a:lnTo>
                          <a:pt x="17" y="14"/>
                        </a:lnTo>
                        <a:lnTo>
                          <a:pt x="17" y="14"/>
                        </a:lnTo>
                        <a:lnTo>
                          <a:pt x="17" y="14"/>
                        </a:lnTo>
                        <a:lnTo>
                          <a:pt x="17" y="14"/>
                        </a:lnTo>
                        <a:lnTo>
                          <a:pt x="17" y="14"/>
                        </a:lnTo>
                        <a:lnTo>
                          <a:pt x="17" y="14"/>
                        </a:lnTo>
                        <a:lnTo>
                          <a:pt x="17" y="12"/>
                        </a:lnTo>
                        <a:lnTo>
                          <a:pt x="17" y="12"/>
                        </a:lnTo>
                        <a:lnTo>
                          <a:pt x="17" y="12"/>
                        </a:lnTo>
                        <a:lnTo>
                          <a:pt x="17" y="12"/>
                        </a:lnTo>
                        <a:lnTo>
                          <a:pt x="17" y="12"/>
                        </a:lnTo>
                        <a:lnTo>
                          <a:pt x="17" y="12"/>
                        </a:lnTo>
                        <a:lnTo>
                          <a:pt x="17" y="12"/>
                        </a:lnTo>
                        <a:lnTo>
                          <a:pt x="17" y="12"/>
                        </a:lnTo>
                        <a:lnTo>
                          <a:pt x="17" y="12"/>
                        </a:lnTo>
                        <a:lnTo>
                          <a:pt x="17" y="12"/>
                        </a:lnTo>
                        <a:lnTo>
                          <a:pt x="17" y="12"/>
                        </a:lnTo>
                        <a:lnTo>
                          <a:pt x="17" y="12"/>
                        </a:lnTo>
                        <a:lnTo>
                          <a:pt x="17" y="12"/>
                        </a:lnTo>
                        <a:lnTo>
                          <a:pt x="19" y="11"/>
                        </a:lnTo>
                        <a:lnTo>
                          <a:pt x="19" y="11"/>
                        </a:lnTo>
                        <a:lnTo>
                          <a:pt x="19" y="11"/>
                        </a:lnTo>
                        <a:lnTo>
                          <a:pt x="19" y="11"/>
                        </a:lnTo>
                        <a:lnTo>
                          <a:pt x="19" y="11"/>
                        </a:lnTo>
                        <a:lnTo>
                          <a:pt x="19" y="11"/>
                        </a:lnTo>
                        <a:lnTo>
                          <a:pt x="19" y="11"/>
                        </a:lnTo>
                        <a:lnTo>
                          <a:pt x="19" y="11"/>
                        </a:lnTo>
                        <a:lnTo>
                          <a:pt x="19" y="11"/>
                        </a:lnTo>
                        <a:lnTo>
                          <a:pt x="19" y="11"/>
                        </a:lnTo>
                        <a:close/>
                      </a:path>
                    </a:pathLst>
                  </a:custGeom>
                  <a:solidFill>
                    <a:srgbClr val="000000"/>
                  </a:solidFill>
                  <a:ln w="9525">
                    <a:solidFill>
                      <a:schemeClr val="hlink"/>
                    </a:solidFill>
                    <a:round/>
                    <a:headEnd/>
                    <a:tailEnd/>
                  </a:ln>
                </p:spPr>
                <p:txBody>
                  <a:bodyPr/>
                  <a:lstStyle/>
                  <a:p>
                    <a:endParaRPr lang="en-US"/>
                  </a:p>
                </p:txBody>
              </p:sp>
              <p:sp>
                <p:nvSpPr>
                  <p:cNvPr id="2390" name="Freeform 342"/>
                  <p:cNvSpPr>
                    <a:spLocks/>
                  </p:cNvSpPr>
                  <p:nvPr/>
                </p:nvSpPr>
                <p:spPr bwMode="auto">
                  <a:xfrm>
                    <a:off x="3244" y="1620"/>
                    <a:ext cx="19" cy="14"/>
                  </a:xfrm>
                  <a:custGeom>
                    <a:avLst/>
                    <a:gdLst>
                      <a:gd name="T0" fmla="*/ 19 w 19"/>
                      <a:gd name="T1" fmla="*/ 11 h 14"/>
                      <a:gd name="T2" fmla="*/ 0 w 19"/>
                      <a:gd name="T3" fmla="*/ 0 h 14"/>
                      <a:gd name="T4" fmla="*/ 0 w 19"/>
                      <a:gd name="T5" fmla="*/ 2 h 14"/>
                      <a:gd name="T6" fmla="*/ 19 w 19"/>
                      <a:gd name="T7" fmla="*/ 14 h 14"/>
                      <a:gd name="T8" fmla="*/ 17 w 19"/>
                      <a:gd name="T9" fmla="*/ 14 h 14"/>
                      <a:gd name="T10" fmla="*/ 17 w 19"/>
                      <a:gd name="T11" fmla="*/ 12 h 14"/>
                      <a:gd name="T12" fmla="*/ 19 w 19"/>
                      <a:gd name="T13" fmla="*/ 11 h 14"/>
                    </a:gdLst>
                    <a:ahLst/>
                    <a:cxnLst>
                      <a:cxn ang="0">
                        <a:pos x="T0" y="T1"/>
                      </a:cxn>
                      <a:cxn ang="0">
                        <a:pos x="T2" y="T3"/>
                      </a:cxn>
                      <a:cxn ang="0">
                        <a:pos x="T4" y="T5"/>
                      </a:cxn>
                      <a:cxn ang="0">
                        <a:pos x="T6" y="T7"/>
                      </a:cxn>
                      <a:cxn ang="0">
                        <a:pos x="T8" y="T9"/>
                      </a:cxn>
                      <a:cxn ang="0">
                        <a:pos x="T10" y="T11"/>
                      </a:cxn>
                      <a:cxn ang="0">
                        <a:pos x="T12" y="T13"/>
                      </a:cxn>
                    </a:cxnLst>
                    <a:rect l="0" t="0" r="r" b="b"/>
                    <a:pathLst>
                      <a:path w="19" h="14">
                        <a:moveTo>
                          <a:pt x="19" y="11"/>
                        </a:moveTo>
                        <a:lnTo>
                          <a:pt x="0" y="0"/>
                        </a:lnTo>
                        <a:lnTo>
                          <a:pt x="0" y="2"/>
                        </a:lnTo>
                        <a:lnTo>
                          <a:pt x="19" y="14"/>
                        </a:lnTo>
                        <a:lnTo>
                          <a:pt x="17" y="14"/>
                        </a:lnTo>
                        <a:lnTo>
                          <a:pt x="17" y="12"/>
                        </a:lnTo>
                        <a:lnTo>
                          <a:pt x="19" y="11"/>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91" name="Freeform 343"/>
                  <p:cNvSpPr>
                    <a:spLocks/>
                  </p:cNvSpPr>
                  <p:nvPr/>
                </p:nvSpPr>
                <p:spPr bwMode="auto">
                  <a:xfrm>
                    <a:off x="3261" y="1631"/>
                    <a:ext cx="2" cy="3"/>
                  </a:xfrm>
                  <a:custGeom>
                    <a:avLst/>
                    <a:gdLst>
                      <a:gd name="T0" fmla="*/ 2 w 2"/>
                      <a:gd name="T1" fmla="*/ 0 h 3"/>
                      <a:gd name="T2" fmla="*/ 2 w 2"/>
                      <a:gd name="T3" fmla="*/ 0 h 3"/>
                      <a:gd name="T4" fmla="*/ 2 w 2"/>
                      <a:gd name="T5" fmla="*/ 0 h 3"/>
                      <a:gd name="T6" fmla="*/ 2 w 2"/>
                      <a:gd name="T7" fmla="*/ 0 h 3"/>
                      <a:gd name="T8" fmla="*/ 0 w 2"/>
                      <a:gd name="T9" fmla="*/ 1 h 3"/>
                      <a:gd name="T10" fmla="*/ 0 w 2"/>
                      <a:gd name="T11" fmla="*/ 1 h 3"/>
                      <a:gd name="T12" fmla="*/ 0 w 2"/>
                      <a:gd name="T13" fmla="*/ 1 h 3"/>
                      <a:gd name="T14" fmla="*/ 0 w 2"/>
                      <a:gd name="T15" fmla="*/ 1 h 3"/>
                      <a:gd name="T16" fmla="*/ 0 w 2"/>
                      <a:gd name="T17" fmla="*/ 1 h 3"/>
                      <a:gd name="T18" fmla="*/ 0 w 2"/>
                      <a:gd name="T19" fmla="*/ 1 h 3"/>
                      <a:gd name="T20" fmla="*/ 0 w 2"/>
                      <a:gd name="T21" fmla="*/ 3 h 3"/>
                      <a:gd name="T22" fmla="*/ 0 w 2"/>
                      <a:gd name="T23" fmla="*/ 3 h 3"/>
                      <a:gd name="T24" fmla="*/ 0 w 2"/>
                      <a:gd name="T25" fmla="*/ 3 h 3"/>
                      <a:gd name="T26" fmla="*/ 2 w 2"/>
                      <a:gd name="T27" fmla="*/ 3 h 3"/>
                      <a:gd name="T28" fmla="*/ 2 w 2"/>
                      <a:gd name="T29" fmla="*/ 3 h 3"/>
                      <a:gd name="T30" fmla="*/ 2 w 2"/>
                      <a:gd name="T31" fmla="*/ 3 h 3"/>
                      <a:gd name="T32" fmla="*/ 2 w 2"/>
                      <a:gd name="T33" fmla="*/ 3 h 3"/>
                      <a:gd name="T34" fmla="*/ 2 w 2"/>
                      <a:gd name="T35" fmla="*/ 3 h 3"/>
                      <a:gd name="T36" fmla="*/ 2 w 2"/>
                      <a:gd name="T37" fmla="*/ 3 h 3"/>
                      <a:gd name="T38" fmla="*/ 2 w 2"/>
                      <a:gd name="T39" fmla="*/ 3 h 3"/>
                      <a:gd name="T40" fmla="*/ 2 w 2"/>
                      <a:gd name="T41" fmla="*/ 3 h 3"/>
                      <a:gd name="T42" fmla="*/ 2 w 2"/>
                      <a:gd name="T43" fmla="*/ 3 h 3"/>
                      <a:gd name="T44" fmla="*/ 2 w 2"/>
                      <a:gd name="T45" fmla="*/ 3 h 3"/>
                      <a:gd name="T46" fmla="*/ 2 w 2"/>
                      <a:gd name="T47" fmla="*/ 1 h 3"/>
                      <a:gd name="T48" fmla="*/ 2 w 2"/>
                      <a:gd name="T49" fmla="*/ 1 h 3"/>
                      <a:gd name="T50" fmla="*/ 2 w 2"/>
                      <a:gd name="T51" fmla="*/ 1 h 3"/>
                      <a:gd name="T52" fmla="*/ 2 w 2"/>
                      <a:gd name="T53" fmla="*/ 1 h 3"/>
                      <a:gd name="T54" fmla="*/ 2 w 2"/>
                      <a:gd name="T55" fmla="*/ 1 h 3"/>
                      <a:gd name="T56" fmla="*/ 2 w 2"/>
                      <a:gd name="T57" fmla="*/ 1 h 3"/>
                      <a:gd name="T58" fmla="*/ 2 w 2"/>
                      <a:gd name="T59" fmla="*/ 0 h 3"/>
                      <a:gd name="T60" fmla="*/ 2 w 2"/>
                      <a:gd name="T61" fmla="*/ 0 h 3"/>
                      <a:gd name="T62" fmla="*/ 2 w 2"/>
                      <a:gd name="T63" fmla="*/ 0 h 3"/>
                      <a:gd name="T64" fmla="*/ 2 w 2"/>
                      <a:gd name="T6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 h="3">
                        <a:moveTo>
                          <a:pt x="2" y="0"/>
                        </a:moveTo>
                        <a:lnTo>
                          <a:pt x="2" y="0"/>
                        </a:lnTo>
                        <a:lnTo>
                          <a:pt x="2" y="0"/>
                        </a:lnTo>
                        <a:lnTo>
                          <a:pt x="2" y="0"/>
                        </a:lnTo>
                        <a:lnTo>
                          <a:pt x="0" y="1"/>
                        </a:lnTo>
                        <a:lnTo>
                          <a:pt x="0" y="1"/>
                        </a:lnTo>
                        <a:lnTo>
                          <a:pt x="0" y="1"/>
                        </a:lnTo>
                        <a:lnTo>
                          <a:pt x="0" y="1"/>
                        </a:lnTo>
                        <a:lnTo>
                          <a:pt x="0" y="1"/>
                        </a:lnTo>
                        <a:lnTo>
                          <a:pt x="0" y="1"/>
                        </a:lnTo>
                        <a:lnTo>
                          <a:pt x="0" y="3"/>
                        </a:lnTo>
                        <a:lnTo>
                          <a:pt x="0" y="3"/>
                        </a:lnTo>
                        <a:lnTo>
                          <a:pt x="0" y="3"/>
                        </a:lnTo>
                        <a:lnTo>
                          <a:pt x="2" y="3"/>
                        </a:lnTo>
                        <a:lnTo>
                          <a:pt x="2" y="3"/>
                        </a:lnTo>
                        <a:lnTo>
                          <a:pt x="2" y="3"/>
                        </a:lnTo>
                        <a:lnTo>
                          <a:pt x="2" y="3"/>
                        </a:lnTo>
                        <a:lnTo>
                          <a:pt x="2" y="3"/>
                        </a:lnTo>
                        <a:lnTo>
                          <a:pt x="2" y="3"/>
                        </a:lnTo>
                        <a:lnTo>
                          <a:pt x="2" y="3"/>
                        </a:lnTo>
                        <a:lnTo>
                          <a:pt x="2" y="3"/>
                        </a:lnTo>
                        <a:lnTo>
                          <a:pt x="2" y="3"/>
                        </a:lnTo>
                        <a:lnTo>
                          <a:pt x="2" y="3"/>
                        </a:lnTo>
                        <a:lnTo>
                          <a:pt x="2" y="1"/>
                        </a:lnTo>
                        <a:lnTo>
                          <a:pt x="2" y="1"/>
                        </a:lnTo>
                        <a:lnTo>
                          <a:pt x="2" y="1"/>
                        </a:lnTo>
                        <a:lnTo>
                          <a:pt x="2" y="1"/>
                        </a:lnTo>
                        <a:lnTo>
                          <a:pt x="2" y="1"/>
                        </a:lnTo>
                        <a:lnTo>
                          <a:pt x="2" y="1"/>
                        </a:lnTo>
                        <a:lnTo>
                          <a:pt x="2" y="0"/>
                        </a:lnTo>
                        <a:lnTo>
                          <a:pt x="2" y="0"/>
                        </a:lnTo>
                        <a:lnTo>
                          <a:pt x="2" y="0"/>
                        </a:lnTo>
                        <a:lnTo>
                          <a:pt x="2" y="0"/>
                        </a:lnTo>
                        <a:close/>
                      </a:path>
                    </a:pathLst>
                  </a:custGeom>
                  <a:solidFill>
                    <a:srgbClr val="000000"/>
                  </a:solidFill>
                  <a:ln w="9525">
                    <a:solidFill>
                      <a:schemeClr val="hlink"/>
                    </a:solidFill>
                    <a:round/>
                    <a:headEnd/>
                    <a:tailEnd/>
                  </a:ln>
                </p:spPr>
                <p:txBody>
                  <a:bodyPr/>
                  <a:lstStyle/>
                  <a:p>
                    <a:endParaRPr lang="en-US"/>
                  </a:p>
                </p:txBody>
              </p:sp>
              <p:sp>
                <p:nvSpPr>
                  <p:cNvPr id="2392" name="Freeform 344"/>
                  <p:cNvSpPr>
                    <a:spLocks/>
                  </p:cNvSpPr>
                  <p:nvPr/>
                </p:nvSpPr>
                <p:spPr bwMode="auto">
                  <a:xfrm>
                    <a:off x="3261" y="1631"/>
                    <a:ext cx="2" cy="3"/>
                  </a:xfrm>
                  <a:custGeom>
                    <a:avLst/>
                    <a:gdLst>
                      <a:gd name="T0" fmla="*/ 2 w 2"/>
                      <a:gd name="T1" fmla="*/ 0 h 3"/>
                      <a:gd name="T2" fmla="*/ 0 w 2"/>
                      <a:gd name="T3" fmla="*/ 1 h 3"/>
                      <a:gd name="T4" fmla="*/ 0 w 2"/>
                      <a:gd name="T5" fmla="*/ 3 h 3"/>
                      <a:gd name="T6" fmla="*/ 2 w 2"/>
                      <a:gd name="T7" fmla="*/ 3 h 3"/>
                      <a:gd name="T8" fmla="*/ 2 w 2"/>
                      <a:gd name="T9" fmla="*/ 1 h 3"/>
                      <a:gd name="T10" fmla="*/ 2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2" y="0"/>
                        </a:moveTo>
                        <a:lnTo>
                          <a:pt x="0" y="1"/>
                        </a:lnTo>
                        <a:lnTo>
                          <a:pt x="0" y="3"/>
                        </a:lnTo>
                        <a:lnTo>
                          <a:pt x="2" y="3"/>
                        </a:lnTo>
                        <a:lnTo>
                          <a:pt x="2" y="1"/>
                        </a:lnTo>
                        <a:lnTo>
                          <a:pt x="2"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93" name="Freeform 345"/>
                  <p:cNvSpPr>
                    <a:spLocks/>
                  </p:cNvSpPr>
                  <p:nvPr/>
                </p:nvSpPr>
                <p:spPr bwMode="auto">
                  <a:xfrm>
                    <a:off x="3173" y="1570"/>
                    <a:ext cx="72" cy="9"/>
                  </a:xfrm>
                  <a:custGeom>
                    <a:avLst/>
                    <a:gdLst>
                      <a:gd name="T0" fmla="*/ 10 w 72"/>
                      <a:gd name="T1" fmla="*/ 0 h 9"/>
                      <a:gd name="T2" fmla="*/ 62 w 72"/>
                      <a:gd name="T3" fmla="*/ 0 h 9"/>
                      <a:gd name="T4" fmla="*/ 72 w 72"/>
                      <a:gd name="T5" fmla="*/ 9 h 9"/>
                      <a:gd name="T6" fmla="*/ 0 w 72"/>
                      <a:gd name="T7" fmla="*/ 9 h 9"/>
                      <a:gd name="T8" fmla="*/ 10 w 72"/>
                      <a:gd name="T9" fmla="*/ 0 h 9"/>
                    </a:gdLst>
                    <a:ahLst/>
                    <a:cxnLst>
                      <a:cxn ang="0">
                        <a:pos x="T0" y="T1"/>
                      </a:cxn>
                      <a:cxn ang="0">
                        <a:pos x="T2" y="T3"/>
                      </a:cxn>
                      <a:cxn ang="0">
                        <a:pos x="T4" y="T5"/>
                      </a:cxn>
                      <a:cxn ang="0">
                        <a:pos x="T6" y="T7"/>
                      </a:cxn>
                      <a:cxn ang="0">
                        <a:pos x="T8" y="T9"/>
                      </a:cxn>
                    </a:cxnLst>
                    <a:rect l="0" t="0" r="r" b="b"/>
                    <a:pathLst>
                      <a:path w="72" h="9">
                        <a:moveTo>
                          <a:pt x="10" y="0"/>
                        </a:moveTo>
                        <a:lnTo>
                          <a:pt x="62" y="0"/>
                        </a:lnTo>
                        <a:lnTo>
                          <a:pt x="72" y="9"/>
                        </a:lnTo>
                        <a:lnTo>
                          <a:pt x="0" y="9"/>
                        </a:lnTo>
                        <a:lnTo>
                          <a:pt x="1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94" name="Freeform 346"/>
                  <p:cNvSpPr>
                    <a:spLocks/>
                  </p:cNvSpPr>
                  <p:nvPr/>
                </p:nvSpPr>
                <p:spPr bwMode="auto">
                  <a:xfrm>
                    <a:off x="3155" y="1578"/>
                    <a:ext cx="19" cy="15"/>
                  </a:xfrm>
                  <a:custGeom>
                    <a:avLst/>
                    <a:gdLst>
                      <a:gd name="T0" fmla="*/ 18 w 19"/>
                      <a:gd name="T1" fmla="*/ 0 h 15"/>
                      <a:gd name="T2" fmla="*/ 18 w 19"/>
                      <a:gd name="T3" fmla="*/ 0 h 15"/>
                      <a:gd name="T4" fmla="*/ 18 w 19"/>
                      <a:gd name="T5" fmla="*/ 0 h 15"/>
                      <a:gd name="T6" fmla="*/ 18 w 19"/>
                      <a:gd name="T7" fmla="*/ 0 h 15"/>
                      <a:gd name="T8" fmla="*/ 18 w 19"/>
                      <a:gd name="T9" fmla="*/ 0 h 15"/>
                      <a:gd name="T10" fmla="*/ 19 w 19"/>
                      <a:gd name="T11" fmla="*/ 1 h 15"/>
                      <a:gd name="T12" fmla="*/ 19 w 19"/>
                      <a:gd name="T13" fmla="*/ 1 h 15"/>
                      <a:gd name="T14" fmla="*/ 19 w 19"/>
                      <a:gd name="T15" fmla="*/ 1 h 15"/>
                      <a:gd name="T16" fmla="*/ 19 w 19"/>
                      <a:gd name="T17" fmla="*/ 1 h 15"/>
                      <a:gd name="T18" fmla="*/ 19 w 19"/>
                      <a:gd name="T19" fmla="*/ 1 h 15"/>
                      <a:gd name="T20" fmla="*/ 19 w 19"/>
                      <a:gd name="T21" fmla="*/ 1 h 15"/>
                      <a:gd name="T22" fmla="*/ 19 w 19"/>
                      <a:gd name="T23" fmla="*/ 1 h 15"/>
                      <a:gd name="T24" fmla="*/ 19 w 19"/>
                      <a:gd name="T25" fmla="*/ 3 h 15"/>
                      <a:gd name="T26" fmla="*/ 19 w 19"/>
                      <a:gd name="T27" fmla="*/ 3 h 15"/>
                      <a:gd name="T28" fmla="*/ 19 w 19"/>
                      <a:gd name="T29" fmla="*/ 3 h 15"/>
                      <a:gd name="T30" fmla="*/ 18 w 19"/>
                      <a:gd name="T31" fmla="*/ 3 h 15"/>
                      <a:gd name="T32" fmla="*/ 18 w 19"/>
                      <a:gd name="T33" fmla="*/ 3 h 15"/>
                      <a:gd name="T34" fmla="*/ 0 w 19"/>
                      <a:gd name="T35" fmla="*/ 15 h 15"/>
                      <a:gd name="T36" fmla="*/ 0 w 19"/>
                      <a:gd name="T37" fmla="*/ 13 h 15"/>
                      <a:gd name="T38" fmla="*/ 0 w 19"/>
                      <a:gd name="T39" fmla="*/ 13 h 15"/>
                      <a:gd name="T40" fmla="*/ 0 w 19"/>
                      <a:gd name="T41" fmla="*/ 13 h 15"/>
                      <a:gd name="T42" fmla="*/ 0 w 19"/>
                      <a:gd name="T43" fmla="*/ 13 h 15"/>
                      <a:gd name="T44" fmla="*/ 0 w 19"/>
                      <a:gd name="T45" fmla="*/ 13 h 15"/>
                      <a:gd name="T46" fmla="*/ 0 w 19"/>
                      <a:gd name="T47" fmla="*/ 13 h 15"/>
                      <a:gd name="T48" fmla="*/ 0 w 19"/>
                      <a:gd name="T49" fmla="*/ 13 h 15"/>
                      <a:gd name="T50" fmla="*/ 0 w 19"/>
                      <a:gd name="T51" fmla="*/ 12 h 15"/>
                      <a:gd name="T52" fmla="*/ 0 w 19"/>
                      <a:gd name="T53" fmla="*/ 12 h 15"/>
                      <a:gd name="T54" fmla="*/ 0 w 19"/>
                      <a:gd name="T55" fmla="*/ 12 h 15"/>
                      <a:gd name="T56" fmla="*/ 0 w 19"/>
                      <a:gd name="T57" fmla="*/ 12 h 15"/>
                      <a:gd name="T58" fmla="*/ 0 w 19"/>
                      <a:gd name="T59" fmla="*/ 12 h 15"/>
                      <a:gd name="T60" fmla="*/ 0 w 19"/>
                      <a:gd name="T61" fmla="*/ 12 h 15"/>
                      <a:gd name="T62" fmla="*/ 0 w 19"/>
                      <a:gd name="T63" fmla="*/ 12 h 15"/>
                      <a:gd name="T64" fmla="*/ 0 w 19"/>
                      <a:gd name="T65"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5">
                        <a:moveTo>
                          <a:pt x="0" y="12"/>
                        </a:moveTo>
                        <a:lnTo>
                          <a:pt x="18" y="0"/>
                        </a:lnTo>
                        <a:lnTo>
                          <a:pt x="18" y="0"/>
                        </a:lnTo>
                        <a:lnTo>
                          <a:pt x="18" y="0"/>
                        </a:lnTo>
                        <a:lnTo>
                          <a:pt x="18" y="0"/>
                        </a:lnTo>
                        <a:lnTo>
                          <a:pt x="18" y="0"/>
                        </a:lnTo>
                        <a:lnTo>
                          <a:pt x="18" y="0"/>
                        </a:lnTo>
                        <a:lnTo>
                          <a:pt x="18" y="0"/>
                        </a:lnTo>
                        <a:lnTo>
                          <a:pt x="18" y="0"/>
                        </a:lnTo>
                        <a:lnTo>
                          <a:pt x="18" y="0"/>
                        </a:lnTo>
                        <a:lnTo>
                          <a:pt x="18" y="0"/>
                        </a:lnTo>
                        <a:lnTo>
                          <a:pt x="19" y="1"/>
                        </a:lnTo>
                        <a:lnTo>
                          <a:pt x="19" y="1"/>
                        </a:lnTo>
                        <a:lnTo>
                          <a:pt x="19" y="1"/>
                        </a:lnTo>
                        <a:lnTo>
                          <a:pt x="19" y="1"/>
                        </a:lnTo>
                        <a:lnTo>
                          <a:pt x="19" y="1"/>
                        </a:lnTo>
                        <a:lnTo>
                          <a:pt x="19" y="1"/>
                        </a:lnTo>
                        <a:lnTo>
                          <a:pt x="19" y="1"/>
                        </a:lnTo>
                        <a:lnTo>
                          <a:pt x="19" y="1"/>
                        </a:lnTo>
                        <a:lnTo>
                          <a:pt x="19" y="1"/>
                        </a:lnTo>
                        <a:lnTo>
                          <a:pt x="19" y="1"/>
                        </a:lnTo>
                        <a:lnTo>
                          <a:pt x="19" y="1"/>
                        </a:lnTo>
                        <a:lnTo>
                          <a:pt x="19" y="1"/>
                        </a:lnTo>
                        <a:lnTo>
                          <a:pt x="19" y="1"/>
                        </a:lnTo>
                        <a:lnTo>
                          <a:pt x="19" y="3"/>
                        </a:lnTo>
                        <a:lnTo>
                          <a:pt x="19" y="3"/>
                        </a:lnTo>
                        <a:lnTo>
                          <a:pt x="19" y="3"/>
                        </a:lnTo>
                        <a:lnTo>
                          <a:pt x="19" y="3"/>
                        </a:lnTo>
                        <a:lnTo>
                          <a:pt x="19" y="3"/>
                        </a:lnTo>
                        <a:lnTo>
                          <a:pt x="19" y="3"/>
                        </a:lnTo>
                        <a:lnTo>
                          <a:pt x="18" y="3"/>
                        </a:lnTo>
                        <a:lnTo>
                          <a:pt x="18" y="3"/>
                        </a:lnTo>
                        <a:lnTo>
                          <a:pt x="18" y="3"/>
                        </a:lnTo>
                        <a:lnTo>
                          <a:pt x="18" y="3"/>
                        </a:lnTo>
                        <a:lnTo>
                          <a:pt x="0" y="15"/>
                        </a:lnTo>
                        <a:lnTo>
                          <a:pt x="0" y="15"/>
                        </a:lnTo>
                        <a:lnTo>
                          <a:pt x="0" y="15"/>
                        </a:lnTo>
                        <a:lnTo>
                          <a:pt x="0" y="13"/>
                        </a:lnTo>
                        <a:lnTo>
                          <a:pt x="0" y="13"/>
                        </a:lnTo>
                        <a:lnTo>
                          <a:pt x="0" y="13"/>
                        </a:lnTo>
                        <a:lnTo>
                          <a:pt x="0" y="13"/>
                        </a:lnTo>
                        <a:lnTo>
                          <a:pt x="0" y="13"/>
                        </a:lnTo>
                        <a:lnTo>
                          <a:pt x="0" y="13"/>
                        </a:lnTo>
                        <a:lnTo>
                          <a:pt x="0" y="13"/>
                        </a:lnTo>
                        <a:lnTo>
                          <a:pt x="0" y="13"/>
                        </a:lnTo>
                        <a:lnTo>
                          <a:pt x="0" y="13"/>
                        </a:lnTo>
                        <a:lnTo>
                          <a:pt x="0" y="13"/>
                        </a:lnTo>
                        <a:lnTo>
                          <a:pt x="0" y="13"/>
                        </a:lnTo>
                        <a:lnTo>
                          <a:pt x="0" y="13"/>
                        </a:lnTo>
                        <a:lnTo>
                          <a:pt x="0" y="13"/>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close/>
                      </a:path>
                    </a:pathLst>
                  </a:custGeom>
                  <a:solidFill>
                    <a:srgbClr val="000000"/>
                  </a:solidFill>
                  <a:ln w="9525">
                    <a:solidFill>
                      <a:schemeClr val="hlink"/>
                    </a:solidFill>
                    <a:round/>
                    <a:headEnd/>
                    <a:tailEnd/>
                  </a:ln>
                </p:spPr>
                <p:txBody>
                  <a:bodyPr/>
                  <a:lstStyle/>
                  <a:p>
                    <a:endParaRPr lang="en-US"/>
                  </a:p>
                </p:txBody>
              </p:sp>
              <p:sp>
                <p:nvSpPr>
                  <p:cNvPr id="2395" name="Freeform 347"/>
                  <p:cNvSpPr>
                    <a:spLocks/>
                  </p:cNvSpPr>
                  <p:nvPr/>
                </p:nvSpPr>
                <p:spPr bwMode="auto">
                  <a:xfrm>
                    <a:off x="3155" y="1578"/>
                    <a:ext cx="19" cy="15"/>
                  </a:xfrm>
                  <a:custGeom>
                    <a:avLst/>
                    <a:gdLst>
                      <a:gd name="T0" fmla="*/ 0 w 19"/>
                      <a:gd name="T1" fmla="*/ 12 h 15"/>
                      <a:gd name="T2" fmla="*/ 18 w 19"/>
                      <a:gd name="T3" fmla="*/ 0 h 15"/>
                      <a:gd name="T4" fmla="*/ 19 w 19"/>
                      <a:gd name="T5" fmla="*/ 1 h 15"/>
                      <a:gd name="T6" fmla="*/ 19 w 19"/>
                      <a:gd name="T7" fmla="*/ 3 h 15"/>
                      <a:gd name="T8" fmla="*/ 18 w 19"/>
                      <a:gd name="T9" fmla="*/ 3 h 15"/>
                      <a:gd name="T10" fmla="*/ 0 w 19"/>
                      <a:gd name="T11" fmla="*/ 15 h 15"/>
                      <a:gd name="T12" fmla="*/ 0 w 19"/>
                      <a:gd name="T13" fmla="*/ 13 h 15"/>
                      <a:gd name="T14" fmla="*/ 0 w 19"/>
                      <a:gd name="T15" fmla="*/ 12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5">
                        <a:moveTo>
                          <a:pt x="0" y="12"/>
                        </a:moveTo>
                        <a:lnTo>
                          <a:pt x="18" y="0"/>
                        </a:lnTo>
                        <a:lnTo>
                          <a:pt x="19" y="1"/>
                        </a:lnTo>
                        <a:lnTo>
                          <a:pt x="19" y="3"/>
                        </a:lnTo>
                        <a:lnTo>
                          <a:pt x="18" y="3"/>
                        </a:lnTo>
                        <a:lnTo>
                          <a:pt x="0" y="15"/>
                        </a:lnTo>
                        <a:lnTo>
                          <a:pt x="0" y="13"/>
                        </a:lnTo>
                        <a:lnTo>
                          <a:pt x="0" y="12"/>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96" name="Freeform 348"/>
                  <p:cNvSpPr>
                    <a:spLocks/>
                  </p:cNvSpPr>
                  <p:nvPr/>
                </p:nvSpPr>
                <p:spPr bwMode="auto">
                  <a:xfrm>
                    <a:off x="3154" y="1590"/>
                    <a:ext cx="1" cy="3"/>
                  </a:xfrm>
                  <a:custGeom>
                    <a:avLst/>
                    <a:gdLst>
                      <a:gd name="T0" fmla="*/ 1 w 1"/>
                      <a:gd name="T1" fmla="*/ 0 h 3"/>
                      <a:gd name="T2" fmla="*/ 1 w 1"/>
                      <a:gd name="T3" fmla="*/ 0 h 3"/>
                      <a:gd name="T4" fmla="*/ 1 w 1"/>
                      <a:gd name="T5" fmla="*/ 0 h 3"/>
                      <a:gd name="T6" fmla="*/ 1 w 1"/>
                      <a:gd name="T7" fmla="*/ 0 h 3"/>
                      <a:gd name="T8" fmla="*/ 1 w 1"/>
                      <a:gd name="T9" fmla="*/ 0 h 3"/>
                      <a:gd name="T10" fmla="*/ 1 w 1"/>
                      <a:gd name="T11" fmla="*/ 0 h 3"/>
                      <a:gd name="T12" fmla="*/ 1 w 1"/>
                      <a:gd name="T13" fmla="*/ 0 h 3"/>
                      <a:gd name="T14" fmla="*/ 1 w 1"/>
                      <a:gd name="T15" fmla="*/ 1 h 3"/>
                      <a:gd name="T16" fmla="*/ 1 w 1"/>
                      <a:gd name="T17" fmla="*/ 1 h 3"/>
                      <a:gd name="T18" fmla="*/ 1 w 1"/>
                      <a:gd name="T19" fmla="*/ 1 h 3"/>
                      <a:gd name="T20" fmla="*/ 1 w 1"/>
                      <a:gd name="T21" fmla="*/ 1 h 3"/>
                      <a:gd name="T22" fmla="*/ 1 w 1"/>
                      <a:gd name="T23" fmla="*/ 1 h 3"/>
                      <a:gd name="T24" fmla="*/ 1 w 1"/>
                      <a:gd name="T25" fmla="*/ 1 h 3"/>
                      <a:gd name="T26" fmla="*/ 1 w 1"/>
                      <a:gd name="T27" fmla="*/ 1 h 3"/>
                      <a:gd name="T28" fmla="*/ 1 w 1"/>
                      <a:gd name="T29" fmla="*/ 3 h 3"/>
                      <a:gd name="T30" fmla="*/ 1 w 1"/>
                      <a:gd name="T31" fmla="*/ 3 h 3"/>
                      <a:gd name="T32" fmla="*/ 1 w 1"/>
                      <a:gd name="T33" fmla="*/ 3 h 3"/>
                      <a:gd name="T34" fmla="*/ 1 w 1"/>
                      <a:gd name="T35" fmla="*/ 3 h 3"/>
                      <a:gd name="T36" fmla="*/ 1 w 1"/>
                      <a:gd name="T37" fmla="*/ 3 h 3"/>
                      <a:gd name="T38" fmla="*/ 1 w 1"/>
                      <a:gd name="T39" fmla="*/ 1 h 3"/>
                      <a:gd name="T40" fmla="*/ 1 w 1"/>
                      <a:gd name="T41" fmla="*/ 1 h 3"/>
                      <a:gd name="T42" fmla="*/ 1 w 1"/>
                      <a:gd name="T43" fmla="*/ 1 h 3"/>
                      <a:gd name="T44" fmla="*/ 0 w 1"/>
                      <a:gd name="T45" fmla="*/ 1 h 3"/>
                      <a:gd name="T46" fmla="*/ 0 w 1"/>
                      <a:gd name="T47" fmla="*/ 1 h 3"/>
                      <a:gd name="T48" fmla="*/ 0 w 1"/>
                      <a:gd name="T49" fmla="*/ 1 h 3"/>
                      <a:gd name="T50" fmla="*/ 0 w 1"/>
                      <a:gd name="T51" fmla="*/ 1 h 3"/>
                      <a:gd name="T52" fmla="*/ 0 w 1"/>
                      <a:gd name="T53" fmla="*/ 0 h 3"/>
                      <a:gd name="T54" fmla="*/ 1 w 1"/>
                      <a:gd name="T55" fmla="*/ 0 h 3"/>
                      <a:gd name="T56" fmla="*/ 1 w 1"/>
                      <a:gd name="T57" fmla="*/ 0 h 3"/>
                      <a:gd name="T58" fmla="*/ 1 w 1"/>
                      <a:gd name="T59" fmla="*/ 0 h 3"/>
                      <a:gd name="T60" fmla="*/ 1 w 1"/>
                      <a:gd name="T61" fmla="*/ 0 h 3"/>
                      <a:gd name="T62" fmla="*/ 1 w 1"/>
                      <a:gd name="T63" fmla="*/ 0 h 3"/>
                      <a:gd name="T64" fmla="*/ 1 w 1"/>
                      <a:gd name="T6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 h="3">
                        <a:moveTo>
                          <a:pt x="1" y="0"/>
                        </a:moveTo>
                        <a:lnTo>
                          <a:pt x="1" y="0"/>
                        </a:lnTo>
                        <a:lnTo>
                          <a:pt x="1" y="0"/>
                        </a:lnTo>
                        <a:lnTo>
                          <a:pt x="1" y="0"/>
                        </a:lnTo>
                        <a:lnTo>
                          <a:pt x="1" y="0"/>
                        </a:lnTo>
                        <a:lnTo>
                          <a:pt x="1" y="0"/>
                        </a:lnTo>
                        <a:lnTo>
                          <a:pt x="1" y="0"/>
                        </a:lnTo>
                        <a:lnTo>
                          <a:pt x="1" y="1"/>
                        </a:lnTo>
                        <a:lnTo>
                          <a:pt x="1" y="1"/>
                        </a:lnTo>
                        <a:lnTo>
                          <a:pt x="1" y="1"/>
                        </a:lnTo>
                        <a:lnTo>
                          <a:pt x="1" y="1"/>
                        </a:lnTo>
                        <a:lnTo>
                          <a:pt x="1" y="1"/>
                        </a:lnTo>
                        <a:lnTo>
                          <a:pt x="1" y="1"/>
                        </a:lnTo>
                        <a:lnTo>
                          <a:pt x="1" y="1"/>
                        </a:lnTo>
                        <a:lnTo>
                          <a:pt x="1" y="3"/>
                        </a:lnTo>
                        <a:lnTo>
                          <a:pt x="1" y="3"/>
                        </a:lnTo>
                        <a:lnTo>
                          <a:pt x="1" y="3"/>
                        </a:lnTo>
                        <a:lnTo>
                          <a:pt x="1" y="3"/>
                        </a:lnTo>
                        <a:lnTo>
                          <a:pt x="1" y="3"/>
                        </a:lnTo>
                        <a:lnTo>
                          <a:pt x="1" y="1"/>
                        </a:lnTo>
                        <a:lnTo>
                          <a:pt x="1" y="1"/>
                        </a:lnTo>
                        <a:lnTo>
                          <a:pt x="1" y="1"/>
                        </a:lnTo>
                        <a:lnTo>
                          <a:pt x="0" y="1"/>
                        </a:lnTo>
                        <a:lnTo>
                          <a:pt x="0" y="1"/>
                        </a:lnTo>
                        <a:lnTo>
                          <a:pt x="0" y="1"/>
                        </a:lnTo>
                        <a:lnTo>
                          <a:pt x="0" y="1"/>
                        </a:lnTo>
                        <a:lnTo>
                          <a:pt x="0" y="0"/>
                        </a:lnTo>
                        <a:lnTo>
                          <a:pt x="1" y="0"/>
                        </a:lnTo>
                        <a:lnTo>
                          <a:pt x="1" y="0"/>
                        </a:lnTo>
                        <a:lnTo>
                          <a:pt x="1" y="0"/>
                        </a:lnTo>
                        <a:lnTo>
                          <a:pt x="1" y="0"/>
                        </a:lnTo>
                        <a:lnTo>
                          <a:pt x="1" y="0"/>
                        </a:lnTo>
                        <a:lnTo>
                          <a:pt x="1" y="0"/>
                        </a:lnTo>
                        <a:close/>
                      </a:path>
                    </a:pathLst>
                  </a:custGeom>
                  <a:solidFill>
                    <a:srgbClr val="000000"/>
                  </a:solidFill>
                  <a:ln w="9525">
                    <a:solidFill>
                      <a:schemeClr val="hlink"/>
                    </a:solidFill>
                    <a:round/>
                    <a:headEnd/>
                    <a:tailEnd/>
                  </a:ln>
                </p:spPr>
                <p:txBody>
                  <a:bodyPr/>
                  <a:lstStyle/>
                  <a:p>
                    <a:endParaRPr lang="en-US"/>
                  </a:p>
                </p:txBody>
              </p:sp>
              <p:sp>
                <p:nvSpPr>
                  <p:cNvPr id="2397" name="Freeform 349"/>
                  <p:cNvSpPr>
                    <a:spLocks/>
                  </p:cNvSpPr>
                  <p:nvPr/>
                </p:nvSpPr>
                <p:spPr bwMode="auto">
                  <a:xfrm>
                    <a:off x="3154" y="1590"/>
                    <a:ext cx="1" cy="3"/>
                  </a:xfrm>
                  <a:custGeom>
                    <a:avLst/>
                    <a:gdLst>
                      <a:gd name="T0" fmla="*/ 1 w 1"/>
                      <a:gd name="T1" fmla="*/ 0 h 3"/>
                      <a:gd name="T2" fmla="*/ 1 w 1"/>
                      <a:gd name="T3" fmla="*/ 1 h 3"/>
                      <a:gd name="T4" fmla="*/ 1 w 1"/>
                      <a:gd name="T5" fmla="*/ 3 h 3"/>
                      <a:gd name="T6" fmla="*/ 1 w 1"/>
                      <a:gd name="T7" fmla="*/ 1 h 3"/>
                      <a:gd name="T8" fmla="*/ 0 w 1"/>
                      <a:gd name="T9" fmla="*/ 1 h 3"/>
                      <a:gd name="T10" fmla="*/ 0 w 1"/>
                      <a:gd name="T11" fmla="*/ 0 h 3"/>
                      <a:gd name="T12" fmla="*/ 1 w 1"/>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1" y="0"/>
                        </a:moveTo>
                        <a:lnTo>
                          <a:pt x="1" y="1"/>
                        </a:lnTo>
                        <a:lnTo>
                          <a:pt x="1" y="3"/>
                        </a:lnTo>
                        <a:lnTo>
                          <a:pt x="1" y="1"/>
                        </a:lnTo>
                        <a:lnTo>
                          <a:pt x="0" y="1"/>
                        </a:lnTo>
                        <a:lnTo>
                          <a:pt x="0" y="0"/>
                        </a:lnTo>
                        <a:lnTo>
                          <a:pt x="1"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98" name="Freeform 350"/>
                  <p:cNvSpPr>
                    <a:spLocks/>
                  </p:cNvSpPr>
                  <p:nvPr/>
                </p:nvSpPr>
                <p:spPr bwMode="auto">
                  <a:xfrm>
                    <a:off x="3244" y="1578"/>
                    <a:ext cx="19" cy="13"/>
                  </a:xfrm>
                  <a:custGeom>
                    <a:avLst/>
                    <a:gdLst>
                      <a:gd name="T0" fmla="*/ 0 w 19"/>
                      <a:gd name="T1" fmla="*/ 0 h 13"/>
                      <a:gd name="T2" fmla="*/ 0 w 19"/>
                      <a:gd name="T3" fmla="*/ 0 h 13"/>
                      <a:gd name="T4" fmla="*/ 0 w 19"/>
                      <a:gd name="T5" fmla="*/ 0 h 13"/>
                      <a:gd name="T6" fmla="*/ 0 w 19"/>
                      <a:gd name="T7" fmla="*/ 0 h 13"/>
                      <a:gd name="T8" fmla="*/ 0 w 19"/>
                      <a:gd name="T9" fmla="*/ 0 h 13"/>
                      <a:gd name="T10" fmla="*/ 0 w 19"/>
                      <a:gd name="T11" fmla="*/ 0 h 13"/>
                      <a:gd name="T12" fmla="*/ 0 w 19"/>
                      <a:gd name="T13" fmla="*/ 1 h 13"/>
                      <a:gd name="T14" fmla="*/ 0 w 19"/>
                      <a:gd name="T15" fmla="*/ 1 h 13"/>
                      <a:gd name="T16" fmla="*/ 0 w 19"/>
                      <a:gd name="T17" fmla="*/ 1 h 13"/>
                      <a:gd name="T18" fmla="*/ 0 w 19"/>
                      <a:gd name="T19" fmla="*/ 1 h 13"/>
                      <a:gd name="T20" fmla="*/ 0 w 19"/>
                      <a:gd name="T21" fmla="*/ 1 h 13"/>
                      <a:gd name="T22" fmla="*/ 0 w 19"/>
                      <a:gd name="T23" fmla="*/ 1 h 13"/>
                      <a:gd name="T24" fmla="*/ 0 w 19"/>
                      <a:gd name="T25" fmla="*/ 1 h 13"/>
                      <a:gd name="T26" fmla="*/ 0 w 19"/>
                      <a:gd name="T27" fmla="*/ 3 h 13"/>
                      <a:gd name="T28" fmla="*/ 0 w 19"/>
                      <a:gd name="T29" fmla="*/ 3 h 13"/>
                      <a:gd name="T30" fmla="*/ 0 w 19"/>
                      <a:gd name="T31" fmla="*/ 3 h 13"/>
                      <a:gd name="T32" fmla="*/ 0 w 19"/>
                      <a:gd name="T33" fmla="*/ 3 h 13"/>
                      <a:gd name="T34" fmla="*/ 19 w 19"/>
                      <a:gd name="T35" fmla="*/ 13 h 13"/>
                      <a:gd name="T36" fmla="*/ 19 w 19"/>
                      <a:gd name="T37" fmla="*/ 13 h 13"/>
                      <a:gd name="T38" fmla="*/ 17 w 19"/>
                      <a:gd name="T39" fmla="*/ 13 h 13"/>
                      <a:gd name="T40" fmla="*/ 17 w 19"/>
                      <a:gd name="T41" fmla="*/ 13 h 13"/>
                      <a:gd name="T42" fmla="*/ 17 w 19"/>
                      <a:gd name="T43" fmla="*/ 13 h 13"/>
                      <a:gd name="T44" fmla="*/ 17 w 19"/>
                      <a:gd name="T45" fmla="*/ 13 h 13"/>
                      <a:gd name="T46" fmla="*/ 17 w 19"/>
                      <a:gd name="T47" fmla="*/ 13 h 13"/>
                      <a:gd name="T48" fmla="*/ 17 w 19"/>
                      <a:gd name="T49" fmla="*/ 12 h 13"/>
                      <a:gd name="T50" fmla="*/ 17 w 19"/>
                      <a:gd name="T51" fmla="*/ 12 h 13"/>
                      <a:gd name="T52" fmla="*/ 17 w 19"/>
                      <a:gd name="T53" fmla="*/ 12 h 13"/>
                      <a:gd name="T54" fmla="*/ 17 w 19"/>
                      <a:gd name="T55" fmla="*/ 12 h 13"/>
                      <a:gd name="T56" fmla="*/ 19 w 19"/>
                      <a:gd name="T57" fmla="*/ 12 h 13"/>
                      <a:gd name="T58" fmla="*/ 19 w 19"/>
                      <a:gd name="T59" fmla="*/ 12 h 13"/>
                      <a:gd name="T60" fmla="*/ 19 w 19"/>
                      <a:gd name="T61" fmla="*/ 12 h 13"/>
                      <a:gd name="T62" fmla="*/ 19 w 19"/>
                      <a:gd name="T63" fmla="*/ 12 h 13"/>
                      <a:gd name="T64" fmla="*/ 19 w 19"/>
                      <a:gd name="T65"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3">
                        <a:moveTo>
                          <a:pt x="19" y="12"/>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3"/>
                        </a:lnTo>
                        <a:lnTo>
                          <a:pt x="0" y="3"/>
                        </a:lnTo>
                        <a:lnTo>
                          <a:pt x="0" y="3"/>
                        </a:lnTo>
                        <a:lnTo>
                          <a:pt x="0" y="3"/>
                        </a:lnTo>
                        <a:lnTo>
                          <a:pt x="0" y="3"/>
                        </a:lnTo>
                        <a:lnTo>
                          <a:pt x="0" y="3"/>
                        </a:lnTo>
                        <a:lnTo>
                          <a:pt x="0" y="3"/>
                        </a:lnTo>
                        <a:lnTo>
                          <a:pt x="0" y="3"/>
                        </a:lnTo>
                        <a:lnTo>
                          <a:pt x="19" y="13"/>
                        </a:lnTo>
                        <a:lnTo>
                          <a:pt x="19" y="13"/>
                        </a:lnTo>
                        <a:lnTo>
                          <a:pt x="19" y="13"/>
                        </a:lnTo>
                        <a:lnTo>
                          <a:pt x="19" y="13"/>
                        </a:lnTo>
                        <a:lnTo>
                          <a:pt x="17" y="13"/>
                        </a:lnTo>
                        <a:lnTo>
                          <a:pt x="17" y="13"/>
                        </a:lnTo>
                        <a:lnTo>
                          <a:pt x="17" y="13"/>
                        </a:lnTo>
                        <a:lnTo>
                          <a:pt x="17" y="13"/>
                        </a:lnTo>
                        <a:lnTo>
                          <a:pt x="17" y="13"/>
                        </a:lnTo>
                        <a:lnTo>
                          <a:pt x="17" y="13"/>
                        </a:lnTo>
                        <a:lnTo>
                          <a:pt x="17" y="13"/>
                        </a:lnTo>
                        <a:lnTo>
                          <a:pt x="17" y="13"/>
                        </a:lnTo>
                        <a:lnTo>
                          <a:pt x="17" y="13"/>
                        </a:lnTo>
                        <a:lnTo>
                          <a:pt x="17" y="13"/>
                        </a:lnTo>
                        <a:lnTo>
                          <a:pt x="17" y="13"/>
                        </a:lnTo>
                        <a:lnTo>
                          <a:pt x="17" y="12"/>
                        </a:lnTo>
                        <a:lnTo>
                          <a:pt x="17" y="12"/>
                        </a:lnTo>
                        <a:lnTo>
                          <a:pt x="17" y="12"/>
                        </a:lnTo>
                        <a:lnTo>
                          <a:pt x="17" y="12"/>
                        </a:lnTo>
                        <a:lnTo>
                          <a:pt x="17" y="12"/>
                        </a:lnTo>
                        <a:lnTo>
                          <a:pt x="17" y="12"/>
                        </a:lnTo>
                        <a:lnTo>
                          <a:pt x="17" y="12"/>
                        </a:lnTo>
                        <a:lnTo>
                          <a:pt x="17" y="12"/>
                        </a:lnTo>
                        <a:lnTo>
                          <a:pt x="19" y="12"/>
                        </a:lnTo>
                        <a:lnTo>
                          <a:pt x="19" y="12"/>
                        </a:lnTo>
                        <a:lnTo>
                          <a:pt x="19" y="12"/>
                        </a:lnTo>
                        <a:lnTo>
                          <a:pt x="19" y="12"/>
                        </a:lnTo>
                        <a:lnTo>
                          <a:pt x="19" y="12"/>
                        </a:lnTo>
                        <a:lnTo>
                          <a:pt x="19" y="12"/>
                        </a:lnTo>
                        <a:lnTo>
                          <a:pt x="19" y="12"/>
                        </a:lnTo>
                        <a:lnTo>
                          <a:pt x="19" y="12"/>
                        </a:lnTo>
                        <a:lnTo>
                          <a:pt x="19" y="12"/>
                        </a:lnTo>
                        <a:lnTo>
                          <a:pt x="19" y="12"/>
                        </a:lnTo>
                        <a:close/>
                      </a:path>
                    </a:pathLst>
                  </a:custGeom>
                  <a:solidFill>
                    <a:srgbClr val="000000"/>
                  </a:solidFill>
                  <a:ln w="9525">
                    <a:solidFill>
                      <a:schemeClr val="hlink"/>
                    </a:solidFill>
                    <a:round/>
                    <a:headEnd/>
                    <a:tailEnd/>
                  </a:ln>
                </p:spPr>
                <p:txBody>
                  <a:bodyPr/>
                  <a:lstStyle/>
                  <a:p>
                    <a:endParaRPr lang="en-US"/>
                  </a:p>
                </p:txBody>
              </p:sp>
              <p:sp>
                <p:nvSpPr>
                  <p:cNvPr id="2399" name="Freeform 351"/>
                  <p:cNvSpPr>
                    <a:spLocks/>
                  </p:cNvSpPr>
                  <p:nvPr/>
                </p:nvSpPr>
                <p:spPr bwMode="auto">
                  <a:xfrm>
                    <a:off x="3244" y="1578"/>
                    <a:ext cx="19" cy="13"/>
                  </a:xfrm>
                  <a:custGeom>
                    <a:avLst/>
                    <a:gdLst>
                      <a:gd name="T0" fmla="*/ 19 w 19"/>
                      <a:gd name="T1" fmla="*/ 12 h 13"/>
                      <a:gd name="T2" fmla="*/ 0 w 19"/>
                      <a:gd name="T3" fmla="*/ 0 h 13"/>
                      <a:gd name="T4" fmla="*/ 0 w 19"/>
                      <a:gd name="T5" fmla="*/ 1 h 13"/>
                      <a:gd name="T6" fmla="*/ 0 w 19"/>
                      <a:gd name="T7" fmla="*/ 3 h 13"/>
                      <a:gd name="T8" fmla="*/ 19 w 19"/>
                      <a:gd name="T9" fmla="*/ 13 h 13"/>
                      <a:gd name="T10" fmla="*/ 17 w 19"/>
                      <a:gd name="T11" fmla="*/ 13 h 13"/>
                      <a:gd name="T12" fmla="*/ 17 w 19"/>
                      <a:gd name="T13" fmla="*/ 12 h 13"/>
                      <a:gd name="T14" fmla="*/ 19 w 19"/>
                      <a:gd name="T15" fmla="*/ 1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19" y="12"/>
                        </a:moveTo>
                        <a:lnTo>
                          <a:pt x="0" y="0"/>
                        </a:lnTo>
                        <a:lnTo>
                          <a:pt x="0" y="1"/>
                        </a:lnTo>
                        <a:lnTo>
                          <a:pt x="0" y="3"/>
                        </a:lnTo>
                        <a:lnTo>
                          <a:pt x="19" y="13"/>
                        </a:lnTo>
                        <a:lnTo>
                          <a:pt x="17" y="13"/>
                        </a:lnTo>
                        <a:lnTo>
                          <a:pt x="17" y="12"/>
                        </a:lnTo>
                        <a:lnTo>
                          <a:pt x="19" y="12"/>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00" name="Freeform 352"/>
                  <p:cNvSpPr>
                    <a:spLocks/>
                  </p:cNvSpPr>
                  <p:nvPr/>
                </p:nvSpPr>
                <p:spPr bwMode="auto">
                  <a:xfrm>
                    <a:off x="3261" y="1590"/>
                    <a:ext cx="2" cy="1"/>
                  </a:xfrm>
                  <a:custGeom>
                    <a:avLst/>
                    <a:gdLst>
                      <a:gd name="T0" fmla="*/ 2 w 2"/>
                      <a:gd name="T1" fmla="*/ 0 h 1"/>
                      <a:gd name="T2" fmla="*/ 2 w 2"/>
                      <a:gd name="T3" fmla="*/ 0 h 1"/>
                      <a:gd name="T4" fmla="*/ 2 w 2"/>
                      <a:gd name="T5" fmla="*/ 0 h 1"/>
                      <a:gd name="T6" fmla="*/ 2 w 2"/>
                      <a:gd name="T7" fmla="*/ 0 h 1"/>
                      <a:gd name="T8" fmla="*/ 0 w 2"/>
                      <a:gd name="T9" fmla="*/ 0 h 1"/>
                      <a:gd name="T10" fmla="*/ 0 w 2"/>
                      <a:gd name="T11" fmla="*/ 0 h 1"/>
                      <a:gd name="T12" fmla="*/ 0 w 2"/>
                      <a:gd name="T13" fmla="*/ 0 h 1"/>
                      <a:gd name="T14" fmla="*/ 0 w 2"/>
                      <a:gd name="T15" fmla="*/ 0 h 1"/>
                      <a:gd name="T16" fmla="*/ 0 w 2"/>
                      <a:gd name="T17" fmla="*/ 1 h 1"/>
                      <a:gd name="T18" fmla="*/ 0 w 2"/>
                      <a:gd name="T19" fmla="*/ 1 h 1"/>
                      <a:gd name="T20" fmla="*/ 0 w 2"/>
                      <a:gd name="T21" fmla="*/ 1 h 1"/>
                      <a:gd name="T22" fmla="*/ 0 w 2"/>
                      <a:gd name="T23" fmla="*/ 1 h 1"/>
                      <a:gd name="T24" fmla="*/ 0 w 2"/>
                      <a:gd name="T25" fmla="*/ 1 h 1"/>
                      <a:gd name="T26" fmla="*/ 2 w 2"/>
                      <a:gd name="T27" fmla="*/ 1 h 1"/>
                      <a:gd name="T28" fmla="*/ 2 w 2"/>
                      <a:gd name="T29" fmla="*/ 1 h 1"/>
                      <a:gd name="T30" fmla="*/ 2 w 2"/>
                      <a:gd name="T31" fmla="*/ 1 h 1"/>
                      <a:gd name="T32" fmla="*/ 2 w 2"/>
                      <a:gd name="T33" fmla="*/ 1 h 1"/>
                      <a:gd name="T34" fmla="*/ 2 w 2"/>
                      <a:gd name="T35" fmla="*/ 1 h 1"/>
                      <a:gd name="T36" fmla="*/ 2 w 2"/>
                      <a:gd name="T37" fmla="*/ 1 h 1"/>
                      <a:gd name="T38" fmla="*/ 2 w 2"/>
                      <a:gd name="T39" fmla="*/ 1 h 1"/>
                      <a:gd name="T40" fmla="*/ 2 w 2"/>
                      <a:gd name="T41" fmla="*/ 1 h 1"/>
                      <a:gd name="T42" fmla="*/ 2 w 2"/>
                      <a:gd name="T43" fmla="*/ 1 h 1"/>
                      <a:gd name="T44" fmla="*/ 2 w 2"/>
                      <a:gd name="T45" fmla="*/ 1 h 1"/>
                      <a:gd name="T46" fmla="*/ 2 w 2"/>
                      <a:gd name="T47" fmla="*/ 1 h 1"/>
                      <a:gd name="T48" fmla="*/ 2 w 2"/>
                      <a:gd name="T49" fmla="*/ 1 h 1"/>
                      <a:gd name="T50" fmla="*/ 2 w 2"/>
                      <a:gd name="T51" fmla="*/ 0 h 1"/>
                      <a:gd name="T52" fmla="*/ 2 w 2"/>
                      <a:gd name="T53" fmla="*/ 0 h 1"/>
                      <a:gd name="T54" fmla="*/ 2 w 2"/>
                      <a:gd name="T55" fmla="*/ 0 h 1"/>
                      <a:gd name="T56" fmla="*/ 2 w 2"/>
                      <a:gd name="T57" fmla="*/ 0 h 1"/>
                      <a:gd name="T58" fmla="*/ 2 w 2"/>
                      <a:gd name="T59" fmla="*/ 0 h 1"/>
                      <a:gd name="T60" fmla="*/ 2 w 2"/>
                      <a:gd name="T61" fmla="*/ 0 h 1"/>
                      <a:gd name="T62" fmla="*/ 2 w 2"/>
                      <a:gd name="T63" fmla="*/ 0 h 1"/>
                      <a:gd name="T64" fmla="*/ 2 w 2"/>
                      <a:gd name="T65"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 h="1">
                        <a:moveTo>
                          <a:pt x="2" y="0"/>
                        </a:moveTo>
                        <a:lnTo>
                          <a:pt x="2" y="0"/>
                        </a:lnTo>
                        <a:lnTo>
                          <a:pt x="2" y="0"/>
                        </a:lnTo>
                        <a:lnTo>
                          <a:pt x="2" y="0"/>
                        </a:lnTo>
                        <a:lnTo>
                          <a:pt x="0" y="0"/>
                        </a:lnTo>
                        <a:lnTo>
                          <a:pt x="0" y="0"/>
                        </a:lnTo>
                        <a:lnTo>
                          <a:pt x="0" y="0"/>
                        </a:lnTo>
                        <a:lnTo>
                          <a:pt x="0" y="0"/>
                        </a:lnTo>
                        <a:lnTo>
                          <a:pt x="0" y="1"/>
                        </a:lnTo>
                        <a:lnTo>
                          <a:pt x="0" y="1"/>
                        </a:lnTo>
                        <a:lnTo>
                          <a:pt x="0" y="1"/>
                        </a:lnTo>
                        <a:lnTo>
                          <a:pt x="0" y="1"/>
                        </a:lnTo>
                        <a:lnTo>
                          <a:pt x="0"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0"/>
                        </a:lnTo>
                        <a:lnTo>
                          <a:pt x="2" y="0"/>
                        </a:lnTo>
                        <a:lnTo>
                          <a:pt x="2" y="0"/>
                        </a:lnTo>
                        <a:lnTo>
                          <a:pt x="2" y="0"/>
                        </a:lnTo>
                        <a:lnTo>
                          <a:pt x="2" y="0"/>
                        </a:lnTo>
                        <a:lnTo>
                          <a:pt x="2" y="0"/>
                        </a:lnTo>
                        <a:lnTo>
                          <a:pt x="2" y="0"/>
                        </a:lnTo>
                        <a:lnTo>
                          <a:pt x="2" y="0"/>
                        </a:lnTo>
                        <a:close/>
                      </a:path>
                    </a:pathLst>
                  </a:custGeom>
                  <a:solidFill>
                    <a:srgbClr val="000000"/>
                  </a:solidFill>
                  <a:ln w="9525">
                    <a:solidFill>
                      <a:schemeClr val="hlink"/>
                    </a:solidFill>
                    <a:round/>
                    <a:headEnd/>
                    <a:tailEnd/>
                  </a:ln>
                </p:spPr>
                <p:txBody>
                  <a:bodyPr/>
                  <a:lstStyle/>
                  <a:p>
                    <a:endParaRPr lang="en-US"/>
                  </a:p>
                </p:txBody>
              </p:sp>
              <p:sp>
                <p:nvSpPr>
                  <p:cNvPr id="2401" name="Rectangle 353"/>
                  <p:cNvSpPr>
                    <a:spLocks noChangeArrowheads="1"/>
                  </p:cNvSpPr>
                  <p:nvPr/>
                </p:nvSpPr>
                <p:spPr bwMode="auto">
                  <a:xfrm>
                    <a:off x="3261" y="1590"/>
                    <a:ext cx="2" cy="1"/>
                  </a:xfrm>
                  <a:prstGeom prst="rect">
                    <a:avLst/>
                  </a:prstGeom>
                  <a:noFill/>
                  <a:ln w="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02" name="Freeform 354"/>
                  <p:cNvSpPr>
                    <a:spLocks/>
                  </p:cNvSpPr>
                  <p:nvPr/>
                </p:nvSpPr>
                <p:spPr bwMode="auto">
                  <a:xfrm>
                    <a:off x="3173" y="1530"/>
                    <a:ext cx="72" cy="9"/>
                  </a:xfrm>
                  <a:custGeom>
                    <a:avLst/>
                    <a:gdLst>
                      <a:gd name="T0" fmla="*/ 10 w 72"/>
                      <a:gd name="T1" fmla="*/ 0 h 9"/>
                      <a:gd name="T2" fmla="*/ 62 w 72"/>
                      <a:gd name="T3" fmla="*/ 0 h 9"/>
                      <a:gd name="T4" fmla="*/ 72 w 72"/>
                      <a:gd name="T5" fmla="*/ 9 h 9"/>
                      <a:gd name="T6" fmla="*/ 0 w 72"/>
                      <a:gd name="T7" fmla="*/ 9 h 9"/>
                      <a:gd name="T8" fmla="*/ 10 w 72"/>
                      <a:gd name="T9" fmla="*/ 0 h 9"/>
                    </a:gdLst>
                    <a:ahLst/>
                    <a:cxnLst>
                      <a:cxn ang="0">
                        <a:pos x="T0" y="T1"/>
                      </a:cxn>
                      <a:cxn ang="0">
                        <a:pos x="T2" y="T3"/>
                      </a:cxn>
                      <a:cxn ang="0">
                        <a:pos x="T4" y="T5"/>
                      </a:cxn>
                      <a:cxn ang="0">
                        <a:pos x="T6" y="T7"/>
                      </a:cxn>
                      <a:cxn ang="0">
                        <a:pos x="T8" y="T9"/>
                      </a:cxn>
                    </a:cxnLst>
                    <a:rect l="0" t="0" r="r" b="b"/>
                    <a:pathLst>
                      <a:path w="72" h="9">
                        <a:moveTo>
                          <a:pt x="10" y="0"/>
                        </a:moveTo>
                        <a:lnTo>
                          <a:pt x="62" y="0"/>
                        </a:lnTo>
                        <a:lnTo>
                          <a:pt x="72" y="9"/>
                        </a:lnTo>
                        <a:lnTo>
                          <a:pt x="0" y="9"/>
                        </a:lnTo>
                        <a:lnTo>
                          <a:pt x="1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03" name="Freeform 355"/>
                  <p:cNvSpPr>
                    <a:spLocks/>
                  </p:cNvSpPr>
                  <p:nvPr/>
                </p:nvSpPr>
                <p:spPr bwMode="auto">
                  <a:xfrm>
                    <a:off x="3155" y="1537"/>
                    <a:ext cx="19" cy="14"/>
                  </a:xfrm>
                  <a:custGeom>
                    <a:avLst/>
                    <a:gdLst>
                      <a:gd name="T0" fmla="*/ 18 w 19"/>
                      <a:gd name="T1" fmla="*/ 0 h 14"/>
                      <a:gd name="T2" fmla="*/ 18 w 19"/>
                      <a:gd name="T3" fmla="*/ 0 h 14"/>
                      <a:gd name="T4" fmla="*/ 18 w 19"/>
                      <a:gd name="T5" fmla="*/ 0 h 14"/>
                      <a:gd name="T6" fmla="*/ 18 w 19"/>
                      <a:gd name="T7" fmla="*/ 0 h 14"/>
                      <a:gd name="T8" fmla="*/ 18 w 19"/>
                      <a:gd name="T9" fmla="*/ 0 h 14"/>
                      <a:gd name="T10" fmla="*/ 19 w 19"/>
                      <a:gd name="T11" fmla="*/ 0 h 14"/>
                      <a:gd name="T12" fmla="*/ 19 w 19"/>
                      <a:gd name="T13" fmla="*/ 0 h 14"/>
                      <a:gd name="T14" fmla="*/ 19 w 19"/>
                      <a:gd name="T15" fmla="*/ 2 h 14"/>
                      <a:gd name="T16" fmla="*/ 19 w 19"/>
                      <a:gd name="T17" fmla="*/ 2 h 14"/>
                      <a:gd name="T18" fmla="*/ 19 w 19"/>
                      <a:gd name="T19" fmla="*/ 2 h 14"/>
                      <a:gd name="T20" fmla="*/ 19 w 19"/>
                      <a:gd name="T21" fmla="*/ 2 h 14"/>
                      <a:gd name="T22" fmla="*/ 19 w 19"/>
                      <a:gd name="T23" fmla="*/ 2 h 14"/>
                      <a:gd name="T24" fmla="*/ 19 w 19"/>
                      <a:gd name="T25" fmla="*/ 2 h 14"/>
                      <a:gd name="T26" fmla="*/ 19 w 19"/>
                      <a:gd name="T27" fmla="*/ 3 h 14"/>
                      <a:gd name="T28" fmla="*/ 19 w 19"/>
                      <a:gd name="T29" fmla="*/ 3 h 14"/>
                      <a:gd name="T30" fmla="*/ 18 w 19"/>
                      <a:gd name="T31" fmla="*/ 3 h 14"/>
                      <a:gd name="T32" fmla="*/ 18 w 19"/>
                      <a:gd name="T33" fmla="*/ 3 h 14"/>
                      <a:gd name="T34" fmla="*/ 0 w 19"/>
                      <a:gd name="T35" fmla="*/ 14 h 14"/>
                      <a:gd name="T36" fmla="*/ 0 w 19"/>
                      <a:gd name="T37" fmla="*/ 14 h 14"/>
                      <a:gd name="T38" fmla="*/ 0 w 19"/>
                      <a:gd name="T39" fmla="*/ 14 h 14"/>
                      <a:gd name="T40" fmla="*/ 0 w 19"/>
                      <a:gd name="T41" fmla="*/ 14 h 14"/>
                      <a:gd name="T42" fmla="*/ 0 w 19"/>
                      <a:gd name="T43" fmla="*/ 14 h 14"/>
                      <a:gd name="T44" fmla="*/ 0 w 19"/>
                      <a:gd name="T45" fmla="*/ 14 h 14"/>
                      <a:gd name="T46" fmla="*/ 0 w 19"/>
                      <a:gd name="T47" fmla="*/ 14 h 14"/>
                      <a:gd name="T48" fmla="*/ 0 w 19"/>
                      <a:gd name="T49" fmla="*/ 12 h 14"/>
                      <a:gd name="T50" fmla="*/ 0 w 19"/>
                      <a:gd name="T51" fmla="*/ 12 h 14"/>
                      <a:gd name="T52" fmla="*/ 0 w 19"/>
                      <a:gd name="T53" fmla="*/ 12 h 14"/>
                      <a:gd name="T54" fmla="*/ 0 w 19"/>
                      <a:gd name="T55" fmla="*/ 12 h 14"/>
                      <a:gd name="T56" fmla="*/ 0 w 19"/>
                      <a:gd name="T57" fmla="*/ 12 h 14"/>
                      <a:gd name="T58" fmla="*/ 0 w 19"/>
                      <a:gd name="T59" fmla="*/ 12 h 14"/>
                      <a:gd name="T60" fmla="*/ 0 w 19"/>
                      <a:gd name="T61" fmla="*/ 12 h 14"/>
                      <a:gd name="T62" fmla="*/ 0 w 19"/>
                      <a:gd name="T63" fmla="*/ 12 h 14"/>
                      <a:gd name="T64" fmla="*/ 0 w 19"/>
                      <a:gd name="T65"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4">
                        <a:moveTo>
                          <a:pt x="0" y="12"/>
                        </a:moveTo>
                        <a:lnTo>
                          <a:pt x="18" y="0"/>
                        </a:lnTo>
                        <a:lnTo>
                          <a:pt x="18" y="0"/>
                        </a:lnTo>
                        <a:lnTo>
                          <a:pt x="18" y="0"/>
                        </a:lnTo>
                        <a:lnTo>
                          <a:pt x="18" y="0"/>
                        </a:lnTo>
                        <a:lnTo>
                          <a:pt x="18" y="0"/>
                        </a:lnTo>
                        <a:lnTo>
                          <a:pt x="18" y="0"/>
                        </a:lnTo>
                        <a:lnTo>
                          <a:pt x="18" y="0"/>
                        </a:lnTo>
                        <a:lnTo>
                          <a:pt x="18" y="0"/>
                        </a:lnTo>
                        <a:lnTo>
                          <a:pt x="18" y="0"/>
                        </a:lnTo>
                        <a:lnTo>
                          <a:pt x="18" y="0"/>
                        </a:lnTo>
                        <a:lnTo>
                          <a:pt x="19" y="0"/>
                        </a:lnTo>
                        <a:lnTo>
                          <a:pt x="19" y="0"/>
                        </a:lnTo>
                        <a:lnTo>
                          <a:pt x="19" y="0"/>
                        </a:lnTo>
                        <a:lnTo>
                          <a:pt x="19" y="2"/>
                        </a:lnTo>
                        <a:lnTo>
                          <a:pt x="19" y="2"/>
                        </a:lnTo>
                        <a:lnTo>
                          <a:pt x="19" y="2"/>
                        </a:lnTo>
                        <a:lnTo>
                          <a:pt x="19" y="2"/>
                        </a:lnTo>
                        <a:lnTo>
                          <a:pt x="19" y="2"/>
                        </a:lnTo>
                        <a:lnTo>
                          <a:pt x="19" y="2"/>
                        </a:lnTo>
                        <a:lnTo>
                          <a:pt x="19" y="2"/>
                        </a:lnTo>
                        <a:lnTo>
                          <a:pt x="19" y="2"/>
                        </a:lnTo>
                        <a:lnTo>
                          <a:pt x="19" y="2"/>
                        </a:lnTo>
                        <a:lnTo>
                          <a:pt x="19" y="2"/>
                        </a:lnTo>
                        <a:lnTo>
                          <a:pt x="19" y="2"/>
                        </a:lnTo>
                        <a:lnTo>
                          <a:pt x="19" y="2"/>
                        </a:lnTo>
                        <a:lnTo>
                          <a:pt x="19" y="2"/>
                        </a:lnTo>
                        <a:lnTo>
                          <a:pt x="19" y="3"/>
                        </a:lnTo>
                        <a:lnTo>
                          <a:pt x="19" y="3"/>
                        </a:lnTo>
                        <a:lnTo>
                          <a:pt x="19" y="3"/>
                        </a:lnTo>
                        <a:lnTo>
                          <a:pt x="18" y="3"/>
                        </a:lnTo>
                        <a:lnTo>
                          <a:pt x="18" y="3"/>
                        </a:lnTo>
                        <a:lnTo>
                          <a:pt x="18" y="3"/>
                        </a:lnTo>
                        <a:lnTo>
                          <a:pt x="18" y="3"/>
                        </a:lnTo>
                        <a:lnTo>
                          <a:pt x="0" y="14"/>
                        </a:lnTo>
                        <a:lnTo>
                          <a:pt x="0" y="14"/>
                        </a:lnTo>
                        <a:lnTo>
                          <a:pt x="0" y="14"/>
                        </a:lnTo>
                        <a:lnTo>
                          <a:pt x="0" y="14"/>
                        </a:lnTo>
                        <a:lnTo>
                          <a:pt x="0" y="14"/>
                        </a:lnTo>
                        <a:lnTo>
                          <a:pt x="0" y="14"/>
                        </a:lnTo>
                        <a:lnTo>
                          <a:pt x="0" y="14"/>
                        </a:lnTo>
                        <a:lnTo>
                          <a:pt x="0" y="14"/>
                        </a:lnTo>
                        <a:lnTo>
                          <a:pt x="0" y="14"/>
                        </a:lnTo>
                        <a:lnTo>
                          <a:pt x="0" y="14"/>
                        </a:lnTo>
                        <a:lnTo>
                          <a:pt x="0" y="14"/>
                        </a:lnTo>
                        <a:lnTo>
                          <a:pt x="0" y="14"/>
                        </a:lnTo>
                        <a:lnTo>
                          <a:pt x="0" y="14"/>
                        </a:lnTo>
                        <a:lnTo>
                          <a:pt x="0" y="14"/>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close/>
                      </a:path>
                    </a:pathLst>
                  </a:custGeom>
                  <a:solidFill>
                    <a:srgbClr val="000000"/>
                  </a:solidFill>
                  <a:ln w="9525">
                    <a:solidFill>
                      <a:schemeClr val="hlink"/>
                    </a:solidFill>
                    <a:round/>
                    <a:headEnd/>
                    <a:tailEnd/>
                  </a:ln>
                </p:spPr>
                <p:txBody>
                  <a:bodyPr/>
                  <a:lstStyle/>
                  <a:p>
                    <a:endParaRPr lang="en-US"/>
                  </a:p>
                </p:txBody>
              </p:sp>
              <p:sp>
                <p:nvSpPr>
                  <p:cNvPr id="2404" name="Freeform 356"/>
                  <p:cNvSpPr>
                    <a:spLocks/>
                  </p:cNvSpPr>
                  <p:nvPr/>
                </p:nvSpPr>
                <p:spPr bwMode="auto">
                  <a:xfrm>
                    <a:off x="3155" y="1537"/>
                    <a:ext cx="19" cy="14"/>
                  </a:xfrm>
                  <a:custGeom>
                    <a:avLst/>
                    <a:gdLst>
                      <a:gd name="T0" fmla="*/ 0 w 19"/>
                      <a:gd name="T1" fmla="*/ 12 h 14"/>
                      <a:gd name="T2" fmla="*/ 18 w 19"/>
                      <a:gd name="T3" fmla="*/ 0 h 14"/>
                      <a:gd name="T4" fmla="*/ 19 w 19"/>
                      <a:gd name="T5" fmla="*/ 0 h 14"/>
                      <a:gd name="T6" fmla="*/ 19 w 19"/>
                      <a:gd name="T7" fmla="*/ 2 h 14"/>
                      <a:gd name="T8" fmla="*/ 19 w 19"/>
                      <a:gd name="T9" fmla="*/ 3 h 14"/>
                      <a:gd name="T10" fmla="*/ 18 w 19"/>
                      <a:gd name="T11" fmla="*/ 3 h 14"/>
                      <a:gd name="T12" fmla="*/ 0 w 19"/>
                      <a:gd name="T13" fmla="*/ 14 h 14"/>
                      <a:gd name="T14" fmla="*/ 0 w 19"/>
                      <a:gd name="T15" fmla="*/ 12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4">
                        <a:moveTo>
                          <a:pt x="0" y="12"/>
                        </a:moveTo>
                        <a:lnTo>
                          <a:pt x="18" y="0"/>
                        </a:lnTo>
                        <a:lnTo>
                          <a:pt x="19" y="0"/>
                        </a:lnTo>
                        <a:lnTo>
                          <a:pt x="19" y="2"/>
                        </a:lnTo>
                        <a:lnTo>
                          <a:pt x="19" y="3"/>
                        </a:lnTo>
                        <a:lnTo>
                          <a:pt x="18" y="3"/>
                        </a:lnTo>
                        <a:lnTo>
                          <a:pt x="0" y="14"/>
                        </a:lnTo>
                        <a:lnTo>
                          <a:pt x="0" y="12"/>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05" name="Freeform 357"/>
                  <p:cNvSpPr>
                    <a:spLocks/>
                  </p:cNvSpPr>
                  <p:nvPr/>
                </p:nvSpPr>
                <p:spPr bwMode="auto">
                  <a:xfrm>
                    <a:off x="3154" y="1549"/>
                    <a:ext cx="1" cy="2"/>
                  </a:xfrm>
                  <a:custGeom>
                    <a:avLst/>
                    <a:gdLst>
                      <a:gd name="T0" fmla="*/ 1 w 1"/>
                      <a:gd name="T1" fmla="*/ 0 h 2"/>
                      <a:gd name="T2" fmla="*/ 1 w 1"/>
                      <a:gd name="T3" fmla="*/ 0 h 2"/>
                      <a:gd name="T4" fmla="*/ 1 w 1"/>
                      <a:gd name="T5" fmla="*/ 0 h 2"/>
                      <a:gd name="T6" fmla="*/ 1 w 1"/>
                      <a:gd name="T7" fmla="*/ 0 h 2"/>
                      <a:gd name="T8" fmla="*/ 1 w 1"/>
                      <a:gd name="T9" fmla="*/ 0 h 2"/>
                      <a:gd name="T10" fmla="*/ 1 w 1"/>
                      <a:gd name="T11" fmla="*/ 0 h 2"/>
                      <a:gd name="T12" fmla="*/ 1 w 1"/>
                      <a:gd name="T13" fmla="*/ 0 h 2"/>
                      <a:gd name="T14" fmla="*/ 1 w 1"/>
                      <a:gd name="T15" fmla="*/ 0 h 2"/>
                      <a:gd name="T16" fmla="*/ 1 w 1"/>
                      <a:gd name="T17" fmla="*/ 2 h 2"/>
                      <a:gd name="T18" fmla="*/ 1 w 1"/>
                      <a:gd name="T19" fmla="*/ 2 h 2"/>
                      <a:gd name="T20" fmla="*/ 1 w 1"/>
                      <a:gd name="T21" fmla="*/ 2 h 2"/>
                      <a:gd name="T22" fmla="*/ 1 w 1"/>
                      <a:gd name="T23" fmla="*/ 2 h 2"/>
                      <a:gd name="T24" fmla="*/ 1 w 1"/>
                      <a:gd name="T25" fmla="*/ 2 h 2"/>
                      <a:gd name="T26" fmla="*/ 1 w 1"/>
                      <a:gd name="T27" fmla="*/ 2 h 2"/>
                      <a:gd name="T28" fmla="*/ 1 w 1"/>
                      <a:gd name="T29" fmla="*/ 2 h 2"/>
                      <a:gd name="T30" fmla="*/ 1 w 1"/>
                      <a:gd name="T31" fmla="*/ 2 h 2"/>
                      <a:gd name="T32" fmla="*/ 1 w 1"/>
                      <a:gd name="T33" fmla="*/ 2 h 2"/>
                      <a:gd name="T34" fmla="*/ 1 w 1"/>
                      <a:gd name="T35" fmla="*/ 2 h 2"/>
                      <a:gd name="T36" fmla="*/ 1 w 1"/>
                      <a:gd name="T37" fmla="*/ 2 h 2"/>
                      <a:gd name="T38" fmla="*/ 1 w 1"/>
                      <a:gd name="T39" fmla="*/ 2 h 2"/>
                      <a:gd name="T40" fmla="*/ 1 w 1"/>
                      <a:gd name="T41" fmla="*/ 2 h 2"/>
                      <a:gd name="T42" fmla="*/ 1 w 1"/>
                      <a:gd name="T43" fmla="*/ 2 h 2"/>
                      <a:gd name="T44" fmla="*/ 0 w 1"/>
                      <a:gd name="T45" fmla="*/ 2 h 2"/>
                      <a:gd name="T46" fmla="*/ 0 w 1"/>
                      <a:gd name="T47" fmla="*/ 2 h 2"/>
                      <a:gd name="T48" fmla="*/ 0 w 1"/>
                      <a:gd name="T49" fmla="*/ 2 h 2"/>
                      <a:gd name="T50" fmla="*/ 0 w 1"/>
                      <a:gd name="T51" fmla="*/ 0 h 2"/>
                      <a:gd name="T52" fmla="*/ 0 w 1"/>
                      <a:gd name="T53" fmla="*/ 0 h 2"/>
                      <a:gd name="T54" fmla="*/ 1 w 1"/>
                      <a:gd name="T55" fmla="*/ 0 h 2"/>
                      <a:gd name="T56" fmla="*/ 1 w 1"/>
                      <a:gd name="T57" fmla="*/ 0 h 2"/>
                      <a:gd name="T58" fmla="*/ 1 w 1"/>
                      <a:gd name="T59" fmla="*/ 0 h 2"/>
                      <a:gd name="T60" fmla="*/ 1 w 1"/>
                      <a:gd name="T61" fmla="*/ 0 h 2"/>
                      <a:gd name="T62" fmla="*/ 1 w 1"/>
                      <a:gd name="T63" fmla="*/ 0 h 2"/>
                      <a:gd name="T64" fmla="*/ 1 w 1"/>
                      <a:gd name="T6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 h="2">
                        <a:moveTo>
                          <a:pt x="1" y="0"/>
                        </a:moveTo>
                        <a:lnTo>
                          <a:pt x="1" y="0"/>
                        </a:lnTo>
                        <a:lnTo>
                          <a:pt x="1" y="0"/>
                        </a:lnTo>
                        <a:lnTo>
                          <a:pt x="1" y="0"/>
                        </a:lnTo>
                        <a:lnTo>
                          <a:pt x="1" y="0"/>
                        </a:lnTo>
                        <a:lnTo>
                          <a:pt x="1" y="0"/>
                        </a:lnTo>
                        <a:lnTo>
                          <a:pt x="1" y="0"/>
                        </a:lnTo>
                        <a:lnTo>
                          <a:pt x="1" y="0"/>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0" y="2"/>
                        </a:lnTo>
                        <a:lnTo>
                          <a:pt x="0" y="2"/>
                        </a:lnTo>
                        <a:lnTo>
                          <a:pt x="0" y="2"/>
                        </a:lnTo>
                        <a:lnTo>
                          <a:pt x="0" y="0"/>
                        </a:lnTo>
                        <a:lnTo>
                          <a:pt x="0" y="0"/>
                        </a:lnTo>
                        <a:lnTo>
                          <a:pt x="1" y="0"/>
                        </a:lnTo>
                        <a:lnTo>
                          <a:pt x="1" y="0"/>
                        </a:lnTo>
                        <a:lnTo>
                          <a:pt x="1" y="0"/>
                        </a:lnTo>
                        <a:lnTo>
                          <a:pt x="1" y="0"/>
                        </a:lnTo>
                        <a:lnTo>
                          <a:pt x="1" y="0"/>
                        </a:lnTo>
                        <a:lnTo>
                          <a:pt x="1" y="0"/>
                        </a:lnTo>
                        <a:close/>
                      </a:path>
                    </a:pathLst>
                  </a:custGeom>
                  <a:solidFill>
                    <a:srgbClr val="000000"/>
                  </a:solidFill>
                  <a:ln w="9525">
                    <a:solidFill>
                      <a:schemeClr val="hlink"/>
                    </a:solidFill>
                    <a:round/>
                    <a:headEnd/>
                    <a:tailEnd/>
                  </a:ln>
                </p:spPr>
                <p:txBody>
                  <a:bodyPr/>
                  <a:lstStyle/>
                  <a:p>
                    <a:endParaRPr lang="en-US"/>
                  </a:p>
                </p:txBody>
              </p:sp>
              <p:sp>
                <p:nvSpPr>
                  <p:cNvPr id="2406" name="Rectangle 358"/>
                  <p:cNvSpPr>
                    <a:spLocks noChangeArrowheads="1"/>
                  </p:cNvSpPr>
                  <p:nvPr/>
                </p:nvSpPr>
                <p:spPr bwMode="auto">
                  <a:xfrm>
                    <a:off x="3154" y="1549"/>
                    <a:ext cx="1" cy="2"/>
                  </a:xfrm>
                  <a:prstGeom prst="rect">
                    <a:avLst/>
                  </a:prstGeom>
                  <a:noFill/>
                  <a:ln w="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07" name="Freeform 359"/>
                  <p:cNvSpPr>
                    <a:spLocks/>
                  </p:cNvSpPr>
                  <p:nvPr/>
                </p:nvSpPr>
                <p:spPr bwMode="auto">
                  <a:xfrm>
                    <a:off x="3244" y="1537"/>
                    <a:ext cx="19" cy="14"/>
                  </a:xfrm>
                  <a:custGeom>
                    <a:avLst/>
                    <a:gdLst>
                      <a:gd name="T0" fmla="*/ 0 w 19"/>
                      <a:gd name="T1" fmla="*/ 0 h 14"/>
                      <a:gd name="T2" fmla="*/ 0 w 19"/>
                      <a:gd name="T3" fmla="*/ 0 h 14"/>
                      <a:gd name="T4" fmla="*/ 0 w 19"/>
                      <a:gd name="T5" fmla="*/ 0 h 14"/>
                      <a:gd name="T6" fmla="*/ 0 w 19"/>
                      <a:gd name="T7" fmla="*/ 0 h 14"/>
                      <a:gd name="T8" fmla="*/ 0 w 19"/>
                      <a:gd name="T9" fmla="*/ 0 h 14"/>
                      <a:gd name="T10" fmla="*/ 0 w 19"/>
                      <a:gd name="T11" fmla="*/ 0 h 14"/>
                      <a:gd name="T12" fmla="*/ 0 w 19"/>
                      <a:gd name="T13" fmla="*/ 0 h 14"/>
                      <a:gd name="T14" fmla="*/ 0 w 19"/>
                      <a:gd name="T15" fmla="*/ 0 h 14"/>
                      <a:gd name="T16" fmla="*/ 0 w 19"/>
                      <a:gd name="T17" fmla="*/ 2 h 14"/>
                      <a:gd name="T18" fmla="*/ 0 w 19"/>
                      <a:gd name="T19" fmla="*/ 2 h 14"/>
                      <a:gd name="T20" fmla="*/ 0 w 19"/>
                      <a:gd name="T21" fmla="*/ 2 h 14"/>
                      <a:gd name="T22" fmla="*/ 0 w 19"/>
                      <a:gd name="T23" fmla="*/ 2 h 14"/>
                      <a:gd name="T24" fmla="*/ 0 w 19"/>
                      <a:gd name="T25" fmla="*/ 2 h 14"/>
                      <a:gd name="T26" fmla="*/ 0 w 19"/>
                      <a:gd name="T27" fmla="*/ 2 h 14"/>
                      <a:gd name="T28" fmla="*/ 0 w 19"/>
                      <a:gd name="T29" fmla="*/ 3 h 14"/>
                      <a:gd name="T30" fmla="*/ 0 w 19"/>
                      <a:gd name="T31" fmla="*/ 3 h 14"/>
                      <a:gd name="T32" fmla="*/ 0 w 19"/>
                      <a:gd name="T33" fmla="*/ 3 h 14"/>
                      <a:gd name="T34" fmla="*/ 19 w 19"/>
                      <a:gd name="T35" fmla="*/ 14 h 14"/>
                      <a:gd name="T36" fmla="*/ 19 w 19"/>
                      <a:gd name="T37" fmla="*/ 14 h 14"/>
                      <a:gd name="T38" fmla="*/ 17 w 19"/>
                      <a:gd name="T39" fmla="*/ 14 h 14"/>
                      <a:gd name="T40" fmla="*/ 17 w 19"/>
                      <a:gd name="T41" fmla="*/ 14 h 14"/>
                      <a:gd name="T42" fmla="*/ 17 w 19"/>
                      <a:gd name="T43" fmla="*/ 14 h 14"/>
                      <a:gd name="T44" fmla="*/ 17 w 19"/>
                      <a:gd name="T45" fmla="*/ 14 h 14"/>
                      <a:gd name="T46" fmla="*/ 17 w 19"/>
                      <a:gd name="T47" fmla="*/ 12 h 14"/>
                      <a:gd name="T48" fmla="*/ 17 w 19"/>
                      <a:gd name="T49" fmla="*/ 12 h 14"/>
                      <a:gd name="T50" fmla="*/ 17 w 19"/>
                      <a:gd name="T51" fmla="*/ 12 h 14"/>
                      <a:gd name="T52" fmla="*/ 17 w 19"/>
                      <a:gd name="T53" fmla="*/ 12 h 14"/>
                      <a:gd name="T54" fmla="*/ 17 w 19"/>
                      <a:gd name="T55" fmla="*/ 12 h 14"/>
                      <a:gd name="T56" fmla="*/ 19 w 19"/>
                      <a:gd name="T57" fmla="*/ 12 h 14"/>
                      <a:gd name="T58" fmla="*/ 19 w 19"/>
                      <a:gd name="T59" fmla="*/ 12 h 14"/>
                      <a:gd name="T60" fmla="*/ 19 w 19"/>
                      <a:gd name="T61" fmla="*/ 12 h 14"/>
                      <a:gd name="T62" fmla="*/ 19 w 19"/>
                      <a:gd name="T63" fmla="*/ 12 h 14"/>
                      <a:gd name="T64" fmla="*/ 19 w 19"/>
                      <a:gd name="T65"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4">
                        <a:moveTo>
                          <a:pt x="19" y="12"/>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0" y="3"/>
                        </a:lnTo>
                        <a:lnTo>
                          <a:pt x="0" y="3"/>
                        </a:lnTo>
                        <a:lnTo>
                          <a:pt x="19" y="14"/>
                        </a:lnTo>
                        <a:lnTo>
                          <a:pt x="19" y="14"/>
                        </a:lnTo>
                        <a:lnTo>
                          <a:pt x="19" y="14"/>
                        </a:lnTo>
                        <a:lnTo>
                          <a:pt x="19" y="14"/>
                        </a:lnTo>
                        <a:lnTo>
                          <a:pt x="17" y="14"/>
                        </a:lnTo>
                        <a:lnTo>
                          <a:pt x="17" y="14"/>
                        </a:lnTo>
                        <a:lnTo>
                          <a:pt x="17" y="14"/>
                        </a:lnTo>
                        <a:lnTo>
                          <a:pt x="17" y="14"/>
                        </a:lnTo>
                        <a:lnTo>
                          <a:pt x="17" y="14"/>
                        </a:lnTo>
                        <a:lnTo>
                          <a:pt x="17" y="14"/>
                        </a:lnTo>
                        <a:lnTo>
                          <a:pt x="17" y="14"/>
                        </a:lnTo>
                        <a:lnTo>
                          <a:pt x="17" y="14"/>
                        </a:lnTo>
                        <a:lnTo>
                          <a:pt x="17" y="12"/>
                        </a:lnTo>
                        <a:lnTo>
                          <a:pt x="17" y="12"/>
                        </a:lnTo>
                        <a:lnTo>
                          <a:pt x="17" y="12"/>
                        </a:lnTo>
                        <a:lnTo>
                          <a:pt x="17" y="12"/>
                        </a:lnTo>
                        <a:lnTo>
                          <a:pt x="17" y="12"/>
                        </a:lnTo>
                        <a:lnTo>
                          <a:pt x="17" y="12"/>
                        </a:lnTo>
                        <a:lnTo>
                          <a:pt x="17" y="12"/>
                        </a:lnTo>
                        <a:lnTo>
                          <a:pt x="17" y="12"/>
                        </a:lnTo>
                        <a:lnTo>
                          <a:pt x="17" y="12"/>
                        </a:lnTo>
                        <a:lnTo>
                          <a:pt x="17" y="12"/>
                        </a:lnTo>
                        <a:lnTo>
                          <a:pt x="17" y="12"/>
                        </a:lnTo>
                        <a:lnTo>
                          <a:pt x="19" y="12"/>
                        </a:lnTo>
                        <a:lnTo>
                          <a:pt x="19" y="12"/>
                        </a:lnTo>
                        <a:lnTo>
                          <a:pt x="19" y="12"/>
                        </a:lnTo>
                        <a:lnTo>
                          <a:pt x="19" y="12"/>
                        </a:lnTo>
                        <a:lnTo>
                          <a:pt x="19" y="12"/>
                        </a:lnTo>
                        <a:lnTo>
                          <a:pt x="19" y="12"/>
                        </a:lnTo>
                        <a:lnTo>
                          <a:pt x="19" y="12"/>
                        </a:lnTo>
                        <a:lnTo>
                          <a:pt x="19" y="12"/>
                        </a:lnTo>
                        <a:lnTo>
                          <a:pt x="19" y="12"/>
                        </a:lnTo>
                        <a:lnTo>
                          <a:pt x="19" y="12"/>
                        </a:lnTo>
                        <a:close/>
                      </a:path>
                    </a:pathLst>
                  </a:custGeom>
                  <a:solidFill>
                    <a:srgbClr val="000000"/>
                  </a:solidFill>
                  <a:ln w="9525">
                    <a:solidFill>
                      <a:schemeClr val="hlink"/>
                    </a:solidFill>
                    <a:round/>
                    <a:headEnd/>
                    <a:tailEnd/>
                  </a:ln>
                </p:spPr>
                <p:txBody>
                  <a:bodyPr/>
                  <a:lstStyle/>
                  <a:p>
                    <a:endParaRPr lang="en-US"/>
                  </a:p>
                </p:txBody>
              </p:sp>
              <p:sp>
                <p:nvSpPr>
                  <p:cNvPr id="2408" name="Freeform 360"/>
                  <p:cNvSpPr>
                    <a:spLocks/>
                  </p:cNvSpPr>
                  <p:nvPr/>
                </p:nvSpPr>
                <p:spPr bwMode="auto">
                  <a:xfrm>
                    <a:off x="3244" y="1537"/>
                    <a:ext cx="19" cy="14"/>
                  </a:xfrm>
                  <a:custGeom>
                    <a:avLst/>
                    <a:gdLst>
                      <a:gd name="T0" fmla="*/ 19 w 19"/>
                      <a:gd name="T1" fmla="*/ 12 h 14"/>
                      <a:gd name="T2" fmla="*/ 0 w 19"/>
                      <a:gd name="T3" fmla="*/ 0 h 14"/>
                      <a:gd name="T4" fmla="*/ 0 w 19"/>
                      <a:gd name="T5" fmla="*/ 2 h 14"/>
                      <a:gd name="T6" fmla="*/ 0 w 19"/>
                      <a:gd name="T7" fmla="*/ 3 h 14"/>
                      <a:gd name="T8" fmla="*/ 19 w 19"/>
                      <a:gd name="T9" fmla="*/ 14 h 14"/>
                      <a:gd name="T10" fmla="*/ 17 w 19"/>
                      <a:gd name="T11" fmla="*/ 14 h 14"/>
                      <a:gd name="T12" fmla="*/ 17 w 19"/>
                      <a:gd name="T13" fmla="*/ 12 h 14"/>
                      <a:gd name="T14" fmla="*/ 19 w 19"/>
                      <a:gd name="T15" fmla="*/ 12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4">
                        <a:moveTo>
                          <a:pt x="19" y="12"/>
                        </a:moveTo>
                        <a:lnTo>
                          <a:pt x="0" y="0"/>
                        </a:lnTo>
                        <a:lnTo>
                          <a:pt x="0" y="2"/>
                        </a:lnTo>
                        <a:lnTo>
                          <a:pt x="0" y="3"/>
                        </a:lnTo>
                        <a:lnTo>
                          <a:pt x="19" y="14"/>
                        </a:lnTo>
                        <a:lnTo>
                          <a:pt x="17" y="14"/>
                        </a:lnTo>
                        <a:lnTo>
                          <a:pt x="17" y="12"/>
                        </a:lnTo>
                        <a:lnTo>
                          <a:pt x="19" y="12"/>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09" name="Freeform 361"/>
                  <p:cNvSpPr>
                    <a:spLocks/>
                  </p:cNvSpPr>
                  <p:nvPr/>
                </p:nvSpPr>
                <p:spPr bwMode="auto">
                  <a:xfrm>
                    <a:off x="3261" y="1549"/>
                    <a:ext cx="2" cy="2"/>
                  </a:xfrm>
                  <a:custGeom>
                    <a:avLst/>
                    <a:gdLst>
                      <a:gd name="T0" fmla="*/ 2 w 2"/>
                      <a:gd name="T1" fmla="*/ 0 h 2"/>
                      <a:gd name="T2" fmla="*/ 2 w 2"/>
                      <a:gd name="T3" fmla="*/ 0 h 2"/>
                      <a:gd name="T4" fmla="*/ 2 w 2"/>
                      <a:gd name="T5" fmla="*/ 0 h 2"/>
                      <a:gd name="T6" fmla="*/ 2 w 2"/>
                      <a:gd name="T7" fmla="*/ 0 h 2"/>
                      <a:gd name="T8" fmla="*/ 0 w 2"/>
                      <a:gd name="T9" fmla="*/ 0 h 2"/>
                      <a:gd name="T10" fmla="*/ 0 w 2"/>
                      <a:gd name="T11" fmla="*/ 0 h 2"/>
                      <a:gd name="T12" fmla="*/ 0 w 2"/>
                      <a:gd name="T13" fmla="*/ 0 h 2"/>
                      <a:gd name="T14" fmla="*/ 0 w 2"/>
                      <a:gd name="T15" fmla="*/ 0 h 2"/>
                      <a:gd name="T16" fmla="*/ 0 w 2"/>
                      <a:gd name="T17" fmla="*/ 0 h 2"/>
                      <a:gd name="T18" fmla="*/ 0 w 2"/>
                      <a:gd name="T19" fmla="*/ 2 h 2"/>
                      <a:gd name="T20" fmla="*/ 0 w 2"/>
                      <a:gd name="T21" fmla="*/ 2 h 2"/>
                      <a:gd name="T22" fmla="*/ 0 w 2"/>
                      <a:gd name="T23" fmla="*/ 2 h 2"/>
                      <a:gd name="T24" fmla="*/ 0 w 2"/>
                      <a:gd name="T25" fmla="*/ 2 h 2"/>
                      <a:gd name="T26" fmla="*/ 2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2 w 2"/>
                      <a:gd name="T41" fmla="*/ 2 h 2"/>
                      <a:gd name="T42" fmla="*/ 2 w 2"/>
                      <a:gd name="T43" fmla="*/ 2 h 2"/>
                      <a:gd name="T44" fmla="*/ 2 w 2"/>
                      <a:gd name="T45" fmla="*/ 2 h 2"/>
                      <a:gd name="T46" fmla="*/ 2 w 2"/>
                      <a:gd name="T47" fmla="*/ 2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 h="2">
                        <a:moveTo>
                          <a:pt x="2" y="0"/>
                        </a:moveTo>
                        <a:lnTo>
                          <a:pt x="2" y="0"/>
                        </a:lnTo>
                        <a:lnTo>
                          <a:pt x="2" y="0"/>
                        </a:lnTo>
                        <a:lnTo>
                          <a:pt x="2" y="0"/>
                        </a:lnTo>
                        <a:lnTo>
                          <a:pt x="0" y="0"/>
                        </a:lnTo>
                        <a:lnTo>
                          <a:pt x="0" y="0"/>
                        </a:lnTo>
                        <a:lnTo>
                          <a:pt x="0" y="0"/>
                        </a:lnTo>
                        <a:lnTo>
                          <a:pt x="0" y="0"/>
                        </a:lnTo>
                        <a:lnTo>
                          <a:pt x="0" y="0"/>
                        </a:lnTo>
                        <a:lnTo>
                          <a:pt x="0" y="2"/>
                        </a:lnTo>
                        <a:lnTo>
                          <a:pt x="0" y="2"/>
                        </a:lnTo>
                        <a:lnTo>
                          <a:pt x="0" y="2"/>
                        </a:lnTo>
                        <a:lnTo>
                          <a:pt x="0" y="2"/>
                        </a:lnTo>
                        <a:lnTo>
                          <a:pt x="2" y="2"/>
                        </a:lnTo>
                        <a:lnTo>
                          <a:pt x="2" y="2"/>
                        </a:lnTo>
                        <a:lnTo>
                          <a:pt x="2" y="2"/>
                        </a:lnTo>
                        <a:lnTo>
                          <a:pt x="2" y="2"/>
                        </a:lnTo>
                        <a:lnTo>
                          <a:pt x="2" y="2"/>
                        </a:lnTo>
                        <a:lnTo>
                          <a:pt x="2" y="2"/>
                        </a:lnTo>
                        <a:lnTo>
                          <a:pt x="2" y="2"/>
                        </a:lnTo>
                        <a:lnTo>
                          <a:pt x="2" y="2"/>
                        </a:lnTo>
                        <a:lnTo>
                          <a:pt x="2" y="2"/>
                        </a:lnTo>
                        <a:lnTo>
                          <a:pt x="2" y="2"/>
                        </a:lnTo>
                        <a:lnTo>
                          <a:pt x="2" y="2"/>
                        </a:lnTo>
                        <a:lnTo>
                          <a:pt x="2" y="0"/>
                        </a:lnTo>
                        <a:lnTo>
                          <a:pt x="2" y="0"/>
                        </a:lnTo>
                        <a:lnTo>
                          <a:pt x="2" y="0"/>
                        </a:lnTo>
                        <a:lnTo>
                          <a:pt x="2" y="0"/>
                        </a:lnTo>
                        <a:lnTo>
                          <a:pt x="2" y="0"/>
                        </a:lnTo>
                        <a:lnTo>
                          <a:pt x="2" y="0"/>
                        </a:lnTo>
                        <a:lnTo>
                          <a:pt x="2" y="0"/>
                        </a:lnTo>
                        <a:lnTo>
                          <a:pt x="2" y="0"/>
                        </a:lnTo>
                        <a:lnTo>
                          <a:pt x="2" y="0"/>
                        </a:lnTo>
                        <a:close/>
                      </a:path>
                    </a:pathLst>
                  </a:custGeom>
                  <a:solidFill>
                    <a:srgbClr val="000000"/>
                  </a:solidFill>
                  <a:ln w="9525">
                    <a:solidFill>
                      <a:schemeClr val="hlink"/>
                    </a:solidFill>
                    <a:round/>
                    <a:headEnd/>
                    <a:tailEnd/>
                  </a:ln>
                </p:spPr>
                <p:txBody>
                  <a:bodyPr/>
                  <a:lstStyle/>
                  <a:p>
                    <a:endParaRPr lang="en-US"/>
                  </a:p>
                </p:txBody>
              </p:sp>
              <p:sp>
                <p:nvSpPr>
                  <p:cNvPr id="2410" name="Rectangle 362"/>
                  <p:cNvSpPr>
                    <a:spLocks noChangeArrowheads="1"/>
                  </p:cNvSpPr>
                  <p:nvPr/>
                </p:nvSpPr>
                <p:spPr bwMode="auto">
                  <a:xfrm>
                    <a:off x="3261" y="1549"/>
                    <a:ext cx="2" cy="2"/>
                  </a:xfrm>
                  <a:prstGeom prst="rect">
                    <a:avLst/>
                  </a:prstGeom>
                  <a:noFill/>
                  <a:ln w="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411" name="Freeform 363"/>
                <p:cNvSpPr>
                  <a:spLocks/>
                </p:cNvSpPr>
                <p:nvPr/>
              </p:nvSpPr>
              <p:spPr bwMode="auto">
                <a:xfrm>
                  <a:off x="2574" y="1599"/>
                  <a:ext cx="1086" cy="153"/>
                </a:xfrm>
                <a:custGeom>
                  <a:avLst/>
                  <a:gdLst>
                    <a:gd name="T0" fmla="*/ 0 w 1086"/>
                    <a:gd name="T1" fmla="*/ 153 h 153"/>
                    <a:gd name="T2" fmla="*/ 22 w 1086"/>
                    <a:gd name="T3" fmla="*/ 141 h 153"/>
                    <a:gd name="T4" fmla="*/ 31 w 1086"/>
                    <a:gd name="T5" fmla="*/ 146 h 153"/>
                    <a:gd name="T6" fmla="*/ 40 w 1086"/>
                    <a:gd name="T7" fmla="*/ 149 h 153"/>
                    <a:gd name="T8" fmla="*/ 48 w 1086"/>
                    <a:gd name="T9" fmla="*/ 150 h 153"/>
                    <a:gd name="T10" fmla="*/ 57 w 1086"/>
                    <a:gd name="T11" fmla="*/ 152 h 153"/>
                    <a:gd name="T12" fmla="*/ 65 w 1086"/>
                    <a:gd name="T13" fmla="*/ 150 h 153"/>
                    <a:gd name="T14" fmla="*/ 74 w 1086"/>
                    <a:gd name="T15" fmla="*/ 147 h 153"/>
                    <a:gd name="T16" fmla="*/ 82 w 1086"/>
                    <a:gd name="T17" fmla="*/ 144 h 153"/>
                    <a:gd name="T18" fmla="*/ 92 w 1086"/>
                    <a:gd name="T19" fmla="*/ 141 h 153"/>
                    <a:gd name="T20" fmla="*/ 119 w 1086"/>
                    <a:gd name="T21" fmla="*/ 144 h 153"/>
                    <a:gd name="T22" fmla="*/ 141 w 1086"/>
                    <a:gd name="T23" fmla="*/ 144 h 153"/>
                    <a:gd name="T24" fmla="*/ 163 w 1086"/>
                    <a:gd name="T25" fmla="*/ 144 h 153"/>
                    <a:gd name="T26" fmla="*/ 185 w 1086"/>
                    <a:gd name="T27" fmla="*/ 143 h 153"/>
                    <a:gd name="T28" fmla="*/ 206 w 1086"/>
                    <a:gd name="T29" fmla="*/ 138 h 153"/>
                    <a:gd name="T30" fmla="*/ 230 w 1086"/>
                    <a:gd name="T31" fmla="*/ 134 h 153"/>
                    <a:gd name="T32" fmla="*/ 251 w 1086"/>
                    <a:gd name="T33" fmla="*/ 128 h 153"/>
                    <a:gd name="T34" fmla="*/ 273 w 1086"/>
                    <a:gd name="T35" fmla="*/ 120 h 153"/>
                    <a:gd name="T36" fmla="*/ 296 w 1086"/>
                    <a:gd name="T37" fmla="*/ 113 h 153"/>
                    <a:gd name="T38" fmla="*/ 318 w 1086"/>
                    <a:gd name="T39" fmla="*/ 102 h 153"/>
                    <a:gd name="T40" fmla="*/ 340 w 1086"/>
                    <a:gd name="T41" fmla="*/ 92 h 153"/>
                    <a:gd name="T42" fmla="*/ 362 w 1086"/>
                    <a:gd name="T43" fmla="*/ 81 h 153"/>
                    <a:gd name="T44" fmla="*/ 383 w 1086"/>
                    <a:gd name="T45" fmla="*/ 68 h 153"/>
                    <a:gd name="T46" fmla="*/ 405 w 1086"/>
                    <a:gd name="T47" fmla="*/ 55 h 153"/>
                    <a:gd name="T48" fmla="*/ 425 w 1086"/>
                    <a:gd name="T49" fmla="*/ 40 h 153"/>
                    <a:gd name="T50" fmla="*/ 445 w 1086"/>
                    <a:gd name="T51" fmla="*/ 27 h 153"/>
                    <a:gd name="T52" fmla="*/ 465 w 1086"/>
                    <a:gd name="T53" fmla="*/ 10 h 153"/>
                    <a:gd name="T54" fmla="*/ 483 w 1086"/>
                    <a:gd name="T55" fmla="*/ 0 h 153"/>
                    <a:gd name="T56" fmla="*/ 492 w 1086"/>
                    <a:gd name="T57" fmla="*/ 6 h 153"/>
                    <a:gd name="T58" fmla="*/ 503 w 1086"/>
                    <a:gd name="T59" fmla="*/ 9 h 153"/>
                    <a:gd name="T60" fmla="*/ 512 w 1086"/>
                    <a:gd name="T61" fmla="*/ 10 h 153"/>
                    <a:gd name="T62" fmla="*/ 520 w 1086"/>
                    <a:gd name="T63" fmla="*/ 10 h 153"/>
                    <a:gd name="T64" fmla="*/ 529 w 1086"/>
                    <a:gd name="T65" fmla="*/ 9 h 153"/>
                    <a:gd name="T66" fmla="*/ 537 w 1086"/>
                    <a:gd name="T67" fmla="*/ 7 h 153"/>
                    <a:gd name="T68" fmla="*/ 546 w 1086"/>
                    <a:gd name="T69" fmla="*/ 4 h 153"/>
                    <a:gd name="T70" fmla="*/ 554 w 1086"/>
                    <a:gd name="T71" fmla="*/ 0 h 153"/>
                    <a:gd name="T72" fmla="*/ 571 w 1086"/>
                    <a:gd name="T73" fmla="*/ 10 h 153"/>
                    <a:gd name="T74" fmla="*/ 590 w 1086"/>
                    <a:gd name="T75" fmla="*/ 18 h 153"/>
                    <a:gd name="T76" fmla="*/ 611 w 1086"/>
                    <a:gd name="T77" fmla="*/ 24 h 153"/>
                    <a:gd name="T78" fmla="*/ 636 w 1086"/>
                    <a:gd name="T79" fmla="*/ 28 h 153"/>
                    <a:gd name="T80" fmla="*/ 663 w 1086"/>
                    <a:gd name="T81" fmla="*/ 33 h 153"/>
                    <a:gd name="T82" fmla="*/ 692 w 1086"/>
                    <a:gd name="T83" fmla="*/ 36 h 153"/>
                    <a:gd name="T84" fmla="*/ 722 w 1086"/>
                    <a:gd name="T85" fmla="*/ 39 h 153"/>
                    <a:gd name="T86" fmla="*/ 753 w 1086"/>
                    <a:gd name="T87" fmla="*/ 40 h 153"/>
                    <a:gd name="T88" fmla="*/ 784 w 1086"/>
                    <a:gd name="T89" fmla="*/ 40 h 153"/>
                    <a:gd name="T90" fmla="*/ 815 w 1086"/>
                    <a:gd name="T91" fmla="*/ 40 h 153"/>
                    <a:gd name="T92" fmla="*/ 846 w 1086"/>
                    <a:gd name="T93" fmla="*/ 40 h 153"/>
                    <a:gd name="T94" fmla="*/ 875 w 1086"/>
                    <a:gd name="T95" fmla="*/ 37 h 153"/>
                    <a:gd name="T96" fmla="*/ 902 w 1086"/>
                    <a:gd name="T97" fmla="*/ 34 h 153"/>
                    <a:gd name="T98" fmla="*/ 926 w 1086"/>
                    <a:gd name="T99" fmla="*/ 30 h 153"/>
                    <a:gd name="T100" fmla="*/ 948 w 1086"/>
                    <a:gd name="T101" fmla="*/ 25 h 153"/>
                    <a:gd name="T102" fmla="*/ 967 w 1086"/>
                    <a:gd name="T103" fmla="*/ 18 h 153"/>
                    <a:gd name="T104" fmla="*/ 982 w 1086"/>
                    <a:gd name="T105" fmla="*/ 10 h 153"/>
                    <a:gd name="T106" fmla="*/ 999 w 1086"/>
                    <a:gd name="T107" fmla="*/ 0 h 153"/>
                    <a:gd name="T108" fmla="*/ 1010 w 1086"/>
                    <a:gd name="T109" fmla="*/ 3 h 153"/>
                    <a:gd name="T110" fmla="*/ 1021 w 1086"/>
                    <a:gd name="T111" fmla="*/ 6 h 153"/>
                    <a:gd name="T112" fmla="*/ 1030 w 1086"/>
                    <a:gd name="T113" fmla="*/ 7 h 153"/>
                    <a:gd name="T114" fmla="*/ 1040 w 1086"/>
                    <a:gd name="T115" fmla="*/ 7 h 153"/>
                    <a:gd name="T116" fmla="*/ 1047 w 1086"/>
                    <a:gd name="T117" fmla="*/ 6 h 153"/>
                    <a:gd name="T118" fmla="*/ 1054 w 1086"/>
                    <a:gd name="T119" fmla="*/ 4 h 153"/>
                    <a:gd name="T120" fmla="*/ 1061 w 1086"/>
                    <a:gd name="T121" fmla="*/ 1 h 153"/>
                    <a:gd name="T122" fmla="*/ 1069 w 1086"/>
                    <a:gd name="T123" fmla="*/ 0 h 153"/>
                    <a:gd name="T124" fmla="*/ 1086 w 1086"/>
                    <a:gd name="T125" fmla="*/ 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6" h="153">
                      <a:moveTo>
                        <a:pt x="0" y="153"/>
                      </a:moveTo>
                      <a:lnTo>
                        <a:pt x="22" y="141"/>
                      </a:lnTo>
                      <a:lnTo>
                        <a:pt x="31" y="146"/>
                      </a:lnTo>
                      <a:lnTo>
                        <a:pt x="40" y="149"/>
                      </a:lnTo>
                      <a:lnTo>
                        <a:pt x="48" y="150"/>
                      </a:lnTo>
                      <a:lnTo>
                        <a:pt x="57" y="152"/>
                      </a:lnTo>
                      <a:lnTo>
                        <a:pt x="65" y="150"/>
                      </a:lnTo>
                      <a:lnTo>
                        <a:pt x="74" y="147"/>
                      </a:lnTo>
                      <a:lnTo>
                        <a:pt x="82" y="144"/>
                      </a:lnTo>
                      <a:lnTo>
                        <a:pt x="92" y="141"/>
                      </a:lnTo>
                      <a:lnTo>
                        <a:pt x="119" y="144"/>
                      </a:lnTo>
                      <a:lnTo>
                        <a:pt x="141" y="144"/>
                      </a:lnTo>
                      <a:lnTo>
                        <a:pt x="163" y="144"/>
                      </a:lnTo>
                      <a:lnTo>
                        <a:pt x="185" y="143"/>
                      </a:lnTo>
                      <a:lnTo>
                        <a:pt x="206" y="138"/>
                      </a:lnTo>
                      <a:lnTo>
                        <a:pt x="230" y="134"/>
                      </a:lnTo>
                      <a:lnTo>
                        <a:pt x="251" y="128"/>
                      </a:lnTo>
                      <a:lnTo>
                        <a:pt x="273" y="120"/>
                      </a:lnTo>
                      <a:lnTo>
                        <a:pt x="296" y="113"/>
                      </a:lnTo>
                      <a:lnTo>
                        <a:pt x="318" y="102"/>
                      </a:lnTo>
                      <a:lnTo>
                        <a:pt x="340" y="92"/>
                      </a:lnTo>
                      <a:lnTo>
                        <a:pt x="362" y="81"/>
                      </a:lnTo>
                      <a:lnTo>
                        <a:pt x="383" y="68"/>
                      </a:lnTo>
                      <a:lnTo>
                        <a:pt x="405" y="55"/>
                      </a:lnTo>
                      <a:lnTo>
                        <a:pt x="425" y="40"/>
                      </a:lnTo>
                      <a:lnTo>
                        <a:pt x="445" y="27"/>
                      </a:lnTo>
                      <a:lnTo>
                        <a:pt x="465" y="10"/>
                      </a:lnTo>
                      <a:lnTo>
                        <a:pt x="483" y="0"/>
                      </a:lnTo>
                      <a:lnTo>
                        <a:pt x="492" y="6"/>
                      </a:lnTo>
                      <a:lnTo>
                        <a:pt x="503" y="9"/>
                      </a:lnTo>
                      <a:lnTo>
                        <a:pt x="512" y="10"/>
                      </a:lnTo>
                      <a:lnTo>
                        <a:pt x="520" y="10"/>
                      </a:lnTo>
                      <a:lnTo>
                        <a:pt x="529" y="9"/>
                      </a:lnTo>
                      <a:lnTo>
                        <a:pt x="537" y="7"/>
                      </a:lnTo>
                      <a:lnTo>
                        <a:pt x="546" y="4"/>
                      </a:lnTo>
                      <a:lnTo>
                        <a:pt x="554" y="0"/>
                      </a:lnTo>
                      <a:lnTo>
                        <a:pt x="571" y="10"/>
                      </a:lnTo>
                      <a:lnTo>
                        <a:pt x="590" y="18"/>
                      </a:lnTo>
                      <a:lnTo>
                        <a:pt x="611" y="24"/>
                      </a:lnTo>
                      <a:lnTo>
                        <a:pt x="636" y="28"/>
                      </a:lnTo>
                      <a:lnTo>
                        <a:pt x="663" y="33"/>
                      </a:lnTo>
                      <a:lnTo>
                        <a:pt x="692" y="36"/>
                      </a:lnTo>
                      <a:lnTo>
                        <a:pt x="722" y="39"/>
                      </a:lnTo>
                      <a:lnTo>
                        <a:pt x="753" y="40"/>
                      </a:lnTo>
                      <a:lnTo>
                        <a:pt x="784" y="40"/>
                      </a:lnTo>
                      <a:lnTo>
                        <a:pt x="815" y="40"/>
                      </a:lnTo>
                      <a:lnTo>
                        <a:pt x="846" y="40"/>
                      </a:lnTo>
                      <a:lnTo>
                        <a:pt x="875" y="37"/>
                      </a:lnTo>
                      <a:lnTo>
                        <a:pt x="902" y="34"/>
                      </a:lnTo>
                      <a:lnTo>
                        <a:pt x="926" y="30"/>
                      </a:lnTo>
                      <a:lnTo>
                        <a:pt x="948" y="25"/>
                      </a:lnTo>
                      <a:lnTo>
                        <a:pt x="967" y="18"/>
                      </a:lnTo>
                      <a:lnTo>
                        <a:pt x="982" y="10"/>
                      </a:lnTo>
                      <a:lnTo>
                        <a:pt x="999" y="0"/>
                      </a:lnTo>
                      <a:lnTo>
                        <a:pt x="1010" y="3"/>
                      </a:lnTo>
                      <a:lnTo>
                        <a:pt x="1021" y="6"/>
                      </a:lnTo>
                      <a:lnTo>
                        <a:pt x="1030" y="7"/>
                      </a:lnTo>
                      <a:lnTo>
                        <a:pt x="1040" y="7"/>
                      </a:lnTo>
                      <a:lnTo>
                        <a:pt x="1047" y="6"/>
                      </a:lnTo>
                      <a:lnTo>
                        <a:pt x="1054" y="4"/>
                      </a:lnTo>
                      <a:lnTo>
                        <a:pt x="1061" y="1"/>
                      </a:lnTo>
                      <a:lnTo>
                        <a:pt x="1069" y="0"/>
                      </a:lnTo>
                      <a:lnTo>
                        <a:pt x="1086" y="1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12" name="Freeform 364"/>
                <p:cNvSpPr>
                  <a:spLocks/>
                </p:cNvSpPr>
                <p:nvPr/>
              </p:nvSpPr>
              <p:spPr bwMode="auto">
                <a:xfrm>
                  <a:off x="2557" y="1639"/>
                  <a:ext cx="1105" cy="167"/>
                </a:xfrm>
                <a:custGeom>
                  <a:avLst/>
                  <a:gdLst>
                    <a:gd name="T0" fmla="*/ 0 w 1105"/>
                    <a:gd name="T1" fmla="*/ 167 h 167"/>
                    <a:gd name="T2" fmla="*/ 22 w 1105"/>
                    <a:gd name="T3" fmla="*/ 154 h 167"/>
                    <a:gd name="T4" fmla="*/ 40 w 1105"/>
                    <a:gd name="T5" fmla="*/ 142 h 167"/>
                    <a:gd name="T6" fmla="*/ 50 w 1105"/>
                    <a:gd name="T7" fmla="*/ 146 h 167"/>
                    <a:gd name="T8" fmla="*/ 59 w 1105"/>
                    <a:gd name="T9" fmla="*/ 149 h 167"/>
                    <a:gd name="T10" fmla="*/ 67 w 1105"/>
                    <a:gd name="T11" fmla="*/ 151 h 167"/>
                    <a:gd name="T12" fmla="*/ 74 w 1105"/>
                    <a:gd name="T13" fmla="*/ 152 h 167"/>
                    <a:gd name="T14" fmla="*/ 82 w 1105"/>
                    <a:gd name="T15" fmla="*/ 151 h 167"/>
                    <a:gd name="T16" fmla="*/ 90 w 1105"/>
                    <a:gd name="T17" fmla="*/ 149 h 167"/>
                    <a:gd name="T18" fmla="*/ 99 w 1105"/>
                    <a:gd name="T19" fmla="*/ 146 h 167"/>
                    <a:gd name="T20" fmla="*/ 109 w 1105"/>
                    <a:gd name="T21" fmla="*/ 142 h 167"/>
                    <a:gd name="T22" fmla="*/ 133 w 1105"/>
                    <a:gd name="T23" fmla="*/ 145 h 167"/>
                    <a:gd name="T24" fmla="*/ 157 w 1105"/>
                    <a:gd name="T25" fmla="*/ 146 h 167"/>
                    <a:gd name="T26" fmla="*/ 180 w 1105"/>
                    <a:gd name="T27" fmla="*/ 145 h 167"/>
                    <a:gd name="T28" fmla="*/ 203 w 1105"/>
                    <a:gd name="T29" fmla="*/ 143 h 167"/>
                    <a:gd name="T30" fmla="*/ 226 w 1105"/>
                    <a:gd name="T31" fmla="*/ 139 h 167"/>
                    <a:gd name="T32" fmla="*/ 248 w 1105"/>
                    <a:gd name="T33" fmla="*/ 134 h 167"/>
                    <a:gd name="T34" fmla="*/ 271 w 1105"/>
                    <a:gd name="T35" fmla="*/ 128 h 167"/>
                    <a:gd name="T36" fmla="*/ 293 w 1105"/>
                    <a:gd name="T37" fmla="*/ 121 h 167"/>
                    <a:gd name="T38" fmla="*/ 316 w 1105"/>
                    <a:gd name="T39" fmla="*/ 112 h 167"/>
                    <a:gd name="T40" fmla="*/ 338 w 1105"/>
                    <a:gd name="T41" fmla="*/ 103 h 167"/>
                    <a:gd name="T42" fmla="*/ 360 w 1105"/>
                    <a:gd name="T43" fmla="*/ 92 h 167"/>
                    <a:gd name="T44" fmla="*/ 380 w 1105"/>
                    <a:gd name="T45" fmla="*/ 80 h 167"/>
                    <a:gd name="T46" fmla="*/ 402 w 1105"/>
                    <a:gd name="T47" fmla="*/ 68 h 167"/>
                    <a:gd name="T48" fmla="*/ 422 w 1105"/>
                    <a:gd name="T49" fmla="*/ 56 h 167"/>
                    <a:gd name="T50" fmla="*/ 442 w 1105"/>
                    <a:gd name="T51" fmla="*/ 41 h 167"/>
                    <a:gd name="T52" fmla="*/ 462 w 1105"/>
                    <a:gd name="T53" fmla="*/ 28 h 167"/>
                    <a:gd name="T54" fmla="*/ 482 w 1105"/>
                    <a:gd name="T55" fmla="*/ 12 h 167"/>
                    <a:gd name="T56" fmla="*/ 501 w 1105"/>
                    <a:gd name="T57" fmla="*/ 0 h 167"/>
                    <a:gd name="T58" fmla="*/ 509 w 1105"/>
                    <a:gd name="T59" fmla="*/ 5 h 167"/>
                    <a:gd name="T60" fmla="*/ 518 w 1105"/>
                    <a:gd name="T61" fmla="*/ 8 h 167"/>
                    <a:gd name="T62" fmla="*/ 526 w 1105"/>
                    <a:gd name="T63" fmla="*/ 9 h 167"/>
                    <a:gd name="T64" fmla="*/ 534 w 1105"/>
                    <a:gd name="T65" fmla="*/ 11 h 167"/>
                    <a:gd name="T66" fmla="*/ 543 w 1105"/>
                    <a:gd name="T67" fmla="*/ 9 h 167"/>
                    <a:gd name="T68" fmla="*/ 551 w 1105"/>
                    <a:gd name="T69" fmla="*/ 8 h 167"/>
                    <a:gd name="T70" fmla="*/ 560 w 1105"/>
                    <a:gd name="T71" fmla="*/ 5 h 167"/>
                    <a:gd name="T72" fmla="*/ 571 w 1105"/>
                    <a:gd name="T73" fmla="*/ 0 h 167"/>
                    <a:gd name="T74" fmla="*/ 588 w 1105"/>
                    <a:gd name="T75" fmla="*/ 12 h 167"/>
                    <a:gd name="T76" fmla="*/ 642 w 1105"/>
                    <a:gd name="T77" fmla="*/ 20 h 167"/>
                    <a:gd name="T78" fmla="*/ 695 w 1105"/>
                    <a:gd name="T79" fmla="*/ 26 h 167"/>
                    <a:gd name="T80" fmla="*/ 748 w 1105"/>
                    <a:gd name="T81" fmla="*/ 29 h 167"/>
                    <a:gd name="T82" fmla="*/ 799 w 1105"/>
                    <a:gd name="T83" fmla="*/ 32 h 167"/>
                    <a:gd name="T84" fmla="*/ 850 w 1105"/>
                    <a:gd name="T85" fmla="*/ 31 h 167"/>
                    <a:gd name="T86" fmla="*/ 900 w 1105"/>
                    <a:gd name="T87" fmla="*/ 28 h 167"/>
                    <a:gd name="T88" fmla="*/ 950 w 1105"/>
                    <a:gd name="T89" fmla="*/ 21 h 167"/>
                    <a:gd name="T90" fmla="*/ 999 w 1105"/>
                    <a:gd name="T91" fmla="*/ 14 h 167"/>
                    <a:gd name="T92" fmla="*/ 1018 w 1105"/>
                    <a:gd name="T93" fmla="*/ 0 h 167"/>
                    <a:gd name="T94" fmla="*/ 1027 w 1105"/>
                    <a:gd name="T95" fmla="*/ 6 h 167"/>
                    <a:gd name="T96" fmla="*/ 1036 w 1105"/>
                    <a:gd name="T97" fmla="*/ 9 h 167"/>
                    <a:gd name="T98" fmla="*/ 1046 w 1105"/>
                    <a:gd name="T99" fmla="*/ 11 h 167"/>
                    <a:gd name="T100" fmla="*/ 1055 w 1105"/>
                    <a:gd name="T101" fmla="*/ 11 h 167"/>
                    <a:gd name="T102" fmla="*/ 1063 w 1105"/>
                    <a:gd name="T103" fmla="*/ 11 h 167"/>
                    <a:gd name="T104" fmla="*/ 1072 w 1105"/>
                    <a:gd name="T105" fmla="*/ 8 h 167"/>
                    <a:gd name="T106" fmla="*/ 1080 w 1105"/>
                    <a:gd name="T107" fmla="*/ 5 h 167"/>
                    <a:gd name="T108" fmla="*/ 1086 w 1105"/>
                    <a:gd name="T109" fmla="*/ 0 h 167"/>
                    <a:gd name="T110" fmla="*/ 1105 w 1105"/>
                    <a:gd name="T111" fmla="*/ 1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05" h="167">
                      <a:moveTo>
                        <a:pt x="0" y="167"/>
                      </a:moveTo>
                      <a:lnTo>
                        <a:pt x="22" y="154"/>
                      </a:lnTo>
                      <a:lnTo>
                        <a:pt x="40" y="142"/>
                      </a:lnTo>
                      <a:lnTo>
                        <a:pt x="50" y="146"/>
                      </a:lnTo>
                      <a:lnTo>
                        <a:pt x="59" y="149"/>
                      </a:lnTo>
                      <a:lnTo>
                        <a:pt x="67" y="151"/>
                      </a:lnTo>
                      <a:lnTo>
                        <a:pt x="74" y="152"/>
                      </a:lnTo>
                      <a:lnTo>
                        <a:pt x="82" y="151"/>
                      </a:lnTo>
                      <a:lnTo>
                        <a:pt x="90" y="149"/>
                      </a:lnTo>
                      <a:lnTo>
                        <a:pt x="99" y="146"/>
                      </a:lnTo>
                      <a:lnTo>
                        <a:pt x="109" y="142"/>
                      </a:lnTo>
                      <a:lnTo>
                        <a:pt x="133" y="145"/>
                      </a:lnTo>
                      <a:lnTo>
                        <a:pt x="157" y="146"/>
                      </a:lnTo>
                      <a:lnTo>
                        <a:pt x="180" y="145"/>
                      </a:lnTo>
                      <a:lnTo>
                        <a:pt x="203" y="143"/>
                      </a:lnTo>
                      <a:lnTo>
                        <a:pt x="226" y="139"/>
                      </a:lnTo>
                      <a:lnTo>
                        <a:pt x="248" y="134"/>
                      </a:lnTo>
                      <a:lnTo>
                        <a:pt x="271" y="128"/>
                      </a:lnTo>
                      <a:lnTo>
                        <a:pt x="293" y="121"/>
                      </a:lnTo>
                      <a:lnTo>
                        <a:pt x="316" y="112"/>
                      </a:lnTo>
                      <a:lnTo>
                        <a:pt x="338" y="103"/>
                      </a:lnTo>
                      <a:lnTo>
                        <a:pt x="360" y="92"/>
                      </a:lnTo>
                      <a:lnTo>
                        <a:pt x="380" y="80"/>
                      </a:lnTo>
                      <a:lnTo>
                        <a:pt x="402" y="68"/>
                      </a:lnTo>
                      <a:lnTo>
                        <a:pt x="422" y="56"/>
                      </a:lnTo>
                      <a:lnTo>
                        <a:pt x="442" y="41"/>
                      </a:lnTo>
                      <a:lnTo>
                        <a:pt x="462" y="28"/>
                      </a:lnTo>
                      <a:lnTo>
                        <a:pt x="482" y="12"/>
                      </a:lnTo>
                      <a:lnTo>
                        <a:pt x="501" y="0"/>
                      </a:lnTo>
                      <a:lnTo>
                        <a:pt x="509" y="5"/>
                      </a:lnTo>
                      <a:lnTo>
                        <a:pt x="518" y="8"/>
                      </a:lnTo>
                      <a:lnTo>
                        <a:pt x="526" y="9"/>
                      </a:lnTo>
                      <a:lnTo>
                        <a:pt x="534" y="11"/>
                      </a:lnTo>
                      <a:lnTo>
                        <a:pt x="543" y="9"/>
                      </a:lnTo>
                      <a:lnTo>
                        <a:pt x="551" y="8"/>
                      </a:lnTo>
                      <a:lnTo>
                        <a:pt x="560" y="5"/>
                      </a:lnTo>
                      <a:lnTo>
                        <a:pt x="571" y="0"/>
                      </a:lnTo>
                      <a:lnTo>
                        <a:pt x="588" y="12"/>
                      </a:lnTo>
                      <a:lnTo>
                        <a:pt x="642" y="20"/>
                      </a:lnTo>
                      <a:lnTo>
                        <a:pt x="695" y="26"/>
                      </a:lnTo>
                      <a:lnTo>
                        <a:pt x="748" y="29"/>
                      </a:lnTo>
                      <a:lnTo>
                        <a:pt x="799" y="32"/>
                      </a:lnTo>
                      <a:lnTo>
                        <a:pt x="850" y="31"/>
                      </a:lnTo>
                      <a:lnTo>
                        <a:pt x="900" y="28"/>
                      </a:lnTo>
                      <a:lnTo>
                        <a:pt x="950" y="21"/>
                      </a:lnTo>
                      <a:lnTo>
                        <a:pt x="999" y="14"/>
                      </a:lnTo>
                      <a:lnTo>
                        <a:pt x="1018" y="0"/>
                      </a:lnTo>
                      <a:lnTo>
                        <a:pt x="1027" y="6"/>
                      </a:lnTo>
                      <a:lnTo>
                        <a:pt x="1036" y="9"/>
                      </a:lnTo>
                      <a:lnTo>
                        <a:pt x="1046" y="11"/>
                      </a:lnTo>
                      <a:lnTo>
                        <a:pt x="1055" y="11"/>
                      </a:lnTo>
                      <a:lnTo>
                        <a:pt x="1063" y="11"/>
                      </a:lnTo>
                      <a:lnTo>
                        <a:pt x="1072" y="8"/>
                      </a:lnTo>
                      <a:lnTo>
                        <a:pt x="1080" y="5"/>
                      </a:lnTo>
                      <a:lnTo>
                        <a:pt x="1086" y="0"/>
                      </a:lnTo>
                      <a:lnTo>
                        <a:pt x="1105" y="12"/>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13" name="Freeform 365"/>
                <p:cNvSpPr>
                  <a:spLocks/>
                </p:cNvSpPr>
                <p:nvPr/>
              </p:nvSpPr>
              <p:spPr bwMode="auto">
                <a:xfrm>
                  <a:off x="2544" y="1680"/>
                  <a:ext cx="1118" cy="155"/>
                </a:xfrm>
                <a:custGeom>
                  <a:avLst/>
                  <a:gdLst>
                    <a:gd name="T0" fmla="*/ 0 w 1118"/>
                    <a:gd name="T1" fmla="*/ 155 h 155"/>
                    <a:gd name="T2" fmla="*/ 38 w 1118"/>
                    <a:gd name="T3" fmla="*/ 149 h 155"/>
                    <a:gd name="T4" fmla="*/ 55 w 1118"/>
                    <a:gd name="T5" fmla="*/ 143 h 155"/>
                    <a:gd name="T6" fmla="*/ 64 w 1118"/>
                    <a:gd name="T7" fmla="*/ 144 h 155"/>
                    <a:gd name="T8" fmla="*/ 72 w 1118"/>
                    <a:gd name="T9" fmla="*/ 146 h 155"/>
                    <a:gd name="T10" fmla="*/ 78 w 1118"/>
                    <a:gd name="T11" fmla="*/ 146 h 155"/>
                    <a:gd name="T12" fmla="*/ 86 w 1118"/>
                    <a:gd name="T13" fmla="*/ 147 h 155"/>
                    <a:gd name="T14" fmla="*/ 94 w 1118"/>
                    <a:gd name="T15" fmla="*/ 147 h 155"/>
                    <a:gd name="T16" fmla="*/ 101 w 1118"/>
                    <a:gd name="T17" fmla="*/ 146 h 155"/>
                    <a:gd name="T18" fmla="*/ 111 w 1118"/>
                    <a:gd name="T19" fmla="*/ 144 h 155"/>
                    <a:gd name="T20" fmla="*/ 123 w 1118"/>
                    <a:gd name="T21" fmla="*/ 141 h 155"/>
                    <a:gd name="T22" fmla="*/ 148 w 1118"/>
                    <a:gd name="T23" fmla="*/ 144 h 155"/>
                    <a:gd name="T24" fmla="*/ 170 w 1118"/>
                    <a:gd name="T25" fmla="*/ 144 h 155"/>
                    <a:gd name="T26" fmla="*/ 193 w 1118"/>
                    <a:gd name="T27" fmla="*/ 144 h 155"/>
                    <a:gd name="T28" fmla="*/ 215 w 1118"/>
                    <a:gd name="T29" fmla="*/ 143 h 155"/>
                    <a:gd name="T30" fmla="*/ 238 w 1118"/>
                    <a:gd name="T31" fmla="*/ 138 h 155"/>
                    <a:gd name="T32" fmla="*/ 261 w 1118"/>
                    <a:gd name="T33" fmla="*/ 134 h 155"/>
                    <a:gd name="T34" fmla="*/ 284 w 1118"/>
                    <a:gd name="T35" fmla="*/ 129 h 155"/>
                    <a:gd name="T36" fmla="*/ 308 w 1118"/>
                    <a:gd name="T37" fmla="*/ 122 h 155"/>
                    <a:gd name="T38" fmla="*/ 331 w 1118"/>
                    <a:gd name="T39" fmla="*/ 114 h 155"/>
                    <a:gd name="T40" fmla="*/ 353 w 1118"/>
                    <a:gd name="T41" fmla="*/ 105 h 155"/>
                    <a:gd name="T42" fmla="*/ 376 w 1118"/>
                    <a:gd name="T43" fmla="*/ 95 h 155"/>
                    <a:gd name="T44" fmla="*/ 398 w 1118"/>
                    <a:gd name="T45" fmla="*/ 83 h 155"/>
                    <a:gd name="T46" fmla="*/ 419 w 1118"/>
                    <a:gd name="T47" fmla="*/ 71 h 155"/>
                    <a:gd name="T48" fmla="*/ 440 w 1118"/>
                    <a:gd name="T49" fmla="*/ 57 h 155"/>
                    <a:gd name="T50" fmla="*/ 460 w 1118"/>
                    <a:gd name="T51" fmla="*/ 44 h 155"/>
                    <a:gd name="T52" fmla="*/ 478 w 1118"/>
                    <a:gd name="T53" fmla="*/ 29 h 155"/>
                    <a:gd name="T54" fmla="*/ 495 w 1118"/>
                    <a:gd name="T55" fmla="*/ 14 h 155"/>
                    <a:gd name="T56" fmla="*/ 514 w 1118"/>
                    <a:gd name="T57" fmla="*/ 2 h 155"/>
                    <a:gd name="T58" fmla="*/ 522 w 1118"/>
                    <a:gd name="T59" fmla="*/ 5 h 155"/>
                    <a:gd name="T60" fmla="*/ 531 w 1118"/>
                    <a:gd name="T61" fmla="*/ 8 h 155"/>
                    <a:gd name="T62" fmla="*/ 539 w 1118"/>
                    <a:gd name="T63" fmla="*/ 9 h 155"/>
                    <a:gd name="T64" fmla="*/ 548 w 1118"/>
                    <a:gd name="T65" fmla="*/ 9 h 155"/>
                    <a:gd name="T66" fmla="*/ 556 w 1118"/>
                    <a:gd name="T67" fmla="*/ 9 h 155"/>
                    <a:gd name="T68" fmla="*/ 565 w 1118"/>
                    <a:gd name="T69" fmla="*/ 6 h 155"/>
                    <a:gd name="T70" fmla="*/ 575 w 1118"/>
                    <a:gd name="T71" fmla="*/ 5 h 155"/>
                    <a:gd name="T72" fmla="*/ 584 w 1118"/>
                    <a:gd name="T73" fmla="*/ 0 h 155"/>
                    <a:gd name="T74" fmla="*/ 635 w 1118"/>
                    <a:gd name="T75" fmla="*/ 11 h 155"/>
                    <a:gd name="T76" fmla="*/ 688 w 1118"/>
                    <a:gd name="T77" fmla="*/ 20 h 155"/>
                    <a:gd name="T78" fmla="*/ 741 w 1118"/>
                    <a:gd name="T79" fmla="*/ 26 h 155"/>
                    <a:gd name="T80" fmla="*/ 793 w 1118"/>
                    <a:gd name="T81" fmla="*/ 30 h 155"/>
                    <a:gd name="T82" fmla="*/ 820 w 1118"/>
                    <a:gd name="T83" fmla="*/ 30 h 155"/>
                    <a:gd name="T84" fmla="*/ 848 w 1118"/>
                    <a:gd name="T85" fmla="*/ 30 h 155"/>
                    <a:gd name="T86" fmla="*/ 874 w 1118"/>
                    <a:gd name="T87" fmla="*/ 29 h 155"/>
                    <a:gd name="T88" fmla="*/ 902 w 1118"/>
                    <a:gd name="T89" fmla="*/ 27 h 155"/>
                    <a:gd name="T90" fmla="*/ 928 w 1118"/>
                    <a:gd name="T91" fmla="*/ 26 h 155"/>
                    <a:gd name="T92" fmla="*/ 956 w 1118"/>
                    <a:gd name="T93" fmla="*/ 21 h 155"/>
                    <a:gd name="T94" fmla="*/ 984 w 1118"/>
                    <a:gd name="T95" fmla="*/ 18 h 155"/>
                    <a:gd name="T96" fmla="*/ 1012 w 1118"/>
                    <a:gd name="T97" fmla="*/ 14 h 155"/>
                    <a:gd name="T98" fmla="*/ 1031 w 1118"/>
                    <a:gd name="T99" fmla="*/ 2 h 155"/>
                    <a:gd name="T100" fmla="*/ 1037 w 1118"/>
                    <a:gd name="T101" fmla="*/ 5 h 155"/>
                    <a:gd name="T102" fmla="*/ 1045 w 1118"/>
                    <a:gd name="T103" fmla="*/ 8 h 155"/>
                    <a:gd name="T104" fmla="*/ 1051 w 1118"/>
                    <a:gd name="T105" fmla="*/ 11 h 155"/>
                    <a:gd name="T106" fmla="*/ 1059 w 1118"/>
                    <a:gd name="T107" fmla="*/ 11 h 155"/>
                    <a:gd name="T108" fmla="*/ 1068 w 1118"/>
                    <a:gd name="T109" fmla="*/ 12 h 155"/>
                    <a:gd name="T110" fmla="*/ 1077 w 1118"/>
                    <a:gd name="T111" fmla="*/ 11 h 155"/>
                    <a:gd name="T112" fmla="*/ 1088 w 1118"/>
                    <a:gd name="T113" fmla="*/ 8 h 155"/>
                    <a:gd name="T114" fmla="*/ 1099 w 1118"/>
                    <a:gd name="T115" fmla="*/ 3 h 155"/>
                    <a:gd name="T116" fmla="*/ 1118 w 1118"/>
                    <a:gd name="T117" fmla="*/ 1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8" h="155">
                      <a:moveTo>
                        <a:pt x="0" y="155"/>
                      </a:moveTo>
                      <a:lnTo>
                        <a:pt x="38" y="149"/>
                      </a:lnTo>
                      <a:lnTo>
                        <a:pt x="55" y="143"/>
                      </a:lnTo>
                      <a:lnTo>
                        <a:pt x="64" y="144"/>
                      </a:lnTo>
                      <a:lnTo>
                        <a:pt x="72" y="146"/>
                      </a:lnTo>
                      <a:lnTo>
                        <a:pt x="78" y="146"/>
                      </a:lnTo>
                      <a:lnTo>
                        <a:pt x="86" y="147"/>
                      </a:lnTo>
                      <a:lnTo>
                        <a:pt x="94" y="147"/>
                      </a:lnTo>
                      <a:lnTo>
                        <a:pt x="101" y="146"/>
                      </a:lnTo>
                      <a:lnTo>
                        <a:pt x="111" y="144"/>
                      </a:lnTo>
                      <a:lnTo>
                        <a:pt x="123" y="141"/>
                      </a:lnTo>
                      <a:lnTo>
                        <a:pt x="148" y="144"/>
                      </a:lnTo>
                      <a:lnTo>
                        <a:pt x="170" y="144"/>
                      </a:lnTo>
                      <a:lnTo>
                        <a:pt x="193" y="144"/>
                      </a:lnTo>
                      <a:lnTo>
                        <a:pt x="215" y="143"/>
                      </a:lnTo>
                      <a:lnTo>
                        <a:pt x="238" y="138"/>
                      </a:lnTo>
                      <a:lnTo>
                        <a:pt x="261" y="134"/>
                      </a:lnTo>
                      <a:lnTo>
                        <a:pt x="284" y="129"/>
                      </a:lnTo>
                      <a:lnTo>
                        <a:pt x="308" y="122"/>
                      </a:lnTo>
                      <a:lnTo>
                        <a:pt x="331" y="114"/>
                      </a:lnTo>
                      <a:lnTo>
                        <a:pt x="353" y="105"/>
                      </a:lnTo>
                      <a:lnTo>
                        <a:pt x="376" y="95"/>
                      </a:lnTo>
                      <a:lnTo>
                        <a:pt x="398" y="83"/>
                      </a:lnTo>
                      <a:lnTo>
                        <a:pt x="419" y="71"/>
                      </a:lnTo>
                      <a:lnTo>
                        <a:pt x="440" y="57"/>
                      </a:lnTo>
                      <a:lnTo>
                        <a:pt x="460" y="44"/>
                      </a:lnTo>
                      <a:lnTo>
                        <a:pt x="478" y="29"/>
                      </a:lnTo>
                      <a:lnTo>
                        <a:pt x="495" y="14"/>
                      </a:lnTo>
                      <a:lnTo>
                        <a:pt x="514" y="2"/>
                      </a:lnTo>
                      <a:lnTo>
                        <a:pt x="522" y="5"/>
                      </a:lnTo>
                      <a:lnTo>
                        <a:pt x="531" y="8"/>
                      </a:lnTo>
                      <a:lnTo>
                        <a:pt x="539" y="9"/>
                      </a:lnTo>
                      <a:lnTo>
                        <a:pt x="548" y="9"/>
                      </a:lnTo>
                      <a:lnTo>
                        <a:pt x="556" y="9"/>
                      </a:lnTo>
                      <a:lnTo>
                        <a:pt x="565" y="6"/>
                      </a:lnTo>
                      <a:lnTo>
                        <a:pt x="575" y="5"/>
                      </a:lnTo>
                      <a:lnTo>
                        <a:pt x="584" y="0"/>
                      </a:lnTo>
                      <a:lnTo>
                        <a:pt x="635" y="11"/>
                      </a:lnTo>
                      <a:lnTo>
                        <a:pt x="688" y="20"/>
                      </a:lnTo>
                      <a:lnTo>
                        <a:pt x="741" y="26"/>
                      </a:lnTo>
                      <a:lnTo>
                        <a:pt x="793" y="30"/>
                      </a:lnTo>
                      <a:lnTo>
                        <a:pt x="820" y="30"/>
                      </a:lnTo>
                      <a:lnTo>
                        <a:pt x="848" y="30"/>
                      </a:lnTo>
                      <a:lnTo>
                        <a:pt x="874" y="29"/>
                      </a:lnTo>
                      <a:lnTo>
                        <a:pt x="902" y="27"/>
                      </a:lnTo>
                      <a:lnTo>
                        <a:pt x="928" y="26"/>
                      </a:lnTo>
                      <a:lnTo>
                        <a:pt x="956" y="21"/>
                      </a:lnTo>
                      <a:lnTo>
                        <a:pt x="984" y="18"/>
                      </a:lnTo>
                      <a:lnTo>
                        <a:pt x="1012" y="14"/>
                      </a:lnTo>
                      <a:lnTo>
                        <a:pt x="1031" y="2"/>
                      </a:lnTo>
                      <a:lnTo>
                        <a:pt x="1037" y="5"/>
                      </a:lnTo>
                      <a:lnTo>
                        <a:pt x="1045" y="8"/>
                      </a:lnTo>
                      <a:lnTo>
                        <a:pt x="1051" y="11"/>
                      </a:lnTo>
                      <a:lnTo>
                        <a:pt x="1059" y="11"/>
                      </a:lnTo>
                      <a:lnTo>
                        <a:pt x="1068" y="12"/>
                      </a:lnTo>
                      <a:lnTo>
                        <a:pt x="1077" y="11"/>
                      </a:lnTo>
                      <a:lnTo>
                        <a:pt x="1088" y="8"/>
                      </a:lnTo>
                      <a:lnTo>
                        <a:pt x="1099" y="3"/>
                      </a:lnTo>
                      <a:lnTo>
                        <a:pt x="1118" y="14"/>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414" name="Freeform 366"/>
              <p:cNvSpPr>
                <a:spLocks/>
              </p:cNvSpPr>
              <p:nvPr/>
            </p:nvSpPr>
            <p:spPr bwMode="auto">
              <a:xfrm>
                <a:off x="2538" y="1549"/>
                <a:ext cx="10" cy="5"/>
              </a:xfrm>
              <a:custGeom>
                <a:avLst/>
                <a:gdLst>
                  <a:gd name="T0" fmla="*/ 10 w 10"/>
                  <a:gd name="T1" fmla="*/ 5 h 5"/>
                  <a:gd name="T2" fmla="*/ 10 w 10"/>
                  <a:gd name="T3" fmla="*/ 3 h 5"/>
                  <a:gd name="T4" fmla="*/ 8 w 10"/>
                  <a:gd name="T5" fmla="*/ 2 h 5"/>
                  <a:gd name="T6" fmla="*/ 5 w 10"/>
                  <a:gd name="T7" fmla="*/ 0 h 5"/>
                  <a:gd name="T8" fmla="*/ 3 w 10"/>
                  <a:gd name="T9" fmla="*/ 2 h 5"/>
                  <a:gd name="T10" fmla="*/ 2 w 10"/>
                  <a:gd name="T11" fmla="*/ 2 h 5"/>
                  <a:gd name="T12" fmla="*/ 2 w 10"/>
                  <a:gd name="T13" fmla="*/ 3 h 5"/>
                  <a:gd name="T14" fmla="*/ 0 w 10"/>
                  <a:gd name="T15" fmla="*/ 5 h 5"/>
                  <a:gd name="T16" fmla="*/ 10 w 10"/>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5">
                    <a:moveTo>
                      <a:pt x="10" y="5"/>
                    </a:moveTo>
                    <a:lnTo>
                      <a:pt x="10" y="3"/>
                    </a:lnTo>
                    <a:lnTo>
                      <a:pt x="8" y="2"/>
                    </a:lnTo>
                    <a:lnTo>
                      <a:pt x="5" y="0"/>
                    </a:lnTo>
                    <a:lnTo>
                      <a:pt x="3" y="2"/>
                    </a:lnTo>
                    <a:lnTo>
                      <a:pt x="2" y="2"/>
                    </a:lnTo>
                    <a:lnTo>
                      <a:pt x="2" y="3"/>
                    </a:lnTo>
                    <a:lnTo>
                      <a:pt x="0" y="5"/>
                    </a:lnTo>
                    <a:lnTo>
                      <a:pt x="10" y="5"/>
                    </a:lnTo>
                    <a:close/>
                  </a:path>
                </a:pathLst>
              </a:custGeom>
              <a:solidFill>
                <a:srgbClr val="000000"/>
              </a:solidFill>
              <a:ln w="9525">
                <a:solidFill>
                  <a:schemeClr val="hlink"/>
                </a:solidFill>
                <a:round/>
                <a:headEnd/>
                <a:tailEnd/>
              </a:ln>
            </p:spPr>
            <p:txBody>
              <a:bodyPr/>
              <a:lstStyle/>
              <a:p>
                <a:endParaRPr lang="en-US"/>
              </a:p>
            </p:txBody>
          </p:sp>
          <p:grpSp>
            <p:nvGrpSpPr>
              <p:cNvPr id="2415" name="Group 367"/>
              <p:cNvGrpSpPr>
                <a:grpSpLocks/>
              </p:cNvGrpSpPr>
              <p:nvPr/>
            </p:nvGrpSpPr>
            <p:grpSpPr bwMode="auto">
              <a:xfrm>
                <a:off x="3538" y="1549"/>
                <a:ext cx="150" cy="381"/>
                <a:chOff x="3654" y="1489"/>
                <a:chExt cx="150" cy="381"/>
              </a:xfrm>
            </p:grpSpPr>
            <p:sp>
              <p:nvSpPr>
                <p:cNvPr id="2416" name="Freeform 368"/>
                <p:cNvSpPr>
                  <a:spLocks/>
                </p:cNvSpPr>
                <p:nvPr/>
              </p:nvSpPr>
              <p:spPr bwMode="auto">
                <a:xfrm>
                  <a:off x="3719" y="1590"/>
                  <a:ext cx="6" cy="12"/>
                </a:xfrm>
                <a:custGeom>
                  <a:avLst/>
                  <a:gdLst>
                    <a:gd name="T0" fmla="*/ 3 w 6"/>
                    <a:gd name="T1" fmla="*/ 0 h 12"/>
                    <a:gd name="T2" fmla="*/ 4 w 6"/>
                    <a:gd name="T3" fmla="*/ 0 h 12"/>
                    <a:gd name="T4" fmla="*/ 4 w 6"/>
                    <a:gd name="T5" fmla="*/ 0 h 12"/>
                    <a:gd name="T6" fmla="*/ 4 w 6"/>
                    <a:gd name="T7" fmla="*/ 1 h 12"/>
                    <a:gd name="T8" fmla="*/ 6 w 6"/>
                    <a:gd name="T9" fmla="*/ 1 h 12"/>
                    <a:gd name="T10" fmla="*/ 6 w 6"/>
                    <a:gd name="T11" fmla="*/ 3 h 12"/>
                    <a:gd name="T12" fmla="*/ 6 w 6"/>
                    <a:gd name="T13" fmla="*/ 3 h 12"/>
                    <a:gd name="T14" fmla="*/ 6 w 6"/>
                    <a:gd name="T15" fmla="*/ 4 h 12"/>
                    <a:gd name="T16" fmla="*/ 6 w 6"/>
                    <a:gd name="T17" fmla="*/ 6 h 12"/>
                    <a:gd name="T18" fmla="*/ 6 w 6"/>
                    <a:gd name="T19" fmla="*/ 7 h 12"/>
                    <a:gd name="T20" fmla="*/ 6 w 6"/>
                    <a:gd name="T21" fmla="*/ 7 h 12"/>
                    <a:gd name="T22" fmla="*/ 6 w 6"/>
                    <a:gd name="T23" fmla="*/ 9 h 12"/>
                    <a:gd name="T24" fmla="*/ 6 w 6"/>
                    <a:gd name="T25" fmla="*/ 10 h 12"/>
                    <a:gd name="T26" fmla="*/ 4 w 6"/>
                    <a:gd name="T27" fmla="*/ 10 h 12"/>
                    <a:gd name="T28" fmla="*/ 4 w 6"/>
                    <a:gd name="T29" fmla="*/ 10 h 12"/>
                    <a:gd name="T30" fmla="*/ 4 w 6"/>
                    <a:gd name="T31" fmla="*/ 12 h 12"/>
                    <a:gd name="T32" fmla="*/ 3 w 6"/>
                    <a:gd name="T33" fmla="*/ 12 h 12"/>
                    <a:gd name="T34" fmla="*/ 3 w 6"/>
                    <a:gd name="T35" fmla="*/ 12 h 12"/>
                    <a:gd name="T36" fmla="*/ 3 w 6"/>
                    <a:gd name="T37" fmla="*/ 10 h 12"/>
                    <a:gd name="T38" fmla="*/ 1 w 6"/>
                    <a:gd name="T39" fmla="*/ 10 h 12"/>
                    <a:gd name="T40" fmla="*/ 1 w 6"/>
                    <a:gd name="T41" fmla="*/ 10 h 12"/>
                    <a:gd name="T42" fmla="*/ 1 w 6"/>
                    <a:gd name="T43" fmla="*/ 9 h 12"/>
                    <a:gd name="T44" fmla="*/ 0 w 6"/>
                    <a:gd name="T45" fmla="*/ 7 h 12"/>
                    <a:gd name="T46" fmla="*/ 0 w 6"/>
                    <a:gd name="T47" fmla="*/ 7 h 12"/>
                    <a:gd name="T48" fmla="*/ 0 w 6"/>
                    <a:gd name="T49" fmla="*/ 6 h 12"/>
                    <a:gd name="T50" fmla="*/ 0 w 6"/>
                    <a:gd name="T51" fmla="*/ 4 h 12"/>
                    <a:gd name="T52" fmla="*/ 0 w 6"/>
                    <a:gd name="T53" fmla="*/ 3 h 12"/>
                    <a:gd name="T54" fmla="*/ 1 w 6"/>
                    <a:gd name="T55" fmla="*/ 3 h 12"/>
                    <a:gd name="T56" fmla="*/ 1 w 6"/>
                    <a:gd name="T57" fmla="*/ 1 h 12"/>
                    <a:gd name="T58" fmla="*/ 1 w 6"/>
                    <a:gd name="T59" fmla="*/ 1 h 12"/>
                    <a:gd name="T60" fmla="*/ 3 w 6"/>
                    <a:gd name="T61" fmla="*/ 0 h 12"/>
                    <a:gd name="T62" fmla="*/ 3 w 6"/>
                    <a:gd name="T63" fmla="*/ 0 h 12"/>
                    <a:gd name="T64" fmla="*/ 3 w 6"/>
                    <a:gd name="T6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12">
                      <a:moveTo>
                        <a:pt x="3" y="0"/>
                      </a:moveTo>
                      <a:lnTo>
                        <a:pt x="4" y="0"/>
                      </a:lnTo>
                      <a:lnTo>
                        <a:pt x="4" y="0"/>
                      </a:lnTo>
                      <a:lnTo>
                        <a:pt x="4" y="1"/>
                      </a:lnTo>
                      <a:lnTo>
                        <a:pt x="6" y="1"/>
                      </a:lnTo>
                      <a:lnTo>
                        <a:pt x="6" y="3"/>
                      </a:lnTo>
                      <a:lnTo>
                        <a:pt x="6" y="3"/>
                      </a:lnTo>
                      <a:lnTo>
                        <a:pt x="6" y="4"/>
                      </a:lnTo>
                      <a:lnTo>
                        <a:pt x="6" y="6"/>
                      </a:lnTo>
                      <a:lnTo>
                        <a:pt x="6" y="7"/>
                      </a:lnTo>
                      <a:lnTo>
                        <a:pt x="6" y="7"/>
                      </a:lnTo>
                      <a:lnTo>
                        <a:pt x="6" y="9"/>
                      </a:lnTo>
                      <a:lnTo>
                        <a:pt x="6" y="10"/>
                      </a:lnTo>
                      <a:lnTo>
                        <a:pt x="4" y="10"/>
                      </a:lnTo>
                      <a:lnTo>
                        <a:pt x="4" y="10"/>
                      </a:lnTo>
                      <a:lnTo>
                        <a:pt x="4" y="12"/>
                      </a:lnTo>
                      <a:lnTo>
                        <a:pt x="3" y="12"/>
                      </a:lnTo>
                      <a:lnTo>
                        <a:pt x="3" y="12"/>
                      </a:lnTo>
                      <a:lnTo>
                        <a:pt x="3" y="10"/>
                      </a:lnTo>
                      <a:lnTo>
                        <a:pt x="1" y="10"/>
                      </a:lnTo>
                      <a:lnTo>
                        <a:pt x="1" y="10"/>
                      </a:lnTo>
                      <a:lnTo>
                        <a:pt x="1" y="9"/>
                      </a:lnTo>
                      <a:lnTo>
                        <a:pt x="0" y="7"/>
                      </a:lnTo>
                      <a:lnTo>
                        <a:pt x="0" y="7"/>
                      </a:lnTo>
                      <a:lnTo>
                        <a:pt x="0" y="6"/>
                      </a:lnTo>
                      <a:lnTo>
                        <a:pt x="0" y="4"/>
                      </a:lnTo>
                      <a:lnTo>
                        <a:pt x="0" y="3"/>
                      </a:lnTo>
                      <a:lnTo>
                        <a:pt x="1" y="3"/>
                      </a:lnTo>
                      <a:lnTo>
                        <a:pt x="1" y="1"/>
                      </a:lnTo>
                      <a:lnTo>
                        <a:pt x="1" y="1"/>
                      </a:lnTo>
                      <a:lnTo>
                        <a:pt x="3" y="0"/>
                      </a:lnTo>
                      <a:lnTo>
                        <a:pt x="3" y="0"/>
                      </a:lnTo>
                      <a:lnTo>
                        <a:pt x="3" y="0"/>
                      </a:lnTo>
                      <a:close/>
                    </a:path>
                  </a:pathLst>
                </a:custGeom>
                <a:solidFill>
                  <a:srgbClr val="000000"/>
                </a:solidFill>
                <a:ln w="9525">
                  <a:solidFill>
                    <a:schemeClr val="hlink"/>
                  </a:solidFill>
                  <a:round/>
                  <a:headEnd/>
                  <a:tailEnd/>
                </a:ln>
              </p:spPr>
              <p:txBody>
                <a:bodyPr/>
                <a:lstStyle/>
                <a:p>
                  <a:endParaRPr lang="en-US"/>
                </a:p>
              </p:txBody>
            </p:sp>
            <p:sp>
              <p:nvSpPr>
                <p:cNvPr id="2417" name="Freeform 369"/>
                <p:cNvSpPr>
                  <a:spLocks/>
                </p:cNvSpPr>
                <p:nvPr/>
              </p:nvSpPr>
              <p:spPr bwMode="auto">
                <a:xfrm>
                  <a:off x="3719" y="1590"/>
                  <a:ext cx="6" cy="12"/>
                </a:xfrm>
                <a:custGeom>
                  <a:avLst/>
                  <a:gdLst>
                    <a:gd name="T0" fmla="*/ 3 w 6"/>
                    <a:gd name="T1" fmla="*/ 0 h 12"/>
                    <a:gd name="T2" fmla="*/ 4 w 6"/>
                    <a:gd name="T3" fmla="*/ 0 h 12"/>
                    <a:gd name="T4" fmla="*/ 4 w 6"/>
                    <a:gd name="T5" fmla="*/ 1 h 12"/>
                    <a:gd name="T6" fmla="*/ 6 w 6"/>
                    <a:gd name="T7" fmla="*/ 1 h 12"/>
                    <a:gd name="T8" fmla="*/ 6 w 6"/>
                    <a:gd name="T9" fmla="*/ 3 h 12"/>
                    <a:gd name="T10" fmla="*/ 6 w 6"/>
                    <a:gd name="T11" fmla="*/ 4 h 12"/>
                    <a:gd name="T12" fmla="*/ 6 w 6"/>
                    <a:gd name="T13" fmla="*/ 6 h 12"/>
                    <a:gd name="T14" fmla="*/ 6 w 6"/>
                    <a:gd name="T15" fmla="*/ 7 h 12"/>
                    <a:gd name="T16" fmla="*/ 6 w 6"/>
                    <a:gd name="T17" fmla="*/ 9 h 12"/>
                    <a:gd name="T18" fmla="*/ 6 w 6"/>
                    <a:gd name="T19" fmla="*/ 10 h 12"/>
                    <a:gd name="T20" fmla="*/ 4 w 6"/>
                    <a:gd name="T21" fmla="*/ 10 h 12"/>
                    <a:gd name="T22" fmla="*/ 4 w 6"/>
                    <a:gd name="T23" fmla="*/ 12 h 12"/>
                    <a:gd name="T24" fmla="*/ 3 w 6"/>
                    <a:gd name="T25" fmla="*/ 12 h 12"/>
                    <a:gd name="T26" fmla="*/ 3 w 6"/>
                    <a:gd name="T27" fmla="*/ 10 h 12"/>
                    <a:gd name="T28" fmla="*/ 1 w 6"/>
                    <a:gd name="T29" fmla="*/ 10 h 12"/>
                    <a:gd name="T30" fmla="*/ 1 w 6"/>
                    <a:gd name="T31" fmla="*/ 9 h 12"/>
                    <a:gd name="T32" fmla="*/ 0 w 6"/>
                    <a:gd name="T33" fmla="*/ 7 h 12"/>
                    <a:gd name="T34" fmla="*/ 0 w 6"/>
                    <a:gd name="T35" fmla="*/ 6 h 12"/>
                    <a:gd name="T36" fmla="*/ 0 w 6"/>
                    <a:gd name="T37" fmla="*/ 4 h 12"/>
                    <a:gd name="T38" fmla="*/ 0 w 6"/>
                    <a:gd name="T39" fmla="*/ 3 h 12"/>
                    <a:gd name="T40" fmla="*/ 1 w 6"/>
                    <a:gd name="T41" fmla="*/ 3 h 12"/>
                    <a:gd name="T42" fmla="*/ 1 w 6"/>
                    <a:gd name="T43" fmla="*/ 1 h 12"/>
                    <a:gd name="T44" fmla="*/ 3 w 6"/>
                    <a:gd name="T4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12">
                      <a:moveTo>
                        <a:pt x="3" y="0"/>
                      </a:moveTo>
                      <a:lnTo>
                        <a:pt x="4" y="0"/>
                      </a:lnTo>
                      <a:lnTo>
                        <a:pt x="4" y="1"/>
                      </a:lnTo>
                      <a:lnTo>
                        <a:pt x="6" y="1"/>
                      </a:lnTo>
                      <a:lnTo>
                        <a:pt x="6" y="3"/>
                      </a:lnTo>
                      <a:lnTo>
                        <a:pt x="6" y="4"/>
                      </a:lnTo>
                      <a:lnTo>
                        <a:pt x="6" y="6"/>
                      </a:lnTo>
                      <a:lnTo>
                        <a:pt x="6" y="7"/>
                      </a:lnTo>
                      <a:lnTo>
                        <a:pt x="6" y="9"/>
                      </a:lnTo>
                      <a:lnTo>
                        <a:pt x="6" y="10"/>
                      </a:lnTo>
                      <a:lnTo>
                        <a:pt x="4" y="10"/>
                      </a:lnTo>
                      <a:lnTo>
                        <a:pt x="4" y="12"/>
                      </a:lnTo>
                      <a:lnTo>
                        <a:pt x="3" y="12"/>
                      </a:lnTo>
                      <a:lnTo>
                        <a:pt x="3" y="10"/>
                      </a:lnTo>
                      <a:lnTo>
                        <a:pt x="1" y="10"/>
                      </a:lnTo>
                      <a:lnTo>
                        <a:pt x="1" y="9"/>
                      </a:lnTo>
                      <a:lnTo>
                        <a:pt x="0" y="7"/>
                      </a:lnTo>
                      <a:lnTo>
                        <a:pt x="0" y="6"/>
                      </a:lnTo>
                      <a:lnTo>
                        <a:pt x="0" y="4"/>
                      </a:lnTo>
                      <a:lnTo>
                        <a:pt x="0" y="3"/>
                      </a:lnTo>
                      <a:lnTo>
                        <a:pt x="1" y="3"/>
                      </a:lnTo>
                      <a:lnTo>
                        <a:pt x="1" y="1"/>
                      </a:lnTo>
                      <a:lnTo>
                        <a:pt x="3"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18" name="Freeform 370"/>
                <p:cNvSpPr>
                  <a:spLocks/>
                </p:cNvSpPr>
                <p:nvPr/>
              </p:nvSpPr>
              <p:spPr bwMode="auto">
                <a:xfrm>
                  <a:off x="3654" y="1503"/>
                  <a:ext cx="91" cy="367"/>
                </a:xfrm>
                <a:custGeom>
                  <a:avLst/>
                  <a:gdLst>
                    <a:gd name="T0" fmla="*/ 49 w 91"/>
                    <a:gd name="T1" fmla="*/ 0 h 367"/>
                    <a:gd name="T2" fmla="*/ 49 w 91"/>
                    <a:gd name="T3" fmla="*/ 180 h 367"/>
                    <a:gd name="T4" fmla="*/ 0 w 91"/>
                    <a:gd name="T5" fmla="*/ 367 h 367"/>
                    <a:gd name="T6" fmla="*/ 9 w 91"/>
                    <a:gd name="T7" fmla="*/ 367 h 367"/>
                    <a:gd name="T8" fmla="*/ 37 w 91"/>
                    <a:gd name="T9" fmla="*/ 269 h 367"/>
                    <a:gd name="T10" fmla="*/ 91 w 91"/>
                    <a:gd name="T11" fmla="*/ 176 h 367"/>
                  </a:gdLst>
                  <a:ahLst/>
                  <a:cxnLst>
                    <a:cxn ang="0">
                      <a:pos x="T0" y="T1"/>
                    </a:cxn>
                    <a:cxn ang="0">
                      <a:pos x="T2" y="T3"/>
                    </a:cxn>
                    <a:cxn ang="0">
                      <a:pos x="T4" y="T5"/>
                    </a:cxn>
                    <a:cxn ang="0">
                      <a:pos x="T6" y="T7"/>
                    </a:cxn>
                    <a:cxn ang="0">
                      <a:pos x="T8" y="T9"/>
                    </a:cxn>
                    <a:cxn ang="0">
                      <a:pos x="T10" y="T11"/>
                    </a:cxn>
                  </a:cxnLst>
                  <a:rect l="0" t="0" r="r" b="b"/>
                  <a:pathLst>
                    <a:path w="91" h="367">
                      <a:moveTo>
                        <a:pt x="49" y="0"/>
                      </a:moveTo>
                      <a:lnTo>
                        <a:pt x="49" y="180"/>
                      </a:lnTo>
                      <a:lnTo>
                        <a:pt x="0" y="367"/>
                      </a:lnTo>
                      <a:lnTo>
                        <a:pt x="9" y="367"/>
                      </a:lnTo>
                      <a:lnTo>
                        <a:pt x="37" y="269"/>
                      </a:lnTo>
                      <a:lnTo>
                        <a:pt x="91" y="176"/>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19" name="Freeform 371"/>
                <p:cNvSpPr>
                  <a:spLocks/>
                </p:cNvSpPr>
                <p:nvPr/>
              </p:nvSpPr>
              <p:spPr bwMode="auto">
                <a:xfrm>
                  <a:off x="3705" y="1503"/>
                  <a:ext cx="87" cy="367"/>
                </a:xfrm>
                <a:custGeom>
                  <a:avLst/>
                  <a:gdLst>
                    <a:gd name="T0" fmla="*/ 39 w 87"/>
                    <a:gd name="T1" fmla="*/ 0 h 367"/>
                    <a:gd name="T2" fmla="*/ 39 w 87"/>
                    <a:gd name="T3" fmla="*/ 180 h 367"/>
                    <a:gd name="T4" fmla="*/ 87 w 87"/>
                    <a:gd name="T5" fmla="*/ 367 h 367"/>
                    <a:gd name="T6" fmla="*/ 77 w 87"/>
                    <a:gd name="T7" fmla="*/ 367 h 367"/>
                    <a:gd name="T8" fmla="*/ 53 w 87"/>
                    <a:gd name="T9" fmla="*/ 269 h 367"/>
                    <a:gd name="T10" fmla="*/ 0 w 87"/>
                    <a:gd name="T11" fmla="*/ 176 h 367"/>
                  </a:gdLst>
                  <a:ahLst/>
                  <a:cxnLst>
                    <a:cxn ang="0">
                      <a:pos x="T0" y="T1"/>
                    </a:cxn>
                    <a:cxn ang="0">
                      <a:pos x="T2" y="T3"/>
                    </a:cxn>
                    <a:cxn ang="0">
                      <a:pos x="T4" y="T5"/>
                    </a:cxn>
                    <a:cxn ang="0">
                      <a:pos x="T6" y="T7"/>
                    </a:cxn>
                    <a:cxn ang="0">
                      <a:pos x="T8" y="T9"/>
                    </a:cxn>
                    <a:cxn ang="0">
                      <a:pos x="T10" y="T11"/>
                    </a:cxn>
                  </a:cxnLst>
                  <a:rect l="0" t="0" r="r" b="b"/>
                  <a:pathLst>
                    <a:path w="87" h="367">
                      <a:moveTo>
                        <a:pt x="39" y="0"/>
                      </a:moveTo>
                      <a:lnTo>
                        <a:pt x="39" y="180"/>
                      </a:lnTo>
                      <a:lnTo>
                        <a:pt x="87" y="367"/>
                      </a:lnTo>
                      <a:lnTo>
                        <a:pt x="77" y="367"/>
                      </a:lnTo>
                      <a:lnTo>
                        <a:pt x="53" y="269"/>
                      </a:lnTo>
                      <a:lnTo>
                        <a:pt x="0" y="176"/>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20" name="Freeform 372"/>
                <p:cNvSpPr>
                  <a:spLocks/>
                </p:cNvSpPr>
                <p:nvPr/>
              </p:nvSpPr>
              <p:spPr bwMode="auto">
                <a:xfrm>
                  <a:off x="3703" y="1658"/>
                  <a:ext cx="41" cy="21"/>
                </a:xfrm>
                <a:custGeom>
                  <a:avLst/>
                  <a:gdLst>
                    <a:gd name="T0" fmla="*/ 0 w 41"/>
                    <a:gd name="T1" fmla="*/ 21 h 21"/>
                    <a:gd name="T2" fmla="*/ 41 w 41"/>
                    <a:gd name="T3" fmla="*/ 21 h 21"/>
                    <a:gd name="T4" fmla="*/ 0 w 41"/>
                    <a:gd name="T5" fmla="*/ 0 h 21"/>
                  </a:gdLst>
                  <a:ahLst/>
                  <a:cxnLst>
                    <a:cxn ang="0">
                      <a:pos x="T0" y="T1"/>
                    </a:cxn>
                    <a:cxn ang="0">
                      <a:pos x="T2" y="T3"/>
                    </a:cxn>
                    <a:cxn ang="0">
                      <a:pos x="T4" y="T5"/>
                    </a:cxn>
                  </a:cxnLst>
                  <a:rect l="0" t="0" r="r" b="b"/>
                  <a:pathLst>
                    <a:path w="41" h="21">
                      <a:moveTo>
                        <a:pt x="0" y="21"/>
                      </a:moveTo>
                      <a:lnTo>
                        <a:pt x="41" y="21"/>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21" name="Freeform 373"/>
                <p:cNvSpPr>
                  <a:spLocks/>
                </p:cNvSpPr>
                <p:nvPr/>
              </p:nvSpPr>
              <p:spPr bwMode="auto">
                <a:xfrm>
                  <a:off x="3703" y="1635"/>
                  <a:ext cx="41" cy="21"/>
                </a:xfrm>
                <a:custGeom>
                  <a:avLst/>
                  <a:gdLst>
                    <a:gd name="T0" fmla="*/ 0 w 41"/>
                    <a:gd name="T1" fmla="*/ 21 h 21"/>
                    <a:gd name="T2" fmla="*/ 41 w 41"/>
                    <a:gd name="T3" fmla="*/ 21 h 21"/>
                    <a:gd name="T4" fmla="*/ 0 w 41"/>
                    <a:gd name="T5" fmla="*/ 0 h 21"/>
                  </a:gdLst>
                  <a:ahLst/>
                  <a:cxnLst>
                    <a:cxn ang="0">
                      <a:pos x="T0" y="T1"/>
                    </a:cxn>
                    <a:cxn ang="0">
                      <a:pos x="T2" y="T3"/>
                    </a:cxn>
                    <a:cxn ang="0">
                      <a:pos x="T4" y="T5"/>
                    </a:cxn>
                  </a:cxnLst>
                  <a:rect l="0" t="0" r="r" b="b"/>
                  <a:pathLst>
                    <a:path w="41" h="21">
                      <a:moveTo>
                        <a:pt x="0" y="21"/>
                      </a:moveTo>
                      <a:lnTo>
                        <a:pt x="41" y="21"/>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22" name="Freeform 374"/>
                <p:cNvSpPr>
                  <a:spLocks/>
                </p:cNvSpPr>
                <p:nvPr/>
              </p:nvSpPr>
              <p:spPr bwMode="auto">
                <a:xfrm>
                  <a:off x="3703" y="1613"/>
                  <a:ext cx="41" cy="22"/>
                </a:xfrm>
                <a:custGeom>
                  <a:avLst/>
                  <a:gdLst>
                    <a:gd name="T0" fmla="*/ 0 w 41"/>
                    <a:gd name="T1" fmla="*/ 22 h 22"/>
                    <a:gd name="T2" fmla="*/ 41 w 41"/>
                    <a:gd name="T3" fmla="*/ 22 h 22"/>
                    <a:gd name="T4" fmla="*/ 0 w 41"/>
                    <a:gd name="T5" fmla="*/ 0 h 22"/>
                  </a:gdLst>
                  <a:ahLst/>
                  <a:cxnLst>
                    <a:cxn ang="0">
                      <a:pos x="T0" y="T1"/>
                    </a:cxn>
                    <a:cxn ang="0">
                      <a:pos x="T2" y="T3"/>
                    </a:cxn>
                    <a:cxn ang="0">
                      <a:pos x="T4" y="T5"/>
                    </a:cxn>
                  </a:cxnLst>
                  <a:rect l="0" t="0" r="r" b="b"/>
                  <a:pathLst>
                    <a:path w="41" h="22">
                      <a:moveTo>
                        <a:pt x="0" y="22"/>
                      </a:moveTo>
                      <a:lnTo>
                        <a:pt x="41" y="22"/>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23" name="Freeform 375"/>
                <p:cNvSpPr>
                  <a:spLocks/>
                </p:cNvSpPr>
                <p:nvPr/>
              </p:nvSpPr>
              <p:spPr bwMode="auto">
                <a:xfrm>
                  <a:off x="3703" y="1591"/>
                  <a:ext cx="41" cy="22"/>
                </a:xfrm>
                <a:custGeom>
                  <a:avLst/>
                  <a:gdLst>
                    <a:gd name="T0" fmla="*/ 0 w 41"/>
                    <a:gd name="T1" fmla="*/ 22 h 22"/>
                    <a:gd name="T2" fmla="*/ 41 w 41"/>
                    <a:gd name="T3" fmla="*/ 22 h 22"/>
                    <a:gd name="T4" fmla="*/ 0 w 41"/>
                    <a:gd name="T5" fmla="*/ 0 h 22"/>
                  </a:gdLst>
                  <a:ahLst/>
                  <a:cxnLst>
                    <a:cxn ang="0">
                      <a:pos x="T0" y="T1"/>
                    </a:cxn>
                    <a:cxn ang="0">
                      <a:pos x="T2" y="T3"/>
                    </a:cxn>
                    <a:cxn ang="0">
                      <a:pos x="T4" y="T5"/>
                    </a:cxn>
                  </a:cxnLst>
                  <a:rect l="0" t="0" r="r" b="b"/>
                  <a:pathLst>
                    <a:path w="41" h="22">
                      <a:moveTo>
                        <a:pt x="0" y="22"/>
                      </a:moveTo>
                      <a:lnTo>
                        <a:pt x="41" y="22"/>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24" name="Freeform 376"/>
                <p:cNvSpPr>
                  <a:spLocks/>
                </p:cNvSpPr>
                <p:nvPr/>
              </p:nvSpPr>
              <p:spPr bwMode="auto">
                <a:xfrm>
                  <a:off x="3703" y="1569"/>
                  <a:ext cx="41" cy="21"/>
                </a:xfrm>
                <a:custGeom>
                  <a:avLst/>
                  <a:gdLst>
                    <a:gd name="T0" fmla="*/ 0 w 41"/>
                    <a:gd name="T1" fmla="*/ 21 h 21"/>
                    <a:gd name="T2" fmla="*/ 41 w 41"/>
                    <a:gd name="T3" fmla="*/ 21 h 21"/>
                    <a:gd name="T4" fmla="*/ 0 w 41"/>
                    <a:gd name="T5" fmla="*/ 0 h 21"/>
                  </a:gdLst>
                  <a:ahLst/>
                  <a:cxnLst>
                    <a:cxn ang="0">
                      <a:pos x="T0" y="T1"/>
                    </a:cxn>
                    <a:cxn ang="0">
                      <a:pos x="T2" y="T3"/>
                    </a:cxn>
                    <a:cxn ang="0">
                      <a:pos x="T4" y="T5"/>
                    </a:cxn>
                  </a:cxnLst>
                  <a:rect l="0" t="0" r="r" b="b"/>
                  <a:pathLst>
                    <a:path w="41" h="21">
                      <a:moveTo>
                        <a:pt x="0" y="21"/>
                      </a:moveTo>
                      <a:lnTo>
                        <a:pt x="41" y="21"/>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25" name="Freeform 377"/>
                <p:cNvSpPr>
                  <a:spLocks/>
                </p:cNvSpPr>
                <p:nvPr/>
              </p:nvSpPr>
              <p:spPr bwMode="auto">
                <a:xfrm>
                  <a:off x="3703" y="1546"/>
                  <a:ext cx="41" cy="23"/>
                </a:xfrm>
                <a:custGeom>
                  <a:avLst/>
                  <a:gdLst>
                    <a:gd name="T0" fmla="*/ 0 w 41"/>
                    <a:gd name="T1" fmla="*/ 23 h 23"/>
                    <a:gd name="T2" fmla="*/ 41 w 41"/>
                    <a:gd name="T3" fmla="*/ 23 h 23"/>
                    <a:gd name="T4" fmla="*/ 0 w 41"/>
                    <a:gd name="T5" fmla="*/ 0 h 23"/>
                  </a:gdLst>
                  <a:ahLst/>
                  <a:cxnLst>
                    <a:cxn ang="0">
                      <a:pos x="T0" y="T1"/>
                    </a:cxn>
                    <a:cxn ang="0">
                      <a:pos x="T2" y="T3"/>
                    </a:cxn>
                    <a:cxn ang="0">
                      <a:pos x="T4" y="T5"/>
                    </a:cxn>
                  </a:cxnLst>
                  <a:rect l="0" t="0" r="r" b="b"/>
                  <a:pathLst>
                    <a:path w="41" h="23">
                      <a:moveTo>
                        <a:pt x="0" y="23"/>
                      </a:moveTo>
                      <a:lnTo>
                        <a:pt x="41" y="23"/>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26" name="Freeform 378"/>
                <p:cNvSpPr>
                  <a:spLocks/>
                </p:cNvSpPr>
                <p:nvPr/>
              </p:nvSpPr>
              <p:spPr bwMode="auto">
                <a:xfrm>
                  <a:off x="3703" y="1525"/>
                  <a:ext cx="41" cy="21"/>
                </a:xfrm>
                <a:custGeom>
                  <a:avLst/>
                  <a:gdLst>
                    <a:gd name="T0" fmla="*/ 0 w 41"/>
                    <a:gd name="T1" fmla="*/ 21 h 21"/>
                    <a:gd name="T2" fmla="*/ 41 w 41"/>
                    <a:gd name="T3" fmla="*/ 21 h 21"/>
                    <a:gd name="T4" fmla="*/ 0 w 41"/>
                    <a:gd name="T5" fmla="*/ 0 h 21"/>
                  </a:gdLst>
                  <a:ahLst/>
                  <a:cxnLst>
                    <a:cxn ang="0">
                      <a:pos x="T0" y="T1"/>
                    </a:cxn>
                    <a:cxn ang="0">
                      <a:pos x="T2" y="T3"/>
                    </a:cxn>
                    <a:cxn ang="0">
                      <a:pos x="T4" y="T5"/>
                    </a:cxn>
                  </a:cxnLst>
                  <a:rect l="0" t="0" r="r" b="b"/>
                  <a:pathLst>
                    <a:path w="41" h="21">
                      <a:moveTo>
                        <a:pt x="0" y="21"/>
                      </a:moveTo>
                      <a:lnTo>
                        <a:pt x="41" y="21"/>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27" name="Freeform 379"/>
                <p:cNvSpPr>
                  <a:spLocks/>
                </p:cNvSpPr>
                <p:nvPr/>
              </p:nvSpPr>
              <p:spPr bwMode="auto">
                <a:xfrm>
                  <a:off x="3703" y="1503"/>
                  <a:ext cx="41" cy="22"/>
                </a:xfrm>
                <a:custGeom>
                  <a:avLst/>
                  <a:gdLst>
                    <a:gd name="T0" fmla="*/ 0 w 41"/>
                    <a:gd name="T1" fmla="*/ 22 h 22"/>
                    <a:gd name="T2" fmla="*/ 41 w 41"/>
                    <a:gd name="T3" fmla="*/ 22 h 22"/>
                    <a:gd name="T4" fmla="*/ 2 w 41"/>
                    <a:gd name="T5" fmla="*/ 0 h 22"/>
                    <a:gd name="T6" fmla="*/ 41 w 41"/>
                    <a:gd name="T7" fmla="*/ 1 h 22"/>
                  </a:gdLst>
                  <a:ahLst/>
                  <a:cxnLst>
                    <a:cxn ang="0">
                      <a:pos x="T0" y="T1"/>
                    </a:cxn>
                    <a:cxn ang="0">
                      <a:pos x="T2" y="T3"/>
                    </a:cxn>
                    <a:cxn ang="0">
                      <a:pos x="T4" y="T5"/>
                    </a:cxn>
                    <a:cxn ang="0">
                      <a:pos x="T6" y="T7"/>
                    </a:cxn>
                  </a:cxnLst>
                  <a:rect l="0" t="0" r="r" b="b"/>
                  <a:pathLst>
                    <a:path w="41" h="22">
                      <a:moveTo>
                        <a:pt x="0" y="22"/>
                      </a:moveTo>
                      <a:lnTo>
                        <a:pt x="41" y="22"/>
                      </a:lnTo>
                      <a:lnTo>
                        <a:pt x="2" y="0"/>
                      </a:lnTo>
                      <a:lnTo>
                        <a:pt x="41" y="1"/>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28" name="Freeform 380"/>
                <p:cNvSpPr>
                  <a:spLocks/>
                </p:cNvSpPr>
                <p:nvPr/>
              </p:nvSpPr>
              <p:spPr bwMode="auto">
                <a:xfrm>
                  <a:off x="3694" y="1494"/>
                  <a:ext cx="59" cy="9"/>
                </a:xfrm>
                <a:custGeom>
                  <a:avLst/>
                  <a:gdLst>
                    <a:gd name="T0" fmla="*/ 0 w 59"/>
                    <a:gd name="T1" fmla="*/ 0 h 9"/>
                    <a:gd name="T2" fmla="*/ 59 w 59"/>
                    <a:gd name="T3" fmla="*/ 0 h 9"/>
                    <a:gd name="T4" fmla="*/ 50 w 59"/>
                    <a:gd name="T5" fmla="*/ 9 h 9"/>
                    <a:gd name="T6" fmla="*/ 9 w 59"/>
                    <a:gd name="T7" fmla="*/ 9 h 9"/>
                    <a:gd name="T8" fmla="*/ 0 w 59"/>
                    <a:gd name="T9" fmla="*/ 0 h 9"/>
                  </a:gdLst>
                  <a:ahLst/>
                  <a:cxnLst>
                    <a:cxn ang="0">
                      <a:pos x="T0" y="T1"/>
                    </a:cxn>
                    <a:cxn ang="0">
                      <a:pos x="T2" y="T3"/>
                    </a:cxn>
                    <a:cxn ang="0">
                      <a:pos x="T4" y="T5"/>
                    </a:cxn>
                    <a:cxn ang="0">
                      <a:pos x="T6" y="T7"/>
                    </a:cxn>
                    <a:cxn ang="0">
                      <a:pos x="T8" y="T9"/>
                    </a:cxn>
                  </a:cxnLst>
                  <a:rect l="0" t="0" r="r" b="b"/>
                  <a:pathLst>
                    <a:path w="59" h="9">
                      <a:moveTo>
                        <a:pt x="0" y="0"/>
                      </a:moveTo>
                      <a:lnTo>
                        <a:pt x="59" y="0"/>
                      </a:lnTo>
                      <a:lnTo>
                        <a:pt x="50" y="9"/>
                      </a:lnTo>
                      <a:lnTo>
                        <a:pt x="9" y="9"/>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29" name="Freeform 381"/>
                <p:cNvSpPr>
                  <a:spLocks/>
                </p:cNvSpPr>
                <p:nvPr/>
              </p:nvSpPr>
              <p:spPr bwMode="auto">
                <a:xfrm>
                  <a:off x="3688" y="1613"/>
                  <a:ext cx="73" cy="7"/>
                </a:xfrm>
                <a:custGeom>
                  <a:avLst/>
                  <a:gdLst>
                    <a:gd name="T0" fmla="*/ 11 w 73"/>
                    <a:gd name="T1" fmla="*/ 0 h 7"/>
                    <a:gd name="T2" fmla="*/ 62 w 73"/>
                    <a:gd name="T3" fmla="*/ 0 h 7"/>
                    <a:gd name="T4" fmla="*/ 73 w 73"/>
                    <a:gd name="T5" fmla="*/ 7 h 7"/>
                    <a:gd name="T6" fmla="*/ 0 w 73"/>
                    <a:gd name="T7" fmla="*/ 7 h 7"/>
                    <a:gd name="T8" fmla="*/ 11 w 73"/>
                    <a:gd name="T9" fmla="*/ 0 h 7"/>
                  </a:gdLst>
                  <a:ahLst/>
                  <a:cxnLst>
                    <a:cxn ang="0">
                      <a:pos x="T0" y="T1"/>
                    </a:cxn>
                    <a:cxn ang="0">
                      <a:pos x="T2" y="T3"/>
                    </a:cxn>
                    <a:cxn ang="0">
                      <a:pos x="T4" y="T5"/>
                    </a:cxn>
                    <a:cxn ang="0">
                      <a:pos x="T6" y="T7"/>
                    </a:cxn>
                    <a:cxn ang="0">
                      <a:pos x="T8" y="T9"/>
                    </a:cxn>
                  </a:cxnLst>
                  <a:rect l="0" t="0" r="r" b="b"/>
                  <a:pathLst>
                    <a:path w="73" h="7">
                      <a:moveTo>
                        <a:pt x="11" y="0"/>
                      </a:moveTo>
                      <a:lnTo>
                        <a:pt x="62" y="0"/>
                      </a:lnTo>
                      <a:lnTo>
                        <a:pt x="73" y="7"/>
                      </a:lnTo>
                      <a:lnTo>
                        <a:pt x="0" y="7"/>
                      </a:lnTo>
                      <a:lnTo>
                        <a:pt x="11"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30" name="Freeform 382"/>
                <p:cNvSpPr>
                  <a:spLocks/>
                </p:cNvSpPr>
                <p:nvPr/>
              </p:nvSpPr>
              <p:spPr bwMode="auto">
                <a:xfrm>
                  <a:off x="3671" y="1620"/>
                  <a:ext cx="18" cy="14"/>
                </a:xfrm>
                <a:custGeom>
                  <a:avLst/>
                  <a:gdLst>
                    <a:gd name="T0" fmla="*/ 17 w 18"/>
                    <a:gd name="T1" fmla="*/ 0 h 14"/>
                    <a:gd name="T2" fmla="*/ 17 w 18"/>
                    <a:gd name="T3" fmla="*/ 0 h 14"/>
                    <a:gd name="T4" fmla="*/ 17 w 18"/>
                    <a:gd name="T5" fmla="*/ 0 h 14"/>
                    <a:gd name="T6" fmla="*/ 17 w 18"/>
                    <a:gd name="T7" fmla="*/ 0 h 14"/>
                    <a:gd name="T8" fmla="*/ 18 w 18"/>
                    <a:gd name="T9" fmla="*/ 0 h 14"/>
                    <a:gd name="T10" fmla="*/ 18 w 18"/>
                    <a:gd name="T11" fmla="*/ 0 h 14"/>
                    <a:gd name="T12" fmla="*/ 18 w 18"/>
                    <a:gd name="T13" fmla="*/ 0 h 14"/>
                    <a:gd name="T14" fmla="*/ 18 w 18"/>
                    <a:gd name="T15" fmla="*/ 0 h 14"/>
                    <a:gd name="T16" fmla="*/ 18 w 18"/>
                    <a:gd name="T17" fmla="*/ 2 h 14"/>
                    <a:gd name="T18" fmla="*/ 18 w 18"/>
                    <a:gd name="T19" fmla="*/ 2 h 14"/>
                    <a:gd name="T20" fmla="*/ 18 w 18"/>
                    <a:gd name="T21" fmla="*/ 2 h 14"/>
                    <a:gd name="T22" fmla="*/ 18 w 18"/>
                    <a:gd name="T23" fmla="*/ 2 h 14"/>
                    <a:gd name="T24" fmla="*/ 18 w 18"/>
                    <a:gd name="T25" fmla="*/ 2 h 14"/>
                    <a:gd name="T26" fmla="*/ 18 w 18"/>
                    <a:gd name="T27" fmla="*/ 2 h 14"/>
                    <a:gd name="T28" fmla="*/ 18 w 18"/>
                    <a:gd name="T29" fmla="*/ 2 h 14"/>
                    <a:gd name="T30" fmla="*/ 18 w 18"/>
                    <a:gd name="T31" fmla="*/ 3 h 14"/>
                    <a:gd name="T32" fmla="*/ 17 w 18"/>
                    <a:gd name="T33" fmla="*/ 3 h 14"/>
                    <a:gd name="T34" fmla="*/ 0 w 18"/>
                    <a:gd name="T35" fmla="*/ 14 h 14"/>
                    <a:gd name="T36" fmla="*/ 0 w 18"/>
                    <a:gd name="T37" fmla="*/ 14 h 14"/>
                    <a:gd name="T38" fmla="*/ 0 w 18"/>
                    <a:gd name="T39" fmla="*/ 14 h 14"/>
                    <a:gd name="T40" fmla="*/ 0 w 18"/>
                    <a:gd name="T41" fmla="*/ 14 h 14"/>
                    <a:gd name="T42" fmla="*/ 0 w 18"/>
                    <a:gd name="T43" fmla="*/ 14 h 14"/>
                    <a:gd name="T44" fmla="*/ 0 w 18"/>
                    <a:gd name="T45" fmla="*/ 14 h 14"/>
                    <a:gd name="T46" fmla="*/ 0 w 18"/>
                    <a:gd name="T47" fmla="*/ 12 h 14"/>
                    <a:gd name="T48" fmla="*/ 0 w 18"/>
                    <a:gd name="T49" fmla="*/ 12 h 14"/>
                    <a:gd name="T50" fmla="*/ 0 w 18"/>
                    <a:gd name="T51" fmla="*/ 12 h 14"/>
                    <a:gd name="T52" fmla="*/ 0 w 18"/>
                    <a:gd name="T53" fmla="*/ 12 h 14"/>
                    <a:gd name="T54" fmla="*/ 0 w 18"/>
                    <a:gd name="T55" fmla="*/ 12 h 14"/>
                    <a:gd name="T56" fmla="*/ 0 w 18"/>
                    <a:gd name="T57" fmla="*/ 12 h 14"/>
                    <a:gd name="T58" fmla="*/ 0 w 18"/>
                    <a:gd name="T59" fmla="*/ 12 h 14"/>
                    <a:gd name="T60" fmla="*/ 0 w 18"/>
                    <a:gd name="T61" fmla="*/ 12 h 14"/>
                    <a:gd name="T62" fmla="*/ 0 w 18"/>
                    <a:gd name="T63" fmla="*/ 11 h 14"/>
                    <a:gd name="T64" fmla="*/ 0 w 18"/>
                    <a:gd name="T65"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 h="14">
                      <a:moveTo>
                        <a:pt x="0" y="12"/>
                      </a:moveTo>
                      <a:lnTo>
                        <a:pt x="17" y="0"/>
                      </a:lnTo>
                      <a:lnTo>
                        <a:pt x="17" y="0"/>
                      </a:lnTo>
                      <a:lnTo>
                        <a:pt x="17" y="0"/>
                      </a:lnTo>
                      <a:lnTo>
                        <a:pt x="17" y="0"/>
                      </a:lnTo>
                      <a:lnTo>
                        <a:pt x="17" y="0"/>
                      </a:lnTo>
                      <a:lnTo>
                        <a:pt x="17" y="0"/>
                      </a:lnTo>
                      <a:lnTo>
                        <a:pt x="17" y="0"/>
                      </a:lnTo>
                      <a:lnTo>
                        <a:pt x="17" y="0"/>
                      </a:lnTo>
                      <a:lnTo>
                        <a:pt x="18" y="0"/>
                      </a:lnTo>
                      <a:lnTo>
                        <a:pt x="18" y="0"/>
                      </a:lnTo>
                      <a:lnTo>
                        <a:pt x="18" y="0"/>
                      </a:lnTo>
                      <a:lnTo>
                        <a:pt x="18" y="0"/>
                      </a:lnTo>
                      <a:lnTo>
                        <a:pt x="18" y="0"/>
                      </a:lnTo>
                      <a:lnTo>
                        <a:pt x="18" y="0"/>
                      </a:lnTo>
                      <a:lnTo>
                        <a:pt x="18" y="0"/>
                      </a:lnTo>
                      <a:lnTo>
                        <a:pt x="18" y="0"/>
                      </a:lnTo>
                      <a:lnTo>
                        <a:pt x="18" y="2"/>
                      </a:lnTo>
                      <a:lnTo>
                        <a:pt x="18" y="2"/>
                      </a:lnTo>
                      <a:lnTo>
                        <a:pt x="18" y="2"/>
                      </a:lnTo>
                      <a:lnTo>
                        <a:pt x="18" y="2"/>
                      </a:lnTo>
                      <a:lnTo>
                        <a:pt x="18" y="2"/>
                      </a:lnTo>
                      <a:lnTo>
                        <a:pt x="18" y="2"/>
                      </a:lnTo>
                      <a:lnTo>
                        <a:pt x="18" y="2"/>
                      </a:lnTo>
                      <a:lnTo>
                        <a:pt x="18" y="2"/>
                      </a:lnTo>
                      <a:lnTo>
                        <a:pt x="18" y="2"/>
                      </a:lnTo>
                      <a:lnTo>
                        <a:pt x="18" y="2"/>
                      </a:lnTo>
                      <a:lnTo>
                        <a:pt x="18" y="2"/>
                      </a:lnTo>
                      <a:lnTo>
                        <a:pt x="18" y="2"/>
                      </a:lnTo>
                      <a:lnTo>
                        <a:pt x="18" y="2"/>
                      </a:lnTo>
                      <a:lnTo>
                        <a:pt x="18" y="3"/>
                      </a:lnTo>
                      <a:lnTo>
                        <a:pt x="18" y="3"/>
                      </a:lnTo>
                      <a:lnTo>
                        <a:pt x="17" y="3"/>
                      </a:lnTo>
                      <a:lnTo>
                        <a:pt x="17" y="3"/>
                      </a:lnTo>
                      <a:lnTo>
                        <a:pt x="0" y="14"/>
                      </a:lnTo>
                      <a:lnTo>
                        <a:pt x="0" y="14"/>
                      </a:lnTo>
                      <a:lnTo>
                        <a:pt x="0" y="14"/>
                      </a:lnTo>
                      <a:lnTo>
                        <a:pt x="0" y="14"/>
                      </a:lnTo>
                      <a:lnTo>
                        <a:pt x="0" y="14"/>
                      </a:lnTo>
                      <a:lnTo>
                        <a:pt x="0" y="14"/>
                      </a:lnTo>
                      <a:lnTo>
                        <a:pt x="0" y="14"/>
                      </a:lnTo>
                      <a:lnTo>
                        <a:pt x="0" y="14"/>
                      </a:lnTo>
                      <a:lnTo>
                        <a:pt x="0" y="14"/>
                      </a:lnTo>
                      <a:lnTo>
                        <a:pt x="0" y="14"/>
                      </a:lnTo>
                      <a:lnTo>
                        <a:pt x="0" y="14"/>
                      </a:lnTo>
                      <a:lnTo>
                        <a:pt x="0" y="14"/>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1"/>
                      </a:lnTo>
                      <a:lnTo>
                        <a:pt x="0" y="11"/>
                      </a:lnTo>
                      <a:lnTo>
                        <a:pt x="0" y="11"/>
                      </a:lnTo>
                      <a:lnTo>
                        <a:pt x="0" y="12"/>
                      </a:lnTo>
                      <a:lnTo>
                        <a:pt x="0" y="12"/>
                      </a:lnTo>
                      <a:close/>
                    </a:path>
                  </a:pathLst>
                </a:custGeom>
                <a:solidFill>
                  <a:srgbClr val="000000"/>
                </a:solidFill>
                <a:ln w="9525">
                  <a:solidFill>
                    <a:schemeClr val="hlink"/>
                  </a:solidFill>
                  <a:round/>
                  <a:headEnd/>
                  <a:tailEnd/>
                </a:ln>
              </p:spPr>
              <p:txBody>
                <a:bodyPr/>
                <a:lstStyle/>
                <a:p>
                  <a:endParaRPr lang="en-US"/>
                </a:p>
              </p:txBody>
            </p:sp>
            <p:sp>
              <p:nvSpPr>
                <p:cNvPr id="2431" name="Freeform 383"/>
                <p:cNvSpPr>
                  <a:spLocks/>
                </p:cNvSpPr>
                <p:nvPr/>
              </p:nvSpPr>
              <p:spPr bwMode="auto">
                <a:xfrm>
                  <a:off x="3671" y="1620"/>
                  <a:ext cx="18" cy="14"/>
                </a:xfrm>
                <a:custGeom>
                  <a:avLst/>
                  <a:gdLst>
                    <a:gd name="T0" fmla="*/ 0 w 18"/>
                    <a:gd name="T1" fmla="*/ 12 h 14"/>
                    <a:gd name="T2" fmla="*/ 17 w 18"/>
                    <a:gd name="T3" fmla="*/ 0 h 14"/>
                    <a:gd name="T4" fmla="*/ 18 w 18"/>
                    <a:gd name="T5" fmla="*/ 0 h 14"/>
                    <a:gd name="T6" fmla="*/ 18 w 18"/>
                    <a:gd name="T7" fmla="*/ 2 h 14"/>
                    <a:gd name="T8" fmla="*/ 18 w 18"/>
                    <a:gd name="T9" fmla="*/ 3 h 14"/>
                    <a:gd name="T10" fmla="*/ 17 w 18"/>
                    <a:gd name="T11" fmla="*/ 3 h 14"/>
                    <a:gd name="T12" fmla="*/ 0 w 18"/>
                    <a:gd name="T13" fmla="*/ 14 h 14"/>
                    <a:gd name="T14" fmla="*/ 0 w 18"/>
                    <a:gd name="T15" fmla="*/ 12 h 14"/>
                    <a:gd name="T16" fmla="*/ 0 w 18"/>
                    <a:gd name="T17" fmla="*/ 11 h 14"/>
                    <a:gd name="T18" fmla="*/ 0 w 1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4">
                      <a:moveTo>
                        <a:pt x="0" y="12"/>
                      </a:moveTo>
                      <a:lnTo>
                        <a:pt x="17" y="0"/>
                      </a:lnTo>
                      <a:lnTo>
                        <a:pt x="18" y="0"/>
                      </a:lnTo>
                      <a:lnTo>
                        <a:pt x="18" y="2"/>
                      </a:lnTo>
                      <a:lnTo>
                        <a:pt x="18" y="3"/>
                      </a:lnTo>
                      <a:lnTo>
                        <a:pt x="17" y="3"/>
                      </a:lnTo>
                      <a:lnTo>
                        <a:pt x="0" y="14"/>
                      </a:lnTo>
                      <a:lnTo>
                        <a:pt x="0" y="12"/>
                      </a:lnTo>
                      <a:lnTo>
                        <a:pt x="0" y="11"/>
                      </a:lnTo>
                      <a:lnTo>
                        <a:pt x="0" y="12"/>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32" name="Freeform 384"/>
                <p:cNvSpPr>
                  <a:spLocks/>
                </p:cNvSpPr>
                <p:nvPr/>
              </p:nvSpPr>
              <p:spPr bwMode="auto">
                <a:xfrm>
                  <a:off x="3671" y="1631"/>
                  <a:ext cx="1" cy="3"/>
                </a:xfrm>
                <a:custGeom>
                  <a:avLst/>
                  <a:gdLst>
                    <a:gd name="T0" fmla="*/ 0 h 3"/>
                    <a:gd name="T1" fmla="*/ 1 h 3"/>
                    <a:gd name="T2" fmla="*/ 1 h 3"/>
                    <a:gd name="T3" fmla="*/ 1 h 3"/>
                    <a:gd name="T4" fmla="*/ 1 h 3"/>
                    <a:gd name="T5" fmla="*/ 1 h 3"/>
                    <a:gd name="T6" fmla="*/ 1 h 3"/>
                    <a:gd name="T7" fmla="*/ 1 h 3"/>
                    <a:gd name="T8" fmla="*/ 1 h 3"/>
                    <a:gd name="T9" fmla="*/ 3 h 3"/>
                    <a:gd name="T10" fmla="*/ 3 h 3"/>
                    <a:gd name="T11" fmla="*/ 3 h 3"/>
                    <a:gd name="T12" fmla="*/ 3 h 3"/>
                    <a:gd name="T13" fmla="*/ 3 h 3"/>
                    <a:gd name="T14" fmla="*/ 3 h 3"/>
                    <a:gd name="T15" fmla="*/ 3 h 3"/>
                    <a:gd name="T16" fmla="*/ 3 h 3"/>
                    <a:gd name="T17" fmla="*/ 3 h 3"/>
                    <a:gd name="T18" fmla="*/ 3 h 3"/>
                    <a:gd name="T19" fmla="*/ 3 h 3"/>
                    <a:gd name="T20" fmla="*/ 3 h 3"/>
                    <a:gd name="T21" fmla="*/ 3 h 3"/>
                    <a:gd name="T22" fmla="*/ 3 h 3"/>
                    <a:gd name="T23" fmla="*/ 3 h 3"/>
                    <a:gd name="T24" fmla="*/ 1 h 3"/>
                    <a:gd name="T25" fmla="*/ 1 h 3"/>
                    <a:gd name="T26" fmla="*/ 1 h 3"/>
                    <a:gd name="T27" fmla="*/ 1 h 3"/>
                    <a:gd name="T28" fmla="*/ 1 h 3"/>
                    <a:gd name="T29" fmla="*/ 1 h 3"/>
                    <a:gd name="T30" fmla="*/ 1 h 3"/>
                    <a:gd name="T31" fmla="*/ 1 h 3"/>
                    <a:gd name="T32" fmla="*/ 0 h 3"/>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Lst>
                  <a:rect l="0" t="0" r="r" b="b"/>
                  <a:pathLst>
                    <a:path h="3">
                      <a:moveTo>
                        <a:pt x="0" y="0"/>
                      </a:moveTo>
                      <a:lnTo>
                        <a:pt x="0" y="1"/>
                      </a:lnTo>
                      <a:lnTo>
                        <a:pt x="0" y="1"/>
                      </a:lnTo>
                      <a:lnTo>
                        <a:pt x="0" y="1"/>
                      </a:lnTo>
                      <a:lnTo>
                        <a:pt x="0" y="1"/>
                      </a:lnTo>
                      <a:lnTo>
                        <a:pt x="0" y="1"/>
                      </a:lnTo>
                      <a:lnTo>
                        <a:pt x="0" y="1"/>
                      </a:lnTo>
                      <a:lnTo>
                        <a:pt x="0" y="1"/>
                      </a:lnTo>
                      <a:lnTo>
                        <a:pt x="0" y="1"/>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1"/>
                      </a:lnTo>
                      <a:lnTo>
                        <a:pt x="0" y="1"/>
                      </a:lnTo>
                      <a:lnTo>
                        <a:pt x="0" y="1"/>
                      </a:lnTo>
                      <a:lnTo>
                        <a:pt x="0" y="1"/>
                      </a:lnTo>
                      <a:lnTo>
                        <a:pt x="0" y="1"/>
                      </a:lnTo>
                      <a:lnTo>
                        <a:pt x="0" y="1"/>
                      </a:lnTo>
                      <a:lnTo>
                        <a:pt x="0" y="1"/>
                      </a:lnTo>
                      <a:lnTo>
                        <a:pt x="0" y="1"/>
                      </a:lnTo>
                      <a:lnTo>
                        <a:pt x="0" y="0"/>
                      </a:lnTo>
                      <a:close/>
                    </a:path>
                  </a:pathLst>
                </a:custGeom>
                <a:solidFill>
                  <a:srgbClr val="000000"/>
                </a:solidFill>
                <a:ln w="9525">
                  <a:solidFill>
                    <a:schemeClr val="hlink"/>
                  </a:solidFill>
                  <a:round/>
                  <a:headEnd/>
                  <a:tailEnd/>
                </a:ln>
              </p:spPr>
              <p:txBody>
                <a:bodyPr/>
                <a:lstStyle/>
                <a:p>
                  <a:endParaRPr lang="en-US"/>
                </a:p>
              </p:txBody>
            </p:sp>
            <p:sp>
              <p:nvSpPr>
                <p:cNvPr id="2433" name="Freeform 385"/>
                <p:cNvSpPr>
                  <a:spLocks/>
                </p:cNvSpPr>
                <p:nvPr/>
              </p:nvSpPr>
              <p:spPr bwMode="auto">
                <a:xfrm>
                  <a:off x="3671" y="1631"/>
                  <a:ext cx="1" cy="3"/>
                </a:xfrm>
                <a:custGeom>
                  <a:avLst/>
                  <a:gdLst>
                    <a:gd name="T0" fmla="*/ 0 h 3"/>
                    <a:gd name="T1" fmla="*/ 1 h 3"/>
                    <a:gd name="T2" fmla="*/ 3 h 3"/>
                    <a:gd name="T3" fmla="*/ 1 h 3"/>
                    <a:gd name="T4" fmla="*/ 0 h 3"/>
                  </a:gdLst>
                  <a:ahLst/>
                  <a:cxnLst>
                    <a:cxn ang="0">
                      <a:pos x="0" y="T0"/>
                    </a:cxn>
                    <a:cxn ang="0">
                      <a:pos x="0" y="T1"/>
                    </a:cxn>
                    <a:cxn ang="0">
                      <a:pos x="0" y="T2"/>
                    </a:cxn>
                    <a:cxn ang="0">
                      <a:pos x="0" y="T3"/>
                    </a:cxn>
                    <a:cxn ang="0">
                      <a:pos x="0" y="T4"/>
                    </a:cxn>
                  </a:cxnLst>
                  <a:rect l="0" t="0" r="r" b="b"/>
                  <a:pathLst>
                    <a:path h="3">
                      <a:moveTo>
                        <a:pt x="0" y="0"/>
                      </a:moveTo>
                      <a:lnTo>
                        <a:pt x="0" y="1"/>
                      </a:lnTo>
                      <a:lnTo>
                        <a:pt x="0" y="3"/>
                      </a:lnTo>
                      <a:lnTo>
                        <a:pt x="0" y="1"/>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34" name="Freeform 386"/>
                <p:cNvSpPr>
                  <a:spLocks/>
                </p:cNvSpPr>
                <p:nvPr/>
              </p:nvSpPr>
              <p:spPr bwMode="auto">
                <a:xfrm>
                  <a:off x="3759" y="1620"/>
                  <a:ext cx="19" cy="14"/>
                </a:xfrm>
                <a:custGeom>
                  <a:avLst/>
                  <a:gdLst>
                    <a:gd name="T0" fmla="*/ 0 w 19"/>
                    <a:gd name="T1" fmla="*/ 0 h 14"/>
                    <a:gd name="T2" fmla="*/ 0 w 19"/>
                    <a:gd name="T3" fmla="*/ 0 h 14"/>
                    <a:gd name="T4" fmla="*/ 0 w 19"/>
                    <a:gd name="T5" fmla="*/ 0 h 14"/>
                    <a:gd name="T6" fmla="*/ 0 w 19"/>
                    <a:gd name="T7" fmla="*/ 0 h 14"/>
                    <a:gd name="T8" fmla="*/ 0 w 19"/>
                    <a:gd name="T9" fmla="*/ 0 h 14"/>
                    <a:gd name="T10" fmla="*/ 0 w 19"/>
                    <a:gd name="T11" fmla="*/ 0 h 14"/>
                    <a:gd name="T12" fmla="*/ 0 w 19"/>
                    <a:gd name="T13" fmla="*/ 0 h 14"/>
                    <a:gd name="T14" fmla="*/ 0 w 19"/>
                    <a:gd name="T15" fmla="*/ 0 h 14"/>
                    <a:gd name="T16" fmla="*/ 0 w 19"/>
                    <a:gd name="T17" fmla="*/ 0 h 14"/>
                    <a:gd name="T18" fmla="*/ 0 w 19"/>
                    <a:gd name="T19" fmla="*/ 2 h 14"/>
                    <a:gd name="T20" fmla="*/ 0 w 19"/>
                    <a:gd name="T21" fmla="*/ 2 h 14"/>
                    <a:gd name="T22" fmla="*/ 0 w 19"/>
                    <a:gd name="T23" fmla="*/ 2 h 14"/>
                    <a:gd name="T24" fmla="*/ 0 w 19"/>
                    <a:gd name="T25" fmla="*/ 2 h 14"/>
                    <a:gd name="T26" fmla="*/ 0 w 19"/>
                    <a:gd name="T27" fmla="*/ 2 h 14"/>
                    <a:gd name="T28" fmla="*/ 0 w 19"/>
                    <a:gd name="T29" fmla="*/ 2 h 14"/>
                    <a:gd name="T30" fmla="*/ 0 w 19"/>
                    <a:gd name="T31" fmla="*/ 2 h 14"/>
                    <a:gd name="T32" fmla="*/ 0 w 19"/>
                    <a:gd name="T33" fmla="*/ 2 h 14"/>
                    <a:gd name="T34" fmla="*/ 19 w 19"/>
                    <a:gd name="T35" fmla="*/ 14 h 14"/>
                    <a:gd name="T36" fmla="*/ 19 w 19"/>
                    <a:gd name="T37" fmla="*/ 14 h 14"/>
                    <a:gd name="T38" fmla="*/ 17 w 19"/>
                    <a:gd name="T39" fmla="*/ 14 h 14"/>
                    <a:gd name="T40" fmla="*/ 17 w 19"/>
                    <a:gd name="T41" fmla="*/ 14 h 14"/>
                    <a:gd name="T42" fmla="*/ 17 w 19"/>
                    <a:gd name="T43" fmla="*/ 14 h 14"/>
                    <a:gd name="T44" fmla="*/ 17 w 19"/>
                    <a:gd name="T45" fmla="*/ 12 h 14"/>
                    <a:gd name="T46" fmla="*/ 17 w 19"/>
                    <a:gd name="T47" fmla="*/ 12 h 14"/>
                    <a:gd name="T48" fmla="*/ 17 w 19"/>
                    <a:gd name="T49" fmla="*/ 12 h 14"/>
                    <a:gd name="T50" fmla="*/ 17 w 19"/>
                    <a:gd name="T51" fmla="*/ 12 h 14"/>
                    <a:gd name="T52" fmla="*/ 17 w 19"/>
                    <a:gd name="T53" fmla="*/ 12 h 14"/>
                    <a:gd name="T54" fmla="*/ 17 w 19"/>
                    <a:gd name="T55" fmla="*/ 12 h 14"/>
                    <a:gd name="T56" fmla="*/ 19 w 19"/>
                    <a:gd name="T57" fmla="*/ 11 h 14"/>
                    <a:gd name="T58" fmla="*/ 19 w 19"/>
                    <a:gd name="T59" fmla="*/ 11 h 14"/>
                    <a:gd name="T60" fmla="*/ 19 w 19"/>
                    <a:gd name="T61" fmla="*/ 11 h 14"/>
                    <a:gd name="T62" fmla="*/ 19 w 19"/>
                    <a:gd name="T63" fmla="*/ 11 h 14"/>
                    <a:gd name="T64" fmla="*/ 19 w 19"/>
                    <a:gd name="T65"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4">
                      <a:moveTo>
                        <a:pt x="19" y="11"/>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19" y="14"/>
                      </a:lnTo>
                      <a:lnTo>
                        <a:pt x="19" y="14"/>
                      </a:lnTo>
                      <a:lnTo>
                        <a:pt x="19" y="14"/>
                      </a:lnTo>
                      <a:lnTo>
                        <a:pt x="19" y="14"/>
                      </a:lnTo>
                      <a:lnTo>
                        <a:pt x="19" y="14"/>
                      </a:lnTo>
                      <a:lnTo>
                        <a:pt x="17" y="14"/>
                      </a:lnTo>
                      <a:lnTo>
                        <a:pt x="17" y="14"/>
                      </a:lnTo>
                      <a:lnTo>
                        <a:pt x="17" y="14"/>
                      </a:lnTo>
                      <a:lnTo>
                        <a:pt x="17" y="14"/>
                      </a:lnTo>
                      <a:lnTo>
                        <a:pt x="17" y="14"/>
                      </a:lnTo>
                      <a:lnTo>
                        <a:pt x="17" y="12"/>
                      </a:lnTo>
                      <a:lnTo>
                        <a:pt x="17" y="12"/>
                      </a:lnTo>
                      <a:lnTo>
                        <a:pt x="17" y="12"/>
                      </a:lnTo>
                      <a:lnTo>
                        <a:pt x="17" y="12"/>
                      </a:lnTo>
                      <a:lnTo>
                        <a:pt x="17" y="12"/>
                      </a:lnTo>
                      <a:lnTo>
                        <a:pt x="17" y="12"/>
                      </a:lnTo>
                      <a:lnTo>
                        <a:pt x="17" y="12"/>
                      </a:lnTo>
                      <a:lnTo>
                        <a:pt x="17" y="12"/>
                      </a:lnTo>
                      <a:lnTo>
                        <a:pt x="17" y="12"/>
                      </a:lnTo>
                      <a:lnTo>
                        <a:pt x="17" y="12"/>
                      </a:lnTo>
                      <a:lnTo>
                        <a:pt x="17" y="12"/>
                      </a:lnTo>
                      <a:lnTo>
                        <a:pt x="17" y="12"/>
                      </a:lnTo>
                      <a:lnTo>
                        <a:pt x="19" y="12"/>
                      </a:lnTo>
                      <a:lnTo>
                        <a:pt x="19" y="11"/>
                      </a:lnTo>
                      <a:lnTo>
                        <a:pt x="19" y="11"/>
                      </a:lnTo>
                      <a:lnTo>
                        <a:pt x="19" y="11"/>
                      </a:lnTo>
                      <a:lnTo>
                        <a:pt x="19" y="11"/>
                      </a:lnTo>
                      <a:lnTo>
                        <a:pt x="19" y="11"/>
                      </a:lnTo>
                      <a:lnTo>
                        <a:pt x="19" y="11"/>
                      </a:lnTo>
                      <a:lnTo>
                        <a:pt x="19" y="11"/>
                      </a:lnTo>
                      <a:lnTo>
                        <a:pt x="19" y="11"/>
                      </a:lnTo>
                      <a:lnTo>
                        <a:pt x="19" y="11"/>
                      </a:lnTo>
                      <a:lnTo>
                        <a:pt x="19" y="11"/>
                      </a:lnTo>
                      <a:close/>
                    </a:path>
                  </a:pathLst>
                </a:custGeom>
                <a:solidFill>
                  <a:srgbClr val="000000"/>
                </a:solidFill>
                <a:ln w="9525">
                  <a:solidFill>
                    <a:schemeClr val="hlink"/>
                  </a:solidFill>
                  <a:round/>
                  <a:headEnd/>
                  <a:tailEnd/>
                </a:ln>
              </p:spPr>
              <p:txBody>
                <a:bodyPr/>
                <a:lstStyle/>
                <a:p>
                  <a:endParaRPr lang="en-US"/>
                </a:p>
              </p:txBody>
            </p:sp>
            <p:sp>
              <p:nvSpPr>
                <p:cNvPr id="2435" name="Freeform 387"/>
                <p:cNvSpPr>
                  <a:spLocks/>
                </p:cNvSpPr>
                <p:nvPr/>
              </p:nvSpPr>
              <p:spPr bwMode="auto">
                <a:xfrm>
                  <a:off x="3759" y="1620"/>
                  <a:ext cx="19" cy="14"/>
                </a:xfrm>
                <a:custGeom>
                  <a:avLst/>
                  <a:gdLst>
                    <a:gd name="T0" fmla="*/ 19 w 19"/>
                    <a:gd name="T1" fmla="*/ 11 h 14"/>
                    <a:gd name="T2" fmla="*/ 0 w 19"/>
                    <a:gd name="T3" fmla="*/ 0 h 14"/>
                    <a:gd name="T4" fmla="*/ 0 w 19"/>
                    <a:gd name="T5" fmla="*/ 2 h 14"/>
                    <a:gd name="T6" fmla="*/ 19 w 19"/>
                    <a:gd name="T7" fmla="*/ 14 h 14"/>
                    <a:gd name="T8" fmla="*/ 17 w 19"/>
                    <a:gd name="T9" fmla="*/ 14 h 14"/>
                    <a:gd name="T10" fmla="*/ 17 w 19"/>
                    <a:gd name="T11" fmla="*/ 12 h 14"/>
                    <a:gd name="T12" fmla="*/ 19 w 19"/>
                    <a:gd name="T13" fmla="*/ 12 h 14"/>
                    <a:gd name="T14" fmla="*/ 19 w 19"/>
                    <a:gd name="T15" fmla="*/ 1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4">
                      <a:moveTo>
                        <a:pt x="19" y="11"/>
                      </a:moveTo>
                      <a:lnTo>
                        <a:pt x="0" y="0"/>
                      </a:lnTo>
                      <a:lnTo>
                        <a:pt x="0" y="2"/>
                      </a:lnTo>
                      <a:lnTo>
                        <a:pt x="19" y="14"/>
                      </a:lnTo>
                      <a:lnTo>
                        <a:pt x="17" y="14"/>
                      </a:lnTo>
                      <a:lnTo>
                        <a:pt x="17" y="12"/>
                      </a:lnTo>
                      <a:lnTo>
                        <a:pt x="19" y="12"/>
                      </a:lnTo>
                      <a:lnTo>
                        <a:pt x="19" y="11"/>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36" name="Freeform 388"/>
                <p:cNvSpPr>
                  <a:spLocks/>
                </p:cNvSpPr>
                <p:nvPr/>
              </p:nvSpPr>
              <p:spPr bwMode="auto">
                <a:xfrm>
                  <a:off x="3776" y="1631"/>
                  <a:ext cx="2" cy="3"/>
                </a:xfrm>
                <a:custGeom>
                  <a:avLst/>
                  <a:gdLst>
                    <a:gd name="T0" fmla="*/ 2 w 2"/>
                    <a:gd name="T1" fmla="*/ 0 h 3"/>
                    <a:gd name="T2" fmla="*/ 2 w 2"/>
                    <a:gd name="T3" fmla="*/ 0 h 3"/>
                    <a:gd name="T4" fmla="*/ 2 w 2"/>
                    <a:gd name="T5" fmla="*/ 0 h 3"/>
                    <a:gd name="T6" fmla="*/ 2 w 2"/>
                    <a:gd name="T7" fmla="*/ 0 h 3"/>
                    <a:gd name="T8" fmla="*/ 0 w 2"/>
                    <a:gd name="T9" fmla="*/ 1 h 3"/>
                    <a:gd name="T10" fmla="*/ 0 w 2"/>
                    <a:gd name="T11" fmla="*/ 1 h 3"/>
                    <a:gd name="T12" fmla="*/ 0 w 2"/>
                    <a:gd name="T13" fmla="*/ 1 h 3"/>
                    <a:gd name="T14" fmla="*/ 0 w 2"/>
                    <a:gd name="T15" fmla="*/ 1 h 3"/>
                    <a:gd name="T16" fmla="*/ 0 w 2"/>
                    <a:gd name="T17" fmla="*/ 1 h 3"/>
                    <a:gd name="T18" fmla="*/ 0 w 2"/>
                    <a:gd name="T19" fmla="*/ 1 h 3"/>
                    <a:gd name="T20" fmla="*/ 0 w 2"/>
                    <a:gd name="T21" fmla="*/ 3 h 3"/>
                    <a:gd name="T22" fmla="*/ 0 w 2"/>
                    <a:gd name="T23" fmla="*/ 3 h 3"/>
                    <a:gd name="T24" fmla="*/ 0 w 2"/>
                    <a:gd name="T25" fmla="*/ 3 h 3"/>
                    <a:gd name="T26" fmla="*/ 2 w 2"/>
                    <a:gd name="T27" fmla="*/ 3 h 3"/>
                    <a:gd name="T28" fmla="*/ 2 w 2"/>
                    <a:gd name="T29" fmla="*/ 3 h 3"/>
                    <a:gd name="T30" fmla="*/ 2 w 2"/>
                    <a:gd name="T31" fmla="*/ 3 h 3"/>
                    <a:gd name="T32" fmla="*/ 2 w 2"/>
                    <a:gd name="T33" fmla="*/ 3 h 3"/>
                    <a:gd name="T34" fmla="*/ 2 w 2"/>
                    <a:gd name="T35" fmla="*/ 3 h 3"/>
                    <a:gd name="T36" fmla="*/ 2 w 2"/>
                    <a:gd name="T37" fmla="*/ 3 h 3"/>
                    <a:gd name="T38" fmla="*/ 2 w 2"/>
                    <a:gd name="T39" fmla="*/ 3 h 3"/>
                    <a:gd name="T40" fmla="*/ 2 w 2"/>
                    <a:gd name="T41" fmla="*/ 3 h 3"/>
                    <a:gd name="T42" fmla="*/ 2 w 2"/>
                    <a:gd name="T43" fmla="*/ 3 h 3"/>
                    <a:gd name="T44" fmla="*/ 2 w 2"/>
                    <a:gd name="T45" fmla="*/ 3 h 3"/>
                    <a:gd name="T46" fmla="*/ 2 w 2"/>
                    <a:gd name="T47" fmla="*/ 1 h 3"/>
                    <a:gd name="T48" fmla="*/ 2 w 2"/>
                    <a:gd name="T49" fmla="*/ 1 h 3"/>
                    <a:gd name="T50" fmla="*/ 2 w 2"/>
                    <a:gd name="T51" fmla="*/ 1 h 3"/>
                    <a:gd name="T52" fmla="*/ 2 w 2"/>
                    <a:gd name="T53" fmla="*/ 1 h 3"/>
                    <a:gd name="T54" fmla="*/ 2 w 2"/>
                    <a:gd name="T55" fmla="*/ 1 h 3"/>
                    <a:gd name="T56" fmla="*/ 2 w 2"/>
                    <a:gd name="T57" fmla="*/ 1 h 3"/>
                    <a:gd name="T58" fmla="*/ 2 w 2"/>
                    <a:gd name="T59" fmla="*/ 0 h 3"/>
                    <a:gd name="T60" fmla="*/ 2 w 2"/>
                    <a:gd name="T61" fmla="*/ 0 h 3"/>
                    <a:gd name="T62" fmla="*/ 2 w 2"/>
                    <a:gd name="T63" fmla="*/ 0 h 3"/>
                    <a:gd name="T64" fmla="*/ 2 w 2"/>
                    <a:gd name="T6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 h="3">
                      <a:moveTo>
                        <a:pt x="2" y="0"/>
                      </a:moveTo>
                      <a:lnTo>
                        <a:pt x="2" y="0"/>
                      </a:lnTo>
                      <a:lnTo>
                        <a:pt x="2" y="0"/>
                      </a:lnTo>
                      <a:lnTo>
                        <a:pt x="2" y="0"/>
                      </a:lnTo>
                      <a:lnTo>
                        <a:pt x="0" y="1"/>
                      </a:lnTo>
                      <a:lnTo>
                        <a:pt x="0" y="1"/>
                      </a:lnTo>
                      <a:lnTo>
                        <a:pt x="0" y="1"/>
                      </a:lnTo>
                      <a:lnTo>
                        <a:pt x="0" y="1"/>
                      </a:lnTo>
                      <a:lnTo>
                        <a:pt x="0" y="1"/>
                      </a:lnTo>
                      <a:lnTo>
                        <a:pt x="0" y="1"/>
                      </a:lnTo>
                      <a:lnTo>
                        <a:pt x="0" y="3"/>
                      </a:lnTo>
                      <a:lnTo>
                        <a:pt x="0" y="3"/>
                      </a:lnTo>
                      <a:lnTo>
                        <a:pt x="0" y="3"/>
                      </a:lnTo>
                      <a:lnTo>
                        <a:pt x="2" y="3"/>
                      </a:lnTo>
                      <a:lnTo>
                        <a:pt x="2" y="3"/>
                      </a:lnTo>
                      <a:lnTo>
                        <a:pt x="2" y="3"/>
                      </a:lnTo>
                      <a:lnTo>
                        <a:pt x="2" y="3"/>
                      </a:lnTo>
                      <a:lnTo>
                        <a:pt x="2" y="3"/>
                      </a:lnTo>
                      <a:lnTo>
                        <a:pt x="2" y="3"/>
                      </a:lnTo>
                      <a:lnTo>
                        <a:pt x="2" y="3"/>
                      </a:lnTo>
                      <a:lnTo>
                        <a:pt x="2" y="3"/>
                      </a:lnTo>
                      <a:lnTo>
                        <a:pt x="2" y="3"/>
                      </a:lnTo>
                      <a:lnTo>
                        <a:pt x="2" y="3"/>
                      </a:lnTo>
                      <a:lnTo>
                        <a:pt x="2" y="1"/>
                      </a:lnTo>
                      <a:lnTo>
                        <a:pt x="2" y="1"/>
                      </a:lnTo>
                      <a:lnTo>
                        <a:pt x="2" y="1"/>
                      </a:lnTo>
                      <a:lnTo>
                        <a:pt x="2" y="1"/>
                      </a:lnTo>
                      <a:lnTo>
                        <a:pt x="2" y="1"/>
                      </a:lnTo>
                      <a:lnTo>
                        <a:pt x="2" y="1"/>
                      </a:lnTo>
                      <a:lnTo>
                        <a:pt x="2" y="0"/>
                      </a:lnTo>
                      <a:lnTo>
                        <a:pt x="2" y="0"/>
                      </a:lnTo>
                      <a:lnTo>
                        <a:pt x="2" y="0"/>
                      </a:lnTo>
                      <a:lnTo>
                        <a:pt x="2" y="0"/>
                      </a:lnTo>
                      <a:close/>
                    </a:path>
                  </a:pathLst>
                </a:custGeom>
                <a:solidFill>
                  <a:srgbClr val="000000"/>
                </a:solidFill>
                <a:ln w="9525">
                  <a:solidFill>
                    <a:schemeClr val="hlink"/>
                  </a:solidFill>
                  <a:round/>
                  <a:headEnd/>
                  <a:tailEnd/>
                </a:ln>
              </p:spPr>
              <p:txBody>
                <a:bodyPr/>
                <a:lstStyle/>
                <a:p>
                  <a:endParaRPr lang="en-US"/>
                </a:p>
              </p:txBody>
            </p:sp>
            <p:sp>
              <p:nvSpPr>
                <p:cNvPr id="2437" name="Freeform 389"/>
                <p:cNvSpPr>
                  <a:spLocks/>
                </p:cNvSpPr>
                <p:nvPr/>
              </p:nvSpPr>
              <p:spPr bwMode="auto">
                <a:xfrm>
                  <a:off x="3776" y="1631"/>
                  <a:ext cx="2" cy="3"/>
                </a:xfrm>
                <a:custGeom>
                  <a:avLst/>
                  <a:gdLst>
                    <a:gd name="T0" fmla="*/ 2 w 2"/>
                    <a:gd name="T1" fmla="*/ 0 h 3"/>
                    <a:gd name="T2" fmla="*/ 0 w 2"/>
                    <a:gd name="T3" fmla="*/ 1 h 3"/>
                    <a:gd name="T4" fmla="*/ 0 w 2"/>
                    <a:gd name="T5" fmla="*/ 3 h 3"/>
                    <a:gd name="T6" fmla="*/ 2 w 2"/>
                    <a:gd name="T7" fmla="*/ 3 h 3"/>
                    <a:gd name="T8" fmla="*/ 2 w 2"/>
                    <a:gd name="T9" fmla="*/ 1 h 3"/>
                    <a:gd name="T10" fmla="*/ 2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2" y="0"/>
                      </a:moveTo>
                      <a:lnTo>
                        <a:pt x="0" y="1"/>
                      </a:lnTo>
                      <a:lnTo>
                        <a:pt x="0" y="3"/>
                      </a:lnTo>
                      <a:lnTo>
                        <a:pt x="2" y="3"/>
                      </a:lnTo>
                      <a:lnTo>
                        <a:pt x="2" y="1"/>
                      </a:lnTo>
                      <a:lnTo>
                        <a:pt x="2"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38" name="Freeform 390"/>
                <p:cNvSpPr>
                  <a:spLocks/>
                </p:cNvSpPr>
                <p:nvPr/>
              </p:nvSpPr>
              <p:spPr bwMode="auto">
                <a:xfrm>
                  <a:off x="3688" y="1570"/>
                  <a:ext cx="73" cy="9"/>
                </a:xfrm>
                <a:custGeom>
                  <a:avLst/>
                  <a:gdLst>
                    <a:gd name="T0" fmla="*/ 11 w 73"/>
                    <a:gd name="T1" fmla="*/ 0 h 9"/>
                    <a:gd name="T2" fmla="*/ 62 w 73"/>
                    <a:gd name="T3" fmla="*/ 0 h 9"/>
                    <a:gd name="T4" fmla="*/ 73 w 73"/>
                    <a:gd name="T5" fmla="*/ 9 h 9"/>
                    <a:gd name="T6" fmla="*/ 0 w 73"/>
                    <a:gd name="T7" fmla="*/ 9 h 9"/>
                    <a:gd name="T8" fmla="*/ 11 w 73"/>
                    <a:gd name="T9" fmla="*/ 0 h 9"/>
                  </a:gdLst>
                  <a:ahLst/>
                  <a:cxnLst>
                    <a:cxn ang="0">
                      <a:pos x="T0" y="T1"/>
                    </a:cxn>
                    <a:cxn ang="0">
                      <a:pos x="T2" y="T3"/>
                    </a:cxn>
                    <a:cxn ang="0">
                      <a:pos x="T4" y="T5"/>
                    </a:cxn>
                    <a:cxn ang="0">
                      <a:pos x="T6" y="T7"/>
                    </a:cxn>
                    <a:cxn ang="0">
                      <a:pos x="T8" y="T9"/>
                    </a:cxn>
                  </a:cxnLst>
                  <a:rect l="0" t="0" r="r" b="b"/>
                  <a:pathLst>
                    <a:path w="73" h="9">
                      <a:moveTo>
                        <a:pt x="11" y="0"/>
                      </a:moveTo>
                      <a:lnTo>
                        <a:pt x="62" y="0"/>
                      </a:lnTo>
                      <a:lnTo>
                        <a:pt x="73" y="9"/>
                      </a:lnTo>
                      <a:lnTo>
                        <a:pt x="0" y="9"/>
                      </a:lnTo>
                      <a:lnTo>
                        <a:pt x="11"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39" name="Freeform 391"/>
                <p:cNvSpPr>
                  <a:spLocks/>
                </p:cNvSpPr>
                <p:nvPr/>
              </p:nvSpPr>
              <p:spPr bwMode="auto">
                <a:xfrm>
                  <a:off x="3671" y="1578"/>
                  <a:ext cx="18" cy="15"/>
                </a:xfrm>
                <a:custGeom>
                  <a:avLst/>
                  <a:gdLst>
                    <a:gd name="T0" fmla="*/ 17 w 18"/>
                    <a:gd name="T1" fmla="*/ 0 h 15"/>
                    <a:gd name="T2" fmla="*/ 17 w 18"/>
                    <a:gd name="T3" fmla="*/ 0 h 15"/>
                    <a:gd name="T4" fmla="*/ 17 w 18"/>
                    <a:gd name="T5" fmla="*/ 0 h 15"/>
                    <a:gd name="T6" fmla="*/ 17 w 18"/>
                    <a:gd name="T7" fmla="*/ 0 h 15"/>
                    <a:gd name="T8" fmla="*/ 18 w 18"/>
                    <a:gd name="T9" fmla="*/ 0 h 15"/>
                    <a:gd name="T10" fmla="*/ 18 w 18"/>
                    <a:gd name="T11" fmla="*/ 1 h 15"/>
                    <a:gd name="T12" fmla="*/ 18 w 18"/>
                    <a:gd name="T13" fmla="*/ 1 h 15"/>
                    <a:gd name="T14" fmla="*/ 18 w 18"/>
                    <a:gd name="T15" fmla="*/ 1 h 15"/>
                    <a:gd name="T16" fmla="*/ 18 w 18"/>
                    <a:gd name="T17" fmla="*/ 1 h 15"/>
                    <a:gd name="T18" fmla="*/ 18 w 18"/>
                    <a:gd name="T19" fmla="*/ 1 h 15"/>
                    <a:gd name="T20" fmla="*/ 18 w 18"/>
                    <a:gd name="T21" fmla="*/ 1 h 15"/>
                    <a:gd name="T22" fmla="*/ 18 w 18"/>
                    <a:gd name="T23" fmla="*/ 1 h 15"/>
                    <a:gd name="T24" fmla="*/ 18 w 18"/>
                    <a:gd name="T25" fmla="*/ 3 h 15"/>
                    <a:gd name="T26" fmla="*/ 18 w 18"/>
                    <a:gd name="T27" fmla="*/ 3 h 15"/>
                    <a:gd name="T28" fmla="*/ 18 w 18"/>
                    <a:gd name="T29" fmla="*/ 3 h 15"/>
                    <a:gd name="T30" fmla="*/ 18 w 18"/>
                    <a:gd name="T31" fmla="*/ 3 h 15"/>
                    <a:gd name="T32" fmla="*/ 17 w 18"/>
                    <a:gd name="T33" fmla="*/ 3 h 15"/>
                    <a:gd name="T34" fmla="*/ 0 w 18"/>
                    <a:gd name="T35" fmla="*/ 15 h 15"/>
                    <a:gd name="T36" fmla="*/ 0 w 18"/>
                    <a:gd name="T37" fmla="*/ 13 h 15"/>
                    <a:gd name="T38" fmla="*/ 0 w 18"/>
                    <a:gd name="T39" fmla="*/ 13 h 15"/>
                    <a:gd name="T40" fmla="*/ 0 w 18"/>
                    <a:gd name="T41" fmla="*/ 13 h 15"/>
                    <a:gd name="T42" fmla="*/ 0 w 18"/>
                    <a:gd name="T43" fmla="*/ 13 h 15"/>
                    <a:gd name="T44" fmla="*/ 0 w 18"/>
                    <a:gd name="T45" fmla="*/ 13 h 15"/>
                    <a:gd name="T46" fmla="*/ 0 w 18"/>
                    <a:gd name="T47" fmla="*/ 13 h 15"/>
                    <a:gd name="T48" fmla="*/ 0 w 18"/>
                    <a:gd name="T49" fmla="*/ 13 h 15"/>
                    <a:gd name="T50" fmla="*/ 0 w 18"/>
                    <a:gd name="T51" fmla="*/ 12 h 15"/>
                    <a:gd name="T52" fmla="*/ 0 w 18"/>
                    <a:gd name="T53" fmla="*/ 12 h 15"/>
                    <a:gd name="T54" fmla="*/ 0 w 18"/>
                    <a:gd name="T55" fmla="*/ 12 h 15"/>
                    <a:gd name="T56" fmla="*/ 0 w 18"/>
                    <a:gd name="T57" fmla="*/ 12 h 15"/>
                    <a:gd name="T58" fmla="*/ 0 w 18"/>
                    <a:gd name="T59" fmla="*/ 12 h 15"/>
                    <a:gd name="T60" fmla="*/ 0 w 18"/>
                    <a:gd name="T61" fmla="*/ 12 h 15"/>
                    <a:gd name="T62" fmla="*/ 0 w 18"/>
                    <a:gd name="T63" fmla="*/ 12 h 15"/>
                    <a:gd name="T64" fmla="*/ 0 w 18"/>
                    <a:gd name="T65"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 h="15">
                      <a:moveTo>
                        <a:pt x="0" y="12"/>
                      </a:moveTo>
                      <a:lnTo>
                        <a:pt x="17" y="0"/>
                      </a:lnTo>
                      <a:lnTo>
                        <a:pt x="17" y="0"/>
                      </a:lnTo>
                      <a:lnTo>
                        <a:pt x="17" y="0"/>
                      </a:lnTo>
                      <a:lnTo>
                        <a:pt x="17" y="0"/>
                      </a:lnTo>
                      <a:lnTo>
                        <a:pt x="17" y="0"/>
                      </a:lnTo>
                      <a:lnTo>
                        <a:pt x="17" y="0"/>
                      </a:lnTo>
                      <a:lnTo>
                        <a:pt x="17" y="0"/>
                      </a:lnTo>
                      <a:lnTo>
                        <a:pt x="17" y="0"/>
                      </a:lnTo>
                      <a:lnTo>
                        <a:pt x="18" y="0"/>
                      </a:lnTo>
                      <a:lnTo>
                        <a:pt x="18" y="0"/>
                      </a:lnTo>
                      <a:lnTo>
                        <a:pt x="18" y="1"/>
                      </a:lnTo>
                      <a:lnTo>
                        <a:pt x="18" y="1"/>
                      </a:lnTo>
                      <a:lnTo>
                        <a:pt x="18" y="1"/>
                      </a:lnTo>
                      <a:lnTo>
                        <a:pt x="18" y="1"/>
                      </a:lnTo>
                      <a:lnTo>
                        <a:pt x="18" y="1"/>
                      </a:lnTo>
                      <a:lnTo>
                        <a:pt x="18" y="1"/>
                      </a:lnTo>
                      <a:lnTo>
                        <a:pt x="18" y="1"/>
                      </a:lnTo>
                      <a:lnTo>
                        <a:pt x="18" y="1"/>
                      </a:lnTo>
                      <a:lnTo>
                        <a:pt x="18" y="1"/>
                      </a:lnTo>
                      <a:lnTo>
                        <a:pt x="18" y="1"/>
                      </a:lnTo>
                      <a:lnTo>
                        <a:pt x="18" y="1"/>
                      </a:lnTo>
                      <a:lnTo>
                        <a:pt x="18" y="1"/>
                      </a:lnTo>
                      <a:lnTo>
                        <a:pt x="18" y="1"/>
                      </a:lnTo>
                      <a:lnTo>
                        <a:pt x="18" y="3"/>
                      </a:lnTo>
                      <a:lnTo>
                        <a:pt x="18" y="3"/>
                      </a:lnTo>
                      <a:lnTo>
                        <a:pt x="18" y="3"/>
                      </a:lnTo>
                      <a:lnTo>
                        <a:pt x="18" y="3"/>
                      </a:lnTo>
                      <a:lnTo>
                        <a:pt x="18" y="3"/>
                      </a:lnTo>
                      <a:lnTo>
                        <a:pt x="18" y="3"/>
                      </a:lnTo>
                      <a:lnTo>
                        <a:pt x="18" y="3"/>
                      </a:lnTo>
                      <a:lnTo>
                        <a:pt x="18" y="3"/>
                      </a:lnTo>
                      <a:lnTo>
                        <a:pt x="17" y="3"/>
                      </a:lnTo>
                      <a:lnTo>
                        <a:pt x="17" y="3"/>
                      </a:lnTo>
                      <a:lnTo>
                        <a:pt x="0" y="15"/>
                      </a:lnTo>
                      <a:lnTo>
                        <a:pt x="0" y="15"/>
                      </a:lnTo>
                      <a:lnTo>
                        <a:pt x="0" y="15"/>
                      </a:lnTo>
                      <a:lnTo>
                        <a:pt x="0" y="13"/>
                      </a:lnTo>
                      <a:lnTo>
                        <a:pt x="0" y="13"/>
                      </a:lnTo>
                      <a:lnTo>
                        <a:pt x="0" y="13"/>
                      </a:lnTo>
                      <a:lnTo>
                        <a:pt x="0" y="13"/>
                      </a:lnTo>
                      <a:lnTo>
                        <a:pt x="0" y="13"/>
                      </a:lnTo>
                      <a:lnTo>
                        <a:pt x="0" y="13"/>
                      </a:lnTo>
                      <a:lnTo>
                        <a:pt x="0" y="13"/>
                      </a:lnTo>
                      <a:lnTo>
                        <a:pt x="0" y="13"/>
                      </a:lnTo>
                      <a:lnTo>
                        <a:pt x="0" y="13"/>
                      </a:lnTo>
                      <a:lnTo>
                        <a:pt x="0" y="13"/>
                      </a:lnTo>
                      <a:lnTo>
                        <a:pt x="0" y="13"/>
                      </a:lnTo>
                      <a:lnTo>
                        <a:pt x="0" y="13"/>
                      </a:lnTo>
                      <a:lnTo>
                        <a:pt x="0" y="13"/>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close/>
                    </a:path>
                  </a:pathLst>
                </a:custGeom>
                <a:solidFill>
                  <a:srgbClr val="000000"/>
                </a:solidFill>
                <a:ln w="9525">
                  <a:solidFill>
                    <a:schemeClr val="hlink"/>
                  </a:solidFill>
                  <a:round/>
                  <a:headEnd/>
                  <a:tailEnd/>
                </a:ln>
              </p:spPr>
              <p:txBody>
                <a:bodyPr/>
                <a:lstStyle/>
                <a:p>
                  <a:endParaRPr lang="en-US"/>
                </a:p>
              </p:txBody>
            </p:sp>
            <p:sp>
              <p:nvSpPr>
                <p:cNvPr id="2440" name="Freeform 392"/>
                <p:cNvSpPr>
                  <a:spLocks/>
                </p:cNvSpPr>
                <p:nvPr/>
              </p:nvSpPr>
              <p:spPr bwMode="auto">
                <a:xfrm>
                  <a:off x="3671" y="1578"/>
                  <a:ext cx="18" cy="15"/>
                </a:xfrm>
                <a:custGeom>
                  <a:avLst/>
                  <a:gdLst>
                    <a:gd name="T0" fmla="*/ 0 w 18"/>
                    <a:gd name="T1" fmla="*/ 12 h 15"/>
                    <a:gd name="T2" fmla="*/ 17 w 18"/>
                    <a:gd name="T3" fmla="*/ 0 h 15"/>
                    <a:gd name="T4" fmla="*/ 18 w 18"/>
                    <a:gd name="T5" fmla="*/ 0 h 15"/>
                    <a:gd name="T6" fmla="*/ 18 w 18"/>
                    <a:gd name="T7" fmla="*/ 1 h 15"/>
                    <a:gd name="T8" fmla="*/ 18 w 18"/>
                    <a:gd name="T9" fmla="*/ 3 h 15"/>
                    <a:gd name="T10" fmla="*/ 17 w 18"/>
                    <a:gd name="T11" fmla="*/ 3 h 15"/>
                    <a:gd name="T12" fmla="*/ 0 w 18"/>
                    <a:gd name="T13" fmla="*/ 15 h 15"/>
                    <a:gd name="T14" fmla="*/ 0 w 18"/>
                    <a:gd name="T15" fmla="*/ 13 h 15"/>
                    <a:gd name="T16" fmla="*/ 0 w 18"/>
                    <a:gd name="T1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5">
                      <a:moveTo>
                        <a:pt x="0" y="12"/>
                      </a:moveTo>
                      <a:lnTo>
                        <a:pt x="17" y="0"/>
                      </a:lnTo>
                      <a:lnTo>
                        <a:pt x="18" y="0"/>
                      </a:lnTo>
                      <a:lnTo>
                        <a:pt x="18" y="1"/>
                      </a:lnTo>
                      <a:lnTo>
                        <a:pt x="18" y="3"/>
                      </a:lnTo>
                      <a:lnTo>
                        <a:pt x="17" y="3"/>
                      </a:lnTo>
                      <a:lnTo>
                        <a:pt x="0" y="15"/>
                      </a:lnTo>
                      <a:lnTo>
                        <a:pt x="0" y="13"/>
                      </a:lnTo>
                      <a:lnTo>
                        <a:pt x="0" y="12"/>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1" name="Freeform 393"/>
                <p:cNvSpPr>
                  <a:spLocks/>
                </p:cNvSpPr>
                <p:nvPr/>
              </p:nvSpPr>
              <p:spPr bwMode="auto">
                <a:xfrm>
                  <a:off x="3671" y="1590"/>
                  <a:ext cx="1" cy="3"/>
                </a:xfrm>
                <a:custGeom>
                  <a:avLst/>
                  <a:gdLst>
                    <a:gd name="T0" fmla="*/ 0 h 3"/>
                    <a:gd name="T1" fmla="*/ 0 h 3"/>
                    <a:gd name="T2" fmla="*/ 0 h 3"/>
                    <a:gd name="T3" fmla="*/ 0 h 3"/>
                    <a:gd name="T4" fmla="*/ 0 h 3"/>
                    <a:gd name="T5" fmla="*/ 0 h 3"/>
                    <a:gd name="T6" fmla="*/ 0 h 3"/>
                    <a:gd name="T7" fmla="*/ 1 h 3"/>
                    <a:gd name="T8" fmla="*/ 1 h 3"/>
                    <a:gd name="T9" fmla="*/ 1 h 3"/>
                    <a:gd name="T10" fmla="*/ 1 h 3"/>
                    <a:gd name="T11" fmla="*/ 1 h 3"/>
                    <a:gd name="T12" fmla="*/ 1 h 3"/>
                    <a:gd name="T13" fmla="*/ 1 h 3"/>
                    <a:gd name="T14" fmla="*/ 3 h 3"/>
                    <a:gd name="T15" fmla="*/ 3 h 3"/>
                    <a:gd name="T16" fmla="*/ 3 h 3"/>
                    <a:gd name="T17" fmla="*/ 3 h 3"/>
                    <a:gd name="T18" fmla="*/ 3 h 3"/>
                    <a:gd name="T19" fmla="*/ 1 h 3"/>
                    <a:gd name="T20" fmla="*/ 1 h 3"/>
                    <a:gd name="T21" fmla="*/ 1 h 3"/>
                    <a:gd name="T22" fmla="*/ 1 h 3"/>
                    <a:gd name="T23" fmla="*/ 1 h 3"/>
                    <a:gd name="T24" fmla="*/ 1 h 3"/>
                    <a:gd name="T25" fmla="*/ 1 h 3"/>
                    <a:gd name="T26" fmla="*/ 0 h 3"/>
                    <a:gd name="T27" fmla="*/ 0 h 3"/>
                    <a:gd name="T28" fmla="*/ 0 h 3"/>
                    <a:gd name="T29" fmla="*/ 0 h 3"/>
                    <a:gd name="T30" fmla="*/ 0 h 3"/>
                    <a:gd name="T31" fmla="*/ 0 h 3"/>
                    <a:gd name="T32" fmla="*/ 0 h 3"/>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Lst>
                  <a:rect l="0" t="0" r="r" b="b"/>
                  <a:pathLst>
                    <a:path h="3">
                      <a:moveTo>
                        <a:pt x="0" y="0"/>
                      </a:moveTo>
                      <a:lnTo>
                        <a:pt x="0" y="0"/>
                      </a:lnTo>
                      <a:lnTo>
                        <a:pt x="0" y="0"/>
                      </a:lnTo>
                      <a:lnTo>
                        <a:pt x="0" y="0"/>
                      </a:lnTo>
                      <a:lnTo>
                        <a:pt x="0" y="0"/>
                      </a:lnTo>
                      <a:lnTo>
                        <a:pt x="0" y="0"/>
                      </a:lnTo>
                      <a:lnTo>
                        <a:pt x="0" y="0"/>
                      </a:lnTo>
                      <a:lnTo>
                        <a:pt x="0" y="1"/>
                      </a:lnTo>
                      <a:lnTo>
                        <a:pt x="0" y="1"/>
                      </a:lnTo>
                      <a:lnTo>
                        <a:pt x="0" y="1"/>
                      </a:lnTo>
                      <a:lnTo>
                        <a:pt x="0" y="1"/>
                      </a:lnTo>
                      <a:lnTo>
                        <a:pt x="0" y="1"/>
                      </a:lnTo>
                      <a:lnTo>
                        <a:pt x="0" y="1"/>
                      </a:lnTo>
                      <a:lnTo>
                        <a:pt x="0" y="1"/>
                      </a:lnTo>
                      <a:lnTo>
                        <a:pt x="0" y="3"/>
                      </a:lnTo>
                      <a:lnTo>
                        <a:pt x="0" y="3"/>
                      </a:lnTo>
                      <a:lnTo>
                        <a:pt x="0" y="3"/>
                      </a:lnTo>
                      <a:lnTo>
                        <a:pt x="0" y="3"/>
                      </a:lnTo>
                      <a:lnTo>
                        <a:pt x="0" y="3"/>
                      </a:lnTo>
                      <a:lnTo>
                        <a:pt x="0" y="1"/>
                      </a:lnTo>
                      <a:lnTo>
                        <a:pt x="0" y="1"/>
                      </a:lnTo>
                      <a:lnTo>
                        <a:pt x="0" y="1"/>
                      </a:lnTo>
                      <a:lnTo>
                        <a:pt x="0" y="1"/>
                      </a:lnTo>
                      <a:lnTo>
                        <a:pt x="0" y="1"/>
                      </a:lnTo>
                      <a:lnTo>
                        <a:pt x="0" y="1"/>
                      </a:lnTo>
                      <a:lnTo>
                        <a:pt x="0" y="1"/>
                      </a:lnTo>
                      <a:lnTo>
                        <a:pt x="0" y="0"/>
                      </a:lnTo>
                      <a:lnTo>
                        <a:pt x="0" y="0"/>
                      </a:lnTo>
                      <a:lnTo>
                        <a:pt x="0" y="0"/>
                      </a:lnTo>
                      <a:lnTo>
                        <a:pt x="0" y="0"/>
                      </a:lnTo>
                      <a:lnTo>
                        <a:pt x="0" y="0"/>
                      </a:lnTo>
                      <a:lnTo>
                        <a:pt x="0" y="0"/>
                      </a:lnTo>
                      <a:lnTo>
                        <a:pt x="0" y="0"/>
                      </a:lnTo>
                      <a:close/>
                    </a:path>
                  </a:pathLst>
                </a:custGeom>
                <a:solidFill>
                  <a:srgbClr val="000000"/>
                </a:solidFill>
                <a:ln w="9525">
                  <a:solidFill>
                    <a:schemeClr val="hlink"/>
                  </a:solidFill>
                  <a:round/>
                  <a:headEnd/>
                  <a:tailEnd/>
                </a:ln>
              </p:spPr>
              <p:txBody>
                <a:bodyPr/>
                <a:lstStyle/>
                <a:p>
                  <a:endParaRPr lang="en-US"/>
                </a:p>
              </p:txBody>
            </p:sp>
            <p:sp>
              <p:nvSpPr>
                <p:cNvPr id="2442" name="Freeform 394"/>
                <p:cNvSpPr>
                  <a:spLocks/>
                </p:cNvSpPr>
                <p:nvPr/>
              </p:nvSpPr>
              <p:spPr bwMode="auto">
                <a:xfrm>
                  <a:off x="3671" y="1590"/>
                  <a:ext cx="1" cy="3"/>
                </a:xfrm>
                <a:custGeom>
                  <a:avLst/>
                  <a:gdLst>
                    <a:gd name="T0" fmla="*/ 0 h 3"/>
                    <a:gd name="T1" fmla="*/ 1 h 3"/>
                    <a:gd name="T2" fmla="*/ 3 h 3"/>
                    <a:gd name="T3" fmla="*/ 1 h 3"/>
                    <a:gd name="T4" fmla="*/ 0 h 3"/>
                  </a:gdLst>
                  <a:ahLst/>
                  <a:cxnLst>
                    <a:cxn ang="0">
                      <a:pos x="0" y="T0"/>
                    </a:cxn>
                    <a:cxn ang="0">
                      <a:pos x="0" y="T1"/>
                    </a:cxn>
                    <a:cxn ang="0">
                      <a:pos x="0" y="T2"/>
                    </a:cxn>
                    <a:cxn ang="0">
                      <a:pos x="0" y="T3"/>
                    </a:cxn>
                    <a:cxn ang="0">
                      <a:pos x="0" y="T4"/>
                    </a:cxn>
                  </a:cxnLst>
                  <a:rect l="0" t="0" r="r" b="b"/>
                  <a:pathLst>
                    <a:path h="3">
                      <a:moveTo>
                        <a:pt x="0" y="0"/>
                      </a:moveTo>
                      <a:lnTo>
                        <a:pt x="0" y="1"/>
                      </a:lnTo>
                      <a:lnTo>
                        <a:pt x="0" y="3"/>
                      </a:lnTo>
                      <a:lnTo>
                        <a:pt x="0" y="1"/>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3" name="Freeform 395"/>
                <p:cNvSpPr>
                  <a:spLocks/>
                </p:cNvSpPr>
                <p:nvPr/>
              </p:nvSpPr>
              <p:spPr bwMode="auto">
                <a:xfrm>
                  <a:off x="3759" y="1578"/>
                  <a:ext cx="19" cy="13"/>
                </a:xfrm>
                <a:custGeom>
                  <a:avLst/>
                  <a:gdLst>
                    <a:gd name="T0" fmla="*/ 0 w 19"/>
                    <a:gd name="T1" fmla="*/ 0 h 13"/>
                    <a:gd name="T2" fmla="*/ 0 w 19"/>
                    <a:gd name="T3" fmla="*/ 0 h 13"/>
                    <a:gd name="T4" fmla="*/ 0 w 19"/>
                    <a:gd name="T5" fmla="*/ 0 h 13"/>
                    <a:gd name="T6" fmla="*/ 0 w 19"/>
                    <a:gd name="T7" fmla="*/ 0 h 13"/>
                    <a:gd name="T8" fmla="*/ 0 w 19"/>
                    <a:gd name="T9" fmla="*/ 0 h 13"/>
                    <a:gd name="T10" fmla="*/ 0 w 19"/>
                    <a:gd name="T11" fmla="*/ 0 h 13"/>
                    <a:gd name="T12" fmla="*/ 0 w 19"/>
                    <a:gd name="T13" fmla="*/ 1 h 13"/>
                    <a:gd name="T14" fmla="*/ 0 w 19"/>
                    <a:gd name="T15" fmla="*/ 1 h 13"/>
                    <a:gd name="T16" fmla="*/ 0 w 19"/>
                    <a:gd name="T17" fmla="*/ 1 h 13"/>
                    <a:gd name="T18" fmla="*/ 0 w 19"/>
                    <a:gd name="T19" fmla="*/ 1 h 13"/>
                    <a:gd name="T20" fmla="*/ 0 w 19"/>
                    <a:gd name="T21" fmla="*/ 1 h 13"/>
                    <a:gd name="T22" fmla="*/ 0 w 19"/>
                    <a:gd name="T23" fmla="*/ 1 h 13"/>
                    <a:gd name="T24" fmla="*/ 0 w 19"/>
                    <a:gd name="T25" fmla="*/ 1 h 13"/>
                    <a:gd name="T26" fmla="*/ 0 w 19"/>
                    <a:gd name="T27" fmla="*/ 3 h 13"/>
                    <a:gd name="T28" fmla="*/ 0 w 19"/>
                    <a:gd name="T29" fmla="*/ 3 h 13"/>
                    <a:gd name="T30" fmla="*/ 0 w 19"/>
                    <a:gd name="T31" fmla="*/ 3 h 13"/>
                    <a:gd name="T32" fmla="*/ 0 w 19"/>
                    <a:gd name="T33" fmla="*/ 3 h 13"/>
                    <a:gd name="T34" fmla="*/ 19 w 19"/>
                    <a:gd name="T35" fmla="*/ 13 h 13"/>
                    <a:gd name="T36" fmla="*/ 19 w 19"/>
                    <a:gd name="T37" fmla="*/ 13 h 13"/>
                    <a:gd name="T38" fmla="*/ 17 w 19"/>
                    <a:gd name="T39" fmla="*/ 13 h 13"/>
                    <a:gd name="T40" fmla="*/ 17 w 19"/>
                    <a:gd name="T41" fmla="*/ 13 h 13"/>
                    <a:gd name="T42" fmla="*/ 17 w 19"/>
                    <a:gd name="T43" fmla="*/ 13 h 13"/>
                    <a:gd name="T44" fmla="*/ 17 w 19"/>
                    <a:gd name="T45" fmla="*/ 13 h 13"/>
                    <a:gd name="T46" fmla="*/ 17 w 19"/>
                    <a:gd name="T47" fmla="*/ 13 h 13"/>
                    <a:gd name="T48" fmla="*/ 17 w 19"/>
                    <a:gd name="T49" fmla="*/ 12 h 13"/>
                    <a:gd name="T50" fmla="*/ 17 w 19"/>
                    <a:gd name="T51" fmla="*/ 12 h 13"/>
                    <a:gd name="T52" fmla="*/ 17 w 19"/>
                    <a:gd name="T53" fmla="*/ 12 h 13"/>
                    <a:gd name="T54" fmla="*/ 17 w 19"/>
                    <a:gd name="T55" fmla="*/ 12 h 13"/>
                    <a:gd name="T56" fmla="*/ 19 w 19"/>
                    <a:gd name="T57" fmla="*/ 12 h 13"/>
                    <a:gd name="T58" fmla="*/ 19 w 19"/>
                    <a:gd name="T59" fmla="*/ 12 h 13"/>
                    <a:gd name="T60" fmla="*/ 19 w 19"/>
                    <a:gd name="T61" fmla="*/ 12 h 13"/>
                    <a:gd name="T62" fmla="*/ 19 w 19"/>
                    <a:gd name="T63" fmla="*/ 12 h 13"/>
                    <a:gd name="T64" fmla="*/ 19 w 19"/>
                    <a:gd name="T65"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3">
                      <a:moveTo>
                        <a:pt x="19" y="12"/>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3"/>
                      </a:lnTo>
                      <a:lnTo>
                        <a:pt x="0" y="3"/>
                      </a:lnTo>
                      <a:lnTo>
                        <a:pt x="0" y="3"/>
                      </a:lnTo>
                      <a:lnTo>
                        <a:pt x="0" y="3"/>
                      </a:lnTo>
                      <a:lnTo>
                        <a:pt x="0" y="3"/>
                      </a:lnTo>
                      <a:lnTo>
                        <a:pt x="0" y="3"/>
                      </a:lnTo>
                      <a:lnTo>
                        <a:pt x="0" y="3"/>
                      </a:lnTo>
                      <a:lnTo>
                        <a:pt x="0" y="3"/>
                      </a:lnTo>
                      <a:lnTo>
                        <a:pt x="19" y="13"/>
                      </a:lnTo>
                      <a:lnTo>
                        <a:pt x="19" y="13"/>
                      </a:lnTo>
                      <a:lnTo>
                        <a:pt x="19" y="13"/>
                      </a:lnTo>
                      <a:lnTo>
                        <a:pt x="19" y="13"/>
                      </a:lnTo>
                      <a:lnTo>
                        <a:pt x="19" y="13"/>
                      </a:lnTo>
                      <a:lnTo>
                        <a:pt x="17" y="13"/>
                      </a:lnTo>
                      <a:lnTo>
                        <a:pt x="17" y="13"/>
                      </a:lnTo>
                      <a:lnTo>
                        <a:pt x="17" y="13"/>
                      </a:lnTo>
                      <a:lnTo>
                        <a:pt x="17" y="13"/>
                      </a:lnTo>
                      <a:lnTo>
                        <a:pt x="17" y="13"/>
                      </a:lnTo>
                      <a:lnTo>
                        <a:pt x="17" y="13"/>
                      </a:lnTo>
                      <a:lnTo>
                        <a:pt x="17" y="13"/>
                      </a:lnTo>
                      <a:lnTo>
                        <a:pt x="17" y="13"/>
                      </a:lnTo>
                      <a:lnTo>
                        <a:pt x="17" y="13"/>
                      </a:lnTo>
                      <a:lnTo>
                        <a:pt x="17" y="13"/>
                      </a:lnTo>
                      <a:lnTo>
                        <a:pt x="17" y="12"/>
                      </a:lnTo>
                      <a:lnTo>
                        <a:pt x="17" y="12"/>
                      </a:lnTo>
                      <a:lnTo>
                        <a:pt x="17" y="12"/>
                      </a:lnTo>
                      <a:lnTo>
                        <a:pt x="17" y="12"/>
                      </a:lnTo>
                      <a:lnTo>
                        <a:pt x="17" y="12"/>
                      </a:lnTo>
                      <a:lnTo>
                        <a:pt x="17" y="12"/>
                      </a:lnTo>
                      <a:lnTo>
                        <a:pt x="17" y="12"/>
                      </a:lnTo>
                      <a:lnTo>
                        <a:pt x="19" y="12"/>
                      </a:lnTo>
                      <a:lnTo>
                        <a:pt x="19" y="12"/>
                      </a:lnTo>
                      <a:lnTo>
                        <a:pt x="19" y="12"/>
                      </a:lnTo>
                      <a:lnTo>
                        <a:pt x="19" y="12"/>
                      </a:lnTo>
                      <a:lnTo>
                        <a:pt x="19" y="12"/>
                      </a:lnTo>
                      <a:lnTo>
                        <a:pt x="19" y="12"/>
                      </a:lnTo>
                      <a:lnTo>
                        <a:pt x="19" y="12"/>
                      </a:lnTo>
                      <a:lnTo>
                        <a:pt x="19" y="12"/>
                      </a:lnTo>
                      <a:lnTo>
                        <a:pt x="19" y="12"/>
                      </a:lnTo>
                      <a:lnTo>
                        <a:pt x="19" y="12"/>
                      </a:lnTo>
                      <a:lnTo>
                        <a:pt x="19" y="12"/>
                      </a:lnTo>
                      <a:close/>
                    </a:path>
                  </a:pathLst>
                </a:custGeom>
                <a:solidFill>
                  <a:srgbClr val="000000"/>
                </a:solidFill>
                <a:ln w="9525">
                  <a:solidFill>
                    <a:schemeClr val="hlink"/>
                  </a:solidFill>
                  <a:round/>
                  <a:headEnd/>
                  <a:tailEnd/>
                </a:ln>
              </p:spPr>
              <p:txBody>
                <a:bodyPr/>
                <a:lstStyle/>
                <a:p>
                  <a:endParaRPr lang="en-US"/>
                </a:p>
              </p:txBody>
            </p:sp>
            <p:sp>
              <p:nvSpPr>
                <p:cNvPr id="2444" name="Freeform 396"/>
                <p:cNvSpPr>
                  <a:spLocks/>
                </p:cNvSpPr>
                <p:nvPr/>
              </p:nvSpPr>
              <p:spPr bwMode="auto">
                <a:xfrm>
                  <a:off x="3759" y="1578"/>
                  <a:ext cx="19" cy="13"/>
                </a:xfrm>
                <a:custGeom>
                  <a:avLst/>
                  <a:gdLst>
                    <a:gd name="T0" fmla="*/ 19 w 19"/>
                    <a:gd name="T1" fmla="*/ 12 h 13"/>
                    <a:gd name="T2" fmla="*/ 0 w 19"/>
                    <a:gd name="T3" fmla="*/ 0 h 13"/>
                    <a:gd name="T4" fmla="*/ 0 w 19"/>
                    <a:gd name="T5" fmla="*/ 1 h 13"/>
                    <a:gd name="T6" fmla="*/ 0 w 19"/>
                    <a:gd name="T7" fmla="*/ 3 h 13"/>
                    <a:gd name="T8" fmla="*/ 19 w 19"/>
                    <a:gd name="T9" fmla="*/ 13 h 13"/>
                    <a:gd name="T10" fmla="*/ 17 w 19"/>
                    <a:gd name="T11" fmla="*/ 13 h 13"/>
                    <a:gd name="T12" fmla="*/ 17 w 19"/>
                    <a:gd name="T13" fmla="*/ 12 h 13"/>
                    <a:gd name="T14" fmla="*/ 19 w 19"/>
                    <a:gd name="T15" fmla="*/ 1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19" y="12"/>
                      </a:moveTo>
                      <a:lnTo>
                        <a:pt x="0" y="0"/>
                      </a:lnTo>
                      <a:lnTo>
                        <a:pt x="0" y="1"/>
                      </a:lnTo>
                      <a:lnTo>
                        <a:pt x="0" y="3"/>
                      </a:lnTo>
                      <a:lnTo>
                        <a:pt x="19" y="13"/>
                      </a:lnTo>
                      <a:lnTo>
                        <a:pt x="17" y="13"/>
                      </a:lnTo>
                      <a:lnTo>
                        <a:pt x="17" y="12"/>
                      </a:lnTo>
                      <a:lnTo>
                        <a:pt x="19" y="12"/>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5" name="Freeform 397"/>
                <p:cNvSpPr>
                  <a:spLocks/>
                </p:cNvSpPr>
                <p:nvPr/>
              </p:nvSpPr>
              <p:spPr bwMode="auto">
                <a:xfrm>
                  <a:off x="3776" y="1590"/>
                  <a:ext cx="2" cy="1"/>
                </a:xfrm>
                <a:custGeom>
                  <a:avLst/>
                  <a:gdLst>
                    <a:gd name="T0" fmla="*/ 2 w 2"/>
                    <a:gd name="T1" fmla="*/ 0 h 1"/>
                    <a:gd name="T2" fmla="*/ 2 w 2"/>
                    <a:gd name="T3" fmla="*/ 0 h 1"/>
                    <a:gd name="T4" fmla="*/ 2 w 2"/>
                    <a:gd name="T5" fmla="*/ 0 h 1"/>
                    <a:gd name="T6" fmla="*/ 2 w 2"/>
                    <a:gd name="T7" fmla="*/ 0 h 1"/>
                    <a:gd name="T8" fmla="*/ 0 w 2"/>
                    <a:gd name="T9" fmla="*/ 0 h 1"/>
                    <a:gd name="T10" fmla="*/ 0 w 2"/>
                    <a:gd name="T11" fmla="*/ 0 h 1"/>
                    <a:gd name="T12" fmla="*/ 0 w 2"/>
                    <a:gd name="T13" fmla="*/ 0 h 1"/>
                    <a:gd name="T14" fmla="*/ 0 w 2"/>
                    <a:gd name="T15" fmla="*/ 0 h 1"/>
                    <a:gd name="T16" fmla="*/ 0 w 2"/>
                    <a:gd name="T17" fmla="*/ 1 h 1"/>
                    <a:gd name="T18" fmla="*/ 0 w 2"/>
                    <a:gd name="T19" fmla="*/ 1 h 1"/>
                    <a:gd name="T20" fmla="*/ 0 w 2"/>
                    <a:gd name="T21" fmla="*/ 1 h 1"/>
                    <a:gd name="T22" fmla="*/ 0 w 2"/>
                    <a:gd name="T23" fmla="*/ 1 h 1"/>
                    <a:gd name="T24" fmla="*/ 0 w 2"/>
                    <a:gd name="T25" fmla="*/ 1 h 1"/>
                    <a:gd name="T26" fmla="*/ 2 w 2"/>
                    <a:gd name="T27" fmla="*/ 1 h 1"/>
                    <a:gd name="T28" fmla="*/ 2 w 2"/>
                    <a:gd name="T29" fmla="*/ 1 h 1"/>
                    <a:gd name="T30" fmla="*/ 2 w 2"/>
                    <a:gd name="T31" fmla="*/ 1 h 1"/>
                    <a:gd name="T32" fmla="*/ 2 w 2"/>
                    <a:gd name="T33" fmla="*/ 1 h 1"/>
                    <a:gd name="T34" fmla="*/ 2 w 2"/>
                    <a:gd name="T35" fmla="*/ 1 h 1"/>
                    <a:gd name="T36" fmla="*/ 2 w 2"/>
                    <a:gd name="T37" fmla="*/ 1 h 1"/>
                    <a:gd name="T38" fmla="*/ 2 w 2"/>
                    <a:gd name="T39" fmla="*/ 1 h 1"/>
                    <a:gd name="T40" fmla="*/ 2 w 2"/>
                    <a:gd name="T41" fmla="*/ 1 h 1"/>
                    <a:gd name="T42" fmla="*/ 2 w 2"/>
                    <a:gd name="T43" fmla="*/ 1 h 1"/>
                    <a:gd name="T44" fmla="*/ 2 w 2"/>
                    <a:gd name="T45" fmla="*/ 1 h 1"/>
                    <a:gd name="T46" fmla="*/ 2 w 2"/>
                    <a:gd name="T47" fmla="*/ 1 h 1"/>
                    <a:gd name="T48" fmla="*/ 2 w 2"/>
                    <a:gd name="T49" fmla="*/ 1 h 1"/>
                    <a:gd name="T50" fmla="*/ 2 w 2"/>
                    <a:gd name="T51" fmla="*/ 0 h 1"/>
                    <a:gd name="T52" fmla="*/ 2 w 2"/>
                    <a:gd name="T53" fmla="*/ 0 h 1"/>
                    <a:gd name="T54" fmla="*/ 2 w 2"/>
                    <a:gd name="T55" fmla="*/ 0 h 1"/>
                    <a:gd name="T56" fmla="*/ 2 w 2"/>
                    <a:gd name="T57" fmla="*/ 0 h 1"/>
                    <a:gd name="T58" fmla="*/ 2 w 2"/>
                    <a:gd name="T59" fmla="*/ 0 h 1"/>
                    <a:gd name="T60" fmla="*/ 2 w 2"/>
                    <a:gd name="T61" fmla="*/ 0 h 1"/>
                    <a:gd name="T62" fmla="*/ 2 w 2"/>
                    <a:gd name="T63" fmla="*/ 0 h 1"/>
                    <a:gd name="T64" fmla="*/ 2 w 2"/>
                    <a:gd name="T65"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 h="1">
                      <a:moveTo>
                        <a:pt x="2" y="0"/>
                      </a:moveTo>
                      <a:lnTo>
                        <a:pt x="2" y="0"/>
                      </a:lnTo>
                      <a:lnTo>
                        <a:pt x="2" y="0"/>
                      </a:lnTo>
                      <a:lnTo>
                        <a:pt x="2" y="0"/>
                      </a:lnTo>
                      <a:lnTo>
                        <a:pt x="0" y="0"/>
                      </a:lnTo>
                      <a:lnTo>
                        <a:pt x="0" y="0"/>
                      </a:lnTo>
                      <a:lnTo>
                        <a:pt x="0" y="0"/>
                      </a:lnTo>
                      <a:lnTo>
                        <a:pt x="0" y="0"/>
                      </a:lnTo>
                      <a:lnTo>
                        <a:pt x="0" y="1"/>
                      </a:lnTo>
                      <a:lnTo>
                        <a:pt x="0" y="1"/>
                      </a:lnTo>
                      <a:lnTo>
                        <a:pt x="0" y="1"/>
                      </a:lnTo>
                      <a:lnTo>
                        <a:pt x="0" y="1"/>
                      </a:lnTo>
                      <a:lnTo>
                        <a:pt x="0"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0"/>
                      </a:lnTo>
                      <a:lnTo>
                        <a:pt x="2" y="0"/>
                      </a:lnTo>
                      <a:lnTo>
                        <a:pt x="2" y="0"/>
                      </a:lnTo>
                      <a:lnTo>
                        <a:pt x="2" y="0"/>
                      </a:lnTo>
                      <a:lnTo>
                        <a:pt x="2" y="0"/>
                      </a:lnTo>
                      <a:lnTo>
                        <a:pt x="2" y="0"/>
                      </a:lnTo>
                      <a:lnTo>
                        <a:pt x="2" y="0"/>
                      </a:lnTo>
                      <a:lnTo>
                        <a:pt x="2" y="0"/>
                      </a:lnTo>
                      <a:close/>
                    </a:path>
                  </a:pathLst>
                </a:custGeom>
                <a:solidFill>
                  <a:srgbClr val="000000"/>
                </a:solidFill>
                <a:ln w="9525">
                  <a:solidFill>
                    <a:schemeClr val="hlink"/>
                  </a:solidFill>
                  <a:round/>
                  <a:headEnd/>
                  <a:tailEnd/>
                </a:ln>
              </p:spPr>
              <p:txBody>
                <a:bodyPr/>
                <a:lstStyle/>
                <a:p>
                  <a:endParaRPr lang="en-US"/>
                </a:p>
              </p:txBody>
            </p:sp>
            <p:sp>
              <p:nvSpPr>
                <p:cNvPr id="2446" name="Rectangle 398"/>
                <p:cNvSpPr>
                  <a:spLocks noChangeArrowheads="1"/>
                </p:cNvSpPr>
                <p:nvPr/>
              </p:nvSpPr>
              <p:spPr bwMode="auto">
                <a:xfrm>
                  <a:off x="3776" y="1590"/>
                  <a:ext cx="2" cy="1"/>
                </a:xfrm>
                <a:prstGeom prst="rect">
                  <a:avLst/>
                </a:prstGeom>
                <a:noFill/>
                <a:ln w="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7" name="Freeform 399"/>
                <p:cNvSpPr>
                  <a:spLocks/>
                </p:cNvSpPr>
                <p:nvPr/>
              </p:nvSpPr>
              <p:spPr bwMode="auto">
                <a:xfrm>
                  <a:off x="3688" y="1530"/>
                  <a:ext cx="73" cy="9"/>
                </a:xfrm>
                <a:custGeom>
                  <a:avLst/>
                  <a:gdLst>
                    <a:gd name="T0" fmla="*/ 11 w 73"/>
                    <a:gd name="T1" fmla="*/ 0 h 9"/>
                    <a:gd name="T2" fmla="*/ 62 w 73"/>
                    <a:gd name="T3" fmla="*/ 0 h 9"/>
                    <a:gd name="T4" fmla="*/ 73 w 73"/>
                    <a:gd name="T5" fmla="*/ 9 h 9"/>
                    <a:gd name="T6" fmla="*/ 0 w 73"/>
                    <a:gd name="T7" fmla="*/ 9 h 9"/>
                    <a:gd name="T8" fmla="*/ 11 w 73"/>
                    <a:gd name="T9" fmla="*/ 0 h 9"/>
                  </a:gdLst>
                  <a:ahLst/>
                  <a:cxnLst>
                    <a:cxn ang="0">
                      <a:pos x="T0" y="T1"/>
                    </a:cxn>
                    <a:cxn ang="0">
                      <a:pos x="T2" y="T3"/>
                    </a:cxn>
                    <a:cxn ang="0">
                      <a:pos x="T4" y="T5"/>
                    </a:cxn>
                    <a:cxn ang="0">
                      <a:pos x="T6" y="T7"/>
                    </a:cxn>
                    <a:cxn ang="0">
                      <a:pos x="T8" y="T9"/>
                    </a:cxn>
                  </a:cxnLst>
                  <a:rect l="0" t="0" r="r" b="b"/>
                  <a:pathLst>
                    <a:path w="73" h="9">
                      <a:moveTo>
                        <a:pt x="11" y="0"/>
                      </a:moveTo>
                      <a:lnTo>
                        <a:pt x="62" y="0"/>
                      </a:lnTo>
                      <a:lnTo>
                        <a:pt x="73" y="9"/>
                      </a:lnTo>
                      <a:lnTo>
                        <a:pt x="0" y="9"/>
                      </a:lnTo>
                      <a:lnTo>
                        <a:pt x="11"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8" name="Freeform 400"/>
                <p:cNvSpPr>
                  <a:spLocks/>
                </p:cNvSpPr>
                <p:nvPr/>
              </p:nvSpPr>
              <p:spPr bwMode="auto">
                <a:xfrm>
                  <a:off x="3671" y="1537"/>
                  <a:ext cx="18" cy="14"/>
                </a:xfrm>
                <a:custGeom>
                  <a:avLst/>
                  <a:gdLst>
                    <a:gd name="T0" fmla="*/ 17 w 18"/>
                    <a:gd name="T1" fmla="*/ 0 h 14"/>
                    <a:gd name="T2" fmla="*/ 17 w 18"/>
                    <a:gd name="T3" fmla="*/ 0 h 14"/>
                    <a:gd name="T4" fmla="*/ 17 w 18"/>
                    <a:gd name="T5" fmla="*/ 0 h 14"/>
                    <a:gd name="T6" fmla="*/ 17 w 18"/>
                    <a:gd name="T7" fmla="*/ 0 h 14"/>
                    <a:gd name="T8" fmla="*/ 18 w 18"/>
                    <a:gd name="T9" fmla="*/ 0 h 14"/>
                    <a:gd name="T10" fmla="*/ 18 w 18"/>
                    <a:gd name="T11" fmla="*/ 0 h 14"/>
                    <a:gd name="T12" fmla="*/ 18 w 18"/>
                    <a:gd name="T13" fmla="*/ 0 h 14"/>
                    <a:gd name="T14" fmla="*/ 18 w 18"/>
                    <a:gd name="T15" fmla="*/ 2 h 14"/>
                    <a:gd name="T16" fmla="*/ 18 w 18"/>
                    <a:gd name="T17" fmla="*/ 2 h 14"/>
                    <a:gd name="T18" fmla="*/ 18 w 18"/>
                    <a:gd name="T19" fmla="*/ 2 h 14"/>
                    <a:gd name="T20" fmla="*/ 18 w 18"/>
                    <a:gd name="T21" fmla="*/ 2 h 14"/>
                    <a:gd name="T22" fmla="*/ 18 w 18"/>
                    <a:gd name="T23" fmla="*/ 2 h 14"/>
                    <a:gd name="T24" fmla="*/ 18 w 18"/>
                    <a:gd name="T25" fmla="*/ 2 h 14"/>
                    <a:gd name="T26" fmla="*/ 18 w 18"/>
                    <a:gd name="T27" fmla="*/ 3 h 14"/>
                    <a:gd name="T28" fmla="*/ 18 w 18"/>
                    <a:gd name="T29" fmla="*/ 3 h 14"/>
                    <a:gd name="T30" fmla="*/ 18 w 18"/>
                    <a:gd name="T31" fmla="*/ 3 h 14"/>
                    <a:gd name="T32" fmla="*/ 17 w 18"/>
                    <a:gd name="T33" fmla="*/ 3 h 14"/>
                    <a:gd name="T34" fmla="*/ 0 w 18"/>
                    <a:gd name="T35" fmla="*/ 14 h 14"/>
                    <a:gd name="T36" fmla="*/ 0 w 18"/>
                    <a:gd name="T37" fmla="*/ 14 h 14"/>
                    <a:gd name="T38" fmla="*/ 0 w 18"/>
                    <a:gd name="T39" fmla="*/ 14 h 14"/>
                    <a:gd name="T40" fmla="*/ 0 w 18"/>
                    <a:gd name="T41" fmla="*/ 14 h 14"/>
                    <a:gd name="T42" fmla="*/ 0 w 18"/>
                    <a:gd name="T43" fmla="*/ 14 h 14"/>
                    <a:gd name="T44" fmla="*/ 0 w 18"/>
                    <a:gd name="T45" fmla="*/ 14 h 14"/>
                    <a:gd name="T46" fmla="*/ 0 w 18"/>
                    <a:gd name="T47" fmla="*/ 14 h 14"/>
                    <a:gd name="T48" fmla="*/ 0 w 18"/>
                    <a:gd name="T49" fmla="*/ 12 h 14"/>
                    <a:gd name="T50" fmla="*/ 0 w 18"/>
                    <a:gd name="T51" fmla="*/ 12 h 14"/>
                    <a:gd name="T52" fmla="*/ 0 w 18"/>
                    <a:gd name="T53" fmla="*/ 12 h 14"/>
                    <a:gd name="T54" fmla="*/ 0 w 18"/>
                    <a:gd name="T55" fmla="*/ 12 h 14"/>
                    <a:gd name="T56" fmla="*/ 0 w 18"/>
                    <a:gd name="T57" fmla="*/ 12 h 14"/>
                    <a:gd name="T58" fmla="*/ 0 w 18"/>
                    <a:gd name="T59" fmla="*/ 12 h 14"/>
                    <a:gd name="T60" fmla="*/ 0 w 18"/>
                    <a:gd name="T61" fmla="*/ 12 h 14"/>
                    <a:gd name="T62" fmla="*/ 0 w 18"/>
                    <a:gd name="T63" fmla="*/ 12 h 14"/>
                    <a:gd name="T64" fmla="*/ 0 w 18"/>
                    <a:gd name="T65"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 h="14">
                      <a:moveTo>
                        <a:pt x="0" y="12"/>
                      </a:moveTo>
                      <a:lnTo>
                        <a:pt x="17" y="0"/>
                      </a:lnTo>
                      <a:lnTo>
                        <a:pt x="17" y="0"/>
                      </a:lnTo>
                      <a:lnTo>
                        <a:pt x="17" y="0"/>
                      </a:lnTo>
                      <a:lnTo>
                        <a:pt x="17" y="0"/>
                      </a:lnTo>
                      <a:lnTo>
                        <a:pt x="17" y="0"/>
                      </a:lnTo>
                      <a:lnTo>
                        <a:pt x="17" y="0"/>
                      </a:lnTo>
                      <a:lnTo>
                        <a:pt x="17" y="0"/>
                      </a:lnTo>
                      <a:lnTo>
                        <a:pt x="17" y="0"/>
                      </a:lnTo>
                      <a:lnTo>
                        <a:pt x="18" y="0"/>
                      </a:lnTo>
                      <a:lnTo>
                        <a:pt x="18" y="0"/>
                      </a:lnTo>
                      <a:lnTo>
                        <a:pt x="18" y="0"/>
                      </a:lnTo>
                      <a:lnTo>
                        <a:pt x="18" y="0"/>
                      </a:lnTo>
                      <a:lnTo>
                        <a:pt x="18" y="0"/>
                      </a:lnTo>
                      <a:lnTo>
                        <a:pt x="18" y="2"/>
                      </a:lnTo>
                      <a:lnTo>
                        <a:pt x="18" y="2"/>
                      </a:lnTo>
                      <a:lnTo>
                        <a:pt x="18" y="2"/>
                      </a:lnTo>
                      <a:lnTo>
                        <a:pt x="18" y="2"/>
                      </a:lnTo>
                      <a:lnTo>
                        <a:pt x="18" y="2"/>
                      </a:lnTo>
                      <a:lnTo>
                        <a:pt x="18" y="2"/>
                      </a:lnTo>
                      <a:lnTo>
                        <a:pt x="18" y="2"/>
                      </a:lnTo>
                      <a:lnTo>
                        <a:pt x="18" y="2"/>
                      </a:lnTo>
                      <a:lnTo>
                        <a:pt x="18" y="2"/>
                      </a:lnTo>
                      <a:lnTo>
                        <a:pt x="18" y="2"/>
                      </a:lnTo>
                      <a:lnTo>
                        <a:pt x="18" y="2"/>
                      </a:lnTo>
                      <a:lnTo>
                        <a:pt x="18" y="2"/>
                      </a:lnTo>
                      <a:lnTo>
                        <a:pt x="18" y="2"/>
                      </a:lnTo>
                      <a:lnTo>
                        <a:pt x="18" y="3"/>
                      </a:lnTo>
                      <a:lnTo>
                        <a:pt x="18" y="3"/>
                      </a:lnTo>
                      <a:lnTo>
                        <a:pt x="18" y="3"/>
                      </a:lnTo>
                      <a:lnTo>
                        <a:pt x="18" y="3"/>
                      </a:lnTo>
                      <a:lnTo>
                        <a:pt x="18" y="3"/>
                      </a:lnTo>
                      <a:lnTo>
                        <a:pt x="17" y="3"/>
                      </a:lnTo>
                      <a:lnTo>
                        <a:pt x="17" y="3"/>
                      </a:lnTo>
                      <a:lnTo>
                        <a:pt x="0" y="14"/>
                      </a:lnTo>
                      <a:lnTo>
                        <a:pt x="0" y="14"/>
                      </a:lnTo>
                      <a:lnTo>
                        <a:pt x="0" y="14"/>
                      </a:lnTo>
                      <a:lnTo>
                        <a:pt x="0" y="14"/>
                      </a:lnTo>
                      <a:lnTo>
                        <a:pt x="0" y="14"/>
                      </a:lnTo>
                      <a:lnTo>
                        <a:pt x="0" y="14"/>
                      </a:lnTo>
                      <a:lnTo>
                        <a:pt x="0" y="14"/>
                      </a:lnTo>
                      <a:lnTo>
                        <a:pt x="0" y="14"/>
                      </a:lnTo>
                      <a:lnTo>
                        <a:pt x="0" y="14"/>
                      </a:lnTo>
                      <a:lnTo>
                        <a:pt x="0" y="14"/>
                      </a:lnTo>
                      <a:lnTo>
                        <a:pt x="0" y="14"/>
                      </a:lnTo>
                      <a:lnTo>
                        <a:pt x="0" y="14"/>
                      </a:lnTo>
                      <a:lnTo>
                        <a:pt x="0" y="14"/>
                      </a:lnTo>
                      <a:lnTo>
                        <a:pt x="0" y="14"/>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close/>
                    </a:path>
                  </a:pathLst>
                </a:custGeom>
                <a:solidFill>
                  <a:srgbClr val="000000"/>
                </a:solidFill>
                <a:ln w="9525">
                  <a:solidFill>
                    <a:schemeClr val="hlink"/>
                  </a:solidFill>
                  <a:round/>
                  <a:headEnd/>
                  <a:tailEnd/>
                </a:ln>
              </p:spPr>
              <p:txBody>
                <a:bodyPr/>
                <a:lstStyle/>
                <a:p>
                  <a:endParaRPr lang="en-US"/>
                </a:p>
              </p:txBody>
            </p:sp>
            <p:sp>
              <p:nvSpPr>
                <p:cNvPr id="2449" name="Freeform 401"/>
                <p:cNvSpPr>
                  <a:spLocks/>
                </p:cNvSpPr>
                <p:nvPr/>
              </p:nvSpPr>
              <p:spPr bwMode="auto">
                <a:xfrm>
                  <a:off x="3671" y="1537"/>
                  <a:ext cx="18" cy="14"/>
                </a:xfrm>
                <a:custGeom>
                  <a:avLst/>
                  <a:gdLst>
                    <a:gd name="T0" fmla="*/ 0 w 18"/>
                    <a:gd name="T1" fmla="*/ 12 h 14"/>
                    <a:gd name="T2" fmla="*/ 17 w 18"/>
                    <a:gd name="T3" fmla="*/ 0 h 14"/>
                    <a:gd name="T4" fmla="*/ 18 w 18"/>
                    <a:gd name="T5" fmla="*/ 0 h 14"/>
                    <a:gd name="T6" fmla="*/ 18 w 18"/>
                    <a:gd name="T7" fmla="*/ 2 h 14"/>
                    <a:gd name="T8" fmla="*/ 18 w 18"/>
                    <a:gd name="T9" fmla="*/ 3 h 14"/>
                    <a:gd name="T10" fmla="*/ 17 w 18"/>
                    <a:gd name="T11" fmla="*/ 3 h 14"/>
                    <a:gd name="T12" fmla="*/ 0 w 18"/>
                    <a:gd name="T13" fmla="*/ 14 h 14"/>
                    <a:gd name="T14" fmla="*/ 0 w 18"/>
                    <a:gd name="T15" fmla="*/ 12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4">
                      <a:moveTo>
                        <a:pt x="0" y="12"/>
                      </a:moveTo>
                      <a:lnTo>
                        <a:pt x="17" y="0"/>
                      </a:lnTo>
                      <a:lnTo>
                        <a:pt x="18" y="0"/>
                      </a:lnTo>
                      <a:lnTo>
                        <a:pt x="18" y="2"/>
                      </a:lnTo>
                      <a:lnTo>
                        <a:pt x="18" y="3"/>
                      </a:lnTo>
                      <a:lnTo>
                        <a:pt x="17" y="3"/>
                      </a:lnTo>
                      <a:lnTo>
                        <a:pt x="0" y="14"/>
                      </a:lnTo>
                      <a:lnTo>
                        <a:pt x="0" y="12"/>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0" name="Freeform 402"/>
                <p:cNvSpPr>
                  <a:spLocks/>
                </p:cNvSpPr>
                <p:nvPr/>
              </p:nvSpPr>
              <p:spPr bwMode="auto">
                <a:xfrm>
                  <a:off x="3671" y="1549"/>
                  <a:ext cx="1" cy="2"/>
                </a:xfrm>
                <a:custGeom>
                  <a:avLst/>
                  <a:gdLst>
                    <a:gd name="T0" fmla="*/ 0 h 2"/>
                    <a:gd name="T1" fmla="*/ 0 h 2"/>
                    <a:gd name="T2" fmla="*/ 0 h 2"/>
                    <a:gd name="T3" fmla="*/ 0 h 2"/>
                    <a:gd name="T4" fmla="*/ 0 h 2"/>
                    <a:gd name="T5" fmla="*/ 0 h 2"/>
                    <a:gd name="T6" fmla="*/ 0 h 2"/>
                    <a:gd name="T7" fmla="*/ 0 h 2"/>
                    <a:gd name="T8" fmla="*/ 2 h 2"/>
                    <a:gd name="T9" fmla="*/ 2 h 2"/>
                    <a:gd name="T10" fmla="*/ 2 h 2"/>
                    <a:gd name="T11" fmla="*/ 2 h 2"/>
                    <a:gd name="T12" fmla="*/ 2 h 2"/>
                    <a:gd name="T13" fmla="*/ 2 h 2"/>
                    <a:gd name="T14" fmla="*/ 2 h 2"/>
                    <a:gd name="T15" fmla="*/ 2 h 2"/>
                    <a:gd name="T16" fmla="*/ 2 h 2"/>
                    <a:gd name="T17" fmla="*/ 2 h 2"/>
                    <a:gd name="T18" fmla="*/ 2 h 2"/>
                    <a:gd name="T19" fmla="*/ 2 h 2"/>
                    <a:gd name="T20" fmla="*/ 2 h 2"/>
                    <a:gd name="T21" fmla="*/ 2 h 2"/>
                    <a:gd name="T22" fmla="*/ 2 h 2"/>
                    <a:gd name="T23" fmla="*/ 2 h 2"/>
                    <a:gd name="T24" fmla="*/ 2 h 2"/>
                    <a:gd name="T25" fmla="*/ 0 h 2"/>
                    <a:gd name="T26" fmla="*/ 0 h 2"/>
                    <a:gd name="T27" fmla="*/ 0 h 2"/>
                    <a:gd name="T28" fmla="*/ 0 h 2"/>
                    <a:gd name="T29" fmla="*/ 0 h 2"/>
                    <a:gd name="T30" fmla="*/ 0 h 2"/>
                    <a:gd name="T31" fmla="*/ 0 h 2"/>
                    <a:gd name="T32"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Lst>
                  <a:rect l="0" t="0" r="r" b="b"/>
                  <a:pathLst>
                    <a:path h="2">
                      <a:moveTo>
                        <a:pt x="0" y="0"/>
                      </a:moveTo>
                      <a:lnTo>
                        <a:pt x="0" y="0"/>
                      </a:lnTo>
                      <a:lnTo>
                        <a:pt x="0" y="0"/>
                      </a:lnTo>
                      <a:lnTo>
                        <a:pt x="0" y="0"/>
                      </a:lnTo>
                      <a:lnTo>
                        <a:pt x="0" y="0"/>
                      </a:lnTo>
                      <a:lnTo>
                        <a:pt x="0" y="0"/>
                      </a:lnTo>
                      <a:lnTo>
                        <a:pt x="0" y="0"/>
                      </a:lnTo>
                      <a:lnTo>
                        <a:pt x="0" y="0"/>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0"/>
                      </a:lnTo>
                      <a:lnTo>
                        <a:pt x="0" y="0"/>
                      </a:lnTo>
                      <a:lnTo>
                        <a:pt x="0" y="0"/>
                      </a:lnTo>
                      <a:lnTo>
                        <a:pt x="0" y="0"/>
                      </a:lnTo>
                      <a:lnTo>
                        <a:pt x="0" y="0"/>
                      </a:lnTo>
                      <a:lnTo>
                        <a:pt x="0" y="0"/>
                      </a:lnTo>
                      <a:lnTo>
                        <a:pt x="0" y="0"/>
                      </a:lnTo>
                      <a:lnTo>
                        <a:pt x="0" y="0"/>
                      </a:lnTo>
                      <a:close/>
                    </a:path>
                  </a:pathLst>
                </a:custGeom>
                <a:solidFill>
                  <a:srgbClr val="000000"/>
                </a:solidFill>
                <a:ln w="9525">
                  <a:solidFill>
                    <a:schemeClr val="hlink"/>
                  </a:solidFill>
                  <a:round/>
                  <a:headEnd/>
                  <a:tailEnd/>
                </a:ln>
              </p:spPr>
              <p:txBody>
                <a:bodyPr/>
                <a:lstStyle/>
                <a:p>
                  <a:endParaRPr lang="en-US"/>
                </a:p>
              </p:txBody>
            </p:sp>
            <p:sp>
              <p:nvSpPr>
                <p:cNvPr id="2451" name="Freeform 403"/>
                <p:cNvSpPr>
                  <a:spLocks/>
                </p:cNvSpPr>
                <p:nvPr/>
              </p:nvSpPr>
              <p:spPr bwMode="auto">
                <a:xfrm>
                  <a:off x="3671" y="1549"/>
                  <a:ext cx="1" cy="2"/>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2" name="Freeform 404"/>
                <p:cNvSpPr>
                  <a:spLocks/>
                </p:cNvSpPr>
                <p:nvPr/>
              </p:nvSpPr>
              <p:spPr bwMode="auto">
                <a:xfrm>
                  <a:off x="3759" y="1537"/>
                  <a:ext cx="19" cy="14"/>
                </a:xfrm>
                <a:custGeom>
                  <a:avLst/>
                  <a:gdLst>
                    <a:gd name="T0" fmla="*/ 0 w 19"/>
                    <a:gd name="T1" fmla="*/ 0 h 14"/>
                    <a:gd name="T2" fmla="*/ 0 w 19"/>
                    <a:gd name="T3" fmla="*/ 0 h 14"/>
                    <a:gd name="T4" fmla="*/ 0 w 19"/>
                    <a:gd name="T5" fmla="*/ 0 h 14"/>
                    <a:gd name="T6" fmla="*/ 0 w 19"/>
                    <a:gd name="T7" fmla="*/ 0 h 14"/>
                    <a:gd name="T8" fmla="*/ 0 w 19"/>
                    <a:gd name="T9" fmla="*/ 0 h 14"/>
                    <a:gd name="T10" fmla="*/ 0 w 19"/>
                    <a:gd name="T11" fmla="*/ 0 h 14"/>
                    <a:gd name="T12" fmla="*/ 0 w 19"/>
                    <a:gd name="T13" fmla="*/ 0 h 14"/>
                    <a:gd name="T14" fmla="*/ 0 w 19"/>
                    <a:gd name="T15" fmla="*/ 0 h 14"/>
                    <a:gd name="T16" fmla="*/ 0 w 19"/>
                    <a:gd name="T17" fmla="*/ 2 h 14"/>
                    <a:gd name="T18" fmla="*/ 0 w 19"/>
                    <a:gd name="T19" fmla="*/ 2 h 14"/>
                    <a:gd name="T20" fmla="*/ 0 w 19"/>
                    <a:gd name="T21" fmla="*/ 2 h 14"/>
                    <a:gd name="T22" fmla="*/ 0 w 19"/>
                    <a:gd name="T23" fmla="*/ 2 h 14"/>
                    <a:gd name="T24" fmla="*/ 0 w 19"/>
                    <a:gd name="T25" fmla="*/ 2 h 14"/>
                    <a:gd name="T26" fmla="*/ 0 w 19"/>
                    <a:gd name="T27" fmla="*/ 2 h 14"/>
                    <a:gd name="T28" fmla="*/ 0 w 19"/>
                    <a:gd name="T29" fmla="*/ 3 h 14"/>
                    <a:gd name="T30" fmla="*/ 0 w 19"/>
                    <a:gd name="T31" fmla="*/ 3 h 14"/>
                    <a:gd name="T32" fmla="*/ 0 w 19"/>
                    <a:gd name="T33" fmla="*/ 3 h 14"/>
                    <a:gd name="T34" fmla="*/ 19 w 19"/>
                    <a:gd name="T35" fmla="*/ 14 h 14"/>
                    <a:gd name="T36" fmla="*/ 19 w 19"/>
                    <a:gd name="T37" fmla="*/ 14 h 14"/>
                    <a:gd name="T38" fmla="*/ 17 w 19"/>
                    <a:gd name="T39" fmla="*/ 14 h 14"/>
                    <a:gd name="T40" fmla="*/ 17 w 19"/>
                    <a:gd name="T41" fmla="*/ 14 h 14"/>
                    <a:gd name="T42" fmla="*/ 17 w 19"/>
                    <a:gd name="T43" fmla="*/ 14 h 14"/>
                    <a:gd name="T44" fmla="*/ 17 w 19"/>
                    <a:gd name="T45" fmla="*/ 14 h 14"/>
                    <a:gd name="T46" fmla="*/ 17 w 19"/>
                    <a:gd name="T47" fmla="*/ 12 h 14"/>
                    <a:gd name="T48" fmla="*/ 17 w 19"/>
                    <a:gd name="T49" fmla="*/ 12 h 14"/>
                    <a:gd name="T50" fmla="*/ 17 w 19"/>
                    <a:gd name="T51" fmla="*/ 12 h 14"/>
                    <a:gd name="T52" fmla="*/ 17 w 19"/>
                    <a:gd name="T53" fmla="*/ 12 h 14"/>
                    <a:gd name="T54" fmla="*/ 17 w 19"/>
                    <a:gd name="T55" fmla="*/ 12 h 14"/>
                    <a:gd name="T56" fmla="*/ 19 w 19"/>
                    <a:gd name="T57" fmla="*/ 12 h 14"/>
                    <a:gd name="T58" fmla="*/ 19 w 19"/>
                    <a:gd name="T59" fmla="*/ 12 h 14"/>
                    <a:gd name="T60" fmla="*/ 19 w 19"/>
                    <a:gd name="T61" fmla="*/ 12 h 14"/>
                    <a:gd name="T62" fmla="*/ 19 w 19"/>
                    <a:gd name="T63" fmla="*/ 12 h 14"/>
                    <a:gd name="T64" fmla="*/ 19 w 19"/>
                    <a:gd name="T65"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4">
                      <a:moveTo>
                        <a:pt x="19" y="12"/>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0" y="3"/>
                      </a:lnTo>
                      <a:lnTo>
                        <a:pt x="0" y="3"/>
                      </a:lnTo>
                      <a:lnTo>
                        <a:pt x="19" y="14"/>
                      </a:lnTo>
                      <a:lnTo>
                        <a:pt x="19" y="14"/>
                      </a:lnTo>
                      <a:lnTo>
                        <a:pt x="19" y="14"/>
                      </a:lnTo>
                      <a:lnTo>
                        <a:pt x="19" y="14"/>
                      </a:lnTo>
                      <a:lnTo>
                        <a:pt x="19" y="14"/>
                      </a:lnTo>
                      <a:lnTo>
                        <a:pt x="17" y="14"/>
                      </a:lnTo>
                      <a:lnTo>
                        <a:pt x="17" y="14"/>
                      </a:lnTo>
                      <a:lnTo>
                        <a:pt x="17" y="14"/>
                      </a:lnTo>
                      <a:lnTo>
                        <a:pt x="17" y="14"/>
                      </a:lnTo>
                      <a:lnTo>
                        <a:pt x="17" y="14"/>
                      </a:lnTo>
                      <a:lnTo>
                        <a:pt x="17" y="14"/>
                      </a:lnTo>
                      <a:lnTo>
                        <a:pt x="17" y="14"/>
                      </a:lnTo>
                      <a:lnTo>
                        <a:pt x="17" y="12"/>
                      </a:lnTo>
                      <a:lnTo>
                        <a:pt x="17" y="12"/>
                      </a:lnTo>
                      <a:lnTo>
                        <a:pt x="17" y="12"/>
                      </a:lnTo>
                      <a:lnTo>
                        <a:pt x="17" y="12"/>
                      </a:lnTo>
                      <a:lnTo>
                        <a:pt x="17" y="12"/>
                      </a:lnTo>
                      <a:lnTo>
                        <a:pt x="17" y="12"/>
                      </a:lnTo>
                      <a:lnTo>
                        <a:pt x="17" y="12"/>
                      </a:lnTo>
                      <a:lnTo>
                        <a:pt x="17" y="12"/>
                      </a:lnTo>
                      <a:lnTo>
                        <a:pt x="17" y="12"/>
                      </a:lnTo>
                      <a:lnTo>
                        <a:pt x="17" y="12"/>
                      </a:lnTo>
                      <a:lnTo>
                        <a:pt x="19" y="12"/>
                      </a:lnTo>
                      <a:lnTo>
                        <a:pt x="19" y="12"/>
                      </a:lnTo>
                      <a:lnTo>
                        <a:pt x="19" y="12"/>
                      </a:lnTo>
                      <a:lnTo>
                        <a:pt x="19" y="12"/>
                      </a:lnTo>
                      <a:lnTo>
                        <a:pt x="19" y="12"/>
                      </a:lnTo>
                      <a:lnTo>
                        <a:pt x="19" y="12"/>
                      </a:lnTo>
                      <a:lnTo>
                        <a:pt x="19" y="12"/>
                      </a:lnTo>
                      <a:lnTo>
                        <a:pt x="19" y="12"/>
                      </a:lnTo>
                      <a:lnTo>
                        <a:pt x="19" y="12"/>
                      </a:lnTo>
                      <a:lnTo>
                        <a:pt x="19" y="12"/>
                      </a:lnTo>
                      <a:lnTo>
                        <a:pt x="19" y="12"/>
                      </a:lnTo>
                      <a:close/>
                    </a:path>
                  </a:pathLst>
                </a:custGeom>
                <a:solidFill>
                  <a:srgbClr val="000000"/>
                </a:solidFill>
                <a:ln w="9525">
                  <a:solidFill>
                    <a:schemeClr val="hlink"/>
                  </a:solidFill>
                  <a:round/>
                  <a:headEnd/>
                  <a:tailEnd/>
                </a:ln>
              </p:spPr>
              <p:txBody>
                <a:bodyPr/>
                <a:lstStyle/>
                <a:p>
                  <a:endParaRPr lang="en-US"/>
                </a:p>
              </p:txBody>
            </p:sp>
            <p:sp>
              <p:nvSpPr>
                <p:cNvPr id="2453" name="Freeform 405"/>
                <p:cNvSpPr>
                  <a:spLocks/>
                </p:cNvSpPr>
                <p:nvPr/>
              </p:nvSpPr>
              <p:spPr bwMode="auto">
                <a:xfrm>
                  <a:off x="3759" y="1537"/>
                  <a:ext cx="19" cy="14"/>
                </a:xfrm>
                <a:custGeom>
                  <a:avLst/>
                  <a:gdLst>
                    <a:gd name="T0" fmla="*/ 19 w 19"/>
                    <a:gd name="T1" fmla="*/ 12 h 14"/>
                    <a:gd name="T2" fmla="*/ 0 w 19"/>
                    <a:gd name="T3" fmla="*/ 0 h 14"/>
                    <a:gd name="T4" fmla="*/ 0 w 19"/>
                    <a:gd name="T5" fmla="*/ 2 h 14"/>
                    <a:gd name="T6" fmla="*/ 0 w 19"/>
                    <a:gd name="T7" fmla="*/ 3 h 14"/>
                    <a:gd name="T8" fmla="*/ 19 w 19"/>
                    <a:gd name="T9" fmla="*/ 14 h 14"/>
                    <a:gd name="T10" fmla="*/ 17 w 19"/>
                    <a:gd name="T11" fmla="*/ 14 h 14"/>
                    <a:gd name="T12" fmla="*/ 17 w 19"/>
                    <a:gd name="T13" fmla="*/ 12 h 14"/>
                    <a:gd name="T14" fmla="*/ 19 w 19"/>
                    <a:gd name="T15" fmla="*/ 12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4">
                      <a:moveTo>
                        <a:pt x="19" y="12"/>
                      </a:moveTo>
                      <a:lnTo>
                        <a:pt x="0" y="0"/>
                      </a:lnTo>
                      <a:lnTo>
                        <a:pt x="0" y="2"/>
                      </a:lnTo>
                      <a:lnTo>
                        <a:pt x="0" y="3"/>
                      </a:lnTo>
                      <a:lnTo>
                        <a:pt x="19" y="14"/>
                      </a:lnTo>
                      <a:lnTo>
                        <a:pt x="17" y="14"/>
                      </a:lnTo>
                      <a:lnTo>
                        <a:pt x="17" y="12"/>
                      </a:lnTo>
                      <a:lnTo>
                        <a:pt x="19" y="12"/>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4" name="Freeform 406"/>
                <p:cNvSpPr>
                  <a:spLocks/>
                </p:cNvSpPr>
                <p:nvPr/>
              </p:nvSpPr>
              <p:spPr bwMode="auto">
                <a:xfrm>
                  <a:off x="3776" y="1549"/>
                  <a:ext cx="2" cy="2"/>
                </a:xfrm>
                <a:custGeom>
                  <a:avLst/>
                  <a:gdLst>
                    <a:gd name="T0" fmla="*/ 2 w 2"/>
                    <a:gd name="T1" fmla="*/ 0 h 2"/>
                    <a:gd name="T2" fmla="*/ 2 w 2"/>
                    <a:gd name="T3" fmla="*/ 0 h 2"/>
                    <a:gd name="T4" fmla="*/ 2 w 2"/>
                    <a:gd name="T5" fmla="*/ 0 h 2"/>
                    <a:gd name="T6" fmla="*/ 2 w 2"/>
                    <a:gd name="T7" fmla="*/ 0 h 2"/>
                    <a:gd name="T8" fmla="*/ 0 w 2"/>
                    <a:gd name="T9" fmla="*/ 0 h 2"/>
                    <a:gd name="T10" fmla="*/ 0 w 2"/>
                    <a:gd name="T11" fmla="*/ 0 h 2"/>
                    <a:gd name="T12" fmla="*/ 0 w 2"/>
                    <a:gd name="T13" fmla="*/ 0 h 2"/>
                    <a:gd name="T14" fmla="*/ 0 w 2"/>
                    <a:gd name="T15" fmla="*/ 0 h 2"/>
                    <a:gd name="T16" fmla="*/ 0 w 2"/>
                    <a:gd name="T17" fmla="*/ 0 h 2"/>
                    <a:gd name="T18" fmla="*/ 0 w 2"/>
                    <a:gd name="T19" fmla="*/ 2 h 2"/>
                    <a:gd name="T20" fmla="*/ 0 w 2"/>
                    <a:gd name="T21" fmla="*/ 2 h 2"/>
                    <a:gd name="T22" fmla="*/ 0 w 2"/>
                    <a:gd name="T23" fmla="*/ 2 h 2"/>
                    <a:gd name="T24" fmla="*/ 0 w 2"/>
                    <a:gd name="T25" fmla="*/ 2 h 2"/>
                    <a:gd name="T26" fmla="*/ 2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2 w 2"/>
                    <a:gd name="T41" fmla="*/ 2 h 2"/>
                    <a:gd name="T42" fmla="*/ 2 w 2"/>
                    <a:gd name="T43" fmla="*/ 2 h 2"/>
                    <a:gd name="T44" fmla="*/ 2 w 2"/>
                    <a:gd name="T45" fmla="*/ 2 h 2"/>
                    <a:gd name="T46" fmla="*/ 2 w 2"/>
                    <a:gd name="T47" fmla="*/ 2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 h="2">
                      <a:moveTo>
                        <a:pt x="2" y="0"/>
                      </a:moveTo>
                      <a:lnTo>
                        <a:pt x="2" y="0"/>
                      </a:lnTo>
                      <a:lnTo>
                        <a:pt x="2" y="0"/>
                      </a:lnTo>
                      <a:lnTo>
                        <a:pt x="2" y="0"/>
                      </a:lnTo>
                      <a:lnTo>
                        <a:pt x="0" y="0"/>
                      </a:lnTo>
                      <a:lnTo>
                        <a:pt x="0" y="0"/>
                      </a:lnTo>
                      <a:lnTo>
                        <a:pt x="0" y="0"/>
                      </a:lnTo>
                      <a:lnTo>
                        <a:pt x="0" y="0"/>
                      </a:lnTo>
                      <a:lnTo>
                        <a:pt x="0" y="0"/>
                      </a:lnTo>
                      <a:lnTo>
                        <a:pt x="0" y="2"/>
                      </a:lnTo>
                      <a:lnTo>
                        <a:pt x="0" y="2"/>
                      </a:lnTo>
                      <a:lnTo>
                        <a:pt x="0" y="2"/>
                      </a:lnTo>
                      <a:lnTo>
                        <a:pt x="0" y="2"/>
                      </a:lnTo>
                      <a:lnTo>
                        <a:pt x="2" y="2"/>
                      </a:lnTo>
                      <a:lnTo>
                        <a:pt x="2" y="2"/>
                      </a:lnTo>
                      <a:lnTo>
                        <a:pt x="2" y="2"/>
                      </a:lnTo>
                      <a:lnTo>
                        <a:pt x="2" y="2"/>
                      </a:lnTo>
                      <a:lnTo>
                        <a:pt x="2" y="2"/>
                      </a:lnTo>
                      <a:lnTo>
                        <a:pt x="2" y="2"/>
                      </a:lnTo>
                      <a:lnTo>
                        <a:pt x="2" y="2"/>
                      </a:lnTo>
                      <a:lnTo>
                        <a:pt x="2" y="2"/>
                      </a:lnTo>
                      <a:lnTo>
                        <a:pt x="2" y="2"/>
                      </a:lnTo>
                      <a:lnTo>
                        <a:pt x="2" y="2"/>
                      </a:lnTo>
                      <a:lnTo>
                        <a:pt x="2" y="2"/>
                      </a:lnTo>
                      <a:lnTo>
                        <a:pt x="2" y="0"/>
                      </a:lnTo>
                      <a:lnTo>
                        <a:pt x="2" y="0"/>
                      </a:lnTo>
                      <a:lnTo>
                        <a:pt x="2" y="0"/>
                      </a:lnTo>
                      <a:lnTo>
                        <a:pt x="2" y="0"/>
                      </a:lnTo>
                      <a:lnTo>
                        <a:pt x="2" y="0"/>
                      </a:lnTo>
                      <a:lnTo>
                        <a:pt x="2" y="0"/>
                      </a:lnTo>
                      <a:lnTo>
                        <a:pt x="2" y="0"/>
                      </a:lnTo>
                      <a:lnTo>
                        <a:pt x="2" y="0"/>
                      </a:lnTo>
                      <a:lnTo>
                        <a:pt x="2" y="0"/>
                      </a:lnTo>
                      <a:close/>
                    </a:path>
                  </a:pathLst>
                </a:custGeom>
                <a:solidFill>
                  <a:srgbClr val="000000"/>
                </a:solidFill>
                <a:ln w="9525">
                  <a:solidFill>
                    <a:schemeClr val="hlink"/>
                  </a:solidFill>
                  <a:round/>
                  <a:headEnd/>
                  <a:tailEnd/>
                </a:ln>
              </p:spPr>
              <p:txBody>
                <a:bodyPr/>
                <a:lstStyle/>
                <a:p>
                  <a:endParaRPr lang="en-US"/>
                </a:p>
              </p:txBody>
            </p:sp>
            <p:sp>
              <p:nvSpPr>
                <p:cNvPr id="2455" name="Rectangle 407"/>
                <p:cNvSpPr>
                  <a:spLocks noChangeArrowheads="1"/>
                </p:cNvSpPr>
                <p:nvPr/>
              </p:nvSpPr>
              <p:spPr bwMode="auto">
                <a:xfrm>
                  <a:off x="3776" y="1549"/>
                  <a:ext cx="2" cy="2"/>
                </a:xfrm>
                <a:prstGeom prst="rect">
                  <a:avLst/>
                </a:prstGeom>
                <a:noFill/>
                <a:ln w="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6" name="Freeform 408"/>
                <p:cNvSpPr>
                  <a:spLocks/>
                </p:cNvSpPr>
                <p:nvPr/>
              </p:nvSpPr>
              <p:spPr bwMode="auto">
                <a:xfrm>
                  <a:off x="3795" y="1489"/>
                  <a:ext cx="9" cy="5"/>
                </a:xfrm>
                <a:custGeom>
                  <a:avLst/>
                  <a:gdLst>
                    <a:gd name="T0" fmla="*/ 9 w 9"/>
                    <a:gd name="T1" fmla="*/ 5 h 5"/>
                    <a:gd name="T2" fmla="*/ 9 w 9"/>
                    <a:gd name="T3" fmla="*/ 3 h 5"/>
                    <a:gd name="T4" fmla="*/ 8 w 9"/>
                    <a:gd name="T5" fmla="*/ 2 h 5"/>
                    <a:gd name="T6" fmla="*/ 6 w 9"/>
                    <a:gd name="T7" fmla="*/ 2 h 5"/>
                    <a:gd name="T8" fmla="*/ 4 w 9"/>
                    <a:gd name="T9" fmla="*/ 0 h 5"/>
                    <a:gd name="T10" fmla="*/ 3 w 9"/>
                    <a:gd name="T11" fmla="*/ 2 h 5"/>
                    <a:gd name="T12" fmla="*/ 1 w 9"/>
                    <a:gd name="T13" fmla="*/ 2 h 5"/>
                    <a:gd name="T14" fmla="*/ 0 w 9"/>
                    <a:gd name="T15" fmla="*/ 3 h 5"/>
                    <a:gd name="T16" fmla="*/ 0 w 9"/>
                    <a:gd name="T17" fmla="*/ 5 h 5"/>
                    <a:gd name="T18" fmla="*/ 9 w 9"/>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5">
                      <a:moveTo>
                        <a:pt x="9" y="5"/>
                      </a:moveTo>
                      <a:lnTo>
                        <a:pt x="9" y="3"/>
                      </a:lnTo>
                      <a:lnTo>
                        <a:pt x="8" y="2"/>
                      </a:lnTo>
                      <a:lnTo>
                        <a:pt x="6" y="2"/>
                      </a:lnTo>
                      <a:lnTo>
                        <a:pt x="4" y="0"/>
                      </a:lnTo>
                      <a:lnTo>
                        <a:pt x="3" y="2"/>
                      </a:lnTo>
                      <a:lnTo>
                        <a:pt x="1" y="2"/>
                      </a:lnTo>
                      <a:lnTo>
                        <a:pt x="0" y="3"/>
                      </a:lnTo>
                      <a:lnTo>
                        <a:pt x="0" y="5"/>
                      </a:lnTo>
                      <a:lnTo>
                        <a:pt x="9" y="5"/>
                      </a:lnTo>
                      <a:close/>
                    </a:path>
                  </a:pathLst>
                </a:custGeom>
                <a:solidFill>
                  <a:srgbClr val="000000"/>
                </a:solidFill>
                <a:ln w="9525">
                  <a:solidFill>
                    <a:schemeClr val="hlink"/>
                  </a:solidFill>
                  <a:round/>
                  <a:headEnd/>
                  <a:tailEnd/>
                </a:ln>
              </p:spPr>
              <p:txBody>
                <a:bodyPr/>
                <a:lstStyle/>
                <a:p>
                  <a:endParaRPr lang="en-US"/>
                </a:p>
              </p:txBody>
            </p:sp>
          </p:grpSp>
        </p:grpSp>
        <p:sp>
          <p:nvSpPr>
            <p:cNvPr id="2457" name="Freeform 409"/>
            <p:cNvSpPr>
              <a:spLocks/>
            </p:cNvSpPr>
            <p:nvPr/>
          </p:nvSpPr>
          <p:spPr bwMode="auto">
            <a:xfrm rot="1546131">
              <a:off x="1076" y="2867"/>
              <a:ext cx="1118" cy="155"/>
            </a:xfrm>
            <a:custGeom>
              <a:avLst/>
              <a:gdLst>
                <a:gd name="T0" fmla="*/ 0 w 1118"/>
                <a:gd name="T1" fmla="*/ 155 h 155"/>
                <a:gd name="T2" fmla="*/ 38 w 1118"/>
                <a:gd name="T3" fmla="*/ 149 h 155"/>
                <a:gd name="T4" fmla="*/ 55 w 1118"/>
                <a:gd name="T5" fmla="*/ 143 h 155"/>
                <a:gd name="T6" fmla="*/ 64 w 1118"/>
                <a:gd name="T7" fmla="*/ 144 h 155"/>
                <a:gd name="T8" fmla="*/ 72 w 1118"/>
                <a:gd name="T9" fmla="*/ 146 h 155"/>
                <a:gd name="T10" fmla="*/ 78 w 1118"/>
                <a:gd name="T11" fmla="*/ 146 h 155"/>
                <a:gd name="T12" fmla="*/ 86 w 1118"/>
                <a:gd name="T13" fmla="*/ 147 h 155"/>
                <a:gd name="T14" fmla="*/ 94 w 1118"/>
                <a:gd name="T15" fmla="*/ 147 h 155"/>
                <a:gd name="T16" fmla="*/ 101 w 1118"/>
                <a:gd name="T17" fmla="*/ 146 h 155"/>
                <a:gd name="T18" fmla="*/ 111 w 1118"/>
                <a:gd name="T19" fmla="*/ 144 h 155"/>
                <a:gd name="T20" fmla="*/ 123 w 1118"/>
                <a:gd name="T21" fmla="*/ 141 h 155"/>
                <a:gd name="T22" fmla="*/ 148 w 1118"/>
                <a:gd name="T23" fmla="*/ 144 h 155"/>
                <a:gd name="T24" fmla="*/ 170 w 1118"/>
                <a:gd name="T25" fmla="*/ 144 h 155"/>
                <a:gd name="T26" fmla="*/ 193 w 1118"/>
                <a:gd name="T27" fmla="*/ 144 h 155"/>
                <a:gd name="T28" fmla="*/ 215 w 1118"/>
                <a:gd name="T29" fmla="*/ 143 h 155"/>
                <a:gd name="T30" fmla="*/ 238 w 1118"/>
                <a:gd name="T31" fmla="*/ 138 h 155"/>
                <a:gd name="T32" fmla="*/ 261 w 1118"/>
                <a:gd name="T33" fmla="*/ 134 h 155"/>
                <a:gd name="T34" fmla="*/ 284 w 1118"/>
                <a:gd name="T35" fmla="*/ 129 h 155"/>
                <a:gd name="T36" fmla="*/ 308 w 1118"/>
                <a:gd name="T37" fmla="*/ 122 h 155"/>
                <a:gd name="T38" fmla="*/ 331 w 1118"/>
                <a:gd name="T39" fmla="*/ 114 h 155"/>
                <a:gd name="T40" fmla="*/ 353 w 1118"/>
                <a:gd name="T41" fmla="*/ 105 h 155"/>
                <a:gd name="T42" fmla="*/ 376 w 1118"/>
                <a:gd name="T43" fmla="*/ 95 h 155"/>
                <a:gd name="T44" fmla="*/ 398 w 1118"/>
                <a:gd name="T45" fmla="*/ 83 h 155"/>
                <a:gd name="T46" fmla="*/ 419 w 1118"/>
                <a:gd name="T47" fmla="*/ 71 h 155"/>
                <a:gd name="T48" fmla="*/ 440 w 1118"/>
                <a:gd name="T49" fmla="*/ 57 h 155"/>
                <a:gd name="T50" fmla="*/ 460 w 1118"/>
                <a:gd name="T51" fmla="*/ 44 h 155"/>
                <a:gd name="T52" fmla="*/ 478 w 1118"/>
                <a:gd name="T53" fmla="*/ 29 h 155"/>
                <a:gd name="T54" fmla="*/ 495 w 1118"/>
                <a:gd name="T55" fmla="*/ 14 h 155"/>
                <a:gd name="T56" fmla="*/ 514 w 1118"/>
                <a:gd name="T57" fmla="*/ 2 h 155"/>
                <a:gd name="T58" fmla="*/ 522 w 1118"/>
                <a:gd name="T59" fmla="*/ 5 h 155"/>
                <a:gd name="T60" fmla="*/ 531 w 1118"/>
                <a:gd name="T61" fmla="*/ 8 h 155"/>
                <a:gd name="T62" fmla="*/ 539 w 1118"/>
                <a:gd name="T63" fmla="*/ 9 h 155"/>
                <a:gd name="T64" fmla="*/ 548 w 1118"/>
                <a:gd name="T65" fmla="*/ 9 h 155"/>
                <a:gd name="T66" fmla="*/ 556 w 1118"/>
                <a:gd name="T67" fmla="*/ 9 h 155"/>
                <a:gd name="T68" fmla="*/ 565 w 1118"/>
                <a:gd name="T69" fmla="*/ 6 h 155"/>
                <a:gd name="T70" fmla="*/ 575 w 1118"/>
                <a:gd name="T71" fmla="*/ 5 h 155"/>
                <a:gd name="T72" fmla="*/ 584 w 1118"/>
                <a:gd name="T73" fmla="*/ 0 h 155"/>
                <a:gd name="T74" fmla="*/ 635 w 1118"/>
                <a:gd name="T75" fmla="*/ 11 h 155"/>
                <a:gd name="T76" fmla="*/ 688 w 1118"/>
                <a:gd name="T77" fmla="*/ 20 h 155"/>
                <a:gd name="T78" fmla="*/ 741 w 1118"/>
                <a:gd name="T79" fmla="*/ 26 h 155"/>
                <a:gd name="T80" fmla="*/ 793 w 1118"/>
                <a:gd name="T81" fmla="*/ 30 h 155"/>
                <a:gd name="T82" fmla="*/ 820 w 1118"/>
                <a:gd name="T83" fmla="*/ 30 h 155"/>
                <a:gd name="T84" fmla="*/ 848 w 1118"/>
                <a:gd name="T85" fmla="*/ 30 h 155"/>
                <a:gd name="T86" fmla="*/ 874 w 1118"/>
                <a:gd name="T87" fmla="*/ 29 h 155"/>
                <a:gd name="T88" fmla="*/ 902 w 1118"/>
                <a:gd name="T89" fmla="*/ 27 h 155"/>
                <a:gd name="T90" fmla="*/ 928 w 1118"/>
                <a:gd name="T91" fmla="*/ 26 h 155"/>
                <a:gd name="T92" fmla="*/ 956 w 1118"/>
                <a:gd name="T93" fmla="*/ 21 h 155"/>
                <a:gd name="T94" fmla="*/ 984 w 1118"/>
                <a:gd name="T95" fmla="*/ 18 h 155"/>
                <a:gd name="T96" fmla="*/ 1012 w 1118"/>
                <a:gd name="T97" fmla="*/ 14 h 155"/>
                <a:gd name="T98" fmla="*/ 1031 w 1118"/>
                <a:gd name="T99" fmla="*/ 2 h 155"/>
                <a:gd name="T100" fmla="*/ 1037 w 1118"/>
                <a:gd name="T101" fmla="*/ 5 h 155"/>
                <a:gd name="T102" fmla="*/ 1045 w 1118"/>
                <a:gd name="T103" fmla="*/ 8 h 155"/>
                <a:gd name="T104" fmla="*/ 1051 w 1118"/>
                <a:gd name="T105" fmla="*/ 11 h 155"/>
                <a:gd name="T106" fmla="*/ 1059 w 1118"/>
                <a:gd name="T107" fmla="*/ 11 h 155"/>
                <a:gd name="T108" fmla="*/ 1068 w 1118"/>
                <a:gd name="T109" fmla="*/ 12 h 155"/>
                <a:gd name="T110" fmla="*/ 1077 w 1118"/>
                <a:gd name="T111" fmla="*/ 11 h 155"/>
                <a:gd name="T112" fmla="*/ 1088 w 1118"/>
                <a:gd name="T113" fmla="*/ 8 h 155"/>
                <a:gd name="T114" fmla="*/ 1099 w 1118"/>
                <a:gd name="T115" fmla="*/ 3 h 155"/>
                <a:gd name="T116" fmla="*/ 1118 w 1118"/>
                <a:gd name="T117" fmla="*/ 1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8" h="155">
                  <a:moveTo>
                    <a:pt x="0" y="155"/>
                  </a:moveTo>
                  <a:lnTo>
                    <a:pt x="38" y="149"/>
                  </a:lnTo>
                  <a:lnTo>
                    <a:pt x="55" y="143"/>
                  </a:lnTo>
                  <a:lnTo>
                    <a:pt x="64" y="144"/>
                  </a:lnTo>
                  <a:lnTo>
                    <a:pt x="72" y="146"/>
                  </a:lnTo>
                  <a:lnTo>
                    <a:pt x="78" y="146"/>
                  </a:lnTo>
                  <a:lnTo>
                    <a:pt x="86" y="147"/>
                  </a:lnTo>
                  <a:lnTo>
                    <a:pt x="94" y="147"/>
                  </a:lnTo>
                  <a:lnTo>
                    <a:pt x="101" y="146"/>
                  </a:lnTo>
                  <a:lnTo>
                    <a:pt x="111" y="144"/>
                  </a:lnTo>
                  <a:lnTo>
                    <a:pt x="123" y="141"/>
                  </a:lnTo>
                  <a:lnTo>
                    <a:pt x="148" y="144"/>
                  </a:lnTo>
                  <a:lnTo>
                    <a:pt x="170" y="144"/>
                  </a:lnTo>
                  <a:lnTo>
                    <a:pt x="193" y="144"/>
                  </a:lnTo>
                  <a:lnTo>
                    <a:pt x="215" y="143"/>
                  </a:lnTo>
                  <a:lnTo>
                    <a:pt x="238" y="138"/>
                  </a:lnTo>
                  <a:lnTo>
                    <a:pt x="261" y="134"/>
                  </a:lnTo>
                  <a:lnTo>
                    <a:pt x="284" y="129"/>
                  </a:lnTo>
                  <a:lnTo>
                    <a:pt x="308" y="122"/>
                  </a:lnTo>
                  <a:lnTo>
                    <a:pt x="331" y="114"/>
                  </a:lnTo>
                  <a:lnTo>
                    <a:pt x="353" y="105"/>
                  </a:lnTo>
                  <a:lnTo>
                    <a:pt x="376" y="95"/>
                  </a:lnTo>
                  <a:lnTo>
                    <a:pt x="398" y="83"/>
                  </a:lnTo>
                  <a:lnTo>
                    <a:pt x="419" y="71"/>
                  </a:lnTo>
                  <a:lnTo>
                    <a:pt x="440" y="57"/>
                  </a:lnTo>
                  <a:lnTo>
                    <a:pt x="460" y="44"/>
                  </a:lnTo>
                  <a:lnTo>
                    <a:pt x="478" y="29"/>
                  </a:lnTo>
                  <a:lnTo>
                    <a:pt x="495" y="14"/>
                  </a:lnTo>
                  <a:lnTo>
                    <a:pt x="514" y="2"/>
                  </a:lnTo>
                  <a:lnTo>
                    <a:pt x="522" y="5"/>
                  </a:lnTo>
                  <a:lnTo>
                    <a:pt x="531" y="8"/>
                  </a:lnTo>
                  <a:lnTo>
                    <a:pt x="539" y="9"/>
                  </a:lnTo>
                  <a:lnTo>
                    <a:pt x="548" y="9"/>
                  </a:lnTo>
                  <a:lnTo>
                    <a:pt x="556" y="9"/>
                  </a:lnTo>
                  <a:lnTo>
                    <a:pt x="565" y="6"/>
                  </a:lnTo>
                  <a:lnTo>
                    <a:pt x="575" y="5"/>
                  </a:lnTo>
                  <a:lnTo>
                    <a:pt x="584" y="0"/>
                  </a:lnTo>
                  <a:lnTo>
                    <a:pt x="635" y="11"/>
                  </a:lnTo>
                  <a:lnTo>
                    <a:pt x="688" y="20"/>
                  </a:lnTo>
                  <a:lnTo>
                    <a:pt x="741" y="26"/>
                  </a:lnTo>
                  <a:lnTo>
                    <a:pt x="793" y="30"/>
                  </a:lnTo>
                  <a:lnTo>
                    <a:pt x="820" y="30"/>
                  </a:lnTo>
                  <a:lnTo>
                    <a:pt x="848" y="30"/>
                  </a:lnTo>
                  <a:lnTo>
                    <a:pt x="874" y="29"/>
                  </a:lnTo>
                  <a:lnTo>
                    <a:pt x="902" y="27"/>
                  </a:lnTo>
                  <a:lnTo>
                    <a:pt x="928" y="26"/>
                  </a:lnTo>
                  <a:lnTo>
                    <a:pt x="956" y="21"/>
                  </a:lnTo>
                  <a:lnTo>
                    <a:pt x="984" y="18"/>
                  </a:lnTo>
                  <a:lnTo>
                    <a:pt x="1012" y="14"/>
                  </a:lnTo>
                  <a:lnTo>
                    <a:pt x="1031" y="2"/>
                  </a:lnTo>
                  <a:lnTo>
                    <a:pt x="1037" y="5"/>
                  </a:lnTo>
                  <a:lnTo>
                    <a:pt x="1045" y="8"/>
                  </a:lnTo>
                  <a:lnTo>
                    <a:pt x="1051" y="11"/>
                  </a:lnTo>
                  <a:lnTo>
                    <a:pt x="1059" y="11"/>
                  </a:lnTo>
                  <a:lnTo>
                    <a:pt x="1068" y="12"/>
                  </a:lnTo>
                  <a:lnTo>
                    <a:pt x="1077" y="11"/>
                  </a:lnTo>
                  <a:lnTo>
                    <a:pt x="1088" y="8"/>
                  </a:lnTo>
                  <a:lnTo>
                    <a:pt x="1099" y="3"/>
                  </a:lnTo>
                  <a:lnTo>
                    <a:pt x="1118" y="14"/>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458" name="Group 410"/>
            <p:cNvGrpSpPr>
              <a:grpSpLocks/>
            </p:cNvGrpSpPr>
            <p:nvPr/>
          </p:nvGrpSpPr>
          <p:grpSpPr bwMode="auto">
            <a:xfrm>
              <a:off x="1556" y="2819"/>
              <a:ext cx="144" cy="336"/>
              <a:chOff x="2784" y="2640"/>
              <a:chExt cx="96" cy="240"/>
            </a:xfrm>
          </p:grpSpPr>
          <p:sp>
            <p:nvSpPr>
              <p:cNvPr id="2459" name="Line 411"/>
              <p:cNvSpPr>
                <a:spLocks noChangeShapeType="1"/>
              </p:cNvSpPr>
              <p:nvPr/>
            </p:nvSpPr>
            <p:spPr bwMode="auto">
              <a:xfrm>
                <a:off x="2832" y="2688"/>
                <a:ext cx="0" cy="192"/>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 name="Line 412"/>
              <p:cNvSpPr>
                <a:spLocks noChangeShapeType="1"/>
              </p:cNvSpPr>
              <p:nvPr/>
            </p:nvSpPr>
            <p:spPr bwMode="auto">
              <a:xfrm flipV="1">
                <a:off x="2784" y="2640"/>
                <a:ext cx="96"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61" name="Group 413"/>
            <p:cNvGrpSpPr>
              <a:grpSpLocks/>
            </p:cNvGrpSpPr>
            <p:nvPr/>
          </p:nvGrpSpPr>
          <p:grpSpPr bwMode="auto">
            <a:xfrm>
              <a:off x="2084" y="3059"/>
              <a:ext cx="144" cy="336"/>
              <a:chOff x="2784" y="2640"/>
              <a:chExt cx="96" cy="240"/>
            </a:xfrm>
          </p:grpSpPr>
          <p:sp>
            <p:nvSpPr>
              <p:cNvPr id="2462" name="Line 414"/>
              <p:cNvSpPr>
                <a:spLocks noChangeShapeType="1"/>
              </p:cNvSpPr>
              <p:nvPr/>
            </p:nvSpPr>
            <p:spPr bwMode="auto">
              <a:xfrm>
                <a:off x="2832" y="2688"/>
                <a:ext cx="0" cy="192"/>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3" name="Line 415"/>
              <p:cNvSpPr>
                <a:spLocks noChangeShapeType="1"/>
              </p:cNvSpPr>
              <p:nvPr/>
            </p:nvSpPr>
            <p:spPr bwMode="auto">
              <a:xfrm flipV="1">
                <a:off x="2784" y="2640"/>
                <a:ext cx="96"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464" name="Freeform 416"/>
            <p:cNvSpPr>
              <a:spLocks/>
            </p:cNvSpPr>
            <p:nvPr/>
          </p:nvSpPr>
          <p:spPr bwMode="auto">
            <a:xfrm rot="801301">
              <a:off x="2132" y="3203"/>
              <a:ext cx="1488" cy="96"/>
            </a:xfrm>
            <a:custGeom>
              <a:avLst/>
              <a:gdLst>
                <a:gd name="T0" fmla="*/ 0 w 1118"/>
                <a:gd name="T1" fmla="*/ 155 h 155"/>
                <a:gd name="T2" fmla="*/ 38 w 1118"/>
                <a:gd name="T3" fmla="*/ 149 h 155"/>
                <a:gd name="T4" fmla="*/ 55 w 1118"/>
                <a:gd name="T5" fmla="*/ 143 h 155"/>
                <a:gd name="T6" fmla="*/ 64 w 1118"/>
                <a:gd name="T7" fmla="*/ 144 h 155"/>
                <a:gd name="T8" fmla="*/ 72 w 1118"/>
                <a:gd name="T9" fmla="*/ 146 h 155"/>
                <a:gd name="T10" fmla="*/ 78 w 1118"/>
                <a:gd name="T11" fmla="*/ 146 h 155"/>
                <a:gd name="T12" fmla="*/ 86 w 1118"/>
                <a:gd name="T13" fmla="*/ 147 h 155"/>
                <a:gd name="T14" fmla="*/ 94 w 1118"/>
                <a:gd name="T15" fmla="*/ 147 h 155"/>
                <a:gd name="T16" fmla="*/ 101 w 1118"/>
                <a:gd name="T17" fmla="*/ 146 h 155"/>
                <a:gd name="T18" fmla="*/ 111 w 1118"/>
                <a:gd name="T19" fmla="*/ 144 h 155"/>
                <a:gd name="T20" fmla="*/ 123 w 1118"/>
                <a:gd name="T21" fmla="*/ 141 h 155"/>
                <a:gd name="T22" fmla="*/ 148 w 1118"/>
                <a:gd name="T23" fmla="*/ 144 h 155"/>
                <a:gd name="T24" fmla="*/ 170 w 1118"/>
                <a:gd name="T25" fmla="*/ 144 h 155"/>
                <a:gd name="T26" fmla="*/ 193 w 1118"/>
                <a:gd name="T27" fmla="*/ 144 h 155"/>
                <a:gd name="T28" fmla="*/ 215 w 1118"/>
                <a:gd name="T29" fmla="*/ 143 h 155"/>
                <a:gd name="T30" fmla="*/ 238 w 1118"/>
                <a:gd name="T31" fmla="*/ 138 h 155"/>
                <a:gd name="T32" fmla="*/ 261 w 1118"/>
                <a:gd name="T33" fmla="*/ 134 h 155"/>
                <a:gd name="T34" fmla="*/ 284 w 1118"/>
                <a:gd name="T35" fmla="*/ 129 h 155"/>
                <a:gd name="T36" fmla="*/ 308 w 1118"/>
                <a:gd name="T37" fmla="*/ 122 h 155"/>
                <a:gd name="T38" fmla="*/ 331 w 1118"/>
                <a:gd name="T39" fmla="*/ 114 h 155"/>
                <a:gd name="T40" fmla="*/ 353 w 1118"/>
                <a:gd name="T41" fmla="*/ 105 h 155"/>
                <a:gd name="T42" fmla="*/ 376 w 1118"/>
                <a:gd name="T43" fmla="*/ 95 h 155"/>
                <a:gd name="T44" fmla="*/ 398 w 1118"/>
                <a:gd name="T45" fmla="*/ 83 h 155"/>
                <a:gd name="T46" fmla="*/ 419 w 1118"/>
                <a:gd name="T47" fmla="*/ 71 h 155"/>
                <a:gd name="T48" fmla="*/ 440 w 1118"/>
                <a:gd name="T49" fmla="*/ 57 h 155"/>
                <a:gd name="T50" fmla="*/ 460 w 1118"/>
                <a:gd name="T51" fmla="*/ 44 h 155"/>
                <a:gd name="T52" fmla="*/ 478 w 1118"/>
                <a:gd name="T53" fmla="*/ 29 h 155"/>
                <a:gd name="T54" fmla="*/ 495 w 1118"/>
                <a:gd name="T55" fmla="*/ 14 h 155"/>
                <a:gd name="T56" fmla="*/ 514 w 1118"/>
                <a:gd name="T57" fmla="*/ 2 h 155"/>
                <a:gd name="T58" fmla="*/ 522 w 1118"/>
                <a:gd name="T59" fmla="*/ 5 h 155"/>
                <a:gd name="T60" fmla="*/ 531 w 1118"/>
                <a:gd name="T61" fmla="*/ 8 h 155"/>
                <a:gd name="T62" fmla="*/ 539 w 1118"/>
                <a:gd name="T63" fmla="*/ 9 h 155"/>
                <a:gd name="T64" fmla="*/ 548 w 1118"/>
                <a:gd name="T65" fmla="*/ 9 h 155"/>
                <a:gd name="T66" fmla="*/ 556 w 1118"/>
                <a:gd name="T67" fmla="*/ 9 h 155"/>
                <a:gd name="T68" fmla="*/ 565 w 1118"/>
                <a:gd name="T69" fmla="*/ 6 h 155"/>
                <a:gd name="T70" fmla="*/ 575 w 1118"/>
                <a:gd name="T71" fmla="*/ 5 h 155"/>
                <a:gd name="T72" fmla="*/ 584 w 1118"/>
                <a:gd name="T73" fmla="*/ 0 h 155"/>
                <a:gd name="T74" fmla="*/ 635 w 1118"/>
                <a:gd name="T75" fmla="*/ 11 h 155"/>
                <a:gd name="T76" fmla="*/ 688 w 1118"/>
                <a:gd name="T77" fmla="*/ 20 h 155"/>
                <a:gd name="T78" fmla="*/ 741 w 1118"/>
                <a:gd name="T79" fmla="*/ 26 h 155"/>
                <a:gd name="T80" fmla="*/ 793 w 1118"/>
                <a:gd name="T81" fmla="*/ 30 h 155"/>
                <a:gd name="T82" fmla="*/ 820 w 1118"/>
                <a:gd name="T83" fmla="*/ 30 h 155"/>
                <a:gd name="T84" fmla="*/ 848 w 1118"/>
                <a:gd name="T85" fmla="*/ 30 h 155"/>
                <a:gd name="T86" fmla="*/ 874 w 1118"/>
                <a:gd name="T87" fmla="*/ 29 h 155"/>
                <a:gd name="T88" fmla="*/ 902 w 1118"/>
                <a:gd name="T89" fmla="*/ 27 h 155"/>
                <a:gd name="T90" fmla="*/ 928 w 1118"/>
                <a:gd name="T91" fmla="*/ 26 h 155"/>
                <a:gd name="T92" fmla="*/ 956 w 1118"/>
                <a:gd name="T93" fmla="*/ 21 h 155"/>
                <a:gd name="T94" fmla="*/ 984 w 1118"/>
                <a:gd name="T95" fmla="*/ 18 h 155"/>
                <a:gd name="T96" fmla="*/ 1012 w 1118"/>
                <a:gd name="T97" fmla="*/ 14 h 155"/>
                <a:gd name="T98" fmla="*/ 1031 w 1118"/>
                <a:gd name="T99" fmla="*/ 2 h 155"/>
                <a:gd name="T100" fmla="*/ 1037 w 1118"/>
                <a:gd name="T101" fmla="*/ 5 h 155"/>
                <a:gd name="T102" fmla="*/ 1045 w 1118"/>
                <a:gd name="T103" fmla="*/ 8 h 155"/>
                <a:gd name="T104" fmla="*/ 1051 w 1118"/>
                <a:gd name="T105" fmla="*/ 11 h 155"/>
                <a:gd name="T106" fmla="*/ 1059 w 1118"/>
                <a:gd name="T107" fmla="*/ 11 h 155"/>
                <a:gd name="T108" fmla="*/ 1068 w 1118"/>
                <a:gd name="T109" fmla="*/ 12 h 155"/>
                <a:gd name="T110" fmla="*/ 1077 w 1118"/>
                <a:gd name="T111" fmla="*/ 11 h 155"/>
                <a:gd name="T112" fmla="*/ 1088 w 1118"/>
                <a:gd name="T113" fmla="*/ 8 h 155"/>
                <a:gd name="T114" fmla="*/ 1099 w 1118"/>
                <a:gd name="T115" fmla="*/ 3 h 155"/>
                <a:gd name="T116" fmla="*/ 1118 w 1118"/>
                <a:gd name="T117" fmla="*/ 1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8" h="155">
                  <a:moveTo>
                    <a:pt x="0" y="155"/>
                  </a:moveTo>
                  <a:lnTo>
                    <a:pt x="38" y="149"/>
                  </a:lnTo>
                  <a:lnTo>
                    <a:pt x="55" y="143"/>
                  </a:lnTo>
                  <a:lnTo>
                    <a:pt x="64" y="144"/>
                  </a:lnTo>
                  <a:lnTo>
                    <a:pt x="72" y="146"/>
                  </a:lnTo>
                  <a:lnTo>
                    <a:pt x="78" y="146"/>
                  </a:lnTo>
                  <a:lnTo>
                    <a:pt x="86" y="147"/>
                  </a:lnTo>
                  <a:lnTo>
                    <a:pt x="94" y="147"/>
                  </a:lnTo>
                  <a:lnTo>
                    <a:pt x="101" y="146"/>
                  </a:lnTo>
                  <a:lnTo>
                    <a:pt x="111" y="144"/>
                  </a:lnTo>
                  <a:lnTo>
                    <a:pt x="123" y="141"/>
                  </a:lnTo>
                  <a:lnTo>
                    <a:pt x="148" y="144"/>
                  </a:lnTo>
                  <a:lnTo>
                    <a:pt x="170" y="144"/>
                  </a:lnTo>
                  <a:lnTo>
                    <a:pt x="193" y="144"/>
                  </a:lnTo>
                  <a:lnTo>
                    <a:pt x="215" y="143"/>
                  </a:lnTo>
                  <a:lnTo>
                    <a:pt x="238" y="138"/>
                  </a:lnTo>
                  <a:lnTo>
                    <a:pt x="261" y="134"/>
                  </a:lnTo>
                  <a:lnTo>
                    <a:pt x="284" y="129"/>
                  </a:lnTo>
                  <a:lnTo>
                    <a:pt x="308" y="122"/>
                  </a:lnTo>
                  <a:lnTo>
                    <a:pt x="331" y="114"/>
                  </a:lnTo>
                  <a:lnTo>
                    <a:pt x="353" y="105"/>
                  </a:lnTo>
                  <a:lnTo>
                    <a:pt x="376" y="95"/>
                  </a:lnTo>
                  <a:lnTo>
                    <a:pt x="398" y="83"/>
                  </a:lnTo>
                  <a:lnTo>
                    <a:pt x="419" y="71"/>
                  </a:lnTo>
                  <a:lnTo>
                    <a:pt x="440" y="57"/>
                  </a:lnTo>
                  <a:lnTo>
                    <a:pt x="460" y="44"/>
                  </a:lnTo>
                  <a:lnTo>
                    <a:pt x="478" y="29"/>
                  </a:lnTo>
                  <a:lnTo>
                    <a:pt x="495" y="14"/>
                  </a:lnTo>
                  <a:lnTo>
                    <a:pt x="514" y="2"/>
                  </a:lnTo>
                  <a:lnTo>
                    <a:pt x="522" y="5"/>
                  </a:lnTo>
                  <a:lnTo>
                    <a:pt x="531" y="8"/>
                  </a:lnTo>
                  <a:lnTo>
                    <a:pt x="539" y="9"/>
                  </a:lnTo>
                  <a:lnTo>
                    <a:pt x="548" y="9"/>
                  </a:lnTo>
                  <a:lnTo>
                    <a:pt x="556" y="9"/>
                  </a:lnTo>
                  <a:lnTo>
                    <a:pt x="565" y="6"/>
                  </a:lnTo>
                  <a:lnTo>
                    <a:pt x="575" y="5"/>
                  </a:lnTo>
                  <a:lnTo>
                    <a:pt x="584" y="0"/>
                  </a:lnTo>
                  <a:lnTo>
                    <a:pt x="635" y="11"/>
                  </a:lnTo>
                  <a:lnTo>
                    <a:pt x="688" y="20"/>
                  </a:lnTo>
                  <a:lnTo>
                    <a:pt x="741" y="26"/>
                  </a:lnTo>
                  <a:lnTo>
                    <a:pt x="793" y="30"/>
                  </a:lnTo>
                  <a:lnTo>
                    <a:pt x="820" y="30"/>
                  </a:lnTo>
                  <a:lnTo>
                    <a:pt x="848" y="30"/>
                  </a:lnTo>
                  <a:lnTo>
                    <a:pt x="874" y="29"/>
                  </a:lnTo>
                  <a:lnTo>
                    <a:pt x="902" y="27"/>
                  </a:lnTo>
                  <a:lnTo>
                    <a:pt x="928" y="26"/>
                  </a:lnTo>
                  <a:lnTo>
                    <a:pt x="956" y="21"/>
                  </a:lnTo>
                  <a:lnTo>
                    <a:pt x="984" y="18"/>
                  </a:lnTo>
                  <a:lnTo>
                    <a:pt x="1012" y="14"/>
                  </a:lnTo>
                  <a:lnTo>
                    <a:pt x="1031" y="2"/>
                  </a:lnTo>
                  <a:lnTo>
                    <a:pt x="1037" y="5"/>
                  </a:lnTo>
                  <a:lnTo>
                    <a:pt x="1045" y="8"/>
                  </a:lnTo>
                  <a:lnTo>
                    <a:pt x="1051" y="11"/>
                  </a:lnTo>
                  <a:lnTo>
                    <a:pt x="1059" y="11"/>
                  </a:lnTo>
                  <a:lnTo>
                    <a:pt x="1068" y="12"/>
                  </a:lnTo>
                  <a:lnTo>
                    <a:pt x="1077" y="11"/>
                  </a:lnTo>
                  <a:lnTo>
                    <a:pt x="1088" y="8"/>
                  </a:lnTo>
                  <a:lnTo>
                    <a:pt x="1099" y="3"/>
                  </a:lnTo>
                  <a:lnTo>
                    <a:pt x="1118" y="14"/>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465" name="Group 417"/>
            <p:cNvGrpSpPr>
              <a:grpSpLocks/>
            </p:cNvGrpSpPr>
            <p:nvPr/>
          </p:nvGrpSpPr>
          <p:grpSpPr bwMode="auto">
            <a:xfrm>
              <a:off x="2804" y="3155"/>
              <a:ext cx="144" cy="336"/>
              <a:chOff x="2784" y="2640"/>
              <a:chExt cx="96" cy="240"/>
            </a:xfrm>
          </p:grpSpPr>
          <p:sp>
            <p:nvSpPr>
              <p:cNvPr id="2466" name="Line 418"/>
              <p:cNvSpPr>
                <a:spLocks noChangeShapeType="1"/>
              </p:cNvSpPr>
              <p:nvPr/>
            </p:nvSpPr>
            <p:spPr bwMode="auto">
              <a:xfrm>
                <a:off x="2832" y="2688"/>
                <a:ext cx="0" cy="192"/>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7" name="Line 419"/>
              <p:cNvSpPr>
                <a:spLocks noChangeShapeType="1"/>
              </p:cNvSpPr>
              <p:nvPr/>
            </p:nvSpPr>
            <p:spPr bwMode="auto">
              <a:xfrm flipV="1">
                <a:off x="2784" y="2640"/>
                <a:ext cx="96"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68" name="Group 420"/>
            <p:cNvGrpSpPr>
              <a:grpSpLocks/>
            </p:cNvGrpSpPr>
            <p:nvPr/>
          </p:nvGrpSpPr>
          <p:grpSpPr bwMode="auto">
            <a:xfrm>
              <a:off x="3524" y="3323"/>
              <a:ext cx="96" cy="312"/>
              <a:chOff x="2784" y="2640"/>
              <a:chExt cx="96" cy="240"/>
            </a:xfrm>
          </p:grpSpPr>
          <p:sp>
            <p:nvSpPr>
              <p:cNvPr id="2469" name="Line 421"/>
              <p:cNvSpPr>
                <a:spLocks noChangeShapeType="1"/>
              </p:cNvSpPr>
              <p:nvPr/>
            </p:nvSpPr>
            <p:spPr bwMode="auto">
              <a:xfrm>
                <a:off x="2832" y="2688"/>
                <a:ext cx="0" cy="192"/>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0" name="Line 422"/>
              <p:cNvSpPr>
                <a:spLocks noChangeShapeType="1"/>
              </p:cNvSpPr>
              <p:nvPr/>
            </p:nvSpPr>
            <p:spPr bwMode="auto">
              <a:xfrm flipV="1">
                <a:off x="2784" y="2640"/>
                <a:ext cx="96" cy="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471" name="Freeform 423"/>
            <p:cNvSpPr>
              <a:spLocks/>
            </p:cNvSpPr>
            <p:nvPr/>
          </p:nvSpPr>
          <p:spPr bwMode="auto">
            <a:xfrm rot="1546131">
              <a:off x="1076" y="3011"/>
              <a:ext cx="1118" cy="155"/>
            </a:xfrm>
            <a:custGeom>
              <a:avLst/>
              <a:gdLst>
                <a:gd name="T0" fmla="*/ 0 w 1118"/>
                <a:gd name="T1" fmla="*/ 155 h 155"/>
                <a:gd name="T2" fmla="*/ 38 w 1118"/>
                <a:gd name="T3" fmla="*/ 149 h 155"/>
                <a:gd name="T4" fmla="*/ 55 w 1118"/>
                <a:gd name="T5" fmla="*/ 143 h 155"/>
                <a:gd name="T6" fmla="*/ 64 w 1118"/>
                <a:gd name="T7" fmla="*/ 144 h 155"/>
                <a:gd name="T8" fmla="*/ 72 w 1118"/>
                <a:gd name="T9" fmla="*/ 146 h 155"/>
                <a:gd name="T10" fmla="*/ 78 w 1118"/>
                <a:gd name="T11" fmla="*/ 146 h 155"/>
                <a:gd name="T12" fmla="*/ 86 w 1118"/>
                <a:gd name="T13" fmla="*/ 147 h 155"/>
                <a:gd name="T14" fmla="*/ 94 w 1118"/>
                <a:gd name="T15" fmla="*/ 147 h 155"/>
                <a:gd name="T16" fmla="*/ 101 w 1118"/>
                <a:gd name="T17" fmla="*/ 146 h 155"/>
                <a:gd name="T18" fmla="*/ 111 w 1118"/>
                <a:gd name="T19" fmla="*/ 144 h 155"/>
                <a:gd name="T20" fmla="*/ 123 w 1118"/>
                <a:gd name="T21" fmla="*/ 141 h 155"/>
                <a:gd name="T22" fmla="*/ 148 w 1118"/>
                <a:gd name="T23" fmla="*/ 144 h 155"/>
                <a:gd name="T24" fmla="*/ 170 w 1118"/>
                <a:gd name="T25" fmla="*/ 144 h 155"/>
                <a:gd name="T26" fmla="*/ 193 w 1118"/>
                <a:gd name="T27" fmla="*/ 144 h 155"/>
                <a:gd name="T28" fmla="*/ 215 w 1118"/>
                <a:gd name="T29" fmla="*/ 143 h 155"/>
                <a:gd name="T30" fmla="*/ 238 w 1118"/>
                <a:gd name="T31" fmla="*/ 138 h 155"/>
                <a:gd name="T32" fmla="*/ 261 w 1118"/>
                <a:gd name="T33" fmla="*/ 134 h 155"/>
                <a:gd name="T34" fmla="*/ 284 w 1118"/>
                <a:gd name="T35" fmla="*/ 129 h 155"/>
                <a:gd name="T36" fmla="*/ 308 w 1118"/>
                <a:gd name="T37" fmla="*/ 122 h 155"/>
                <a:gd name="T38" fmla="*/ 331 w 1118"/>
                <a:gd name="T39" fmla="*/ 114 h 155"/>
                <a:gd name="T40" fmla="*/ 353 w 1118"/>
                <a:gd name="T41" fmla="*/ 105 h 155"/>
                <a:gd name="T42" fmla="*/ 376 w 1118"/>
                <a:gd name="T43" fmla="*/ 95 h 155"/>
                <a:gd name="T44" fmla="*/ 398 w 1118"/>
                <a:gd name="T45" fmla="*/ 83 h 155"/>
                <a:gd name="T46" fmla="*/ 419 w 1118"/>
                <a:gd name="T47" fmla="*/ 71 h 155"/>
                <a:gd name="T48" fmla="*/ 440 w 1118"/>
                <a:gd name="T49" fmla="*/ 57 h 155"/>
                <a:gd name="T50" fmla="*/ 460 w 1118"/>
                <a:gd name="T51" fmla="*/ 44 h 155"/>
                <a:gd name="T52" fmla="*/ 478 w 1118"/>
                <a:gd name="T53" fmla="*/ 29 h 155"/>
                <a:gd name="T54" fmla="*/ 495 w 1118"/>
                <a:gd name="T55" fmla="*/ 14 h 155"/>
                <a:gd name="T56" fmla="*/ 514 w 1118"/>
                <a:gd name="T57" fmla="*/ 2 h 155"/>
                <a:gd name="T58" fmla="*/ 522 w 1118"/>
                <a:gd name="T59" fmla="*/ 5 h 155"/>
                <a:gd name="T60" fmla="*/ 531 w 1118"/>
                <a:gd name="T61" fmla="*/ 8 h 155"/>
                <a:gd name="T62" fmla="*/ 539 w 1118"/>
                <a:gd name="T63" fmla="*/ 9 h 155"/>
                <a:gd name="T64" fmla="*/ 548 w 1118"/>
                <a:gd name="T65" fmla="*/ 9 h 155"/>
                <a:gd name="T66" fmla="*/ 556 w 1118"/>
                <a:gd name="T67" fmla="*/ 9 h 155"/>
                <a:gd name="T68" fmla="*/ 565 w 1118"/>
                <a:gd name="T69" fmla="*/ 6 h 155"/>
                <a:gd name="T70" fmla="*/ 575 w 1118"/>
                <a:gd name="T71" fmla="*/ 5 h 155"/>
                <a:gd name="T72" fmla="*/ 584 w 1118"/>
                <a:gd name="T73" fmla="*/ 0 h 155"/>
                <a:gd name="T74" fmla="*/ 635 w 1118"/>
                <a:gd name="T75" fmla="*/ 11 h 155"/>
                <a:gd name="T76" fmla="*/ 688 w 1118"/>
                <a:gd name="T77" fmla="*/ 20 h 155"/>
                <a:gd name="T78" fmla="*/ 741 w 1118"/>
                <a:gd name="T79" fmla="*/ 26 h 155"/>
                <a:gd name="T80" fmla="*/ 793 w 1118"/>
                <a:gd name="T81" fmla="*/ 30 h 155"/>
                <a:gd name="T82" fmla="*/ 820 w 1118"/>
                <a:gd name="T83" fmla="*/ 30 h 155"/>
                <a:gd name="T84" fmla="*/ 848 w 1118"/>
                <a:gd name="T85" fmla="*/ 30 h 155"/>
                <a:gd name="T86" fmla="*/ 874 w 1118"/>
                <a:gd name="T87" fmla="*/ 29 h 155"/>
                <a:gd name="T88" fmla="*/ 902 w 1118"/>
                <a:gd name="T89" fmla="*/ 27 h 155"/>
                <a:gd name="T90" fmla="*/ 928 w 1118"/>
                <a:gd name="T91" fmla="*/ 26 h 155"/>
                <a:gd name="T92" fmla="*/ 956 w 1118"/>
                <a:gd name="T93" fmla="*/ 21 h 155"/>
                <a:gd name="T94" fmla="*/ 984 w 1118"/>
                <a:gd name="T95" fmla="*/ 18 h 155"/>
                <a:gd name="T96" fmla="*/ 1012 w 1118"/>
                <a:gd name="T97" fmla="*/ 14 h 155"/>
                <a:gd name="T98" fmla="*/ 1031 w 1118"/>
                <a:gd name="T99" fmla="*/ 2 h 155"/>
                <a:gd name="T100" fmla="*/ 1037 w 1118"/>
                <a:gd name="T101" fmla="*/ 5 h 155"/>
                <a:gd name="T102" fmla="*/ 1045 w 1118"/>
                <a:gd name="T103" fmla="*/ 8 h 155"/>
                <a:gd name="T104" fmla="*/ 1051 w 1118"/>
                <a:gd name="T105" fmla="*/ 11 h 155"/>
                <a:gd name="T106" fmla="*/ 1059 w 1118"/>
                <a:gd name="T107" fmla="*/ 11 h 155"/>
                <a:gd name="T108" fmla="*/ 1068 w 1118"/>
                <a:gd name="T109" fmla="*/ 12 h 155"/>
                <a:gd name="T110" fmla="*/ 1077 w 1118"/>
                <a:gd name="T111" fmla="*/ 11 h 155"/>
                <a:gd name="T112" fmla="*/ 1088 w 1118"/>
                <a:gd name="T113" fmla="*/ 8 h 155"/>
                <a:gd name="T114" fmla="*/ 1099 w 1118"/>
                <a:gd name="T115" fmla="*/ 3 h 155"/>
                <a:gd name="T116" fmla="*/ 1118 w 1118"/>
                <a:gd name="T117" fmla="*/ 1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8" h="155">
                  <a:moveTo>
                    <a:pt x="0" y="155"/>
                  </a:moveTo>
                  <a:lnTo>
                    <a:pt x="38" y="149"/>
                  </a:lnTo>
                  <a:lnTo>
                    <a:pt x="55" y="143"/>
                  </a:lnTo>
                  <a:lnTo>
                    <a:pt x="64" y="144"/>
                  </a:lnTo>
                  <a:lnTo>
                    <a:pt x="72" y="146"/>
                  </a:lnTo>
                  <a:lnTo>
                    <a:pt x="78" y="146"/>
                  </a:lnTo>
                  <a:lnTo>
                    <a:pt x="86" y="147"/>
                  </a:lnTo>
                  <a:lnTo>
                    <a:pt x="94" y="147"/>
                  </a:lnTo>
                  <a:lnTo>
                    <a:pt x="101" y="146"/>
                  </a:lnTo>
                  <a:lnTo>
                    <a:pt x="111" y="144"/>
                  </a:lnTo>
                  <a:lnTo>
                    <a:pt x="123" y="141"/>
                  </a:lnTo>
                  <a:lnTo>
                    <a:pt x="148" y="144"/>
                  </a:lnTo>
                  <a:lnTo>
                    <a:pt x="170" y="144"/>
                  </a:lnTo>
                  <a:lnTo>
                    <a:pt x="193" y="144"/>
                  </a:lnTo>
                  <a:lnTo>
                    <a:pt x="215" y="143"/>
                  </a:lnTo>
                  <a:lnTo>
                    <a:pt x="238" y="138"/>
                  </a:lnTo>
                  <a:lnTo>
                    <a:pt x="261" y="134"/>
                  </a:lnTo>
                  <a:lnTo>
                    <a:pt x="284" y="129"/>
                  </a:lnTo>
                  <a:lnTo>
                    <a:pt x="308" y="122"/>
                  </a:lnTo>
                  <a:lnTo>
                    <a:pt x="331" y="114"/>
                  </a:lnTo>
                  <a:lnTo>
                    <a:pt x="353" y="105"/>
                  </a:lnTo>
                  <a:lnTo>
                    <a:pt x="376" y="95"/>
                  </a:lnTo>
                  <a:lnTo>
                    <a:pt x="398" y="83"/>
                  </a:lnTo>
                  <a:lnTo>
                    <a:pt x="419" y="71"/>
                  </a:lnTo>
                  <a:lnTo>
                    <a:pt x="440" y="57"/>
                  </a:lnTo>
                  <a:lnTo>
                    <a:pt x="460" y="44"/>
                  </a:lnTo>
                  <a:lnTo>
                    <a:pt x="478" y="29"/>
                  </a:lnTo>
                  <a:lnTo>
                    <a:pt x="495" y="14"/>
                  </a:lnTo>
                  <a:lnTo>
                    <a:pt x="514" y="2"/>
                  </a:lnTo>
                  <a:lnTo>
                    <a:pt x="522" y="5"/>
                  </a:lnTo>
                  <a:lnTo>
                    <a:pt x="531" y="8"/>
                  </a:lnTo>
                  <a:lnTo>
                    <a:pt x="539" y="9"/>
                  </a:lnTo>
                  <a:lnTo>
                    <a:pt x="548" y="9"/>
                  </a:lnTo>
                  <a:lnTo>
                    <a:pt x="556" y="9"/>
                  </a:lnTo>
                  <a:lnTo>
                    <a:pt x="565" y="6"/>
                  </a:lnTo>
                  <a:lnTo>
                    <a:pt x="575" y="5"/>
                  </a:lnTo>
                  <a:lnTo>
                    <a:pt x="584" y="0"/>
                  </a:lnTo>
                  <a:lnTo>
                    <a:pt x="635" y="11"/>
                  </a:lnTo>
                  <a:lnTo>
                    <a:pt x="688" y="20"/>
                  </a:lnTo>
                  <a:lnTo>
                    <a:pt x="741" y="26"/>
                  </a:lnTo>
                  <a:lnTo>
                    <a:pt x="793" y="30"/>
                  </a:lnTo>
                  <a:lnTo>
                    <a:pt x="820" y="30"/>
                  </a:lnTo>
                  <a:lnTo>
                    <a:pt x="848" y="30"/>
                  </a:lnTo>
                  <a:lnTo>
                    <a:pt x="874" y="29"/>
                  </a:lnTo>
                  <a:lnTo>
                    <a:pt x="902" y="27"/>
                  </a:lnTo>
                  <a:lnTo>
                    <a:pt x="928" y="26"/>
                  </a:lnTo>
                  <a:lnTo>
                    <a:pt x="956" y="21"/>
                  </a:lnTo>
                  <a:lnTo>
                    <a:pt x="984" y="18"/>
                  </a:lnTo>
                  <a:lnTo>
                    <a:pt x="1012" y="14"/>
                  </a:lnTo>
                  <a:lnTo>
                    <a:pt x="1031" y="2"/>
                  </a:lnTo>
                  <a:lnTo>
                    <a:pt x="1037" y="5"/>
                  </a:lnTo>
                  <a:lnTo>
                    <a:pt x="1045" y="8"/>
                  </a:lnTo>
                  <a:lnTo>
                    <a:pt x="1051" y="11"/>
                  </a:lnTo>
                  <a:lnTo>
                    <a:pt x="1059" y="11"/>
                  </a:lnTo>
                  <a:lnTo>
                    <a:pt x="1068" y="12"/>
                  </a:lnTo>
                  <a:lnTo>
                    <a:pt x="1077" y="11"/>
                  </a:lnTo>
                  <a:lnTo>
                    <a:pt x="1088" y="8"/>
                  </a:lnTo>
                  <a:lnTo>
                    <a:pt x="1099" y="3"/>
                  </a:lnTo>
                  <a:lnTo>
                    <a:pt x="1118" y="14"/>
                  </a:lnTo>
                </a:path>
              </a:pathLst>
            </a:custGeom>
            <a:noFill/>
            <a:ln w="12700" cmpd="sng">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2" name="Freeform 424"/>
            <p:cNvSpPr>
              <a:spLocks/>
            </p:cNvSpPr>
            <p:nvPr/>
          </p:nvSpPr>
          <p:spPr bwMode="auto">
            <a:xfrm rot="1546131">
              <a:off x="1076" y="2915"/>
              <a:ext cx="1118" cy="155"/>
            </a:xfrm>
            <a:custGeom>
              <a:avLst/>
              <a:gdLst>
                <a:gd name="T0" fmla="*/ 0 w 1118"/>
                <a:gd name="T1" fmla="*/ 155 h 155"/>
                <a:gd name="T2" fmla="*/ 38 w 1118"/>
                <a:gd name="T3" fmla="*/ 149 h 155"/>
                <a:gd name="T4" fmla="*/ 55 w 1118"/>
                <a:gd name="T5" fmla="*/ 143 h 155"/>
                <a:gd name="T6" fmla="*/ 64 w 1118"/>
                <a:gd name="T7" fmla="*/ 144 h 155"/>
                <a:gd name="T8" fmla="*/ 72 w 1118"/>
                <a:gd name="T9" fmla="*/ 146 h 155"/>
                <a:gd name="T10" fmla="*/ 78 w 1118"/>
                <a:gd name="T11" fmla="*/ 146 h 155"/>
                <a:gd name="T12" fmla="*/ 86 w 1118"/>
                <a:gd name="T13" fmla="*/ 147 h 155"/>
                <a:gd name="T14" fmla="*/ 94 w 1118"/>
                <a:gd name="T15" fmla="*/ 147 h 155"/>
                <a:gd name="T16" fmla="*/ 101 w 1118"/>
                <a:gd name="T17" fmla="*/ 146 h 155"/>
                <a:gd name="T18" fmla="*/ 111 w 1118"/>
                <a:gd name="T19" fmla="*/ 144 h 155"/>
                <a:gd name="T20" fmla="*/ 123 w 1118"/>
                <a:gd name="T21" fmla="*/ 141 h 155"/>
                <a:gd name="T22" fmla="*/ 148 w 1118"/>
                <a:gd name="T23" fmla="*/ 144 h 155"/>
                <a:gd name="T24" fmla="*/ 170 w 1118"/>
                <a:gd name="T25" fmla="*/ 144 h 155"/>
                <a:gd name="T26" fmla="*/ 193 w 1118"/>
                <a:gd name="T27" fmla="*/ 144 h 155"/>
                <a:gd name="T28" fmla="*/ 215 w 1118"/>
                <a:gd name="T29" fmla="*/ 143 h 155"/>
                <a:gd name="T30" fmla="*/ 238 w 1118"/>
                <a:gd name="T31" fmla="*/ 138 h 155"/>
                <a:gd name="T32" fmla="*/ 261 w 1118"/>
                <a:gd name="T33" fmla="*/ 134 h 155"/>
                <a:gd name="T34" fmla="*/ 284 w 1118"/>
                <a:gd name="T35" fmla="*/ 129 h 155"/>
                <a:gd name="T36" fmla="*/ 308 w 1118"/>
                <a:gd name="T37" fmla="*/ 122 h 155"/>
                <a:gd name="T38" fmla="*/ 331 w 1118"/>
                <a:gd name="T39" fmla="*/ 114 h 155"/>
                <a:gd name="T40" fmla="*/ 353 w 1118"/>
                <a:gd name="T41" fmla="*/ 105 h 155"/>
                <a:gd name="T42" fmla="*/ 376 w 1118"/>
                <a:gd name="T43" fmla="*/ 95 h 155"/>
                <a:gd name="T44" fmla="*/ 398 w 1118"/>
                <a:gd name="T45" fmla="*/ 83 h 155"/>
                <a:gd name="T46" fmla="*/ 419 w 1118"/>
                <a:gd name="T47" fmla="*/ 71 h 155"/>
                <a:gd name="T48" fmla="*/ 440 w 1118"/>
                <a:gd name="T49" fmla="*/ 57 h 155"/>
                <a:gd name="T50" fmla="*/ 460 w 1118"/>
                <a:gd name="T51" fmla="*/ 44 h 155"/>
                <a:gd name="T52" fmla="*/ 478 w 1118"/>
                <a:gd name="T53" fmla="*/ 29 h 155"/>
                <a:gd name="T54" fmla="*/ 495 w 1118"/>
                <a:gd name="T55" fmla="*/ 14 h 155"/>
                <a:gd name="T56" fmla="*/ 514 w 1118"/>
                <a:gd name="T57" fmla="*/ 2 h 155"/>
                <a:gd name="T58" fmla="*/ 522 w 1118"/>
                <a:gd name="T59" fmla="*/ 5 h 155"/>
                <a:gd name="T60" fmla="*/ 531 w 1118"/>
                <a:gd name="T61" fmla="*/ 8 h 155"/>
                <a:gd name="T62" fmla="*/ 539 w 1118"/>
                <a:gd name="T63" fmla="*/ 9 h 155"/>
                <a:gd name="T64" fmla="*/ 548 w 1118"/>
                <a:gd name="T65" fmla="*/ 9 h 155"/>
                <a:gd name="T66" fmla="*/ 556 w 1118"/>
                <a:gd name="T67" fmla="*/ 9 h 155"/>
                <a:gd name="T68" fmla="*/ 565 w 1118"/>
                <a:gd name="T69" fmla="*/ 6 h 155"/>
                <a:gd name="T70" fmla="*/ 575 w 1118"/>
                <a:gd name="T71" fmla="*/ 5 h 155"/>
                <a:gd name="T72" fmla="*/ 584 w 1118"/>
                <a:gd name="T73" fmla="*/ 0 h 155"/>
                <a:gd name="T74" fmla="*/ 635 w 1118"/>
                <a:gd name="T75" fmla="*/ 11 h 155"/>
                <a:gd name="T76" fmla="*/ 688 w 1118"/>
                <a:gd name="T77" fmla="*/ 20 h 155"/>
                <a:gd name="T78" fmla="*/ 741 w 1118"/>
                <a:gd name="T79" fmla="*/ 26 h 155"/>
                <a:gd name="T80" fmla="*/ 793 w 1118"/>
                <a:gd name="T81" fmla="*/ 30 h 155"/>
                <a:gd name="T82" fmla="*/ 820 w 1118"/>
                <a:gd name="T83" fmla="*/ 30 h 155"/>
                <a:gd name="T84" fmla="*/ 848 w 1118"/>
                <a:gd name="T85" fmla="*/ 30 h 155"/>
                <a:gd name="T86" fmla="*/ 874 w 1118"/>
                <a:gd name="T87" fmla="*/ 29 h 155"/>
                <a:gd name="T88" fmla="*/ 902 w 1118"/>
                <a:gd name="T89" fmla="*/ 27 h 155"/>
                <a:gd name="T90" fmla="*/ 928 w 1118"/>
                <a:gd name="T91" fmla="*/ 26 h 155"/>
                <a:gd name="T92" fmla="*/ 956 w 1118"/>
                <a:gd name="T93" fmla="*/ 21 h 155"/>
                <a:gd name="T94" fmla="*/ 984 w 1118"/>
                <a:gd name="T95" fmla="*/ 18 h 155"/>
                <a:gd name="T96" fmla="*/ 1012 w 1118"/>
                <a:gd name="T97" fmla="*/ 14 h 155"/>
                <a:gd name="T98" fmla="*/ 1031 w 1118"/>
                <a:gd name="T99" fmla="*/ 2 h 155"/>
                <a:gd name="T100" fmla="*/ 1037 w 1118"/>
                <a:gd name="T101" fmla="*/ 5 h 155"/>
                <a:gd name="T102" fmla="*/ 1045 w 1118"/>
                <a:gd name="T103" fmla="*/ 8 h 155"/>
                <a:gd name="T104" fmla="*/ 1051 w 1118"/>
                <a:gd name="T105" fmla="*/ 11 h 155"/>
                <a:gd name="T106" fmla="*/ 1059 w 1118"/>
                <a:gd name="T107" fmla="*/ 11 h 155"/>
                <a:gd name="T108" fmla="*/ 1068 w 1118"/>
                <a:gd name="T109" fmla="*/ 12 h 155"/>
                <a:gd name="T110" fmla="*/ 1077 w 1118"/>
                <a:gd name="T111" fmla="*/ 11 h 155"/>
                <a:gd name="T112" fmla="*/ 1088 w 1118"/>
                <a:gd name="T113" fmla="*/ 8 h 155"/>
                <a:gd name="T114" fmla="*/ 1099 w 1118"/>
                <a:gd name="T115" fmla="*/ 3 h 155"/>
                <a:gd name="T116" fmla="*/ 1118 w 1118"/>
                <a:gd name="T117" fmla="*/ 1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8" h="155">
                  <a:moveTo>
                    <a:pt x="0" y="155"/>
                  </a:moveTo>
                  <a:lnTo>
                    <a:pt x="38" y="149"/>
                  </a:lnTo>
                  <a:lnTo>
                    <a:pt x="55" y="143"/>
                  </a:lnTo>
                  <a:lnTo>
                    <a:pt x="64" y="144"/>
                  </a:lnTo>
                  <a:lnTo>
                    <a:pt x="72" y="146"/>
                  </a:lnTo>
                  <a:lnTo>
                    <a:pt x="78" y="146"/>
                  </a:lnTo>
                  <a:lnTo>
                    <a:pt x="86" y="147"/>
                  </a:lnTo>
                  <a:lnTo>
                    <a:pt x="94" y="147"/>
                  </a:lnTo>
                  <a:lnTo>
                    <a:pt x="101" y="146"/>
                  </a:lnTo>
                  <a:lnTo>
                    <a:pt x="111" y="144"/>
                  </a:lnTo>
                  <a:lnTo>
                    <a:pt x="123" y="141"/>
                  </a:lnTo>
                  <a:lnTo>
                    <a:pt x="148" y="144"/>
                  </a:lnTo>
                  <a:lnTo>
                    <a:pt x="170" y="144"/>
                  </a:lnTo>
                  <a:lnTo>
                    <a:pt x="193" y="144"/>
                  </a:lnTo>
                  <a:lnTo>
                    <a:pt x="215" y="143"/>
                  </a:lnTo>
                  <a:lnTo>
                    <a:pt x="238" y="138"/>
                  </a:lnTo>
                  <a:lnTo>
                    <a:pt x="261" y="134"/>
                  </a:lnTo>
                  <a:lnTo>
                    <a:pt x="284" y="129"/>
                  </a:lnTo>
                  <a:lnTo>
                    <a:pt x="308" y="122"/>
                  </a:lnTo>
                  <a:lnTo>
                    <a:pt x="331" y="114"/>
                  </a:lnTo>
                  <a:lnTo>
                    <a:pt x="353" y="105"/>
                  </a:lnTo>
                  <a:lnTo>
                    <a:pt x="376" y="95"/>
                  </a:lnTo>
                  <a:lnTo>
                    <a:pt x="398" y="83"/>
                  </a:lnTo>
                  <a:lnTo>
                    <a:pt x="419" y="71"/>
                  </a:lnTo>
                  <a:lnTo>
                    <a:pt x="440" y="57"/>
                  </a:lnTo>
                  <a:lnTo>
                    <a:pt x="460" y="44"/>
                  </a:lnTo>
                  <a:lnTo>
                    <a:pt x="478" y="29"/>
                  </a:lnTo>
                  <a:lnTo>
                    <a:pt x="495" y="14"/>
                  </a:lnTo>
                  <a:lnTo>
                    <a:pt x="514" y="2"/>
                  </a:lnTo>
                  <a:lnTo>
                    <a:pt x="522" y="5"/>
                  </a:lnTo>
                  <a:lnTo>
                    <a:pt x="531" y="8"/>
                  </a:lnTo>
                  <a:lnTo>
                    <a:pt x="539" y="9"/>
                  </a:lnTo>
                  <a:lnTo>
                    <a:pt x="548" y="9"/>
                  </a:lnTo>
                  <a:lnTo>
                    <a:pt x="556" y="9"/>
                  </a:lnTo>
                  <a:lnTo>
                    <a:pt x="565" y="6"/>
                  </a:lnTo>
                  <a:lnTo>
                    <a:pt x="575" y="5"/>
                  </a:lnTo>
                  <a:lnTo>
                    <a:pt x="584" y="0"/>
                  </a:lnTo>
                  <a:lnTo>
                    <a:pt x="635" y="11"/>
                  </a:lnTo>
                  <a:lnTo>
                    <a:pt x="688" y="20"/>
                  </a:lnTo>
                  <a:lnTo>
                    <a:pt x="741" y="26"/>
                  </a:lnTo>
                  <a:lnTo>
                    <a:pt x="793" y="30"/>
                  </a:lnTo>
                  <a:lnTo>
                    <a:pt x="820" y="30"/>
                  </a:lnTo>
                  <a:lnTo>
                    <a:pt x="848" y="30"/>
                  </a:lnTo>
                  <a:lnTo>
                    <a:pt x="874" y="29"/>
                  </a:lnTo>
                  <a:lnTo>
                    <a:pt x="902" y="27"/>
                  </a:lnTo>
                  <a:lnTo>
                    <a:pt x="928" y="26"/>
                  </a:lnTo>
                  <a:lnTo>
                    <a:pt x="956" y="21"/>
                  </a:lnTo>
                  <a:lnTo>
                    <a:pt x="984" y="18"/>
                  </a:lnTo>
                  <a:lnTo>
                    <a:pt x="1012" y="14"/>
                  </a:lnTo>
                  <a:lnTo>
                    <a:pt x="1031" y="2"/>
                  </a:lnTo>
                  <a:lnTo>
                    <a:pt x="1037" y="5"/>
                  </a:lnTo>
                  <a:lnTo>
                    <a:pt x="1045" y="8"/>
                  </a:lnTo>
                  <a:lnTo>
                    <a:pt x="1051" y="11"/>
                  </a:lnTo>
                  <a:lnTo>
                    <a:pt x="1059" y="11"/>
                  </a:lnTo>
                  <a:lnTo>
                    <a:pt x="1068" y="12"/>
                  </a:lnTo>
                  <a:lnTo>
                    <a:pt x="1077" y="11"/>
                  </a:lnTo>
                  <a:lnTo>
                    <a:pt x="1088" y="8"/>
                  </a:lnTo>
                  <a:lnTo>
                    <a:pt x="1099" y="3"/>
                  </a:lnTo>
                  <a:lnTo>
                    <a:pt x="1118" y="14"/>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3" name="Freeform 425"/>
            <p:cNvSpPr>
              <a:spLocks/>
            </p:cNvSpPr>
            <p:nvPr/>
          </p:nvSpPr>
          <p:spPr bwMode="auto">
            <a:xfrm rot="1546131">
              <a:off x="1124" y="2819"/>
              <a:ext cx="1118" cy="155"/>
            </a:xfrm>
            <a:custGeom>
              <a:avLst/>
              <a:gdLst>
                <a:gd name="T0" fmla="*/ 0 w 1118"/>
                <a:gd name="T1" fmla="*/ 155 h 155"/>
                <a:gd name="T2" fmla="*/ 38 w 1118"/>
                <a:gd name="T3" fmla="*/ 149 h 155"/>
                <a:gd name="T4" fmla="*/ 55 w 1118"/>
                <a:gd name="T5" fmla="*/ 143 h 155"/>
                <a:gd name="T6" fmla="*/ 64 w 1118"/>
                <a:gd name="T7" fmla="*/ 144 h 155"/>
                <a:gd name="T8" fmla="*/ 72 w 1118"/>
                <a:gd name="T9" fmla="*/ 146 h 155"/>
                <a:gd name="T10" fmla="*/ 78 w 1118"/>
                <a:gd name="T11" fmla="*/ 146 h 155"/>
                <a:gd name="T12" fmla="*/ 86 w 1118"/>
                <a:gd name="T13" fmla="*/ 147 h 155"/>
                <a:gd name="T14" fmla="*/ 94 w 1118"/>
                <a:gd name="T15" fmla="*/ 147 h 155"/>
                <a:gd name="T16" fmla="*/ 101 w 1118"/>
                <a:gd name="T17" fmla="*/ 146 h 155"/>
                <a:gd name="T18" fmla="*/ 111 w 1118"/>
                <a:gd name="T19" fmla="*/ 144 h 155"/>
                <a:gd name="T20" fmla="*/ 123 w 1118"/>
                <a:gd name="T21" fmla="*/ 141 h 155"/>
                <a:gd name="T22" fmla="*/ 148 w 1118"/>
                <a:gd name="T23" fmla="*/ 144 h 155"/>
                <a:gd name="T24" fmla="*/ 170 w 1118"/>
                <a:gd name="T25" fmla="*/ 144 h 155"/>
                <a:gd name="T26" fmla="*/ 193 w 1118"/>
                <a:gd name="T27" fmla="*/ 144 h 155"/>
                <a:gd name="T28" fmla="*/ 215 w 1118"/>
                <a:gd name="T29" fmla="*/ 143 h 155"/>
                <a:gd name="T30" fmla="*/ 238 w 1118"/>
                <a:gd name="T31" fmla="*/ 138 h 155"/>
                <a:gd name="T32" fmla="*/ 261 w 1118"/>
                <a:gd name="T33" fmla="*/ 134 h 155"/>
                <a:gd name="T34" fmla="*/ 284 w 1118"/>
                <a:gd name="T35" fmla="*/ 129 h 155"/>
                <a:gd name="T36" fmla="*/ 308 w 1118"/>
                <a:gd name="T37" fmla="*/ 122 h 155"/>
                <a:gd name="T38" fmla="*/ 331 w 1118"/>
                <a:gd name="T39" fmla="*/ 114 h 155"/>
                <a:gd name="T40" fmla="*/ 353 w 1118"/>
                <a:gd name="T41" fmla="*/ 105 h 155"/>
                <a:gd name="T42" fmla="*/ 376 w 1118"/>
                <a:gd name="T43" fmla="*/ 95 h 155"/>
                <a:gd name="T44" fmla="*/ 398 w 1118"/>
                <a:gd name="T45" fmla="*/ 83 h 155"/>
                <a:gd name="T46" fmla="*/ 419 w 1118"/>
                <a:gd name="T47" fmla="*/ 71 h 155"/>
                <a:gd name="T48" fmla="*/ 440 w 1118"/>
                <a:gd name="T49" fmla="*/ 57 h 155"/>
                <a:gd name="T50" fmla="*/ 460 w 1118"/>
                <a:gd name="T51" fmla="*/ 44 h 155"/>
                <a:gd name="T52" fmla="*/ 478 w 1118"/>
                <a:gd name="T53" fmla="*/ 29 h 155"/>
                <a:gd name="T54" fmla="*/ 495 w 1118"/>
                <a:gd name="T55" fmla="*/ 14 h 155"/>
                <a:gd name="T56" fmla="*/ 514 w 1118"/>
                <a:gd name="T57" fmla="*/ 2 h 155"/>
                <a:gd name="T58" fmla="*/ 522 w 1118"/>
                <a:gd name="T59" fmla="*/ 5 h 155"/>
                <a:gd name="T60" fmla="*/ 531 w 1118"/>
                <a:gd name="T61" fmla="*/ 8 h 155"/>
                <a:gd name="T62" fmla="*/ 539 w 1118"/>
                <a:gd name="T63" fmla="*/ 9 h 155"/>
                <a:gd name="T64" fmla="*/ 548 w 1118"/>
                <a:gd name="T65" fmla="*/ 9 h 155"/>
                <a:gd name="T66" fmla="*/ 556 w 1118"/>
                <a:gd name="T67" fmla="*/ 9 h 155"/>
                <a:gd name="T68" fmla="*/ 565 w 1118"/>
                <a:gd name="T69" fmla="*/ 6 h 155"/>
                <a:gd name="T70" fmla="*/ 575 w 1118"/>
                <a:gd name="T71" fmla="*/ 5 h 155"/>
                <a:gd name="T72" fmla="*/ 584 w 1118"/>
                <a:gd name="T73" fmla="*/ 0 h 155"/>
                <a:gd name="T74" fmla="*/ 635 w 1118"/>
                <a:gd name="T75" fmla="*/ 11 h 155"/>
                <a:gd name="T76" fmla="*/ 688 w 1118"/>
                <a:gd name="T77" fmla="*/ 20 h 155"/>
                <a:gd name="T78" fmla="*/ 741 w 1118"/>
                <a:gd name="T79" fmla="*/ 26 h 155"/>
                <a:gd name="T80" fmla="*/ 793 w 1118"/>
                <a:gd name="T81" fmla="*/ 30 h 155"/>
                <a:gd name="T82" fmla="*/ 820 w 1118"/>
                <a:gd name="T83" fmla="*/ 30 h 155"/>
                <a:gd name="T84" fmla="*/ 848 w 1118"/>
                <a:gd name="T85" fmla="*/ 30 h 155"/>
                <a:gd name="T86" fmla="*/ 874 w 1118"/>
                <a:gd name="T87" fmla="*/ 29 h 155"/>
                <a:gd name="T88" fmla="*/ 902 w 1118"/>
                <a:gd name="T89" fmla="*/ 27 h 155"/>
                <a:gd name="T90" fmla="*/ 928 w 1118"/>
                <a:gd name="T91" fmla="*/ 26 h 155"/>
                <a:gd name="T92" fmla="*/ 956 w 1118"/>
                <a:gd name="T93" fmla="*/ 21 h 155"/>
                <a:gd name="T94" fmla="*/ 984 w 1118"/>
                <a:gd name="T95" fmla="*/ 18 h 155"/>
                <a:gd name="T96" fmla="*/ 1012 w 1118"/>
                <a:gd name="T97" fmla="*/ 14 h 155"/>
                <a:gd name="T98" fmla="*/ 1031 w 1118"/>
                <a:gd name="T99" fmla="*/ 2 h 155"/>
                <a:gd name="T100" fmla="*/ 1037 w 1118"/>
                <a:gd name="T101" fmla="*/ 5 h 155"/>
                <a:gd name="T102" fmla="*/ 1045 w 1118"/>
                <a:gd name="T103" fmla="*/ 8 h 155"/>
                <a:gd name="T104" fmla="*/ 1051 w 1118"/>
                <a:gd name="T105" fmla="*/ 11 h 155"/>
                <a:gd name="T106" fmla="*/ 1059 w 1118"/>
                <a:gd name="T107" fmla="*/ 11 h 155"/>
                <a:gd name="T108" fmla="*/ 1068 w 1118"/>
                <a:gd name="T109" fmla="*/ 12 h 155"/>
                <a:gd name="T110" fmla="*/ 1077 w 1118"/>
                <a:gd name="T111" fmla="*/ 11 h 155"/>
                <a:gd name="T112" fmla="*/ 1088 w 1118"/>
                <a:gd name="T113" fmla="*/ 8 h 155"/>
                <a:gd name="T114" fmla="*/ 1099 w 1118"/>
                <a:gd name="T115" fmla="*/ 3 h 155"/>
                <a:gd name="T116" fmla="*/ 1118 w 1118"/>
                <a:gd name="T117" fmla="*/ 1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8" h="155">
                  <a:moveTo>
                    <a:pt x="0" y="155"/>
                  </a:moveTo>
                  <a:lnTo>
                    <a:pt x="38" y="149"/>
                  </a:lnTo>
                  <a:lnTo>
                    <a:pt x="55" y="143"/>
                  </a:lnTo>
                  <a:lnTo>
                    <a:pt x="64" y="144"/>
                  </a:lnTo>
                  <a:lnTo>
                    <a:pt x="72" y="146"/>
                  </a:lnTo>
                  <a:lnTo>
                    <a:pt x="78" y="146"/>
                  </a:lnTo>
                  <a:lnTo>
                    <a:pt x="86" y="147"/>
                  </a:lnTo>
                  <a:lnTo>
                    <a:pt x="94" y="147"/>
                  </a:lnTo>
                  <a:lnTo>
                    <a:pt x="101" y="146"/>
                  </a:lnTo>
                  <a:lnTo>
                    <a:pt x="111" y="144"/>
                  </a:lnTo>
                  <a:lnTo>
                    <a:pt x="123" y="141"/>
                  </a:lnTo>
                  <a:lnTo>
                    <a:pt x="148" y="144"/>
                  </a:lnTo>
                  <a:lnTo>
                    <a:pt x="170" y="144"/>
                  </a:lnTo>
                  <a:lnTo>
                    <a:pt x="193" y="144"/>
                  </a:lnTo>
                  <a:lnTo>
                    <a:pt x="215" y="143"/>
                  </a:lnTo>
                  <a:lnTo>
                    <a:pt x="238" y="138"/>
                  </a:lnTo>
                  <a:lnTo>
                    <a:pt x="261" y="134"/>
                  </a:lnTo>
                  <a:lnTo>
                    <a:pt x="284" y="129"/>
                  </a:lnTo>
                  <a:lnTo>
                    <a:pt x="308" y="122"/>
                  </a:lnTo>
                  <a:lnTo>
                    <a:pt x="331" y="114"/>
                  </a:lnTo>
                  <a:lnTo>
                    <a:pt x="353" y="105"/>
                  </a:lnTo>
                  <a:lnTo>
                    <a:pt x="376" y="95"/>
                  </a:lnTo>
                  <a:lnTo>
                    <a:pt x="398" y="83"/>
                  </a:lnTo>
                  <a:lnTo>
                    <a:pt x="419" y="71"/>
                  </a:lnTo>
                  <a:lnTo>
                    <a:pt x="440" y="57"/>
                  </a:lnTo>
                  <a:lnTo>
                    <a:pt x="460" y="44"/>
                  </a:lnTo>
                  <a:lnTo>
                    <a:pt x="478" y="29"/>
                  </a:lnTo>
                  <a:lnTo>
                    <a:pt x="495" y="14"/>
                  </a:lnTo>
                  <a:lnTo>
                    <a:pt x="514" y="2"/>
                  </a:lnTo>
                  <a:lnTo>
                    <a:pt x="522" y="5"/>
                  </a:lnTo>
                  <a:lnTo>
                    <a:pt x="531" y="8"/>
                  </a:lnTo>
                  <a:lnTo>
                    <a:pt x="539" y="9"/>
                  </a:lnTo>
                  <a:lnTo>
                    <a:pt x="548" y="9"/>
                  </a:lnTo>
                  <a:lnTo>
                    <a:pt x="556" y="9"/>
                  </a:lnTo>
                  <a:lnTo>
                    <a:pt x="565" y="6"/>
                  </a:lnTo>
                  <a:lnTo>
                    <a:pt x="575" y="5"/>
                  </a:lnTo>
                  <a:lnTo>
                    <a:pt x="584" y="0"/>
                  </a:lnTo>
                  <a:lnTo>
                    <a:pt x="635" y="11"/>
                  </a:lnTo>
                  <a:lnTo>
                    <a:pt x="688" y="20"/>
                  </a:lnTo>
                  <a:lnTo>
                    <a:pt x="741" y="26"/>
                  </a:lnTo>
                  <a:lnTo>
                    <a:pt x="793" y="30"/>
                  </a:lnTo>
                  <a:lnTo>
                    <a:pt x="820" y="30"/>
                  </a:lnTo>
                  <a:lnTo>
                    <a:pt x="848" y="30"/>
                  </a:lnTo>
                  <a:lnTo>
                    <a:pt x="874" y="29"/>
                  </a:lnTo>
                  <a:lnTo>
                    <a:pt x="902" y="27"/>
                  </a:lnTo>
                  <a:lnTo>
                    <a:pt x="928" y="26"/>
                  </a:lnTo>
                  <a:lnTo>
                    <a:pt x="956" y="21"/>
                  </a:lnTo>
                  <a:lnTo>
                    <a:pt x="984" y="18"/>
                  </a:lnTo>
                  <a:lnTo>
                    <a:pt x="1012" y="14"/>
                  </a:lnTo>
                  <a:lnTo>
                    <a:pt x="1031" y="2"/>
                  </a:lnTo>
                  <a:lnTo>
                    <a:pt x="1037" y="5"/>
                  </a:lnTo>
                  <a:lnTo>
                    <a:pt x="1045" y="8"/>
                  </a:lnTo>
                  <a:lnTo>
                    <a:pt x="1051" y="11"/>
                  </a:lnTo>
                  <a:lnTo>
                    <a:pt x="1059" y="11"/>
                  </a:lnTo>
                  <a:lnTo>
                    <a:pt x="1068" y="12"/>
                  </a:lnTo>
                  <a:lnTo>
                    <a:pt x="1077" y="11"/>
                  </a:lnTo>
                  <a:lnTo>
                    <a:pt x="1088" y="8"/>
                  </a:lnTo>
                  <a:lnTo>
                    <a:pt x="1099" y="3"/>
                  </a:lnTo>
                  <a:lnTo>
                    <a:pt x="1118" y="14"/>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4" name="Line 426"/>
            <p:cNvSpPr>
              <a:spLocks noChangeShapeType="1"/>
            </p:cNvSpPr>
            <p:nvPr/>
          </p:nvSpPr>
          <p:spPr bwMode="auto">
            <a:xfrm flipH="1">
              <a:off x="3428" y="3532"/>
              <a:ext cx="144" cy="144"/>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5" name="Freeform 427"/>
            <p:cNvSpPr>
              <a:spLocks/>
            </p:cNvSpPr>
            <p:nvPr/>
          </p:nvSpPr>
          <p:spPr bwMode="auto">
            <a:xfrm rot="801301">
              <a:off x="2132" y="3338"/>
              <a:ext cx="1488" cy="96"/>
            </a:xfrm>
            <a:custGeom>
              <a:avLst/>
              <a:gdLst>
                <a:gd name="T0" fmla="*/ 0 w 1118"/>
                <a:gd name="T1" fmla="*/ 155 h 155"/>
                <a:gd name="T2" fmla="*/ 38 w 1118"/>
                <a:gd name="T3" fmla="*/ 149 h 155"/>
                <a:gd name="T4" fmla="*/ 55 w 1118"/>
                <a:gd name="T5" fmla="*/ 143 h 155"/>
                <a:gd name="T6" fmla="*/ 64 w 1118"/>
                <a:gd name="T7" fmla="*/ 144 h 155"/>
                <a:gd name="T8" fmla="*/ 72 w 1118"/>
                <a:gd name="T9" fmla="*/ 146 h 155"/>
                <a:gd name="T10" fmla="*/ 78 w 1118"/>
                <a:gd name="T11" fmla="*/ 146 h 155"/>
                <a:gd name="T12" fmla="*/ 86 w 1118"/>
                <a:gd name="T13" fmla="*/ 147 h 155"/>
                <a:gd name="T14" fmla="*/ 94 w 1118"/>
                <a:gd name="T15" fmla="*/ 147 h 155"/>
                <a:gd name="T16" fmla="*/ 101 w 1118"/>
                <a:gd name="T17" fmla="*/ 146 h 155"/>
                <a:gd name="T18" fmla="*/ 111 w 1118"/>
                <a:gd name="T19" fmla="*/ 144 h 155"/>
                <a:gd name="T20" fmla="*/ 123 w 1118"/>
                <a:gd name="T21" fmla="*/ 141 h 155"/>
                <a:gd name="T22" fmla="*/ 148 w 1118"/>
                <a:gd name="T23" fmla="*/ 144 h 155"/>
                <a:gd name="T24" fmla="*/ 170 w 1118"/>
                <a:gd name="T25" fmla="*/ 144 h 155"/>
                <a:gd name="T26" fmla="*/ 193 w 1118"/>
                <a:gd name="T27" fmla="*/ 144 h 155"/>
                <a:gd name="T28" fmla="*/ 215 w 1118"/>
                <a:gd name="T29" fmla="*/ 143 h 155"/>
                <a:gd name="T30" fmla="*/ 238 w 1118"/>
                <a:gd name="T31" fmla="*/ 138 h 155"/>
                <a:gd name="T32" fmla="*/ 261 w 1118"/>
                <a:gd name="T33" fmla="*/ 134 h 155"/>
                <a:gd name="T34" fmla="*/ 284 w 1118"/>
                <a:gd name="T35" fmla="*/ 129 h 155"/>
                <a:gd name="T36" fmla="*/ 308 w 1118"/>
                <a:gd name="T37" fmla="*/ 122 h 155"/>
                <a:gd name="T38" fmla="*/ 331 w 1118"/>
                <a:gd name="T39" fmla="*/ 114 h 155"/>
                <a:gd name="T40" fmla="*/ 353 w 1118"/>
                <a:gd name="T41" fmla="*/ 105 h 155"/>
                <a:gd name="T42" fmla="*/ 376 w 1118"/>
                <a:gd name="T43" fmla="*/ 95 h 155"/>
                <a:gd name="T44" fmla="*/ 398 w 1118"/>
                <a:gd name="T45" fmla="*/ 83 h 155"/>
                <a:gd name="T46" fmla="*/ 419 w 1118"/>
                <a:gd name="T47" fmla="*/ 71 h 155"/>
                <a:gd name="T48" fmla="*/ 440 w 1118"/>
                <a:gd name="T49" fmla="*/ 57 h 155"/>
                <a:gd name="T50" fmla="*/ 460 w 1118"/>
                <a:gd name="T51" fmla="*/ 44 h 155"/>
                <a:gd name="T52" fmla="*/ 478 w 1118"/>
                <a:gd name="T53" fmla="*/ 29 h 155"/>
                <a:gd name="T54" fmla="*/ 495 w 1118"/>
                <a:gd name="T55" fmla="*/ 14 h 155"/>
                <a:gd name="T56" fmla="*/ 514 w 1118"/>
                <a:gd name="T57" fmla="*/ 2 h 155"/>
                <a:gd name="T58" fmla="*/ 522 w 1118"/>
                <a:gd name="T59" fmla="*/ 5 h 155"/>
                <a:gd name="T60" fmla="*/ 531 w 1118"/>
                <a:gd name="T61" fmla="*/ 8 h 155"/>
                <a:gd name="T62" fmla="*/ 539 w 1118"/>
                <a:gd name="T63" fmla="*/ 9 h 155"/>
                <a:gd name="T64" fmla="*/ 548 w 1118"/>
                <a:gd name="T65" fmla="*/ 9 h 155"/>
                <a:gd name="T66" fmla="*/ 556 w 1118"/>
                <a:gd name="T67" fmla="*/ 9 h 155"/>
                <a:gd name="T68" fmla="*/ 565 w 1118"/>
                <a:gd name="T69" fmla="*/ 6 h 155"/>
                <a:gd name="T70" fmla="*/ 575 w 1118"/>
                <a:gd name="T71" fmla="*/ 5 h 155"/>
                <a:gd name="T72" fmla="*/ 584 w 1118"/>
                <a:gd name="T73" fmla="*/ 0 h 155"/>
                <a:gd name="T74" fmla="*/ 635 w 1118"/>
                <a:gd name="T75" fmla="*/ 11 h 155"/>
                <a:gd name="T76" fmla="*/ 688 w 1118"/>
                <a:gd name="T77" fmla="*/ 20 h 155"/>
                <a:gd name="T78" fmla="*/ 741 w 1118"/>
                <a:gd name="T79" fmla="*/ 26 h 155"/>
                <a:gd name="T80" fmla="*/ 793 w 1118"/>
                <a:gd name="T81" fmla="*/ 30 h 155"/>
                <a:gd name="T82" fmla="*/ 820 w 1118"/>
                <a:gd name="T83" fmla="*/ 30 h 155"/>
                <a:gd name="T84" fmla="*/ 848 w 1118"/>
                <a:gd name="T85" fmla="*/ 30 h 155"/>
                <a:gd name="T86" fmla="*/ 874 w 1118"/>
                <a:gd name="T87" fmla="*/ 29 h 155"/>
                <a:gd name="T88" fmla="*/ 902 w 1118"/>
                <a:gd name="T89" fmla="*/ 27 h 155"/>
                <a:gd name="T90" fmla="*/ 928 w 1118"/>
                <a:gd name="T91" fmla="*/ 26 h 155"/>
                <a:gd name="T92" fmla="*/ 956 w 1118"/>
                <a:gd name="T93" fmla="*/ 21 h 155"/>
                <a:gd name="T94" fmla="*/ 984 w 1118"/>
                <a:gd name="T95" fmla="*/ 18 h 155"/>
                <a:gd name="T96" fmla="*/ 1012 w 1118"/>
                <a:gd name="T97" fmla="*/ 14 h 155"/>
                <a:gd name="T98" fmla="*/ 1031 w 1118"/>
                <a:gd name="T99" fmla="*/ 2 h 155"/>
                <a:gd name="T100" fmla="*/ 1037 w 1118"/>
                <a:gd name="T101" fmla="*/ 5 h 155"/>
                <a:gd name="T102" fmla="*/ 1045 w 1118"/>
                <a:gd name="T103" fmla="*/ 8 h 155"/>
                <a:gd name="T104" fmla="*/ 1051 w 1118"/>
                <a:gd name="T105" fmla="*/ 11 h 155"/>
                <a:gd name="T106" fmla="*/ 1059 w 1118"/>
                <a:gd name="T107" fmla="*/ 11 h 155"/>
                <a:gd name="T108" fmla="*/ 1068 w 1118"/>
                <a:gd name="T109" fmla="*/ 12 h 155"/>
                <a:gd name="T110" fmla="*/ 1077 w 1118"/>
                <a:gd name="T111" fmla="*/ 11 h 155"/>
                <a:gd name="T112" fmla="*/ 1088 w 1118"/>
                <a:gd name="T113" fmla="*/ 8 h 155"/>
                <a:gd name="T114" fmla="*/ 1099 w 1118"/>
                <a:gd name="T115" fmla="*/ 3 h 155"/>
                <a:gd name="T116" fmla="*/ 1118 w 1118"/>
                <a:gd name="T117" fmla="*/ 1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8" h="155">
                  <a:moveTo>
                    <a:pt x="0" y="155"/>
                  </a:moveTo>
                  <a:lnTo>
                    <a:pt x="38" y="149"/>
                  </a:lnTo>
                  <a:lnTo>
                    <a:pt x="55" y="143"/>
                  </a:lnTo>
                  <a:lnTo>
                    <a:pt x="64" y="144"/>
                  </a:lnTo>
                  <a:lnTo>
                    <a:pt x="72" y="146"/>
                  </a:lnTo>
                  <a:lnTo>
                    <a:pt x="78" y="146"/>
                  </a:lnTo>
                  <a:lnTo>
                    <a:pt x="86" y="147"/>
                  </a:lnTo>
                  <a:lnTo>
                    <a:pt x="94" y="147"/>
                  </a:lnTo>
                  <a:lnTo>
                    <a:pt x="101" y="146"/>
                  </a:lnTo>
                  <a:lnTo>
                    <a:pt x="111" y="144"/>
                  </a:lnTo>
                  <a:lnTo>
                    <a:pt x="123" y="141"/>
                  </a:lnTo>
                  <a:lnTo>
                    <a:pt x="148" y="144"/>
                  </a:lnTo>
                  <a:lnTo>
                    <a:pt x="170" y="144"/>
                  </a:lnTo>
                  <a:lnTo>
                    <a:pt x="193" y="144"/>
                  </a:lnTo>
                  <a:lnTo>
                    <a:pt x="215" y="143"/>
                  </a:lnTo>
                  <a:lnTo>
                    <a:pt x="238" y="138"/>
                  </a:lnTo>
                  <a:lnTo>
                    <a:pt x="261" y="134"/>
                  </a:lnTo>
                  <a:lnTo>
                    <a:pt x="284" y="129"/>
                  </a:lnTo>
                  <a:lnTo>
                    <a:pt x="308" y="122"/>
                  </a:lnTo>
                  <a:lnTo>
                    <a:pt x="331" y="114"/>
                  </a:lnTo>
                  <a:lnTo>
                    <a:pt x="353" y="105"/>
                  </a:lnTo>
                  <a:lnTo>
                    <a:pt x="376" y="95"/>
                  </a:lnTo>
                  <a:lnTo>
                    <a:pt x="398" y="83"/>
                  </a:lnTo>
                  <a:lnTo>
                    <a:pt x="419" y="71"/>
                  </a:lnTo>
                  <a:lnTo>
                    <a:pt x="440" y="57"/>
                  </a:lnTo>
                  <a:lnTo>
                    <a:pt x="460" y="44"/>
                  </a:lnTo>
                  <a:lnTo>
                    <a:pt x="478" y="29"/>
                  </a:lnTo>
                  <a:lnTo>
                    <a:pt x="495" y="14"/>
                  </a:lnTo>
                  <a:lnTo>
                    <a:pt x="514" y="2"/>
                  </a:lnTo>
                  <a:lnTo>
                    <a:pt x="522" y="5"/>
                  </a:lnTo>
                  <a:lnTo>
                    <a:pt x="531" y="8"/>
                  </a:lnTo>
                  <a:lnTo>
                    <a:pt x="539" y="9"/>
                  </a:lnTo>
                  <a:lnTo>
                    <a:pt x="548" y="9"/>
                  </a:lnTo>
                  <a:lnTo>
                    <a:pt x="556" y="9"/>
                  </a:lnTo>
                  <a:lnTo>
                    <a:pt x="565" y="6"/>
                  </a:lnTo>
                  <a:lnTo>
                    <a:pt x="575" y="5"/>
                  </a:lnTo>
                  <a:lnTo>
                    <a:pt x="584" y="0"/>
                  </a:lnTo>
                  <a:lnTo>
                    <a:pt x="635" y="11"/>
                  </a:lnTo>
                  <a:lnTo>
                    <a:pt x="688" y="20"/>
                  </a:lnTo>
                  <a:lnTo>
                    <a:pt x="741" y="26"/>
                  </a:lnTo>
                  <a:lnTo>
                    <a:pt x="793" y="30"/>
                  </a:lnTo>
                  <a:lnTo>
                    <a:pt x="820" y="30"/>
                  </a:lnTo>
                  <a:lnTo>
                    <a:pt x="848" y="30"/>
                  </a:lnTo>
                  <a:lnTo>
                    <a:pt x="874" y="29"/>
                  </a:lnTo>
                  <a:lnTo>
                    <a:pt x="902" y="27"/>
                  </a:lnTo>
                  <a:lnTo>
                    <a:pt x="928" y="26"/>
                  </a:lnTo>
                  <a:lnTo>
                    <a:pt x="956" y="21"/>
                  </a:lnTo>
                  <a:lnTo>
                    <a:pt x="984" y="18"/>
                  </a:lnTo>
                  <a:lnTo>
                    <a:pt x="1012" y="14"/>
                  </a:lnTo>
                  <a:lnTo>
                    <a:pt x="1031" y="2"/>
                  </a:lnTo>
                  <a:lnTo>
                    <a:pt x="1037" y="5"/>
                  </a:lnTo>
                  <a:lnTo>
                    <a:pt x="1045" y="8"/>
                  </a:lnTo>
                  <a:lnTo>
                    <a:pt x="1051" y="11"/>
                  </a:lnTo>
                  <a:lnTo>
                    <a:pt x="1059" y="11"/>
                  </a:lnTo>
                  <a:lnTo>
                    <a:pt x="1068" y="12"/>
                  </a:lnTo>
                  <a:lnTo>
                    <a:pt x="1077" y="11"/>
                  </a:lnTo>
                  <a:lnTo>
                    <a:pt x="1088" y="8"/>
                  </a:lnTo>
                  <a:lnTo>
                    <a:pt x="1099" y="3"/>
                  </a:lnTo>
                  <a:lnTo>
                    <a:pt x="1118" y="14"/>
                  </a:lnTo>
                </a:path>
              </a:pathLst>
            </a:custGeom>
            <a:noFill/>
            <a:ln w="12700" cmpd="sng">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6" name="Freeform 428"/>
            <p:cNvSpPr>
              <a:spLocks/>
            </p:cNvSpPr>
            <p:nvPr/>
          </p:nvSpPr>
          <p:spPr bwMode="auto">
            <a:xfrm rot="801301">
              <a:off x="2084" y="3239"/>
              <a:ext cx="1488" cy="96"/>
            </a:xfrm>
            <a:custGeom>
              <a:avLst/>
              <a:gdLst>
                <a:gd name="T0" fmla="*/ 0 w 1118"/>
                <a:gd name="T1" fmla="*/ 155 h 155"/>
                <a:gd name="T2" fmla="*/ 38 w 1118"/>
                <a:gd name="T3" fmla="*/ 149 h 155"/>
                <a:gd name="T4" fmla="*/ 55 w 1118"/>
                <a:gd name="T5" fmla="*/ 143 h 155"/>
                <a:gd name="T6" fmla="*/ 64 w 1118"/>
                <a:gd name="T7" fmla="*/ 144 h 155"/>
                <a:gd name="T8" fmla="*/ 72 w 1118"/>
                <a:gd name="T9" fmla="*/ 146 h 155"/>
                <a:gd name="T10" fmla="*/ 78 w 1118"/>
                <a:gd name="T11" fmla="*/ 146 h 155"/>
                <a:gd name="T12" fmla="*/ 86 w 1118"/>
                <a:gd name="T13" fmla="*/ 147 h 155"/>
                <a:gd name="T14" fmla="*/ 94 w 1118"/>
                <a:gd name="T15" fmla="*/ 147 h 155"/>
                <a:gd name="T16" fmla="*/ 101 w 1118"/>
                <a:gd name="T17" fmla="*/ 146 h 155"/>
                <a:gd name="T18" fmla="*/ 111 w 1118"/>
                <a:gd name="T19" fmla="*/ 144 h 155"/>
                <a:gd name="T20" fmla="*/ 123 w 1118"/>
                <a:gd name="T21" fmla="*/ 141 h 155"/>
                <a:gd name="T22" fmla="*/ 148 w 1118"/>
                <a:gd name="T23" fmla="*/ 144 h 155"/>
                <a:gd name="T24" fmla="*/ 170 w 1118"/>
                <a:gd name="T25" fmla="*/ 144 h 155"/>
                <a:gd name="T26" fmla="*/ 193 w 1118"/>
                <a:gd name="T27" fmla="*/ 144 h 155"/>
                <a:gd name="T28" fmla="*/ 215 w 1118"/>
                <a:gd name="T29" fmla="*/ 143 h 155"/>
                <a:gd name="T30" fmla="*/ 238 w 1118"/>
                <a:gd name="T31" fmla="*/ 138 h 155"/>
                <a:gd name="T32" fmla="*/ 261 w 1118"/>
                <a:gd name="T33" fmla="*/ 134 h 155"/>
                <a:gd name="T34" fmla="*/ 284 w 1118"/>
                <a:gd name="T35" fmla="*/ 129 h 155"/>
                <a:gd name="T36" fmla="*/ 308 w 1118"/>
                <a:gd name="T37" fmla="*/ 122 h 155"/>
                <a:gd name="T38" fmla="*/ 331 w 1118"/>
                <a:gd name="T39" fmla="*/ 114 h 155"/>
                <a:gd name="T40" fmla="*/ 353 w 1118"/>
                <a:gd name="T41" fmla="*/ 105 h 155"/>
                <a:gd name="T42" fmla="*/ 376 w 1118"/>
                <a:gd name="T43" fmla="*/ 95 h 155"/>
                <a:gd name="T44" fmla="*/ 398 w 1118"/>
                <a:gd name="T45" fmla="*/ 83 h 155"/>
                <a:gd name="T46" fmla="*/ 419 w 1118"/>
                <a:gd name="T47" fmla="*/ 71 h 155"/>
                <a:gd name="T48" fmla="*/ 440 w 1118"/>
                <a:gd name="T49" fmla="*/ 57 h 155"/>
                <a:gd name="T50" fmla="*/ 460 w 1118"/>
                <a:gd name="T51" fmla="*/ 44 h 155"/>
                <a:gd name="T52" fmla="*/ 478 w 1118"/>
                <a:gd name="T53" fmla="*/ 29 h 155"/>
                <a:gd name="T54" fmla="*/ 495 w 1118"/>
                <a:gd name="T55" fmla="*/ 14 h 155"/>
                <a:gd name="T56" fmla="*/ 514 w 1118"/>
                <a:gd name="T57" fmla="*/ 2 h 155"/>
                <a:gd name="T58" fmla="*/ 522 w 1118"/>
                <a:gd name="T59" fmla="*/ 5 h 155"/>
                <a:gd name="T60" fmla="*/ 531 w 1118"/>
                <a:gd name="T61" fmla="*/ 8 h 155"/>
                <a:gd name="T62" fmla="*/ 539 w 1118"/>
                <a:gd name="T63" fmla="*/ 9 h 155"/>
                <a:gd name="T64" fmla="*/ 548 w 1118"/>
                <a:gd name="T65" fmla="*/ 9 h 155"/>
                <a:gd name="T66" fmla="*/ 556 w 1118"/>
                <a:gd name="T67" fmla="*/ 9 h 155"/>
                <a:gd name="T68" fmla="*/ 565 w 1118"/>
                <a:gd name="T69" fmla="*/ 6 h 155"/>
                <a:gd name="T70" fmla="*/ 575 w 1118"/>
                <a:gd name="T71" fmla="*/ 5 h 155"/>
                <a:gd name="T72" fmla="*/ 584 w 1118"/>
                <a:gd name="T73" fmla="*/ 0 h 155"/>
                <a:gd name="T74" fmla="*/ 635 w 1118"/>
                <a:gd name="T75" fmla="*/ 11 h 155"/>
                <a:gd name="T76" fmla="*/ 688 w 1118"/>
                <a:gd name="T77" fmla="*/ 20 h 155"/>
                <a:gd name="T78" fmla="*/ 741 w 1118"/>
                <a:gd name="T79" fmla="*/ 26 h 155"/>
                <a:gd name="T80" fmla="*/ 793 w 1118"/>
                <a:gd name="T81" fmla="*/ 30 h 155"/>
                <a:gd name="T82" fmla="*/ 820 w 1118"/>
                <a:gd name="T83" fmla="*/ 30 h 155"/>
                <a:gd name="T84" fmla="*/ 848 w 1118"/>
                <a:gd name="T85" fmla="*/ 30 h 155"/>
                <a:gd name="T86" fmla="*/ 874 w 1118"/>
                <a:gd name="T87" fmla="*/ 29 h 155"/>
                <a:gd name="T88" fmla="*/ 902 w 1118"/>
                <a:gd name="T89" fmla="*/ 27 h 155"/>
                <a:gd name="T90" fmla="*/ 928 w 1118"/>
                <a:gd name="T91" fmla="*/ 26 h 155"/>
                <a:gd name="T92" fmla="*/ 956 w 1118"/>
                <a:gd name="T93" fmla="*/ 21 h 155"/>
                <a:gd name="T94" fmla="*/ 984 w 1118"/>
                <a:gd name="T95" fmla="*/ 18 h 155"/>
                <a:gd name="T96" fmla="*/ 1012 w 1118"/>
                <a:gd name="T97" fmla="*/ 14 h 155"/>
                <a:gd name="T98" fmla="*/ 1031 w 1118"/>
                <a:gd name="T99" fmla="*/ 2 h 155"/>
                <a:gd name="T100" fmla="*/ 1037 w 1118"/>
                <a:gd name="T101" fmla="*/ 5 h 155"/>
                <a:gd name="T102" fmla="*/ 1045 w 1118"/>
                <a:gd name="T103" fmla="*/ 8 h 155"/>
                <a:gd name="T104" fmla="*/ 1051 w 1118"/>
                <a:gd name="T105" fmla="*/ 11 h 155"/>
                <a:gd name="T106" fmla="*/ 1059 w 1118"/>
                <a:gd name="T107" fmla="*/ 11 h 155"/>
                <a:gd name="T108" fmla="*/ 1068 w 1118"/>
                <a:gd name="T109" fmla="*/ 12 h 155"/>
                <a:gd name="T110" fmla="*/ 1077 w 1118"/>
                <a:gd name="T111" fmla="*/ 11 h 155"/>
                <a:gd name="T112" fmla="*/ 1088 w 1118"/>
                <a:gd name="T113" fmla="*/ 8 h 155"/>
                <a:gd name="T114" fmla="*/ 1099 w 1118"/>
                <a:gd name="T115" fmla="*/ 3 h 155"/>
                <a:gd name="T116" fmla="*/ 1118 w 1118"/>
                <a:gd name="T117" fmla="*/ 1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8" h="155">
                  <a:moveTo>
                    <a:pt x="0" y="155"/>
                  </a:moveTo>
                  <a:lnTo>
                    <a:pt x="38" y="149"/>
                  </a:lnTo>
                  <a:lnTo>
                    <a:pt x="55" y="143"/>
                  </a:lnTo>
                  <a:lnTo>
                    <a:pt x="64" y="144"/>
                  </a:lnTo>
                  <a:lnTo>
                    <a:pt x="72" y="146"/>
                  </a:lnTo>
                  <a:lnTo>
                    <a:pt x="78" y="146"/>
                  </a:lnTo>
                  <a:lnTo>
                    <a:pt x="86" y="147"/>
                  </a:lnTo>
                  <a:lnTo>
                    <a:pt x="94" y="147"/>
                  </a:lnTo>
                  <a:lnTo>
                    <a:pt x="101" y="146"/>
                  </a:lnTo>
                  <a:lnTo>
                    <a:pt x="111" y="144"/>
                  </a:lnTo>
                  <a:lnTo>
                    <a:pt x="123" y="141"/>
                  </a:lnTo>
                  <a:lnTo>
                    <a:pt x="148" y="144"/>
                  </a:lnTo>
                  <a:lnTo>
                    <a:pt x="170" y="144"/>
                  </a:lnTo>
                  <a:lnTo>
                    <a:pt x="193" y="144"/>
                  </a:lnTo>
                  <a:lnTo>
                    <a:pt x="215" y="143"/>
                  </a:lnTo>
                  <a:lnTo>
                    <a:pt x="238" y="138"/>
                  </a:lnTo>
                  <a:lnTo>
                    <a:pt x="261" y="134"/>
                  </a:lnTo>
                  <a:lnTo>
                    <a:pt x="284" y="129"/>
                  </a:lnTo>
                  <a:lnTo>
                    <a:pt x="308" y="122"/>
                  </a:lnTo>
                  <a:lnTo>
                    <a:pt x="331" y="114"/>
                  </a:lnTo>
                  <a:lnTo>
                    <a:pt x="353" y="105"/>
                  </a:lnTo>
                  <a:lnTo>
                    <a:pt x="376" y="95"/>
                  </a:lnTo>
                  <a:lnTo>
                    <a:pt x="398" y="83"/>
                  </a:lnTo>
                  <a:lnTo>
                    <a:pt x="419" y="71"/>
                  </a:lnTo>
                  <a:lnTo>
                    <a:pt x="440" y="57"/>
                  </a:lnTo>
                  <a:lnTo>
                    <a:pt x="460" y="44"/>
                  </a:lnTo>
                  <a:lnTo>
                    <a:pt x="478" y="29"/>
                  </a:lnTo>
                  <a:lnTo>
                    <a:pt x="495" y="14"/>
                  </a:lnTo>
                  <a:lnTo>
                    <a:pt x="514" y="2"/>
                  </a:lnTo>
                  <a:lnTo>
                    <a:pt x="522" y="5"/>
                  </a:lnTo>
                  <a:lnTo>
                    <a:pt x="531" y="8"/>
                  </a:lnTo>
                  <a:lnTo>
                    <a:pt x="539" y="9"/>
                  </a:lnTo>
                  <a:lnTo>
                    <a:pt x="548" y="9"/>
                  </a:lnTo>
                  <a:lnTo>
                    <a:pt x="556" y="9"/>
                  </a:lnTo>
                  <a:lnTo>
                    <a:pt x="565" y="6"/>
                  </a:lnTo>
                  <a:lnTo>
                    <a:pt x="575" y="5"/>
                  </a:lnTo>
                  <a:lnTo>
                    <a:pt x="584" y="0"/>
                  </a:lnTo>
                  <a:lnTo>
                    <a:pt x="635" y="11"/>
                  </a:lnTo>
                  <a:lnTo>
                    <a:pt x="688" y="20"/>
                  </a:lnTo>
                  <a:lnTo>
                    <a:pt x="741" y="26"/>
                  </a:lnTo>
                  <a:lnTo>
                    <a:pt x="793" y="30"/>
                  </a:lnTo>
                  <a:lnTo>
                    <a:pt x="820" y="30"/>
                  </a:lnTo>
                  <a:lnTo>
                    <a:pt x="848" y="30"/>
                  </a:lnTo>
                  <a:lnTo>
                    <a:pt x="874" y="29"/>
                  </a:lnTo>
                  <a:lnTo>
                    <a:pt x="902" y="27"/>
                  </a:lnTo>
                  <a:lnTo>
                    <a:pt x="928" y="26"/>
                  </a:lnTo>
                  <a:lnTo>
                    <a:pt x="956" y="21"/>
                  </a:lnTo>
                  <a:lnTo>
                    <a:pt x="984" y="18"/>
                  </a:lnTo>
                  <a:lnTo>
                    <a:pt x="1012" y="14"/>
                  </a:lnTo>
                  <a:lnTo>
                    <a:pt x="1031" y="2"/>
                  </a:lnTo>
                  <a:lnTo>
                    <a:pt x="1037" y="5"/>
                  </a:lnTo>
                  <a:lnTo>
                    <a:pt x="1045" y="8"/>
                  </a:lnTo>
                  <a:lnTo>
                    <a:pt x="1051" y="11"/>
                  </a:lnTo>
                  <a:lnTo>
                    <a:pt x="1059" y="11"/>
                  </a:lnTo>
                  <a:lnTo>
                    <a:pt x="1068" y="12"/>
                  </a:lnTo>
                  <a:lnTo>
                    <a:pt x="1077" y="11"/>
                  </a:lnTo>
                  <a:lnTo>
                    <a:pt x="1088" y="8"/>
                  </a:lnTo>
                  <a:lnTo>
                    <a:pt x="1099" y="3"/>
                  </a:lnTo>
                  <a:lnTo>
                    <a:pt x="1118" y="14"/>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7" name="Freeform 429"/>
            <p:cNvSpPr>
              <a:spLocks/>
            </p:cNvSpPr>
            <p:nvPr/>
          </p:nvSpPr>
          <p:spPr bwMode="auto">
            <a:xfrm rot="801301">
              <a:off x="2180" y="3155"/>
              <a:ext cx="1488" cy="96"/>
            </a:xfrm>
            <a:custGeom>
              <a:avLst/>
              <a:gdLst>
                <a:gd name="T0" fmla="*/ 0 w 1118"/>
                <a:gd name="T1" fmla="*/ 155 h 155"/>
                <a:gd name="T2" fmla="*/ 38 w 1118"/>
                <a:gd name="T3" fmla="*/ 149 h 155"/>
                <a:gd name="T4" fmla="*/ 55 w 1118"/>
                <a:gd name="T5" fmla="*/ 143 h 155"/>
                <a:gd name="T6" fmla="*/ 64 w 1118"/>
                <a:gd name="T7" fmla="*/ 144 h 155"/>
                <a:gd name="T8" fmla="*/ 72 w 1118"/>
                <a:gd name="T9" fmla="*/ 146 h 155"/>
                <a:gd name="T10" fmla="*/ 78 w 1118"/>
                <a:gd name="T11" fmla="*/ 146 h 155"/>
                <a:gd name="T12" fmla="*/ 86 w 1118"/>
                <a:gd name="T13" fmla="*/ 147 h 155"/>
                <a:gd name="T14" fmla="*/ 94 w 1118"/>
                <a:gd name="T15" fmla="*/ 147 h 155"/>
                <a:gd name="T16" fmla="*/ 101 w 1118"/>
                <a:gd name="T17" fmla="*/ 146 h 155"/>
                <a:gd name="T18" fmla="*/ 111 w 1118"/>
                <a:gd name="T19" fmla="*/ 144 h 155"/>
                <a:gd name="T20" fmla="*/ 123 w 1118"/>
                <a:gd name="T21" fmla="*/ 141 h 155"/>
                <a:gd name="T22" fmla="*/ 148 w 1118"/>
                <a:gd name="T23" fmla="*/ 144 h 155"/>
                <a:gd name="T24" fmla="*/ 170 w 1118"/>
                <a:gd name="T25" fmla="*/ 144 h 155"/>
                <a:gd name="T26" fmla="*/ 193 w 1118"/>
                <a:gd name="T27" fmla="*/ 144 h 155"/>
                <a:gd name="T28" fmla="*/ 215 w 1118"/>
                <a:gd name="T29" fmla="*/ 143 h 155"/>
                <a:gd name="T30" fmla="*/ 238 w 1118"/>
                <a:gd name="T31" fmla="*/ 138 h 155"/>
                <a:gd name="T32" fmla="*/ 261 w 1118"/>
                <a:gd name="T33" fmla="*/ 134 h 155"/>
                <a:gd name="T34" fmla="*/ 284 w 1118"/>
                <a:gd name="T35" fmla="*/ 129 h 155"/>
                <a:gd name="T36" fmla="*/ 308 w 1118"/>
                <a:gd name="T37" fmla="*/ 122 h 155"/>
                <a:gd name="T38" fmla="*/ 331 w 1118"/>
                <a:gd name="T39" fmla="*/ 114 h 155"/>
                <a:gd name="T40" fmla="*/ 353 w 1118"/>
                <a:gd name="T41" fmla="*/ 105 h 155"/>
                <a:gd name="T42" fmla="*/ 376 w 1118"/>
                <a:gd name="T43" fmla="*/ 95 h 155"/>
                <a:gd name="T44" fmla="*/ 398 w 1118"/>
                <a:gd name="T45" fmla="*/ 83 h 155"/>
                <a:gd name="T46" fmla="*/ 419 w 1118"/>
                <a:gd name="T47" fmla="*/ 71 h 155"/>
                <a:gd name="T48" fmla="*/ 440 w 1118"/>
                <a:gd name="T49" fmla="*/ 57 h 155"/>
                <a:gd name="T50" fmla="*/ 460 w 1118"/>
                <a:gd name="T51" fmla="*/ 44 h 155"/>
                <a:gd name="T52" fmla="*/ 478 w 1118"/>
                <a:gd name="T53" fmla="*/ 29 h 155"/>
                <a:gd name="T54" fmla="*/ 495 w 1118"/>
                <a:gd name="T55" fmla="*/ 14 h 155"/>
                <a:gd name="T56" fmla="*/ 514 w 1118"/>
                <a:gd name="T57" fmla="*/ 2 h 155"/>
                <a:gd name="T58" fmla="*/ 522 w 1118"/>
                <a:gd name="T59" fmla="*/ 5 h 155"/>
                <a:gd name="T60" fmla="*/ 531 w 1118"/>
                <a:gd name="T61" fmla="*/ 8 h 155"/>
                <a:gd name="T62" fmla="*/ 539 w 1118"/>
                <a:gd name="T63" fmla="*/ 9 h 155"/>
                <a:gd name="T64" fmla="*/ 548 w 1118"/>
                <a:gd name="T65" fmla="*/ 9 h 155"/>
                <a:gd name="T66" fmla="*/ 556 w 1118"/>
                <a:gd name="T67" fmla="*/ 9 h 155"/>
                <a:gd name="T68" fmla="*/ 565 w 1118"/>
                <a:gd name="T69" fmla="*/ 6 h 155"/>
                <a:gd name="T70" fmla="*/ 575 w 1118"/>
                <a:gd name="T71" fmla="*/ 5 h 155"/>
                <a:gd name="T72" fmla="*/ 584 w 1118"/>
                <a:gd name="T73" fmla="*/ 0 h 155"/>
                <a:gd name="T74" fmla="*/ 635 w 1118"/>
                <a:gd name="T75" fmla="*/ 11 h 155"/>
                <a:gd name="T76" fmla="*/ 688 w 1118"/>
                <a:gd name="T77" fmla="*/ 20 h 155"/>
                <a:gd name="T78" fmla="*/ 741 w 1118"/>
                <a:gd name="T79" fmla="*/ 26 h 155"/>
                <a:gd name="T80" fmla="*/ 793 w 1118"/>
                <a:gd name="T81" fmla="*/ 30 h 155"/>
                <a:gd name="T82" fmla="*/ 820 w 1118"/>
                <a:gd name="T83" fmla="*/ 30 h 155"/>
                <a:gd name="T84" fmla="*/ 848 w 1118"/>
                <a:gd name="T85" fmla="*/ 30 h 155"/>
                <a:gd name="T86" fmla="*/ 874 w 1118"/>
                <a:gd name="T87" fmla="*/ 29 h 155"/>
                <a:gd name="T88" fmla="*/ 902 w 1118"/>
                <a:gd name="T89" fmla="*/ 27 h 155"/>
                <a:gd name="T90" fmla="*/ 928 w 1118"/>
                <a:gd name="T91" fmla="*/ 26 h 155"/>
                <a:gd name="T92" fmla="*/ 956 w 1118"/>
                <a:gd name="T93" fmla="*/ 21 h 155"/>
                <a:gd name="T94" fmla="*/ 984 w 1118"/>
                <a:gd name="T95" fmla="*/ 18 h 155"/>
                <a:gd name="T96" fmla="*/ 1012 w 1118"/>
                <a:gd name="T97" fmla="*/ 14 h 155"/>
                <a:gd name="T98" fmla="*/ 1031 w 1118"/>
                <a:gd name="T99" fmla="*/ 2 h 155"/>
                <a:gd name="T100" fmla="*/ 1037 w 1118"/>
                <a:gd name="T101" fmla="*/ 5 h 155"/>
                <a:gd name="T102" fmla="*/ 1045 w 1118"/>
                <a:gd name="T103" fmla="*/ 8 h 155"/>
                <a:gd name="T104" fmla="*/ 1051 w 1118"/>
                <a:gd name="T105" fmla="*/ 11 h 155"/>
                <a:gd name="T106" fmla="*/ 1059 w 1118"/>
                <a:gd name="T107" fmla="*/ 11 h 155"/>
                <a:gd name="T108" fmla="*/ 1068 w 1118"/>
                <a:gd name="T109" fmla="*/ 12 h 155"/>
                <a:gd name="T110" fmla="*/ 1077 w 1118"/>
                <a:gd name="T111" fmla="*/ 11 h 155"/>
                <a:gd name="T112" fmla="*/ 1088 w 1118"/>
                <a:gd name="T113" fmla="*/ 8 h 155"/>
                <a:gd name="T114" fmla="*/ 1099 w 1118"/>
                <a:gd name="T115" fmla="*/ 3 h 155"/>
                <a:gd name="T116" fmla="*/ 1118 w 1118"/>
                <a:gd name="T117" fmla="*/ 1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8" h="155">
                  <a:moveTo>
                    <a:pt x="0" y="155"/>
                  </a:moveTo>
                  <a:lnTo>
                    <a:pt x="38" y="149"/>
                  </a:lnTo>
                  <a:lnTo>
                    <a:pt x="55" y="143"/>
                  </a:lnTo>
                  <a:lnTo>
                    <a:pt x="64" y="144"/>
                  </a:lnTo>
                  <a:lnTo>
                    <a:pt x="72" y="146"/>
                  </a:lnTo>
                  <a:lnTo>
                    <a:pt x="78" y="146"/>
                  </a:lnTo>
                  <a:lnTo>
                    <a:pt x="86" y="147"/>
                  </a:lnTo>
                  <a:lnTo>
                    <a:pt x="94" y="147"/>
                  </a:lnTo>
                  <a:lnTo>
                    <a:pt x="101" y="146"/>
                  </a:lnTo>
                  <a:lnTo>
                    <a:pt x="111" y="144"/>
                  </a:lnTo>
                  <a:lnTo>
                    <a:pt x="123" y="141"/>
                  </a:lnTo>
                  <a:lnTo>
                    <a:pt x="148" y="144"/>
                  </a:lnTo>
                  <a:lnTo>
                    <a:pt x="170" y="144"/>
                  </a:lnTo>
                  <a:lnTo>
                    <a:pt x="193" y="144"/>
                  </a:lnTo>
                  <a:lnTo>
                    <a:pt x="215" y="143"/>
                  </a:lnTo>
                  <a:lnTo>
                    <a:pt x="238" y="138"/>
                  </a:lnTo>
                  <a:lnTo>
                    <a:pt x="261" y="134"/>
                  </a:lnTo>
                  <a:lnTo>
                    <a:pt x="284" y="129"/>
                  </a:lnTo>
                  <a:lnTo>
                    <a:pt x="308" y="122"/>
                  </a:lnTo>
                  <a:lnTo>
                    <a:pt x="331" y="114"/>
                  </a:lnTo>
                  <a:lnTo>
                    <a:pt x="353" y="105"/>
                  </a:lnTo>
                  <a:lnTo>
                    <a:pt x="376" y="95"/>
                  </a:lnTo>
                  <a:lnTo>
                    <a:pt x="398" y="83"/>
                  </a:lnTo>
                  <a:lnTo>
                    <a:pt x="419" y="71"/>
                  </a:lnTo>
                  <a:lnTo>
                    <a:pt x="440" y="57"/>
                  </a:lnTo>
                  <a:lnTo>
                    <a:pt x="460" y="44"/>
                  </a:lnTo>
                  <a:lnTo>
                    <a:pt x="478" y="29"/>
                  </a:lnTo>
                  <a:lnTo>
                    <a:pt x="495" y="14"/>
                  </a:lnTo>
                  <a:lnTo>
                    <a:pt x="514" y="2"/>
                  </a:lnTo>
                  <a:lnTo>
                    <a:pt x="522" y="5"/>
                  </a:lnTo>
                  <a:lnTo>
                    <a:pt x="531" y="8"/>
                  </a:lnTo>
                  <a:lnTo>
                    <a:pt x="539" y="9"/>
                  </a:lnTo>
                  <a:lnTo>
                    <a:pt x="548" y="9"/>
                  </a:lnTo>
                  <a:lnTo>
                    <a:pt x="556" y="9"/>
                  </a:lnTo>
                  <a:lnTo>
                    <a:pt x="565" y="6"/>
                  </a:lnTo>
                  <a:lnTo>
                    <a:pt x="575" y="5"/>
                  </a:lnTo>
                  <a:lnTo>
                    <a:pt x="584" y="0"/>
                  </a:lnTo>
                  <a:lnTo>
                    <a:pt x="635" y="11"/>
                  </a:lnTo>
                  <a:lnTo>
                    <a:pt x="688" y="20"/>
                  </a:lnTo>
                  <a:lnTo>
                    <a:pt x="741" y="26"/>
                  </a:lnTo>
                  <a:lnTo>
                    <a:pt x="793" y="30"/>
                  </a:lnTo>
                  <a:lnTo>
                    <a:pt x="820" y="30"/>
                  </a:lnTo>
                  <a:lnTo>
                    <a:pt x="848" y="30"/>
                  </a:lnTo>
                  <a:lnTo>
                    <a:pt x="874" y="29"/>
                  </a:lnTo>
                  <a:lnTo>
                    <a:pt x="902" y="27"/>
                  </a:lnTo>
                  <a:lnTo>
                    <a:pt x="928" y="26"/>
                  </a:lnTo>
                  <a:lnTo>
                    <a:pt x="956" y="21"/>
                  </a:lnTo>
                  <a:lnTo>
                    <a:pt x="984" y="18"/>
                  </a:lnTo>
                  <a:lnTo>
                    <a:pt x="1012" y="14"/>
                  </a:lnTo>
                  <a:lnTo>
                    <a:pt x="1031" y="2"/>
                  </a:lnTo>
                  <a:lnTo>
                    <a:pt x="1037" y="5"/>
                  </a:lnTo>
                  <a:lnTo>
                    <a:pt x="1045" y="8"/>
                  </a:lnTo>
                  <a:lnTo>
                    <a:pt x="1051" y="11"/>
                  </a:lnTo>
                  <a:lnTo>
                    <a:pt x="1059" y="11"/>
                  </a:lnTo>
                  <a:lnTo>
                    <a:pt x="1068" y="12"/>
                  </a:lnTo>
                  <a:lnTo>
                    <a:pt x="1077" y="11"/>
                  </a:lnTo>
                  <a:lnTo>
                    <a:pt x="1088" y="8"/>
                  </a:lnTo>
                  <a:lnTo>
                    <a:pt x="1099" y="3"/>
                  </a:lnTo>
                  <a:lnTo>
                    <a:pt x="1118" y="14"/>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2478" name="Object 430"/>
            <p:cNvGraphicFramePr>
              <a:graphicFrameLocks noChangeAspect="1"/>
            </p:cNvGraphicFramePr>
            <p:nvPr/>
          </p:nvGraphicFramePr>
          <p:xfrm>
            <a:off x="4100" y="3408"/>
            <a:ext cx="1152" cy="664"/>
          </p:xfrm>
          <a:graphic>
            <a:graphicData uri="http://schemas.openxmlformats.org/presentationml/2006/ole">
              <mc:AlternateContent xmlns:mc="http://schemas.openxmlformats.org/markup-compatibility/2006">
                <mc:Choice xmlns:v="urn:schemas-microsoft-com:vml" Requires="v">
                  <p:oleObj spid="_x0000_s2712" name="Clip" r:id="rId16" imgW="7040160" imgH="4585680" progId="MS_ClipArt_Gallery.2">
                    <p:embed/>
                  </p:oleObj>
                </mc:Choice>
                <mc:Fallback>
                  <p:oleObj name="Clip" r:id="rId16" imgW="7040160" imgH="4585680" progId="MS_ClipArt_Gallery.2">
                    <p:embed/>
                    <p:pic>
                      <p:nvPicPr>
                        <p:cNvPr id="0" name="Object 43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00" y="3408"/>
                          <a:ext cx="1152" cy="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79" name="Object 431"/>
            <p:cNvGraphicFramePr>
              <a:graphicFrameLocks noChangeAspect="1"/>
            </p:cNvGraphicFramePr>
            <p:nvPr/>
          </p:nvGraphicFramePr>
          <p:xfrm>
            <a:off x="3620" y="2332"/>
            <a:ext cx="1056" cy="617"/>
          </p:xfrm>
          <a:graphic>
            <a:graphicData uri="http://schemas.openxmlformats.org/presentationml/2006/ole">
              <mc:AlternateContent xmlns:mc="http://schemas.openxmlformats.org/markup-compatibility/2006">
                <mc:Choice xmlns:v="urn:schemas-microsoft-com:vml" Requires="v">
                  <p:oleObj spid="_x0000_s2713" name="CorelPhotoPaint.Image.8" r:id="rId18" imgW="685352" imgH="400000" progId="CorelPhotoPaint.Image.8">
                    <p:embed/>
                  </p:oleObj>
                </mc:Choice>
                <mc:Fallback>
                  <p:oleObj name="CorelPhotoPaint.Image.8" r:id="rId18" imgW="685352" imgH="400000" progId="CorelPhotoPaint.Image.8">
                    <p:embed/>
                    <p:pic>
                      <p:nvPicPr>
                        <p:cNvPr id="0" name="Object 431"/>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20" y="2332"/>
                          <a:ext cx="1056" cy="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480" name="Group 432"/>
            <p:cNvGrpSpPr>
              <a:grpSpLocks/>
            </p:cNvGrpSpPr>
            <p:nvPr/>
          </p:nvGrpSpPr>
          <p:grpSpPr bwMode="auto">
            <a:xfrm flipH="1">
              <a:off x="4148" y="2620"/>
              <a:ext cx="1150" cy="523"/>
              <a:chOff x="2538" y="1549"/>
              <a:chExt cx="1150" cy="523"/>
            </a:xfrm>
          </p:grpSpPr>
          <p:grpSp>
            <p:nvGrpSpPr>
              <p:cNvPr id="2481" name="Group 433"/>
              <p:cNvGrpSpPr>
                <a:grpSpLocks/>
              </p:cNvGrpSpPr>
              <p:nvPr/>
            </p:nvGrpSpPr>
            <p:grpSpPr bwMode="auto">
              <a:xfrm>
                <a:off x="2544" y="1554"/>
                <a:ext cx="1118" cy="518"/>
                <a:chOff x="2544" y="1554"/>
                <a:chExt cx="1118" cy="518"/>
              </a:xfrm>
            </p:grpSpPr>
            <p:sp>
              <p:nvSpPr>
                <p:cNvPr id="2482" name="Freeform 434"/>
                <p:cNvSpPr>
                  <a:spLocks/>
                </p:cNvSpPr>
                <p:nvPr/>
              </p:nvSpPr>
              <p:spPr bwMode="auto">
                <a:xfrm>
                  <a:off x="2628" y="1554"/>
                  <a:ext cx="981" cy="141"/>
                </a:xfrm>
                <a:custGeom>
                  <a:avLst/>
                  <a:gdLst>
                    <a:gd name="T0" fmla="*/ 0 w 981"/>
                    <a:gd name="T1" fmla="*/ 141 h 141"/>
                    <a:gd name="T2" fmla="*/ 24 w 981"/>
                    <a:gd name="T3" fmla="*/ 141 h 141"/>
                    <a:gd name="T4" fmla="*/ 48 w 981"/>
                    <a:gd name="T5" fmla="*/ 140 h 141"/>
                    <a:gd name="T6" fmla="*/ 73 w 981"/>
                    <a:gd name="T7" fmla="*/ 135 h 141"/>
                    <a:gd name="T8" fmla="*/ 100 w 981"/>
                    <a:gd name="T9" fmla="*/ 131 h 141"/>
                    <a:gd name="T10" fmla="*/ 126 w 981"/>
                    <a:gd name="T11" fmla="*/ 126 h 141"/>
                    <a:gd name="T12" fmla="*/ 154 w 981"/>
                    <a:gd name="T13" fmla="*/ 119 h 141"/>
                    <a:gd name="T14" fmla="*/ 182 w 981"/>
                    <a:gd name="T15" fmla="*/ 111 h 141"/>
                    <a:gd name="T16" fmla="*/ 211 w 981"/>
                    <a:gd name="T17" fmla="*/ 102 h 141"/>
                    <a:gd name="T18" fmla="*/ 272 w 981"/>
                    <a:gd name="T19" fmla="*/ 81 h 141"/>
                    <a:gd name="T20" fmla="*/ 334 w 981"/>
                    <a:gd name="T21" fmla="*/ 57 h 141"/>
                    <a:gd name="T22" fmla="*/ 399 w 981"/>
                    <a:gd name="T23" fmla="*/ 30 h 141"/>
                    <a:gd name="T24" fmla="*/ 464 w 981"/>
                    <a:gd name="T25" fmla="*/ 0 h 141"/>
                    <a:gd name="T26" fmla="*/ 497 w 981"/>
                    <a:gd name="T27" fmla="*/ 9 h 141"/>
                    <a:gd name="T28" fmla="*/ 529 w 981"/>
                    <a:gd name="T29" fmla="*/ 16 h 141"/>
                    <a:gd name="T30" fmla="*/ 562 w 981"/>
                    <a:gd name="T31" fmla="*/ 22 h 141"/>
                    <a:gd name="T32" fmla="*/ 595 w 981"/>
                    <a:gd name="T33" fmla="*/ 28 h 141"/>
                    <a:gd name="T34" fmla="*/ 627 w 981"/>
                    <a:gd name="T35" fmla="*/ 31 h 141"/>
                    <a:gd name="T36" fmla="*/ 658 w 981"/>
                    <a:gd name="T37" fmla="*/ 34 h 141"/>
                    <a:gd name="T38" fmla="*/ 691 w 981"/>
                    <a:gd name="T39" fmla="*/ 36 h 141"/>
                    <a:gd name="T40" fmla="*/ 723 w 981"/>
                    <a:gd name="T41" fmla="*/ 36 h 141"/>
                    <a:gd name="T42" fmla="*/ 754 w 981"/>
                    <a:gd name="T43" fmla="*/ 36 h 141"/>
                    <a:gd name="T44" fmla="*/ 787 w 981"/>
                    <a:gd name="T45" fmla="*/ 34 h 141"/>
                    <a:gd name="T46" fmla="*/ 820 w 981"/>
                    <a:gd name="T47" fmla="*/ 31 h 141"/>
                    <a:gd name="T48" fmla="*/ 851 w 981"/>
                    <a:gd name="T49" fmla="*/ 27 h 141"/>
                    <a:gd name="T50" fmla="*/ 883 w 981"/>
                    <a:gd name="T51" fmla="*/ 21 h 141"/>
                    <a:gd name="T52" fmla="*/ 916 w 981"/>
                    <a:gd name="T53" fmla="*/ 15 h 141"/>
                    <a:gd name="T54" fmla="*/ 948 w 981"/>
                    <a:gd name="T55" fmla="*/ 7 h 141"/>
                    <a:gd name="T56" fmla="*/ 981 w 981"/>
                    <a:gd name="T5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1" h="141">
                      <a:moveTo>
                        <a:pt x="0" y="141"/>
                      </a:moveTo>
                      <a:lnTo>
                        <a:pt x="24" y="141"/>
                      </a:lnTo>
                      <a:lnTo>
                        <a:pt x="48" y="140"/>
                      </a:lnTo>
                      <a:lnTo>
                        <a:pt x="73" y="135"/>
                      </a:lnTo>
                      <a:lnTo>
                        <a:pt x="100" y="131"/>
                      </a:lnTo>
                      <a:lnTo>
                        <a:pt x="126" y="126"/>
                      </a:lnTo>
                      <a:lnTo>
                        <a:pt x="154" y="119"/>
                      </a:lnTo>
                      <a:lnTo>
                        <a:pt x="182" y="111"/>
                      </a:lnTo>
                      <a:lnTo>
                        <a:pt x="211" y="102"/>
                      </a:lnTo>
                      <a:lnTo>
                        <a:pt x="272" y="81"/>
                      </a:lnTo>
                      <a:lnTo>
                        <a:pt x="334" y="57"/>
                      </a:lnTo>
                      <a:lnTo>
                        <a:pt x="399" y="30"/>
                      </a:lnTo>
                      <a:lnTo>
                        <a:pt x="464" y="0"/>
                      </a:lnTo>
                      <a:lnTo>
                        <a:pt x="497" y="9"/>
                      </a:lnTo>
                      <a:lnTo>
                        <a:pt x="529" y="16"/>
                      </a:lnTo>
                      <a:lnTo>
                        <a:pt x="562" y="22"/>
                      </a:lnTo>
                      <a:lnTo>
                        <a:pt x="595" y="28"/>
                      </a:lnTo>
                      <a:lnTo>
                        <a:pt x="627" y="31"/>
                      </a:lnTo>
                      <a:lnTo>
                        <a:pt x="658" y="34"/>
                      </a:lnTo>
                      <a:lnTo>
                        <a:pt x="691" y="36"/>
                      </a:lnTo>
                      <a:lnTo>
                        <a:pt x="723" y="36"/>
                      </a:lnTo>
                      <a:lnTo>
                        <a:pt x="754" y="36"/>
                      </a:lnTo>
                      <a:lnTo>
                        <a:pt x="787" y="34"/>
                      </a:lnTo>
                      <a:lnTo>
                        <a:pt x="820" y="31"/>
                      </a:lnTo>
                      <a:lnTo>
                        <a:pt x="851" y="27"/>
                      </a:lnTo>
                      <a:lnTo>
                        <a:pt x="883" y="21"/>
                      </a:lnTo>
                      <a:lnTo>
                        <a:pt x="916" y="15"/>
                      </a:lnTo>
                      <a:lnTo>
                        <a:pt x="948" y="7"/>
                      </a:lnTo>
                      <a:lnTo>
                        <a:pt x="981"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483" name="Group 435"/>
                <p:cNvGrpSpPr>
                  <a:grpSpLocks/>
                </p:cNvGrpSpPr>
                <p:nvPr/>
              </p:nvGrpSpPr>
              <p:grpSpPr bwMode="auto">
                <a:xfrm>
                  <a:off x="2557" y="1697"/>
                  <a:ext cx="138" cy="375"/>
                  <a:chOff x="2673" y="1637"/>
                  <a:chExt cx="138" cy="375"/>
                </a:xfrm>
              </p:grpSpPr>
              <p:sp>
                <p:nvSpPr>
                  <p:cNvPr id="2484" name="Freeform 436"/>
                  <p:cNvSpPr>
                    <a:spLocks/>
                  </p:cNvSpPr>
                  <p:nvPr/>
                </p:nvSpPr>
                <p:spPr bwMode="auto">
                  <a:xfrm>
                    <a:off x="2707" y="1713"/>
                    <a:ext cx="73" cy="8"/>
                  </a:xfrm>
                  <a:custGeom>
                    <a:avLst/>
                    <a:gdLst>
                      <a:gd name="T0" fmla="*/ 12 w 73"/>
                      <a:gd name="T1" fmla="*/ 0 h 8"/>
                      <a:gd name="T2" fmla="*/ 62 w 73"/>
                      <a:gd name="T3" fmla="*/ 0 h 8"/>
                      <a:gd name="T4" fmla="*/ 73 w 73"/>
                      <a:gd name="T5" fmla="*/ 8 h 8"/>
                      <a:gd name="T6" fmla="*/ 0 w 73"/>
                      <a:gd name="T7" fmla="*/ 8 h 8"/>
                      <a:gd name="T8" fmla="*/ 12 w 73"/>
                      <a:gd name="T9" fmla="*/ 0 h 8"/>
                    </a:gdLst>
                    <a:ahLst/>
                    <a:cxnLst>
                      <a:cxn ang="0">
                        <a:pos x="T0" y="T1"/>
                      </a:cxn>
                      <a:cxn ang="0">
                        <a:pos x="T2" y="T3"/>
                      </a:cxn>
                      <a:cxn ang="0">
                        <a:pos x="T4" y="T5"/>
                      </a:cxn>
                      <a:cxn ang="0">
                        <a:pos x="T6" y="T7"/>
                      </a:cxn>
                      <a:cxn ang="0">
                        <a:pos x="T8" y="T9"/>
                      </a:cxn>
                    </a:cxnLst>
                    <a:rect l="0" t="0" r="r" b="b"/>
                    <a:pathLst>
                      <a:path w="73" h="8">
                        <a:moveTo>
                          <a:pt x="12" y="0"/>
                        </a:moveTo>
                        <a:lnTo>
                          <a:pt x="62" y="0"/>
                        </a:lnTo>
                        <a:lnTo>
                          <a:pt x="73" y="8"/>
                        </a:lnTo>
                        <a:lnTo>
                          <a:pt x="0" y="8"/>
                        </a:lnTo>
                        <a:lnTo>
                          <a:pt x="12"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5" name="Freeform 437"/>
                  <p:cNvSpPr>
                    <a:spLocks/>
                  </p:cNvSpPr>
                  <p:nvPr/>
                </p:nvSpPr>
                <p:spPr bwMode="auto">
                  <a:xfrm>
                    <a:off x="2690" y="1721"/>
                    <a:ext cx="19" cy="13"/>
                  </a:xfrm>
                  <a:custGeom>
                    <a:avLst/>
                    <a:gdLst>
                      <a:gd name="T0" fmla="*/ 17 w 19"/>
                      <a:gd name="T1" fmla="*/ 0 h 13"/>
                      <a:gd name="T2" fmla="*/ 17 w 19"/>
                      <a:gd name="T3" fmla="*/ 0 h 13"/>
                      <a:gd name="T4" fmla="*/ 17 w 19"/>
                      <a:gd name="T5" fmla="*/ 0 h 13"/>
                      <a:gd name="T6" fmla="*/ 19 w 19"/>
                      <a:gd name="T7" fmla="*/ 0 h 13"/>
                      <a:gd name="T8" fmla="*/ 19 w 19"/>
                      <a:gd name="T9" fmla="*/ 0 h 13"/>
                      <a:gd name="T10" fmla="*/ 19 w 19"/>
                      <a:gd name="T11" fmla="*/ 0 h 13"/>
                      <a:gd name="T12" fmla="*/ 19 w 19"/>
                      <a:gd name="T13" fmla="*/ 0 h 13"/>
                      <a:gd name="T14" fmla="*/ 19 w 19"/>
                      <a:gd name="T15" fmla="*/ 0 h 13"/>
                      <a:gd name="T16" fmla="*/ 19 w 19"/>
                      <a:gd name="T17" fmla="*/ 0 h 13"/>
                      <a:gd name="T18" fmla="*/ 19 w 19"/>
                      <a:gd name="T19" fmla="*/ 1 h 13"/>
                      <a:gd name="T20" fmla="*/ 19 w 19"/>
                      <a:gd name="T21" fmla="*/ 1 h 13"/>
                      <a:gd name="T22" fmla="*/ 19 w 19"/>
                      <a:gd name="T23" fmla="*/ 1 h 13"/>
                      <a:gd name="T24" fmla="*/ 19 w 19"/>
                      <a:gd name="T25" fmla="*/ 1 h 13"/>
                      <a:gd name="T26" fmla="*/ 19 w 19"/>
                      <a:gd name="T27" fmla="*/ 1 h 13"/>
                      <a:gd name="T28" fmla="*/ 19 w 19"/>
                      <a:gd name="T29" fmla="*/ 1 h 13"/>
                      <a:gd name="T30" fmla="*/ 19 w 19"/>
                      <a:gd name="T31" fmla="*/ 3 h 13"/>
                      <a:gd name="T32" fmla="*/ 19 w 19"/>
                      <a:gd name="T33" fmla="*/ 3 h 13"/>
                      <a:gd name="T34" fmla="*/ 0 w 19"/>
                      <a:gd name="T35" fmla="*/ 13 h 13"/>
                      <a:gd name="T36" fmla="*/ 0 w 19"/>
                      <a:gd name="T37" fmla="*/ 13 h 13"/>
                      <a:gd name="T38" fmla="*/ 0 w 19"/>
                      <a:gd name="T39" fmla="*/ 13 h 13"/>
                      <a:gd name="T40" fmla="*/ 0 w 19"/>
                      <a:gd name="T41" fmla="*/ 13 h 13"/>
                      <a:gd name="T42" fmla="*/ 0 w 19"/>
                      <a:gd name="T43" fmla="*/ 13 h 13"/>
                      <a:gd name="T44" fmla="*/ 2 w 19"/>
                      <a:gd name="T45" fmla="*/ 12 h 13"/>
                      <a:gd name="T46" fmla="*/ 2 w 19"/>
                      <a:gd name="T47" fmla="*/ 12 h 13"/>
                      <a:gd name="T48" fmla="*/ 2 w 19"/>
                      <a:gd name="T49" fmla="*/ 12 h 13"/>
                      <a:gd name="T50" fmla="*/ 0 w 19"/>
                      <a:gd name="T51" fmla="*/ 12 h 13"/>
                      <a:gd name="T52" fmla="*/ 0 w 19"/>
                      <a:gd name="T53" fmla="*/ 12 h 13"/>
                      <a:gd name="T54" fmla="*/ 0 w 19"/>
                      <a:gd name="T55" fmla="*/ 12 h 13"/>
                      <a:gd name="T56" fmla="*/ 0 w 19"/>
                      <a:gd name="T57" fmla="*/ 12 h 13"/>
                      <a:gd name="T58" fmla="*/ 0 w 19"/>
                      <a:gd name="T59" fmla="*/ 10 h 13"/>
                      <a:gd name="T60" fmla="*/ 0 w 19"/>
                      <a:gd name="T61" fmla="*/ 10 h 13"/>
                      <a:gd name="T62" fmla="*/ 0 w 19"/>
                      <a:gd name="T63" fmla="*/ 10 h 13"/>
                      <a:gd name="T64" fmla="*/ 0 w 19"/>
                      <a:gd name="T65"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3">
                        <a:moveTo>
                          <a:pt x="0" y="10"/>
                        </a:moveTo>
                        <a:lnTo>
                          <a:pt x="17" y="0"/>
                        </a:lnTo>
                        <a:lnTo>
                          <a:pt x="17" y="0"/>
                        </a:lnTo>
                        <a:lnTo>
                          <a:pt x="17" y="0"/>
                        </a:lnTo>
                        <a:lnTo>
                          <a:pt x="17" y="0"/>
                        </a:lnTo>
                        <a:lnTo>
                          <a:pt x="17" y="0"/>
                        </a:lnTo>
                        <a:lnTo>
                          <a:pt x="19" y="0"/>
                        </a:lnTo>
                        <a:lnTo>
                          <a:pt x="19" y="0"/>
                        </a:lnTo>
                        <a:lnTo>
                          <a:pt x="19" y="0"/>
                        </a:lnTo>
                        <a:lnTo>
                          <a:pt x="19" y="0"/>
                        </a:lnTo>
                        <a:lnTo>
                          <a:pt x="19" y="0"/>
                        </a:lnTo>
                        <a:lnTo>
                          <a:pt x="19" y="0"/>
                        </a:lnTo>
                        <a:lnTo>
                          <a:pt x="19" y="0"/>
                        </a:lnTo>
                        <a:lnTo>
                          <a:pt x="19" y="0"/>
                        </a:lnTo>
                        <a:lnTo>
                          <a:pt x="19" y="0"/>
                        </a:lnTo>
                        <a:lnTo>
                          <a:pt x="19" y="0"/>
                        </a:lnTo>
                        <a:lnTo>
                          <a:pt x="19" y="0"/>
                        </a:lnTo>
                        <a:lnTo>
                          <a:pt x="19" y="0"/>
                        </a:lnTo>
                        <a:lnTo>
                          <a:pt x="19" y="1"/>
                        </a:lnTo>
                        <a:lnTo>
                          <a:pt x="19" y="1"/>
                        </a:lnTo>
                        <a:lnTo>
                          <a:pt x="19" y="1"/>
                        </a:lnTo>
                        <a:lnTo>
                          <a:pt x="19" y="1"/>
                        </a:lnTo>
                        <a:lnTo>
                          <a:pt x="19" y="1"/>
                        </a:lnTo>
                        <a:lnTo>
                          <a:pt x="19" y="1"/>
                        </a:lnTo>
                        <a:lnTo>
                          <a:pt x="19" y="1"/>
                        </a:lnTo>
                        <a:lnTo>
                          <a:pt x="19" y="1"/>
                        </a:lnTo>
                        <a:lnTo>
                          <a:pt x="19" y="1"/>
                        </a:lnTo>
                        <a:lnTo>
                          <a:pt x="19" y="1"/>
                        </a:lnTo>
                        <a:lnTo>
                          <a:pt x="19" y="1"/>
                        </a:lnTo>
                        <a:lnTo>
                          <a:pt x="19" y="1"/>
                        </a:lnTo>
                        <a:lnTo>
                          <a:pt x="19" y="1"/>
                        </a:lnTo>
                        <a:lnTo>
                          <a:pt x="19" y="3"/>
                        </a:lnTo>
                        <a:lnTo>
                          <a:pt x="19" y="3"/>
                        </a:lnTo>
                        <a:lnTo>
                          <a:pt x="19" y="3"/>
                        </a:lnTo>
                        <a:lnTo>
                          <a:pt x="0" y="13"/>
                        </a:lnTo>
                        <a:lnTo>
                          <a:pt x="0" y="13"/>
                        </a:lnTo>
                        <a:lnTo>
                          <a:pt x="0" y="13"/>
                        </a:lnTo>
                        <a:lnTo>
                          <a:pt x="0" y="13"/>
                        </a:lnTo>
                        <a:lnTo>
                          <a:pt x="0" y="13"/>
                        </a:lnTo>
                        <a:lnTo>
                          <a:pt x="0" y="13"/>
                        </a:lnTo>
                        <a:lnTo>
                          <a:pt x="0" y="13"/>
                        </a:lnTo>
                        <a:lnTo>
                          <a:pt x="0" y="13"/>
                        </a:lnTo>
                        <a:lnTo>
                          <a:pt x="0" y="13"/>
                        </a:lnTo>
                        <a:lnTo>
                          <a:pt x="0" y="13"/>
                        </a:lnTo>
                        <a:lnTo>
                          <a:pt x="2" y="13"/>
                        </a:lnTo>
                        <a:lnTo>
                          <a:pt x="2" y="12"/>
                        </a:lnTo>
                        <a:lnTo>
                          <a:pt x="2" y="12"/>
                        </a:lnTo>
                        <a:lnTo>
                          <a:pt x="2" y="12"/>
                        </a:lnTo>
                        <a:lnTo>
                          <a:pt x="2" y="12"/>
                        </a:lnTo>
                        <a:lnTo>
                          <a:pt x="2" y="12"/>
                        </a:lnTo>
                        <a:lnTo>
                          <a:pt x="2" y="12"/>
                        </a:lnTo>
                        <a:lnTo>
                          <a:pt x="0" y="12"/>
                        </a:lnTo>
                        <a:lnTo>
                          <a:pt x="0" y="12"/>
                        </a:lnTo>
                        <a:lnTo>
                          <a:pt x="0" y="12"/>
                        </a:lnTo>
                        <a:lnTo>
                          <a:pt x="0" y="12"/>
                        </a:lnTo>
                        <a:lnTo>
                          <a:pt x="0" y="12"/>
                        </a:lnTo>
                        <a:lnTo>
                          <a:pt x="0" y="12"/>
                        </a:lnTo>
                        <a:lnTo>
                          <a:pt x="0" y="12"/>
                        </a:lnTo>
                        <a:lnTo>
                          <a:pt x="0" y="12"/>
                        </a:lnTo>
                        <a:lnTo>
                          <a:pt x="0" y="10"/>
                        </a:lnTo>
                        <a:lnTo>
                          <a:pt x="0" y="10"/>
                        </a:lnTo>
                        <a:lnTo>
                          <a:pt x="0" y="10"/>
                        </a:lnTo>
                        <a:lnTo>
                          <a:pt x="0" y="10"/>
                        </a:lnTo>
                        <a:lnTo>
                          <a:pt x="0" y="10"/>
                        </a:lnTo>
                        <a:lnTo>
                          <a:pt x="0" y="10"/>
                        </a:lnTo>
                        <a:lnTo>
                          <a:pt x="0" y="10"/>
                        </a:lnTo>
                        <a:lnTo>
                          <a:pt x="0" y="10"/>
                        </a:lnTo>
                        <a:close/>
                      </a:path>
                    </a:pathLst>
                  </a:custGeom>
                  <a:solidFill>
                    <a:srgbClr val="000000"/>
                  </a:solidFill>
                  <a:ln w="9525">
                    <a:solidFill>
                      <a:schemeClr val="hlink"/>
                    </a:solidFill>
                    <a:round/>
                    <a:headEnd/>
                    <a:tailEnd/>
                  </a:ln>
                </p:spPr>
                <p:txBody>
                  <a:bodyPr/>
                  <a:lstStyle/>
                  <a:p>
                    <a:endParaRPr lang="en-US"/>
                  </a:p>
                </p:txBody>
              </p:sp>
              <p:sp>
                <p:nvSpPr>
                  <p:cNvPr id="2486" name="Freeform 438"/>
                  <p:cNvSpPr>
                    <a:spLocks/>
                  </p:cNvSpPr>
                  <p:nvPr/>
                </p:nvSpPr>
                <p:spPr bwMode="auto">
                  <a:xfrm>
                    <a:off x="2690" y="1721"/>
                    <a:ext cx="19" cy="13"/>
                  </a:xfrm>
                  <a:custGeom>
                    <a:avLst/>
                    <a:gdLst>
                      <a:gd name="T0" fmla="*/ 0 w 19"/>
                      <a:gd name="T1" fmla="*/ 10 h 13"/>
                      <a:gd name="T2" fmla="*/ 17 w 19"/>
                      <a:gd name="T3" fmla="*/ 0 h 13"/>
                      <a:gd name="T4" fmla="*/ 19 w 19"/>
                      <a:gd name="T5" fmla="*/ 0 h 13"/>
                      <a:gd name="T6" fmla="*/ 19 w 19"/>
                      <a:gd name="T7" fmla="*/ 1 h 13"/>
                      <a:gd name="T8" fmla="*/ 19 w 19"/>
                      <a:gd name="T9" fmla="*/ 3 h 13"/>
                      <a:gd name="T10" fmla="*/ 0 w 19"/>
                      <a:gd name="T11" fmla="*/ 13 h 13"/>
                      <a:gd name="T12" fmla="*/ 2 w 19"/>
                      <a:gd name="T13" fmla="*/ 13 h 13"/>
                      <a:gd name="T14" fmla="*/ 2 w 19"/>
                      <a:gd name="T15" fmla="*/ 12 h 13"/>
                      <a:gd name="T16" fmla="*/ 0 w 19"/>
                      <a:gd name="T17" fmla="*/ 12 h 13"/>
                      <a:gd name="T18" fmla="*/ 0 w 19"/>
                      <a:gd name="T1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3">
                        <a:moveTo>
                          <a:pt x="0" y="10"/>
                        </a:moveTo>
                        <a:lnTo>
                          <a:pt x="17" y="0"/>
                        </a:lnTo>
                        <a:lnTo>
                          <a:pt x="19" y="0"/>
                        </a:lnTo>
                        <a:lnTo>
                          <a:pt x="19" y="1"/>
                        </a:lnTo>
                        <a:lnTo>
                          <a:pt x="19" y="3"/>
                        </a:lnTo>
                        <a:lnTo>
                          <a:pt x="0" y="13"/>
                        </a:lnTo>
                        <a:lnTo>
                          <a:pt x="2" y="13"/>
                        </a:lnTo>
                        <a:lnTo>
                          <a:pt x="2" y="12"/>
                        </a:lnTo>
                        <a:lnTo>
                          <a:pt x="0" y="12"/>
                        </a:lnTo>
                        <a:lnTo>
                          <a:pt x="0" y="1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7" name="Freeform 439"/>
                  <p:cNvSpPr>
                    <a:spLocks/>
                  </p:cNvSpPr>
                  <p:nvPr/>
                </p:nvSpPr>
                <p:spPr bwMode="auto">
                  <a:xfrm>
                    <a:off x="2690" y="1731"/>
                    <a:ext cx="2" cy="3"/>
                  </a:xfrm>
                  <a:custGeom>
                    <a:avLst/>
                    <a:gdLst>
                      <a:gd name="T0" fmla="*/ 0 w 2"/>
                      <a:gd name="T1" fmla="*/ 0 h 3"/>
                      <a:gd name="T2" fmla="*/ 0 w 2"/>
                      <a:gd name="T3" fmla="*/ 0 h 3"/>
                      <a:gd name="T4" fmla="*/ 0 w 2"/>
                      <a:gd name="T5" fmla="*/ 0 h 3"/>
                      <a:gd name="T6" fmla="*/ 0 w 2"/>
                      <a:gd name="T7" fmla="*/ 2 h 3"/>
                      <a:gd name="T8" fmla="*/ 0 w 2"/>
                      <a:gd name="T9" fmla="*/ 2 h 3"/>
                      <a:gd name="T10" fmla="*/ 0 w 2"/>
                      <a:gd name="T11" fmla="*/ 2 h 3"/>
                      <a:gd name="T12" fmla="*/ 0 w 2"/>
                      <a:gd name="T13" fmla="*/ 2 h 3"/>
                      <a:gd name="T14" fmla="*/ 2 w 2"/>
                      <a:gd name="T15" fmla="*/ 2 h 3"/>
                      <a:gd name="T16" fmla="*/ 2 w 2"/>
                      <a:gd name="T17" fmla="*/ 2 h 3"/>
                      <a:gd name="T18" fmla="*/ 2 w 2"/>
                      <a:gd name="T19" fmla="*/ 2 h 3"/>
                      <a:gd name="T20" fmla="*/ 0 w 2"/>
                      <a:gd name="T21" fmla="*/ 3 h 3"/>
                      <a:gd name="T22" fmla="*/ 0 w 2"/>
                      <a:gd name="T23" fmla="*/ 3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2 h 3"/>
                      <a:gd name="T48" fmla="*/ 0 w 2"/>
                      <a:gd name="T49" fmla="*/ 2 h 3"/>
                      <a:gd name="T50" fmla="*/ 0 w 2"/>
                      <a:gd name="T51" fmla="*/ 2 h 3"/>
                      <a:gd name="T52" fmla="*/ 0 w 2"/>
                      <a:gd name="T53" fmla="*/ 2 h 3"/>
                      <a:gd name="T54" fmla="*/ 0 w 2"/>
                      <a:gd name="T55" fmla="*/ 2 h 3"/>
                      <a:gd name="T56" fmla="*/ 0 w 2"/>
                      <a:gd name="T57" fmla="*/ 2 h 3"/>
                      <a:gd name="T58" fmla="*/ 0 w 2"/>
                      <a:gd name="T59" fmla="*/ 2 h 3"/>
                      <a:gd name="T60" fmla="*/ 0 w 2"/>
                      <a:gd name="T61" fmla="*/ 0 h 3"/>
                      <a:gd name="T62" fmla="*/ 0 w 2"/>
                      <a:gd name="T63" fmla="*/ 0 h 3"/>
                      <a:gd name="T64" fmla="*/ 0 w 2"/>
                      <a:gd name="T6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 h="3">
                        <a:moveTo>
                          <a:pt x="0" y="0"/>
                        </a:moveTo>
                        <a:lnTo>
                          <a:pt x="0" y="0"/>
                        </a:lnTo>
                        <a:lnTo>
                          <a:pt x="0" y="0"/>
                        </a:lnTo>
                        <a:lnTo>
                          <a:pt x="0" y="2"/>
                        </a:lnTo>
                        <a:lnTo>
                          <a:pt x="0" y="2"/>
                        </a:lnTo>
                        <a:lnTo>
                          <a:pt x="0" y="2"/>
                        </a:lnTo>
                        <a:lnTo>
                          <a:pt x="0" y="2"/>
                        </a:lnTo>
                        <a:lnTo>
                          <a:pt x="2" y="2"/>
                        </a:lnTo>
                        <a:lnTo>
                          <a:pt x="2" y="2"/>
                        </a:lnTo>
                        <a:lnTo>
                          <a:pt x="2" y="2"/>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2"/>
                        </a:lnTo>
                        <a:lnTo>
                          <a:pt x="0" y="2"/>
                        </a:lnTo>
                        <a:lnTo>
                          <a:pt x="0" y="2"/>
                        </a:lnTo>
                        <a:lnTo>
                          <a:pt x="0" y="2"/>
                        </a:lnTo>
                        <a:lnTo>
                          <a:pt x="0" y="2"/>
                        </a:lnTo>
                        <a:lnTo>
                          <a:pt x="0" y="2"/>
                        </a:lnTo>
                        <a:lnTo>
                          <a:pt x="0" y="2"/>
                        </a:lnTo>
                        <a:lnTo>
                          <a:pt x="0" y="0"/>
                        </a:lnTo>
                        <a:lnTo>
                          <a:pt x="0" y="0"/>
                        </a:lnTo>
                        <a:lnTo>
                          <a:pt x="0" y="0"/>
                        </a:lnTo>
                        <a:close/>
                      </a:path>
                    </a:pathLst>
                  </a:custGeom>
                  <a:solidFill>
                    <a:srgbClr val="000000"/>
                  </a:solidFill>
                  <a:ln w="9525">
                    <a:solidFill>
                      <a:schemeClr val="hlink"/>
                    </a:solidFill>
                    <a:round/>
                    <a:headEnd/>
                    <a:tailEnd/>
                  </a:ln>
                </p:spPr>
                <p:txBody>
                  <a:bodyPr/>
                  <a:lstStyle/>
                  <a:p>
                    <a:endParaRPr lang="en-US"/>
                  </a:p>
                </p:txBody>
              </p:sp>
              <p:sp>
                <p:nvSpPr>
                  <p:cNvPr id="2488" name="Freeform 440"/>
                  <p:cNvSpPr>
                    <a:spLocks/>
                  </p:cNvSpPr>
                  <p:nvPr/>
                </p:nvSpPr>
                <p:spPr bwMode="auto">
                  <a:xfrm>
                    <a:off x="2690" y="1731"/>
                    <a:ext cx="2" cy="3"/>
                  </a:xfrm>
                  <a:custGeom>
                    <a:avLst/>
                    <a:gdLst>
                      <a:gd name="T0" fmla="*/ 0 w 2"/>
                      <a:gd name="T1" fmla="*/ 0 h 3"/>
                      <a:gd name="T2" fmla="*/ 0 w 2"/>
                      <a:gd name="T3" fmla="*/ 2 h 3"/>
                      <a:gd name="T4" fmla="*/ 2 w 2"/>
                      <a:gd name="T5" fmla="*/ 2 h 3"/>
                      <a:gd name="T6" fmla="*/ 0 w 2"/>
                      <a:gd name="T7" fmla="*/ 3 h 3"/>
                      <a:gd name="T8" fmla="*/ 0 w 2"/>
                      <a:gd name="T9" fmla="*/ 2 h 3"/>
                      <a:gd name="T10" fmla="*/ 0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0" y="0"/>
                        </a:moveTo>
                        <a:lnTo>
                          <a:pt x="0" y="2"/>
                        </a:lnTo>
                        <a:lnTo>
                          <a:pt x="2" y="2"/>
                        </a:lnTo>
                        <a:lnTo>
                          <a:pt x="0" y="3"/>
                        </a:lnTo>
                        <a:lnTo>
                          <a:pt x="0" y="2"/>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9" name="Freeform 441"/>
                  <p:cNvSpPr>
                    <a:spLocks/>
                  </p:cNvSpPr>
                  <p:nvPr/>
                </p:nvSpPr>
                <p:spPr bwMode="auto">
                  <a:xfrm>
                    <a:off x="2707" y="1673"/>
                    <a:ext cx="73" cy="7"/>
                  </a:xfrm>
                  <a:custGeom>
                    <a:avLst/>
                    <a:gdLst>
                      <a:gd name="T0" fmla="*/ 12 w 73"/>
                      <a:gd name="T1" fmla="*/ 0 h 7"/>
                      <a:gd name="T2" fmla="*/ 62 w 73"/>
                      <a:gd name="T3" fmla="*/ 0 h 7"/>
                      <a:gd name="T4" fmla="*/ 73 w 73"/>
                      <a:gd name="T5" fmla="*/ 7 h 7"/>
                      <a:gd name="T6" fmla="*/ 0 w 73"/>
                      <a:gd name="T7" fmla="*/ 7 h 7"/>
                      <a:gd name="T8" fmla="*/ 12 w 73"/>
                      <a:gd name="T9" fmla="*/ 0 h 7"/>
                    </a:gdLst>
                    <a:ahLst/>
                    <a:cxnLst>
                      <a:cxn ang="0">
                        <a:pos x="T0" y="T1"/>
                      </a:cxn>
                      <a:cxn ang="0">
                        <a:pos x="T2" y="T3"/>
                      </a:cxn>
                      <a:cxn ang="0">
                        <a:pos x="T4" y="T5"/>
                      </a:cxn>
                      <a:cxn ang="0">
                        <a:pos x="T6" y="T7"/>
                      </a:cxn>
                      <a:cxn ang="0">
                        <a:pos x="T8" y="T9"/>
                      </a:cxn>
                    </a:cxnLst>
                    <a:rect l="0" t="0" r="r" b="b"/>
                    <a:pathLst>
                      <a:path w="73" h="7">
                        <a:moveTo>
                          <a:pt x="12" y="0"/>
                        </a:moveTo>
                        <a:lnTo>
                          <a:pt x="62" y="0"/>
                        </a:lnTo>
                        <a:lnTo>
                          <a:pt x="73" y="7"/>
                        </a:lnTo>
                        <a:lnTo>
                          <a:pt x="0" y="7"/>
                        </a:lnTo>
                        <a:lnTo>
                          <a:pt x="12"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0" name="Freeform 442"/>
                  <p:cNvSpPr>
                    <a:spLocks/>
                  </p:cNvSpPr>
                  <p:nvPr/>
                </p:nvSpPr>
                <p:spPr bwMode="auto">
                  <a:xfrm>
                    <a:off x="2690" y="1680"/>
                    <a:ext cx="19" cy="14"/>
                  </a:xfrm>
                  <a:custGeom>
                    <a:avLst/>
                    <a:gdLst>
                      <a:gd name="T0" fmla="*/ 17 w 19"/>
                      <a:gd name="T1" fmla="*/ 0 h 14"/>
                      <a:gd name="T2" fmla="*/ 17 w 19"/>
                      <a:gd name="T3" fmla="*/ 0 h 14"/>
                      <a:gd name="T4" fmla="*/ 17 w 19"/>
                      <a:gd name="T5" fmla="*/ 0 h 14"/>
                      <a:gd name="T6" fmla="*/ 19 w 19"/>
                      <a:gd name="T7" fmla="*/ 0 h 14"/>
                      <a:gd name="T8" fmla="*/ 19 w 19"/>
                      <a:gd name="T9" fmla="*/ 0 h 14"/>
                      <a:gd name="T10" fmla="*/ 19 w 19"/>
                      <a:gd name="T11" fmla="*/ 0 h 14"/>
                      <a:gd name="T12" fmla="*/ 19 w 19"/>
                      <a:gd name="T13" fmla="*/ 0 h 14"/>
                      <a:gd name="T14" fmla="*/ 19 w 19"/>
                      <a:gd name="T15" fmla="*/ 0 h 14"/>
                      <a:gd name="T16" fmla="*/ 19 w 19"/>
                      <a:gd name="T17" fmla="*/ 0 h 14"/>
                      <a:gd name="T18" fmla="*/ 19 w 19"/>
                      <a:gd name="T19" fmla="*/ 0 h 14"/>
                      <a:gd name="T20" fmla="*/ 19 w 19"/>
                      <a:gd name="T21" fmla="*/ 2 h 14"/>
                      <a:gd name="T22" fmla="*/ 19 w 19"/>
                      <a:gd name="T23" fmla="*/ 2 h 14"/>
                      <a:gd name="T24" fmla="*/ 19 w 19"/>
                      <a:gd name="T25" fmla="*/ 2 h 14"/>
                      <a:gd name="T26" fmla="*/ 19 w 19"/>
                      <a:gd name="T27" fmla="*/ 2 h 14"/>
                      <a:gd name="T28" fmla="*/ 19 w 19"/>
                      <a:gd name="T29" fmla="*/ 2 h 14"/>
                      <a:gd name="T30" fmla="*/ 19 w 19"/>
                      <a:gd name="T31" fmla="*/ 2 h 14"/>
                      <a:gd name="T32" fmla="*/ 19 w 19"/>
                      <a:gd name="T33" fmla="*/ 2 h 14"/>
                      <a:gd name="T34" fmla="*/ 0 w 19"/>
                      <a:gd name="T35" fmla="*/ 14 h 14"/>
                      <a:gd name="T36" fmla="*/ 0 w 19"/>
                      <a:gd name="T37" fmla="*/ 14 h 14"/>
                      <a:gd name="T38" fmla="*/ 0 w 19"/>
                      <a:gd name="T39" fmla="*/ 14 h 14"/>
                      <a:gd name="T40" fmla="*/ 0 w 19"/>
                      <a:gd name="T41" fmla="*/ 12 h 14"/>
                      <a:gd name="T42" fmla="*/ 0 w 19"/>
                      <a:gd name="T43" fmla="*/ 12 h 14"/>
                      <a:gd name="T44" fmla="*/ 2 w 19"/>
                      <a:gd name="T45" fmla="*/ 12 h 14"/>
                      <a:gd name="T46" fmla="*/ 2 w 19"/>
                      <a:gd name="T47" fmla="*/ 12 h 14"/>
                      <a:gd name="T48" fmla="*/ 2 w 19"/>
                      <a:gd name="T49" fmla="*/ 12 h 14"/>
                      <a:gd name="T50" fmla="*/ 0 w 19"/>
                      <a:gd name="T51" fmla="*/ 12 h 14"/>
                      <a:gd name="T52" fmla="*/ 0 w 19"/>
                      <a:gd name="T53" fmla="*/ 12 h 14"/>
                      <a:gd name="T54" fmla="*/ 0 w 19"/>
                      <a:gd name="T55" fmla="*/ 11 h 14"/>
                      <a:gd name="T56" fmla="*/ 0 w 19"/>
                      <a:gd name="T57" fmla="*/ 11 h 14"/>
                      <a:gd name="T58" fmla="*/ 0 w 19"/>
                      <a:gd name="T59" fmla="*/ 11 h 14"/>
                      <a:gd name="T60" fmla="*/ 0 w 19"/>
                      <a:gd name="T61" fmla="*/ 11 h 14"/>
                      <a:gd name="T62" fmla="*/ 0 w 19"/>
                      <a:gd name="T63" fmla="*/ 11 h 14"/>
                      <a:gd name="T64" fmla="*/ 0 w 19"/>
                      <a:gd name="T65"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4">
                        <a:moveTo>
                          <a:pt x="0" y="11"/>
                        </a:moveTo>
                        <a:lnTo>
                          <a:pt x="17" y="0"/>
                        </a:lnTo>
                        <a:lnTo>
                          <a:pt x="17" y="0"/>
                        </a:lnTo>
                        <a:lnTo>
                          <a:pt x="17" y="0"/>
                        </a:lnTo>
                        <a:lnTo>
                          <a:pt x="17" y="0"/>
                        </a:lnTo>
                        <a:lnTo>
                          <a:pt x="17" y="0"/>
                        </a:lnTo>
                        <a:lnTo>
                          <a:pt x="19" y="0"/>
                        </a:lnTo>
                        <a:lnTo>
                          <a:pt x="19" y="0"/>
                        </a:lnTo>
                        <a:lnTo>
                          <a:pt x="19" y="0"/>
                        </a:lnTo>
                        <a:lnTo>
                          <a:pt x="19" y="0"/>
                        </a:lnTo>
                        <a:lnTo>
                          <a:pt x="19" y="0"/>
                        </a:lnTo>
                        <a:lnTo>
                          <a:pt x="19" y="0"/>
                        </a:lnTo>
                        <a:lnTo>
                          <a:pt x="19" y="0"/>
                        </a:lnTo>
                        <a:lnTo>
                          <a:pt x="19" y="0"/>
                        </a:lnTo>
                        <a:lnTo>
                          <a:pt x="19" y="0"/>
                        </a:lnTo>
                        <a:lnTo>
                          <a:pt x="19" y="0"/>
                        </a:lnTo>
                        <a:lnTo>
                          <a:pt x="19" y="0"/>
                        </a:lnTo>
                        <a:lnTo>
                          <a:pt x="19" y="0"/>
                        </a:lnTo>
                        <a:lnTo>
                          <a:pt x="19" y="0"/>
                        </a:lnTo>
                        <a:lnTo>
                          <a:pt x="19" y="0"/>
                        </a:lnTo>
                        <a:lnTo>
                          <a:pt x="19" y="0"/>
                        </a:lnTo>
                        <a:lnTo>
                          <a:pt x="19" y="2"/>
                        </a:lnTo>
                        <a:lnTo>
                          <a:pt x="19" y="2"/>
                        </a:lnTo>
                        <a:lnTo>
                          <a:pt x="19" y="2"/>
                        </a:lnTo>
                        <a:lnTo>
                          <a:pt x="19" y="2"/>
                        </a:lnTo>
                        <a:lnTo>
                          <a:pt x="19" y="2"/>
                        </a:lnTo>
                        <a:lnTo>
                          <a:pt x="19" y="2"/>
                        </a:lnTo>
                        <a:lnTo>
                          <a:pt x="19" y="2"/>
                        </a:lnTo>
                        <a:lnTo>
                          <a:pt x="19" y="2"/>
                        </a:lnTo>
                        <a:lnTo>
                          <a:pt x="19" y="2"/>
                        </a:lnTo>
                        <a:lnTo>
                          <a:pt x="19" y="2"/>
                        </a:lnTo>
                        <a:lnTo>
                          <a:pt x="19" y="2"/>
                        </a:lnTo>
                        <a:lnTo>
                          <a:pt x="19" y="2"/>
                        </a:lnTo>
                        <a:lnTo>
                          <a:pt x="19" y="2"/>
                        </a:lnTo>
                        <a:lnTo>
                          <a:pt x="0" y="14"/>
                        </a:lnTo>
                        <a:lnTo>
                          <a:pt x="0" y="14"/>
                        </a:lnTo>
                        <a:lnTo>
                          <a:pt x="0" y="14"/>
                        </a:lnTo>
                        <a:lnTo>
                          <a:pt x="0" y="14"/>
                        </a:lnTo>
                        <a:lnTo>
                          <a:pt x="0" y="14"/>
                        </a:lnTo>
                        <a:lnTo>
                          <a:pt x="0" y="14"/>
                        </a:lnTo>
                        <a:lnTo>
                          <a:pt x="0" y="14"/>
                        </a:lnTo>
                        <a:lnTo>
                          <a:pt x="0" y="12"/>
                        </a:lnTo>
                        <a:lnTo>
                          <a:pt x="0" y="12"/>
                        </a:lnTo>
                        <a:lnTo>
                          <a:pt x="0" y="12"/>
                        </a:lnTo>
                        <a:lnTo>
                          <a:pt x="2" y="12"/>
                        </a:lnTo>
                        <a:lnTo>
                          <a:pt x="2" y="12"/>
                        </a:lnTo>
                        <a:lnTo>
                          <a:pt x="2" y="12"/>
                        </a:lnTo>
                        <a:lnTo>
                          <a:pt x="2" y="12"/>
                        </a:lnTo>
                        <a:lnTo>
                          <a:pt x="2" y="12"/>
                        </a:lnTo>
                        <a:lnTo>
                          <a:pt x="2" y="12"/>
                        </a:lnTo>
                        <a:lnTo>
                          <a:pt x="2" y="12"/>
                        </a:lnTo>
                        <a:lnTo>
                          <a:pt x="0" y="12"/>
                        </a:lnTo>
                        <a:lnTo>
                          <a:pt x="0" y="12"/>
                        </a:lnTo>
                        <a:lnTo>
                          <a:pt x="0" y="12"/>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close/>
                      </a:path>
                    </a:pathLst>
                  </a:custGeom>
                  <a:solidFill>
                    <a:srgbClr val="000000"/>
                  </a:solidFill>
                  <a:ln w="9525">
                    <a:solidFill>
                      <a:schemeClr val="hlink"/>
                    </a:solidFill>
                    <a:round/>
                    <a:headEnd/>
                    <a:tailEnd/>
                  </a:ln>
                </p:spPr>
                <p:txBody>
                  <a:bodyPr/>
                  <a:lstStyle/>
                  <a:p>
                    <a:endParaRPr lang="en-US"/>
                  </a:p>
                </p:txBody>
              </p:sp>
              <p:sp>
                <p:nvSpPr>
                  <p:cNvPr id="2491" name="Freeform 443"/>
                  <p:cNvSpPr>
                    <a:spLocks/>
                  </p:cNvSpPr>
                  <p:nvPr/>
                </p:nvSpPr>
                <p:spPr bwMode="auto">
                  <a:xfrm>
                    <a:off x="2690" y="1680"/>
                    <a:ext cx="19" cy="14"/>
                  </a:xfrm>
                  <a:custGeom>
                    <a:avLst/>
                    <a:gdLst>
                      <a:gd name="T0" fmla="*/ 0 w 19"/>
                      <a:gd name="T1" fmla="*/ 11 h 14"/>
                      <a:gd name="T2" fmla="*/ 17 w 19"/>
                      <a:gd name="T3" fmla="*/ 0 h 14"/>
                      <a:gd name="T4" fmla="*/ 19 w 19"/>
                      <a:gd name="T5" fmla="*/ 0 h 14"/>
                      <a:gd name="T6" fmla="*/ 19 w 19"/>
                      <a:gd name="T7" fmla="*/ 2 h 14"/>
                      <a:gd name="T8" fmla="*/ 0 w 19"/>
                      <a:gd name="T9" fmla="*/ 14 h 14"/>
                      <a:gd name="T10" fmla="*/ 0 w 19"/>
                      <a:gd name="T11" fmla="*/ 12 h 14"/>
                      <a:gd name="T12" fmla="*/ 2 w 19"/>
                      <a:gd name="T13" fmla="*/ 12 h 14"/>
                      <a:gd name="T14" fmla="*/ 0 w 19"/>
                      <a:gd name="T15" fmla="*/ 12 h 14"/>
                      <a:gd name="T16" fmla="*/ 0 w 19"/>
                      <a:gd name="T17"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4">
                        <a:moveTo>
                          <a:pt x="0" y="11"/>
                        </a:moveTo>
                        <a:lnTo>
                          <a:pt x="17" y="0"/>
                        </a:lnTo>
                        <a:lnTo>
                          <a:pt x="19" y="0"/>
                        </a:lnTo>
                        <a:lnTo>
                          <a:pt x="19" y="2"/>
                        </a:lnTo>
                        <a:lnTo>
                          <a:pt x="0" y="14"/>
                        </a:lnTo>
                        <a:lnTo>
                          <a:pt x="0" y="12"/>
                        </a:lnTo>
                        <a:lnTo>
                          <a:pt x="2" y="12"/>
                        </a:lnTo>
                        <a:lnTo>
                          <a:pt x="0" y="12"/>
                        </a:lnTo>
                        <a:lnTo>
                          <a:pt x="0" y="11"/>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2" name="Freeform 444"/>
                  <p:cNvSpPr>
                    <a:spLocks/>
                  </p:cNvSpPr>
                  <p:nvPr/>
                </p:nvSpPr>
                <p:spPr bwMode="auto">
                  <a:xfrm>
                    <a:off x="2690" y="1691"/>
                    <a:ext cx="2" cy="3"/>
                  </a:xfrm>
                  <a:custGeom>
                    <a:avLst/>
                    <a:gdLst>
                      <a:gd name="T0" fmla="*/ 0 w 2"/>
                      <a:gd name="T1" fmla="*/ 0 h 3"/>
                      <a:gd name="T2" fmla="*/ 0 w 2"/>
                      <a:gd name="T3" fmla="*/ 0 h 3"/>
                      <a:gd name="T4" fmla="*/ 0 w 2"/>
                      <a:gd name="T5" fmla="*/ 0 h 3"/>
                      <a:gd name="T6" fmla="*/ 0 w 2"/>
                      <a:gd name="T7" fmla="*/ 0 h 3"/>
                      <a:gd name="T8" fmla="*/ 0 w 2"/>
                      <a:gd name="T9" fmla="*/ 0 h 3"/>
                      <a:gd name="T10" fmla="*/ 0 w 2"/>
                      <a:gd name="T11" fmla="*/ 1 h 3"/>
                      <a:gd name="T12" fmla="*/ 0 w 2"/>
                      <a:gd name="T13" fmla="*/ 1 h 3"/>
                      <a:gd name="T14" fmla="*/ 2 w 2"/>
                      <a:gd name="T15" fmla="*/ 1 h 3"/>
                      <a:gd name="T16" fmla="*/ 2 w 2"/>
                      <a:gd name="T17" fmla="*/ 1 h 3"/>
                      <a:gd name="T18" fmla="*/ 2 w 2"/>
                      <a:gd name="T19" fmla="*/ 1 h 3"/>
                      <a:gd name="T20" fmla="*/ 0 w 2"/>
                      <a:gd name="T21" fmla="*/ 1 h 3"/>
                      <a:gd name="T22" fmla="*/ 0 w 2"/>
                      <a:gd name="T23" fmla="*/ 1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1 h 3"/>
                      <a:gd name="T44" fmla="*/ 0 w 2"/>
                      <a:gd name="T45" fmla="*/ 1 h 3"/>
                      <a:gd name="T46" fmla="*/ 0 w 2"/>
                      <a:gd name="T47" fmla="*/ 1 h 3"/>
                      <a:gd name="T48" fmla="*/ 0 w 2"/>
                      <a:gd name="T49" fmla="*/ 1 h 3"/>
                      <a:gd name="T50" fmla="*/ 0 w 2"/>
                      <a:gd name="T51" fmla="*/ 1 h 3"/>
                      <a:gd name="T52" fmla="*/ 0 w 2"/>
                      <a:gd name="T53" fmla="*/ 1 h 3"/>
                      <a:gd name="T54" fmla="*/ 0 w 2"/>
                      <a:gd name="T55" fmla="*/ 1 h 3"/>
                      <a:gd name="T56" fmla="*/ 0 w 2"/>
                      <a:gd name="T57" fmla="*/ 0 h 3"/>
                      <a:gd name="T58" fmla="*/ 0 w 2"/>
                      <a:gd name="T59" fmla="*/ 0 h 3"/>
                      <a:gd name="T60" fmla="*/ 0 w 2"/>
                      <a:gd name="T61" fmla="*/ 0 h 3"/>
                      <a:gd name="T62" fmla="*/ 0 w 2"/>
                      <a:gd name="T63" fmla="*/ 0 h 3"/>
                      <a:gd name="T64" fmla="*/ 0 w 2"/>
                      <a:gd name="T6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 h="3">
                        <a:moveTo>
                          <a:pt x="0" y="0"/>
                        </a:moveTo>
                        <a:lnTo>
                          <a:pt x="0" y="0"/>
                        </a:lnTo>
                        <a:lnTo>
                          <a:pt x="0" y="0"/>
                        </a:lnTo>
                        <a:lnTo>
                          <a:pt x="0" y="0"/>
                        </a:lnTo>
                        <a:lnTo>
                          <a:pt x="0" y="0"/>
                        </a:lnTo>
                        <a:lnTo>
                          <a:pt x="0" y="1"/>
                        </a:lnTo>
                        <a:lnTo>
                          <a:pt x="0" y="1"/>
                        </a:lnTo>
                        <a:lnTo>
                          <a:pt x="2" y="1"/>
                        </a:lnTo>
                        <a:lnTo>
                          <a:pt x="2" y="1"/>
                        </a:lnTo>
                        <a:lnTo>
                          <a:pt x="2" y="1"/>
                        </a:lnTo>
                        <a:lnTo>
                          <a:pt x="0" y="1"/>
                        </a:lnTo>
                        <a:lnTo>
                          <a:pt x="0" y="1"/>
                        </a:lnTo>
                        <a:lnTo>
                          <a:pt x="0" y="3"/>
                        </a:lnTo>
                        <a:lnTo>
                          <a:pt x="0" y="3"/>
                        </a:lnTo>
                        <a:lnTo>
                          <a:pt x="0" y="3"/>
                        </a:lnTo>
                        <a:lnTo>
                          <a:pt x="0" y="3"/>
                        </a:lnTo>
                        <a:lnTo>
                          <a:pt x="0" y="3"/>
                        </a:lnTo>
                        <a:lnTo>
                          <a:pt x="0" y="3"/>
                        </a:lnTo>
                        <a:lnTo>
                          <a:pt x="0" y="3"/>
                        </a:lnTo>
                        <a:lnTo>
                          <a:pt x="0" y="3"/>
                        </a:lnTo>
                        <a:lnTo>
                          <a:pt x="0" y="3"/>
                        </a:lnTo>
                        <a:lnTo>
                          <a:pt x="0" y="1"/>
                        </a:lnTo>
                        <a:lnTo>
                          <a:pt x="0" y="1"/>
                        </a:lnTo>
                        <a:lnTo>
                          <a:pt x="0" y="1"/>
                        </a:lnTo>
                        <a:lnTo>
                          <a:pt x="0" y="1"/>
                        </a:lnTo>
                        <a:lnTo>
                          <a:pt x="0" y="1"/>
                        </a:lnTo>
                        <a:lnTo>
                          <a:pt x="0" y="1"/>
                        </a:lnTo>
                        <a:lnTo>
                          <a:pt x="0" y="1"/>
                        </a:lnTo>
                        <a:lnTo>
                          <a:pt x="0" y="0"/>
                        </a:lnTo>
                        <a:lnTo>
                          <a:pt x="0" y="0"/>
                        </a:lnTo>
                        <a:lnTo>
                          <a:pt x="0" y="0"/>
                        </a:lnTo>
                        <a:lnTo>
                          <a:pt x="0" y="0"/>
                        </a:lnTo>
                        <a:lnTo>
                          <a:pt x="0" y="0"/>
                        </a:lnTo>
                        <a:close/>
                      </a:path>
                    </a:pathLst>
                  </a:custGeom>
                  <a:solidFill>
                    <a:srgbClr val="000000"/>
                  </a:solidFill>
                  <a:ln w="9525">
                    <a:solidFill>
                      <a:schemeClr val="hlink"/>
                    </a:solidFill>
                    <a:round/>
                    <a:headEnd/>
                    <a:tailEnd/>
                  </a:ln>
                </p:spPr>
                <p:txBody>
                  <a:bodyPr/>
                  <a:lstStyle/>
                  <a:p>
                    <a:endParaRPr lang="en-US"/>
                  </a:p>
                </p:txBody>
              </p:sp>
              <p:sp>
                <p:nvSpPr>
                  <p:cNvPr id="2493" name="Freeform 445"/>
                  <p:cNvSpPr>
                    <a:spLocks/>
                  </p:cNvSpPr>
                  <p:nvPr/>
                </p:nvSpPr>
                <p:spPr bwMode="auto">
                  <a:xfrm>
                    <a:off x="2690" y="1691"/>
                    <a:ext cx="2" cy="3"/>
                  </a:xfrm>
                  <a:custGeom>
                    <a:avLst/>
                    <a:gdLst>
                      <a:gd name="T0" fmla="*/ 0 w 2"/>
                      <a:gd name="T1" fmla="*/ 0 h 3"/>
                      <a:gd name="T2" fmla="*/ 0 w 2"/>
                      <a:gd name="T3" fmla="*/ 1 h 3"/>
                      <a:gd name="T4" fmla="*/ 2 w 2"/>
                      <a:gd name="T5" fmla="*/ 1 h 3"/>
                      <a:gd name="T6" fmla="*/ 0 w 2"/>
                      <a:gd name="T7" fmla="*/ 1 h 3"/>
                      <a:gd name="T8" fmla="*/ 0 w 2"/>
                      <a:gd name="T9" fmla="*/ 3 h 3"/>
                      <a:gd name="T10" fmla="*/ 0 w 2"/>
                      <a:gd name="T11" fmla="*/ 1 h 3"/>
                      <a:gd name="T12" fmla="*/ 0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0" y="0"/>
                        </a:moveTo>
                        <a:lnTo>
                          <a:pt x="0" y="1"/>
                        </a:lnTo>
                        <a:lnTo>
                          <a:pt x="2" y="1"/>
                        </a:lnTo>
                        <a:lnTo>
                          <a:pt x="0" y="1"/>
                        </a:lnTo>
                        <a:lnTo>
                          <a:pt x="0" y="3"/>
                        </a:lnTo>
                        <a:lnTo>
                          <a:pt x="0" y="1"/>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4" name="Freeform 446"/>
                  <p:cNvSpPr>
                    <a:spLocks/>
                  </p:cNvSpPr>
                  <p:nvPr/>
                </p:nvSpPr>
                <p:spPr bwMode="auto">
                  <a:xfrm>
                    <a:off x="2778" y="1721"/>
                    <a:ext cx="30" cy="4"/>
                  </a:xfrm>
                  <a:custGeom>
                    <a:avLst/>
                    <a:gdLst>
                      <a:gd name="T0" fmla="*/ 2 w 30"/>
                      <a:gd name="T1" fmla="*/ 0 h 4"/>
                      <a:gd name="T2" fmla="*/ 2 w 30"/>
                      <a:gd name="T3" fmla="*/ 0 h 4"/>
                      <a:gd name="T4" fmla="*/ 2 w 30"/>
                      <a:gd name="T5" fmla="*/ 0 h 4"/>
                      <a:gd name="T6" fmla="*/ 2 w 30"/>
                      <a:gd name="T7" fmla="*/ 0 h 4"/>
                      <a:gd name="T8" fmla="*/ 2 w 30"/>
                      <a:gd name="T9" fmla="*/ 0 h 4"/>
                      <a:gd name="T10" fmla="*/ 0 w 30"/>
                      <a:gd name="T11" fmla="*/ 0 h 4"/>
                      <a:gd name="T12" fmla="*/ 2 w 30"/>
                      <a:gd name="T13" fmla="*/ 0 h 4"/>
                      <a:gd name="T14" fmla="*/ 2 w 30"/>
                      <a:gd name="T15" fmla="*/ 0 h 4"/>
                      <a:gd name="T16" fmla="*/ 2 w 30"/>
                      <a:gd name="T17" fmla="*/ 1 h 4"/>
                      <a:gd name="T18" fmla="*/ 2 w 30"/>
                      <a:gd name="T19" fmla="*/ 1 h 4"/>
                      <a:gd name="T20" fmla="*/ 2 w 30"/>
                      <a:gd name="T21" fmla="*/ 1 h 4"/>
                      <a:gd name="T22" fmla="*/ 2 w 30"/>
                      <a:gd name="T23" fmla="*/ 1 h 4"/>
                      <a:gd name="T24" fmla="*/ 2 w 30"/>
                      <a:gd name="T25" fmla="*/ 1 h 4"/>
                      <a:gd name="T26" fmla="*/ 2 w 30"/>
                      <a:gd name="T27" fmla="*/ 1 h 4"/>
                      <a:gd name="T28" fmla="*/ 2 w 30"/>
                      <a:gd name="T29" fmla="*/ 1 h 4"/>
                      <a:gd name="T30" fmla="*/ 4 w 30"/>
                      <a:gd name="T31" fmla="*/ 1 h 4"/>
                      <a:gd name="T32" fmla="*/ 4 w 30"/>
                      <a:gd name="T33" fmla="*/ 1 h 4"/>
                      <a:gd name="T34" fmla="*/ 30 w 30"/>
                      <a:gd name="T35" fmla="*/ 4 h 4"/>
                      <a:gd name="T36" fmla="*/ 30 w 30"/>
                      <a:gd name="T37" fmla="*/ 4 h 4"/>
                      <a:gd name="T38" fmla="*/ 30 w 30"/>
                      <a:gd name="T39" fmla="*/ 4 h 4"/>
                      <a:gd name="T40" fmla="*/ 30 w 30"/>
                      <a:gd name="T41" fmla="*/ 4 h 4"/>
                      <a:gd name="T42" fmla="*/ 28 w 30"/>
                      <a:gd name="T43" fmla="*/ 4 h 4"/>
                      <a:gd name="T44" fmla="*/ 28 w 30"/>
                      <a:gd name="T45" fmla="*/ 4 h 4"/>
                      <a:gd name="T46" fmla="*/ 28 w 30"/>
                      <a:gd name="T47" fmla="*/ 4 h 4"/>
                      <a:gd name="T48" fmla="*/ 28 w 30"/>
                      <a:gd name="T49" fmla="*/ 3 h 4"/>
                      <a:gd name="T50" fmla="*/ 28 w 30"/>
                      <a:gd name="T51" fmla="*/ 3 h 4"/>
                      <a:gd name="T52" fmla="*/ 28 w 30"/>
                      <a:gd name="T53" fmla="*/ 3 h 4"/>
                      <a:gd name="T54" fmla="*/ 28 w 30"/>
                      <a:gd name="T55" fmla="*/ 3 h 4"/>
                      <a:gd name="T56" fmla="*/ 28 w 30"/>
                      <a:gd name="T57" fmla="*/ 3 h 4"/>
                      <a:gd name="T58" fmla="*/ 28 w 30"/>
                      <a:gd name="T59" fmla="*/ 3 h 4"/>
                      <a:gd name="T60" fmla="*/ 28 w 30"/>
                      <a:gd name="T61" fmla="*/ 3 h 4"/>
                      <a:gd name="T62" fmla="*/ 28 w 30"/>
                      <a:gd name="T63" fmla="*/ 3 h 4"/>
                      <a:gd name="T64" fmla="*/ 28 w 30"/>
                      <a:gd name="T65"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 h="4">
                        <a:moveTo>
                          <a:pt x="28" y="3"/>
                        </a:moveTo>
                        <a:lnTo>
                          <a:pt x="2" y="0"/>
                        </a:lnTo>
                        <a:lnTo>
                          <a:pt x="2" y="0"/>
                        </a:lnTo>
                        <a:lnTo>
                          <a:pt x="2" y="0"/>
                        </a:lnTo>
                        <a:lnTo>
                          <a:pt x="2" y="0"/>
                        </a:lnTo>
                        <a:lnTo>
                          <a:pt x="2" y="0"/>
                        </a:lnTo>
                        <a:lnTo>
                          <a:pt x="2" y="0"/>
                        </a:lnTo>
                        <a:lnTo>
                          <a:pt x="2" y="0"/>
                        </a:lnTo>
                        <a:lnTo>
                          <a:pt x="2" y="0"/>
                        </a:lnTo>
                        <a:lnTo>
                          <a:pt x="2" y="0"/>
                        </a:lnTo>
                        <a:lnTo>
                          <a:pt x="0" y="0"/>
                        </a:lnTo>
                        <a:lnTo>
                          <a:pt x="0" y="0"/>
                        </a:lnTo>
                        <a:lnTo>
                          <a:pt x="0" y="0"/>
                        </a:lnTo>
                        <a:lnTo>
                          <a:pt x="2" y="0"/>
                        </a:lnTo>
                        <a:lnTo>
                          <a:pt x="2" y="0"/>
                        </a:lnTo>
                        <a:lnTo>
                          <a:pt x="2" y="0"/>
                        </a:lnTo>
                        <a:lnTo>
                          <a:pt x="2" y="0"/>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4" y="1"/>
                        </a:lnTo>
                        <a:lnTo>
                          <a:pt x="4" y="1"/>
                        </a:lnTo>
                        <a:lnTo>
                          <a:pt x="4" y="1"/>
                        </a:lnTo>
                        <a:lnTo>
                          <a:pt x="30" y="4"/>
                        </a:lnTo>
                        <a:lnTo>
                          <a:pt x="30" y="4"/>
                        </a:lnTo>
                        <a:lnTo>
                          <a:pt x="30" y="4"/>
                        </a:lnTo>
                        <a:lnTo>
                          <a:pt x="30" y="4"/>
                        </a:lnTo>
                        <a:lnTo>
                          <a:pt x="30" y="4"/>
                        </a:lnTo>
                        <a:lnTo>
                          <a:pt x="30" y="4"/>
                        </a:lnTo>
                        <a:lnTo>
                          <a:pt x="30" y="4"/>
                        </a:lnTo>
                        <a:lnTo>
                          <a:pt x="30" y="4"/>
                        </a:lnTo>
                        <a:lnTo>
                          <a:pt x="30" y="4"/>
                        </a:lnTo>
                        <a:lnTo>
                          <a:pt x="28" y="4"/>
                        </a:lnTo>
                        <a:lnTo>
                          <a:pt x="28" y="4"/>
                        </a:lnTo>
                        <a:lnTo>
                          <a:pt x="28" y="4"/>
                        </a:lnTo>
                        <a:lnTo>
                          <a:pt x="28" y="4"/>
                        </a:lnTo>
                        <a:lnTo>
                          <a:pt x="28" y="4"/>
                        </a:lnTo>
                        <a:lnTo>
                          <a:pt x="28" y="4"/>
                        </a:lnTo>
                        <a:lnTo>
                          <a:pt x="28" y="3"/>
                        </a:lnTo>
                        <a:lnTo>
                          <a:pt x="28" y="3"/>
                        </a:lnTo>
                        <a:lnTo>
                          <a:pt x="28" y="3"/>
                        </a:lnTo>
                        <a:lnTo>
                          <a:pt x="28" y="3"/>
                        </a:lnTo>
                        <a:lnTo>
                          <a:pt x="28" y="3"/>
                        </a:lnTo>
                        <a:lnTo>
                          <a:pt x="28" y="3"/>
                        </a:lnTo>
                        <a:lnTo>
                          <a:pt x="28" y="3"/>
                        </a:lnTo>
                        <a:lnTo>
                          <a:pt x="28" y="3"/>
                        </a:lnTo>
                        <a:lnTo>
                          <a:pt x="28" y="3"/>
                        </a:lnTo>
                        <a:lnTo>
                          <a:pt x="28" y="3"/>
                        </a:lnTo>
                        <a:lnTo>
                          <a:pt x="28" y="3"/>
                        </a:lnTo>
                        <a:lnTo>
                          <a:pt x="28" y="3"/>
                        </a:lnTo>
                        <a:lnTo>
                          <a:pt x="28" y="3"/>
                        </a:lnTo>
                        <a:lnTo>
                          <a:pt x="28" y="3"/>
                        </a:lnTo>
                        <a:lnTo>
                          <a:pt x="28" y="3"/>
                        </a:lnTo>
                        <a:lnTo>
                          <a:pt x="28" y="3"/>
                        </a:lnTo>
                        <a:lnTo>
                          <a:pt x="28" y="3"/>
                        </a:lnTo>
                        <a:lnTo>
                          <a:pt x="28" y="3"/>
                        </a:lnTo>
                        <a:close/>
                      </a:path>
                    </a:pathLst>
                  </a:custGeom>
                  <a:solidFill>
                    <a:srgbClr val="000000"/>
                  </a:solidFill>
                  <a:ln w="9525">
                    <a:solidFill>
                      <a:schemeClr val="hlink"/>
                    </a:solidFill>
                    <a:round/>
                    <a:headEnd/>
                    <a:tailEnd/>
                  </a:ln>
                </p:spPr>
                <p:txBody>
                  <a:bodyPr/>
                  <a:lstStyle/>
                  <a:p>
                    <a:endParaRPr lang="en-US"/>
                  </a:p>
                </p:txBody>
              </p:sp>
              <p:sp>
                <p:nvSpPr>
                  <p:cNvPr id="2495" name="Freeform 447"/>
                  <p:cNvSpPr>
                    <a:spLocks/>
                  </p:cNvSpPr>
                  <p:nvPr/>
                </p:nvSpPr>
                <p:spPr bwMode="auto">
                  <a:xfrm>
                    <a:off x="2778" y="1721"/>
                    <a:ext cx="30" cy="4"/>
                  </a:xfrm>
                  <a:custGeom>
                    <a:avLst/>
                    <a:gdLst>
                      <a:gd name="T0" fmla="*/ 28 w 30"/>
                      <a:gd name="T1" fmla="*/ 3 h 4"/>
                      <a:gd name="T2" fmla="*/ 2 w 30"/>
                      <a:gd name="T3" fmla="*/ 0 h 4"/>
                      <a:gd name="T4" fmla="*/ 0 w 30"/>
                      <a:gd name="T5" fmla="*/ 0 h 4"/>
                      <a:gd name="T6" fmla="*/ 2 w 30"/>
                      <a:gd name="T7" fmla="*/ 0 h 4"/>
                      <a:gd name="T8" fmla="*/ 2 w 30"/>
                      <a:gd name="T9" fmla="*/ 1 h 4"/>
                      <a:gd name="T10" fmla="*/ 4 w 30"/>
                      <a:gd name="T11" fmla="*/ 1 h 4"/>
                      <a:gd name="T12" fmla="*/ 30 w 30"/>
                      <a:gd name="T13" fmla="*/ 4 h 4"/>
                      <a:gd name="T14" fmla="*/ 28 w 30"/>
                      <a:gd name="T15" fmla="*/ 4 h 4"/>
                      <a:gd name="T16" fmla="*/ 28 w 30"/>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
                        <a:moveTo>
                          <a:pt x="28" y="3"/>
                        </a:moveTo>
                        <a:lnTo>
                          <a:pt x="2" y="0"/>
                        </a:lnTo>
                        <a:lnTo>
                          <a:pt x="0" y="0"/>
                        </a:lnTo>
                        <a:lnTo>
                          <a:pt x="2" y="0"/>
                        </a:lnTo>
                        <a:lnTo>
                          <a:pt x="2" y="1"/>
                        </a:lnTo>
                        <a:lnTo>
                          <a:pt x="4" y="1"/>
                        </a:lnTo>
                        <a:lnTo>
                          <a:pt x="30" y="4"/>
                        </a:lnTo>
                        <a:lnTo>
                          <a:pt x="28" y="4"/>
                        </a:lnTo>
                        <a:lnTo>
                          <a:pt x="28" y="3"/>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6" name="Freeform 448"/>
                  <p:cNvSpPr>
                    <a:spLocks/>
                  </p:cNvSpPr>
                  <p:nvPr/>
                </p:nvSpPr>
                <p:spPr bwMode="auto">
                  <a:xfrm>
                    <a:off x="2806" y="1724"/>
                    <a:ext cx="2" cy="1"/>
                  </a:xfrm>
                  <a:custGeom>
                    <a:avLst/>
                    <a:gdLst>
                      <a:gd name="T0" fmla="*/ 0 w 2"/>
                      <a:gd name="T1" fmla="*/ 0 h 1"/>
                      <a:gd name="T2" fmla="*/ 0 w 2"/>
                      <a:gd name="T3" fmla="*/ 0 h 1"/>
                      <a:gd name="T4" fmla="*/ 0 w 2"/>
                      <a:gd name="T5" fmla="*/ 0 h 1"/>
                      <a:gd name="T6" fmla="*/ 0 w 2"/>
                      <a:gd name="T7" fmla="*/ 0 h 1"/>
                      <a:gd name="T8" fmla="*/ 0 w 2"/>
                      <a:gd name="T9" fmla="*/ 0 h 1"/>
                      <a:gd name="T10" fmla="*/ 0 w 2"/>
                      <a:gd name="T11" fmla="*/ 0 h 1"/>
                      <a:gd name="T12" fmla="*/ 0 w 2"/>
                      <a:gd name="T13" fmla="*/ 0 h 1"/>
                      <a:gd name="T14" fmla="*/ 0 w 2"/>
                      <a:gd name="T15" fmla="*/ 0 h 1"/>
                      <a:gd name="T16" fmla="*/ 0 w 2"/>
                      <a:gd name="T17" fmla="*/ 1 h 1"/>
                      <a:gd name="T18" fmla="*/ 0 w 2"/>
                      <a:gd name="T19" fmla="*/ 1 h 1"/>
                      <a:gd name="T20" fmla="*/ 0 w 2"/>
                      <a:gd name="T21" fmla="*/ 1 h 1"/>
                      <a:gd name="T22" fmla="*/ 2 w 2"/>
                      <a:gd name="T23" fmla="*/ 1 h 1"/>
                      <a:gd name="T24" fmla="*/ 2 w 2"/>
                      <a:gd name="T25" fmla="*/ 1 h 1"/>
                      <a:gd name="T26" fmla="*/ 2 w 2"/>
                      <a:gd name="T27" fmla="*/ 1 h 1"/>
                      <a:gd name="T28" fmla="*/ 2 w 2"/>
                      <a:gd name="T29" fmla="*/ 1 h 1"/>
                      <a:gd name="T30" fmla="*/ 2 w 2"/>
                      <a:gd name="T31" fmla="*/ 1 h 1"/>
                      <a:gd name="T32" fmla="*/ 2 w 2"/>
                      <a:gd name="T33" fmla="*/ 1 h 1"/>
                      <a:gd name="T34" fmla="*/ 2 w 2"/>
                      <a:gd name="T35" fmla="*/ 1 h 1"/>
                      <a:gd name="T36" fmla="*/ 2 w 2"/>
                      <a:gd name="T37" fmla="*/ 1 h 1"/>
                      <a:gd name="T38" fmla="*/ 2 w 2"/>
                      <a:gd name="T39" fmla="*/ 1 h 1"/>
                      <a:gd name="T40" fmla="*/ 2 w 2"/>
                      <a:gd name="T41" fmla="*/ 1 h 1"/>
                      <a:gd name="T42" fmla="*/ 2 w 2"/>
                      <a:gd name="T43" fmla="*/ 1 h 1"/>
                      <a:gd name="T44" fmla="*/ 2 w 2"/>
                      <a:gd name="T45" fmla="*/ 1 h 1"/>
                      <a:gd name="T46" fmla="*/ 2 w 2"/>
                      <a:gd name="T47" fmla="*/ 0 h 1"/>
                      <a:gd name="T48" fmla="*/ 2 w 2"/>
                      <a:gd name="T49" fmla="*/ 0 h 1"/>
                      <a:gd name="T50" fmla="*/ 2 w 2"/>
                      <a:gd name="T51" fmla="*/ 0 h 1"/>
                      <a:gd name="T52" fmla="*/ 2 w 2"/>
                      <a:gd name="T53" fmla="*/ 0 h 1"/>
                      <a:gd name="T54" fmla="*/ 2 w 2"/>
                      <a:gd name="T55" fmla="*/ 0 h 1"/>
                      <a:gd name="T56" fmla="*/ 2 w 2"/>
                      <a:gd name="T57" fmla="*/ 0 h 1"/>
                      <a:gd name="T58" fmla="*/ 0 w 2"/>
                      <a:gd name="T59" fmla="*/ 0 h 1"/>
                      <a:gd name="T60" fmla="*/ 0 w 2"/>
                      <a:gd name="T61" fmla="*/ 0 h 1"/>
                      <a:gd name="T62" fmla="*/ 0 w 2"/>
                      <a:gd name="T63" fmla="*/ 0 h 1"/>
                      <a:gd name="T64" fmla="*/ 0 w 2"/>
                      <a:gd name="T65"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 h="1">
                        <a:moveTo>
                          <a:pt x="0" y="0"/>
                        </a:moveTo>
                        <a:lnTo>
                          <a:pt x="0" y="0"/>
                        </a:lnTo>
                        <a:lnTo>
                          <a:pt x="0" y="0"/>
                        </a:lnTo>
                        <a:lnTo>
                          <a:pt x="0" y="0"/>
                        </a:lnTo>
                        <a:lnTo>
                          <a:pt x="0" y="0"/>
                        </a:lnTo>
                        <a:lnTo>
                          <a:pt x="0" y="0"/>
                        </a:lnTo>
                        <a:lnTo>
                          <a:pt x="0" y="0"/>
                        </a:lnTo>
                        <a:lnTo>
                          <a:pt x="0" y="0"/>
                        </a:lnTo>
                        <a:lnTo>
                          <a:pt x="0" y="1"/>
                        </a:lnTo>
                        <a:lnTo>
                          <a:pt x="0" y="1"/>
                        </a:lnTo>
                        <a:lnTo>
                          <a:pt x="0"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0"/>
                        </a:lnTo>
                        <a:lnTo>
                          <a:pt x="2" y="0"/>
                        </a:lnTo>
                        <a:lnTo>
                          <a:pt x="2" y="0"/>
                        </a:lnTo>
                        <a:lnTo>
                          <a:pt x="2" y="0"/>
                        </a:lnTo>
                        <a:lnTo>
                          <a:pt x="2" y="0"/>
                        </a:lnTo>
                        <a:lnTo>
                          <a:pt x="2" y="0"/>
                        </a:lnTo>
                        <a:lnTo>
                          <a:pt x="0" y="0"/>
                        </a:lnTo>
                        <a:lnTo>
                          <a:pt x="0" y="0"/>
                        </a:lnTo>
                        <a:lnTo>
                          <a:pt x="0" y="0"/>
                        </a:lnTo>
                        <a:lnTo>
                          <a:pt x="0" y="0"/>
                        </a:lnTo>
                        <a:close/>
                      </a:path>
                    </a:pathLst>
                  </a:custGeom>
                  <a:solidFill>
                    <a:srgbClr val="000000"/>
                  </a:solidFill>
                  <a:ln w="9525">
                    <a:solidFill>
                      <a:schemeClr val="hlink"/>
                    </a:solidFill>
                    <a:round/>
                    <a:headEnd/>
                    <a:tailEnd/>
                  </a:ln>
                </p:spPr>
                <p:txBody>
                  <a:bodyPr/>
                  <a:lstStyle/>
                  <a:p>
                    <a:endParaRPr lang="en-US"/>
                  </a:p>
                </p:txBody>
              </p:sp>
              <p:sp>
                <p:nvSpPr>
                  <p:cNvPr id="2497" name="Rectangle 449"/>
                  <p:cNvSpPr>
                    <a:spLocks noChangeArrowheads="1"/>
                  </p:cNvSpPr>
                  <p:nvPr/>
                </p:nvSpPr>
                <p:spPr bwMode="auto">
                  <a:xfrm>
                    <a:off x="2806" y="1724"/>
                    <a:ext cx="2" cy="1"/>
                  </a:xfrm>
                  <a:prstGeom prst="rect">
                    <a:avLst/>
                  </a:prstGeom>
                  <a:noFill/>
                  <a:ln w="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98" name="Freeform 450"/>
                  <p:cNvSpPr>
                    <a:spLocks/>
                  </p:cNvSpPr>
                  <p:nvPr/>
                </p:nvSpPr>
                <p:spPr bwMode="auto">
                  <a:xfrm>
                    <a:off x="2780" y="1679"/>
                    <a:ext cx="29" cy="6"/>
                  </a:xfrm>
                  <a:custGeom>
                    <a:avLst/>
                    <a:gdLst>
                      <a:gd name="T0" fmla="*/ 0 w 29"/>
                      <a:gd name="T1" fmla="*/ 0 h 6"/>
                      <a:gd name="T2" fmla="*/ 0 w 29"/>
                      <a:gd name="T3" fmla="*/ 0 h 6"/>
                      <a:gd name="T4" fmla="*/ 0 w 29"/>
                      <a:gd name="T5" fmla="*/ 0 h 6"/>
                      <a:gd name="T6" fmla="*/ 0 w 29"/>
                      <a:gd name="T7" fmla="*/ 0 h 6"/>
                      <a:gd name="T8" fmla="*/ 0 w 29"/>
                      <a:gd name="T9" fmla="*/ 0 h 6"/>
                      <a:gd name="T10" fmla="*/ 0 w 29"/>
                      <a:gd name="T11" fmla="*/ 0 h 6"/>
                      <a:gd name="T12" fmla="*/ 0 w 29"/>
                      <a:gd name="T13" fmla="*/ 1 h 6"/>
                      <a:gd name="T14" fmla="*/ 0 w 29"/>
                      <a:gd name="T15" fmla="*/ 1 h 6"/>
                      <a:gd name="T16" fmla="*/ 0 w 29"/>
                      <a:gd name="T17" fmla="*/ 1 h 6"/>
                      <a:gd name="T18" fmla="*/ 0 w 29"/>
                      <a:gd name="T19" fmla="*/ 1 h 6"/>
                      <a:gd name="T20" fmla="*/ 0 w 29"/>
                      <a:gd name="T21" fmla="*/ 1 h 6"/>
                      <a:gd name="T22" fmla="*/ 2 w 29"/>
                      <a:gd name="T23" fmla="*/ 1 h 6"/>
                      <a:gd name="T24" fmla="*/ 2 w 29"/>
                      <a:gd name="T25" fmla="*/ 1 h 6"/>
                      <a:gd name="T26" fmla="*/ 2 w 29"/>
                      <a:gd name="T27" fmla="*/ 3 h 6"/>
                      <a:gd name="T28" fmla="*/ 2 w 29"/>
                      <a:gd name="T29" fmla="*/ 3 h 6"/>
                      <a:gd name="T30" fmla="*/ 2 w 29"/>
                      <a:gd name="T31" fmla="*/ 3 h 6"/>
                      <a:gd name="T32" fmla="*/ 2 w 29"/>
                      <a:gd name="T33" fmla="*/ 3 h 6"/>
                      <a:gd name="T34" fmla="*/ 29 w 29"/>
                      <a:gd name="T35" fmla="*/ 6 h 6"/>
                      <a:gd name="T36" fmla="*/ 28 w 29"/>
                      <a:gd name="T37" fmla="*/ 4 h 6"/>
                      <a:gd name="T38" fmla="*/ 28 w 29"/>
                      <a:gd name="T39" fmla="*/ 4 h 6"/>
                      <a:gd name="T40" fmla="*/ 28 w 29"/>
                      <a:gd name="T41" fmla="*/ 4 h 6"/>
                      <a:gd name="T42" fmla="*/ 28 w 29"/>
                      <a:gd name="T43" fmla="*/ 4 h 6"/>
                      <a:gd name="T44" fmla="*/ 28 w 29"/>
                      <a:gd name="T45" fmla="*/ 4 h 6"/>
                      <a:gd name="T46" fmla="*/ 28 w 29"/>
                      <a:gd name="T47" fmla="*/ 4 h 6"/>
                      <a:gd name="T48" fmla="*/ 28 w 29"/>
                      <a:gd name="T49" fmla="*/ 4 h 6"/>
                      <a:gd name="T50" fmla="*/ 28 w 29"/>
                      <a:gd name="T51" fmla="*/ 4 h 6"/>
                      <a:gd name="T52" fmla="*/ 28 w 29"/>
                      <a:gd name="T53" fmla="*/ 3 h 6"/>
                      <a:gd name="T54" fmla="*/ 28 w 29"/>
                      <a:gd name="T55" fmla="*/ 3 h 6"/>
                      <a:gd name="T56" fmla="*/ 28 w 29"/>
                      <a:gd name="T57" fmla="*/ 3 h 6"/>
                      <a:gd name="T58" fmla="*/ 28 w 29"/>
                      <a:gd name="T59" fmla="*/ 3 h 6"/>
                      <a:gd name="T60" fmla="*/ 28 w 29"/>
                      <a:gd name="T61" fmla="*/ 3 h 6"/>
                      <a:gd name="T62" fmla="*/ 28 w 29"/>
                      <a:gd name="T63" fmla="*/ 3 h 6"/>
                      <a:gd name="T64" fmla="*/ 28 w 29"/>
                      <a:gd name="T6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 h="6">
                        <a:moveTo>
                          <a:pt x="28" y="3"/>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1"/>
                        </a:lnTo>
                        <a:lnTo>
                          <a:pt x="0" y="1"/>
                        </a:lnTo>
                        <a:lnTo>
                          <a:pt x="0" y="1"/>
                        </a:lnTo>
                        <a:lnTo>
                          <a:pt x="0" y="1"/>
                        </a:lnTo>
                        <a:lnTo>
                          <a:pt x="0" y="1"/>
                        </a:lnTo>
                        <a:lnTo>
                          <a:pt x="0" y="1"/>
                        </a:lnTo>
                        <a:lnTo>
                          <a:pt x="0" y="1"/>
                        </a:lnTo>
                        <a:lnTo>
                          <a:pt x="0" y="1"/>
                        </a:lnTo>
                        <a:lnTo>
                          <a:pt x="0" y="1"/>
                        </a:lnTo>
                        <a:lnTo>
                          <a:pt x="0" y="1"/>
                        </a:lnTo>
                        <a:lnTo>
                          <a:pt x="2" y="1"/>
                        </a:lnTo>
                        <a:lnTo>
                          <a:pt x="2" y="1"/>
                        </a:lnTo>
                        <a:lnTo>
                          <a:pt x="2" y="1"/>
                        </a:lnTo>
                        <a:lnTo>
                          <a:pt x="2" y="1"/>
                        </a:lnTo>
                        <a:lnTo>
                          <a:pt x="2" y="3"/>
                        </a:lnTo>
                        <a:lnTo>
                          <a:pt x="2" y="3"/>
                        </a:lnTo>
                        <a:lnTo>
                          <a:pt x="2" y="3"/>
                        </a:lnTo>
                        <a:lnTo>
                          <a:pt x="2" y="3"/>
                        </a:lnTo>
                        <a:lnTo>
                          <a:pt x="2" y="3"/>
                        </a:lnTo>
                        <a:lnTo>
                          <a:pt x="2" y="3"/>
                        </a:lnTo>
                        <a:lnTo>
                          <a:pt x="2" y="3"/>
                        </a:lnTo>
                        <a:lnTo>
                          <a:pt x="29" y="6"/>
                        </a:lnTo>
                        <a:lnTo>
                          <a:pt x="29" y="6"/>
                        </a:lnTo>
                        <a:lnTo>
                          <a:pt x="29" y="4"/>
                        </a:lnTo>
                        <a:lnTo>
                          <a:pt x="28" y="4"/>
                        </a:lnTo>
                        <a:lnTo>
                          <a:pt x="28" y="4"/>
                        </a:lnTo>
                        <a:lnTo>
                          <a:pt x="28" y="4"/>
                        </a:lnTo>
                        <a:lnTo>
                          <a:pt x="28" y="4"/>
                        </a:lnTo>
                        <a:lnTo>
                          <a:pt x="28" y="4"/>
                        </a:lnTo>
                        <a:lnTo>
                          <a:pt x="28" y="4"/>
                        </a:lnTo>
                        <a:lnTo>
                          <a:pt x="28" y="4"/>
                        </a:lnTo>
                        <a:lnTo>
                          <a:pt x="28" y="4"/>
                        </a:lnTo>
                        <a:lnTo>
                          <a:pt x="28" y="4"/>
                        </a:lnTo>
                        <a:lnTo>
                          <a:pt x="28" y="4"/>
                        </a:lnTo>
                        <a:lnTo>
                          <a:pt x="28" y="4"/>
                        </a:lnTo>
                        <a:lnTo>
                          <a:pt x="28" y="4"/>
                        </a:lnTo>
                        <a:lnTo>
                          <a:pt x="28" y="4"/>
                        </a:lnTo>
                        <a:lnTo>
                          <a:pt x="28" y="4"/>
                        </a:lnTo>
                        <a:lnTo>
                          <a:pt x="28" y="4"/>
                        </a:lnTo>
                        <a:lnTo>
                          <a:pt x="28" y="4"/>
                        </a:lnTo>
                        <a:lnTo>
                          <a:pt x="28" y="3"/>
                        </a:lnTo>
                        <a:lnTo>
                          <a:pt x="28" y="3"/>
                        </a:lnTo>
                        <a:lnTo>
                          <a:pt x="28" y="3"/>
                        </a:lnTo>
                        <a:lnTo>
                          <a:pt x="28" y="3"/>
                        </a:lnTo>
                        <a:lnTo>
                          <a:pt x="28" y="3"/>
                        </a:lnTo>
                        <a:lnTo>
                          <a:pt x="28" y="3"/>
                        </a:lnTo>
                        <a:lnTo>
                          <a:pt x="28" y="3"/>
                        </a:lnTo>
                        <a:lnTo>
                          <a:pt x="28" y="3"/>
                        </a:lnTo>
                        <a:lnTo>
                          <a:pt x="28" y="3"/>
                        </a:lnTo>
                        <a:lnTo>
                          <a:pt x="28" y="3"/>
                        </a:lnTo>
                        <a:lnTo>
                          <a:pt x="28" y="3"/>
                        </a:lnTo>
                        <a:lnTo>
                          <a:pt x="28" y="3"/>
                        </a:lnTo>
                        <a:lnTo>
                          <a:pt x="28" y="3"/>
                        </a:lnTo>
                        <a:lnTo>
                          <a:pt x="28" y="3"/>
                        </a:lnTo>
                        <a:close/>
                      </a:path>
                    </a:pathLst>
                  </a:custGeom>
                  <a:solidFill>
                    <a:srgbClr val="000000"/>
                  </a:solidFill>
                  <a:ln w="9525">
                    <a:solidFill>
                      <a:schemeClr val="hlink"/>
                    </a:solidFill>
                    <a:round/>
                    <a:headEnd/>
                    <a:tailEnd/>
                  </a:ln>
                </p:spPr>
                <p:txBody>
                  <a:bodyPr/>
                  <a:lstStyle/>
                  <a:p>
                    <a:endParaRPr lang="en-US"/>
                  </a:p>
                </p:txBody>
              </p:sp>
              <p:sp>
                <p:nvSpPr>
                  <p:cNvPr id="2499" name="Freeform 451"/>
                  <p:cNvSpPr>
                    <a:spLocks/>
                  </p:cNvSpPr>
                  <p:nvPr/>
                </p:nvSpPr>
                <p:spPr bwMode="auto">
                  <a:xfrm>
                    <a:off x="2780" y="1679"/>
                    <a:ext cx="29" cy="6"/>
                  </a:xfrm>
                  <a:custGeom>
                    <a:avLst/>
                    <a:gdLst>
                      <a:gd name="T0" fmla="*/ 28 w 29"/>
                      <a:gd name="T1" fmla="*/ 3 h 6"/>
                      <a:gd name="T2" fmla="*/ 0 w 29"/>
                      <a:gd name="T3" fmla="*/ 0 h 6"/>
                      <a:gd name="T4" fmla="*/ 0 w 29"/>
                      <a:gd name="T5" fmla="*/ 1 h 6"/>
                      <a:gd name="T6" fmla="*/ 2 w 29"/>
                      <a:gd name="T7" fmla="*/ 1 h 6"/>
                      <a:gd name="T8" fmla="*/ 2 w 29"/>
                      <a:gd name="T9" fmla="*/ 3 h 6"/>
                      <a:gd name="T10" fmla="*/ 29 w 29"/>
                      <a:gd name="T11" fmla="*/ 6 h 6"/>
                      <a:gd name="T12" fmla="*/ 29 w 29"/>
                      <a:gd name="T13" fmla="*/ 4 h 6"/>
                      <a:gd name="T14" fmla="*/ 28 w 29"/>
                      <a:gd name="T15" fmla="*/ 4 h 6"/>
                      <a:gd name="T16" fmla="*/ 28 w 29"/>
                      <a:gd name="T1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6">
                        <a:moveTo>
                          <a:pt x="28" y="3"/>
                        </a:moveTo>
                        <a:lnTo>
                          <a:pt x="0" y="0"/>
                        </a:lnTo>
                        <a:lnTo>
                          <a:pt x="0" y="1"/>
                        </a:lnTo>
                        <a:lnTo>
                          <a:pt x="2" y="1"/>
                        </a:lnTo>
                        <a:lnTo>
                          <a:pt x="2" y="3"/>
                        </a:lnTo>
                        <a:lnTo>
                          <a:pt x="29" y="6"/>
                        </a:lnTo>
                        <a:lnTo>
                          <a:pt x="29" y="4"/>
                        </a:lnTo>
                        <a:lnTo>
                          <a:pt x="28" y="4"/>
                        </a:lnTo>
                        <a:lnTo>
                          <a:pt x="28" y="3"/>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0" name="Freeform 452"/>
                  <p:cNvSpPr>
                    <a:spLocks/>
                  </p:cNvSpPr>
                  <p:nvPr/>
                </p:nvSpPr>
                <p:spPr bwMode="auto">
                  <a:xfrm>
                    <a:off x="2808" y="1682"/>
                    <a:ext cx="1" cy="3"/>
                  </a:xfrm>
                  <a:custGeom>
                    <a:avLst/>
                    <a:gdLst>
                      <a:gd name="T0" fmla="*/ 0 w 1"/>
                      <a:gd name="T1" fmla="*/ 0 h 3"/>
                      <a:gd name="T2" fmla="*/ 0 w 1"/>
                      <a:gd name="T3" fmla="*/ 0 h 3"/>
                      <a:gd name="T4" fmla="*/ 0 w 1"/>
                      <a:gd name="T5" fmla="*/ 0 h 3"/>
                      <a:gd name="T6" fmla="*/ 0 w 1"/>
                      <a:gd name="T7" fmla="*/ 0 h 3"/>
                      <a:gd name="T8" fmla="*/ 0 w 1"/>
                      <a:gd name="T9" fmla="*/ 0 h 3"/>
                      <a:gd name="T10" fmla="*/ 0 w 1"/>
                      <a:gd name="T11" fmla="*/ 0 h 3"/>
                      <a:gd name="T12" fmla="*/ 0 w 1"/>
                      <a:gd name="T13" fmla="*/ 1 h 3"/>
                      <a:gd name="T14" fmla="*/ 0 w 1"/>
                      <a:gd name="T15" fmla="*/ 1 h 3"/>
                      <a:gd name="T16" fmla="*/ 0 w 1"/>
                      <a:gd name="T17" fmla="*/ 1 h 3"/>
                      <a:gd name="T18" fmla="*/ 0 w 1"/>
                      <a:gd name="T19" fmla="*/ 1 h 3"/>
                      <a:gd name="T20" fmla="*/ 0 w 1"/>
                      <a:gd name="T21" fmla="*/ 1 h 3"/>
                      <a:gd name="T22" fmla="*/ 0 w 1"/>
                      <a:gd name="T23" fmla="*/ 1 h 3"/>
                      <a:gd name="T24" fmla="*/ 0 w 1"/>
                      <a:gd name="T25" fmla="*/ 1 h 3"/>
                      <a:gd name="T26" fmla="*/ 0 w 1"/>
                      <a:gd name="T27" fmla="*/ 1 h 3"/>
                      <a:gd name="T28" fmla="*/ 1 w 1"/>
                      <a:gd name="T29" fmla="*/ 3 h 3"/>
                      <a:gd name="T30" fmla="*/ 1 w 1"/>
                      <a:gd name="T31" fmla="*/ 3 h 3"/>
                      <a:gd name="T32" fmla="*/ 1 w 1"/>
                      <a:gd name="T33" fmla="*/ 3 h 3"/>
                      <a:gd name="T34" fmla="*/ 1 w 1"/>
                      <a:gd name="T35" fmla="*/ 1 h 3"/>
                      <a:gd name="T36" fmla="*/ 1 w 1"/>
                      <a:gd name="T37" fmla="*/ 1 h 3"/>
                      <a:gd name="T38" fmla="*/ 1 w 1"/>
                      <a:gd name="T39" fmla="*/ 1 h 3"/>
                      <a:gd name="T40" fmla="*/ 1 w 1"/>
                      <a:gd name="T41" fmla="*/ 1 h 3"/>
                      <a:gd name="T42" fmla="*/ 1 w 1"/>
                      <a:gd name="T43" fmla="*/ 1 h 3"/>
                      <a:gd name="T44" fmla="*/ 1 w 1"/>
                      <a:gd name="T45" fmla="*/ 1 h 3"/>
                      <a:gd name="T46" fmla="*/ 1 w 1"/>
                      <a:gd name="T47" fmla="*/ 1 h 3"/>
                      <a:gd name="T48" fmla="*/ 1 w 1"/>
                      <a:gd name="T49" fmla="*/ 1 h 3"/>
                      <a:gd name="T50" fmla="*/ 1 w 1"/>
                      <a:gd name="T51" fmla="*/ 0 h 3"/>
                      <a:gd name="T52" fmla="*/ 0 w 1"/>
                      <a:gd name="T53" fmla="*/ 0 h 3"/>
                      <a:gd name="T54" fmla="*/ 0 w 1"/>
                      <a:gd name="T55" fmla="*/ 0 h 3"/>
                      <a:gd name="T56" fmla="*/ 0 w 1"/>
                      <a:gd name="T57" fmla="*/ 0 h 3"/>
                      <a:gd name="T58" fmla="*/ 0 w 1"/>
                      <a:gd name="T59" fmla="*/ 0 h 3"/>
                      <a:gd name="T60" fmla="*/ 0 w 1"/>
                      <a:gd name="T61" fmla="*/ 0 h 3"/>
                      <a:gd name="T62" fmla="*/ 0 w 1"/>
                      <a:gd name="T63" fmla="*/ 0 h 3"/>
                      <a:gd name="T64" fmla="*/ 0 w 1"/>
                      <a:gd name="T6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 h="3">
                        <a:moveTo>
                          <a:pt x="0" y="0"/>
                        </a:moveTo>
                        <a:lnTo>
                          <a:pt x="0" y="0"/>
                        </a:lnTo>
                        <a:lnTo>
                          <a:pt x="0" y="0"/>
                        </a:lnTo>
                        <a:lnTo>
                          <a:pt x="0" y="0"/>
                        </a:lnTo>
                        <a:lnTo>
                          <a:pt x="0" y="0"/>
                        </a:lnTo>
                        <a:lnTo>
                          <a:pt x="0" y="0"/>
                        </a:lnTo>
                        <a:lnTo>
                          <a:pt x="0" y="1"/>
                        </a:lnTo>
                        <a:lnTo>
                          <a:pt x="0" y="1"/>
                        </a:lnTo>
                        <a:lnTo>
                          <a:pt x="0" y="1"/>
                        </a:lnTo>
                        <a:lnTo>
                          <a:pt x="0" y="1"/>
                        </a:lnTo>
                        <a:lnTo>
                          <a:pt x="0" y="1"/>
                        </a:lnTo>
                        <a:lnTo>
                          <a:pt x="0" y="1"/>
                        </a:lnTo>
                        <a:lnTo>
                          <a:pt x="0" y="1"/>
                        </a:lnTo>
                        <a:lnTo>
                          <a:pt x="0" y="1"/>
                        </a:lnTo>
                        <a:lnTo>
                          <a:pt x="1" y="3"/>
                        </a:lnTo>
                        <a:lnTo>
                          <a:pt x="1" y="3"/>
                        </a:lnTo>
                        <a:lnTo>
                          <a:pt x="1" y="3"/>
                        </a:lnTo>
                        <a:lnTo>
                          <a:pt x="1" y="1"/>
                        </a:lnTo>
                        <a:lnTo>
                          <a:pt x="1" y="1"/>
                        </a:lnTo>
                        <a:lnTo>
                          <a:pt x="1" y="1"/>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close/>
                      </a:path>
                    </a:pathLst>
                  </a:custGeom>
                  <a:solidFill>
                    <a:srgbClr val="000000"/>
                  </a:solidFill>
                  <a:ln w="9525">
                    <a:solidFill>
                      <a:schemeClr val="hlink"/>
                    </a:solidFill>
                    <a:round/>
                    <a:headEnd/>
                    <a:tailEnd/>
                  </a:ln>
                </p:spPr>
                <p:txBody>
                  <a:bodyPr/>
                  <a:lstStyle/>
                  <a:p>
                    <a:endParaRPr lang="en-US"/>
                  </a:p>
                </p:txBody>
              </p:sp>
              <p:sp>
                <p:nvSpPr>
                  <p:cNvPr id="2501" name="Freeform 453"/>
                  <p:cNvSpPr>
                    <a:spLocks/>
                  </p:cNvSpPr>
                  <p:nvPr/>
                </p:nvSpPr>
                <p:spPr bwMode="auto">
                  <a:xfrm>
                    <a:off x="2808" y="1682"/>
                    <a:ext cx="1" cy="3"/>
                  </a:xfrm>
                  <a:custGeom>
                    <a:avLst/>
                    <a:gdLst>
                      <a:gd name="T0" fmla="*/ 0 w 1"/>
                      <a:gd name="T1" fmla="*/ 0 h 3"/>
                      <a:gd name="T2" fmla="*/ 0 w 1"/>
                      <a:gd name="T3" fmla="*/ 1 h 3"/>
                      <a:gd name="T4" fmla="*/ 1 w 1"/>
                      <a:gd name="T5" fmla="*/ 3 h 3"/>
                      <a:gd name="T6" fmla="*/ 1 w 1"/>
                      <a:gd name="T7" fmla="*/ 1 h 3"/>
                      <a:gd name="T8" fmla="*/ 1 w 1"/>
                      <a:gd name="T9" fmla="*/ 0 h 3"/>
                      <a:gd name="T10" fmla="*/ 0 w 1"/>
                      <a:gd name="T11" fmla="*/ 0 h 3"/>
                    </a:gdLst>
                    <a:ahLst/>
                    <a:cxnLst>
                      <a:cxn ang="0">
                        <a:pos x="T0" y="T1"/>
                      </a:cxn>
                      <a:cxn ang="0">
                        <a:pos x="T2" y="T3"/>
                      </a:cxn>
                      <a:cxn ang="0">
                        <a:pos x="T4" y="T5"/>
                      </a:cxn>
                      <a:cxn ang="0">
                        <a:pos x="T6" y="T7"/>
                      </a:cxn>
                      <a:cxn ang="0">
                        <a:pos x="T8" y="T9"/>
                      </a:cxn>
                      <a:cxn ang="0">
                        <a:pos x="T10" y="T11"/>
                      </a:cxn>
                    </a:cxnLst>
                    <a:rect l="0" t="0" r="r" b="b"/>
                    <a:pathLst>
                      <a:path w="1" h="3">
                        <a:moveTo>
                          <a:pt x="0" y="0"/>
                        </a:moveTo>
                        <a:lnTo>
                          <a:pt x="0" y="1"/>
                        </a:lnTo>
                        <a:lnTo>
                          <a:pt x="1" y="3"/>
                        </a:lnTo>
                        <a:lnTo>
                          <a:pt x="1" y="1"/>
                        </a:lnTo>
                        <a:lnTo>
                          <a:pt x="1" y="0"/>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2" name="Freeform 454"/>
                  <p:cNvSpPr>
                    <a:spLocks/>
                  </p:cNvSpPr>
                  <p:nvPr/>
                </p:nvSpPr>
                <p:spPr bwMode="auto">
                  <a:xfrm>
                    <a:off x="2707" y="1754"/>
                    <a:ext cx="73" cy="9"/>
                  </a:xfrm>
                  <a:custGeom>
                    <a:avLst/>
                    <a:gdLst>
                      <a:gd name="T0" fmla="*/ 11 w 73"/>
                      <a:gd name="T1" fmla="*/ 0 h 9"/>
                      <a:gd name="T2" fmla="*/ 62 w 73"/>
                      <a:gd name="T3" fmla="*/ 0 h 9"/>
                      <a:gd name="T4" fmla="*/ 73 w 73"/>
                      <a:gd name="T5" fmla="*/ 9 h 9"/>
                      <a:gd name="T6" fmla="*/ 0 w 73"/>
                      <a:gd name="T7" fmla="*/ 9 h 9"/>
                      <a:gd name="T8" fmla="*/ 11 w 73"/>
                      <a:gd name="T9" fmla="*/ 0 h 9"/>
                    </a:gdLst>
                    <a:ahLst/>
                    <a:cxnLst>
                      <a:cxn ang="0">
                        <a:pos x="T0" y="T1"/>
                      </a:cxn>
                      <a:cxn ang="0">
                        <a:pos x="T2" y="T3"/>
                      </a:cxn>
                      <a:cxn ang="0">
                        <a:pos x="T4" y="T5"/>
                      </a:cxn>
                      <a:cxn ang="0">
                        <a:pos x="T6" y="T7"/>
                      </a:cxn>
                      <a:cxn ang="0">
                        <a:pos x="T8" y="T9"/>
                      </a:cxn>
                    </a:cxnLst>
                    <a:rect l="0" t="0" r="r" b="b"/>
                    <a:pathLst>
                      <a:path w="73" h="9">
                        <a:moveTo>
                          <a:pt x="11" y="0"/>
                        </a:moveTo>
                        <a:lnTo>
                          <a:pt x="62" y="0"/>
                        </a:lnTo>
                        <a:lnTo>
                          <a:pt x="73" y="9"/>
                        </a:lnTo>
                        <a:lnTo>
                          <a:pt x="0" y="9"/>
                        </a:lnTo>
                        <a:lnTo>
                          <a:pt x="11"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3" name="Freeform 455"/>
                  <p:cNvSpPr>
                    <a:spLocks/>
                  </p:cNvSpPr>
                  <p:nvPr/>
                </p:nvSpPr>
                <p:spPr bwMode="auto">
                  <a:xfrm>
                    <a:off x="2690" y="1761"/>
                    <a:ext cx="19" cy="15"/>
                  </a:xfrm>
                  <a:custGeom>
                    <a:avLst/>
                    <a:gdLst>
                      <a:gd name="T0" fmla="*/ 17 w 19"/>
                      <a:gd name="T1" fmla="*/ 0 h 15"/>
                      <a:gd name="T2" fmla="*/ 17 w 19"/>
                      <a:gd name="T3" fmla="*/ 0 h 15"/>
                      <a:gd name="T4" fmla="*/ 17 w 19"/>
                      <a:gd name="T5" fmla="*/ 0 h 15"/>
                      <a:gd name="T6" fmla="*/ 17 w 19"/>
                      <a:gd name="T7" fmla="*/ 0 h 15"/>
                      <a:gd name="T8" fmla="*/ 17 w 19"/>
                      <a:gd name="T9" fmla="*/ 0 h 15"/>
                      <a:gd name="T10" fmla="*/ 19 w 19"/>
                      <a:gd name="T11" fmla="*/ 2 h 15"/>
                      <a:gd name="T12" fmla="*/ 19 w 19"/>
                      <a:gd name="T13" fmla="*/ 2 h 15"/>
                      <a:gd name="T14" fmla="*/ 19 w 19"/>
                      <a:gd name="T15" fmla="*/ 2 h 15"/>
                      <a:gd name="T16" fmla="*/ 19 w 19"/>
                      <a:gd name="T17" fmla="*/ 2 h 15"/>
                      <a:gd name="T18" fmla="*/ 19 w 19"/>
                      <a:gd name="T19" fmla="*/ 2 h 15"/>
                      <a:gd name="T20" fmla="*/ 19 w 19"/>
                      <a:gd name="T21" fmla="*/ 2 h 15"/>
                      <a:gd name="T22" fmla="*/ 19 w 19"/>
                      <a:gd name="T23" fmla="*/ 2 h 15"/>
                      <a:gd name="T24" fmla="*/ 19 w 19"/>
                      <a:gd name="T25" fmla="*/ 3 h 15"/>
                      <a:gd name="T26" fmla="*/ 19 w 19"/>
                      <a:gd name="T27" fmla="*/ 3 h 15"/>
                      <a:gd name="T28" fmla="*/ 19 w 19"/>
                      <a:gd name="T29" fmla="*/ 3 h 15"/>
                      <a:gd name="T30" fmla="*/ 17 w 19"/>
                      <a:gd name="T31" fmla="*/ 3 h 15"/>
                      <a:gd name="T32" fmla="*/ 17 w 19"/>
                      <a:gd name="T33" fmla="*/ 3 h 15"/>
                      <a:gd name="T34" fmla="*/ 0 w 19"/>
                      <a:gd name="T35" fmla="*/ 15 h 15"/>
                      <a:gd name="T36" fmla="*/ 0 w 19"/>
                      <a:gd name="T37" fmla="*/ 14 h 15"/>
                      <a:gd name="T38" fmla="*/ 0 w 19"/>
                      <a:gd name="T39" fmla="*/ 14 h 15"/>
                      <a:gd name="T40" fmla="*/ 0 w 19"/>
                      <a:gd name="T41" fmla="*/ 14 h 15"/>
                      <a:gd name="T42" fmla="*/ 0 w 19"/>
                      <a:gd name="T43" fmla="*/ 14 h 15"/>
                      <a:gd name="T44" fmla="*/ 0 w 19"/>
                      <a:gd name="T45" fmla="*/ 14 h 15"/>
                      <a:gd name="T46" fmla="*/ 0 w 19"/>
                      <a:gd name="T47" fmla="*/ 14 h 15"/>
                      <a:gd name="T48" fmla="*/ 0 w 19"/>
                      <a:gd name="T49" fmla="*/ 14 h 15"/>
                      <a:gd name="T50" fmla="*/ 0 w 19"/>
                      <a:gd name="T51" fmla="*/ 12 h 15"/>
                      <a:gd name="T52" fmla="*/ 0 w 19"/>
                      <a:gd name="T53" fmla="*/ 12 h 15"/>
                      <a:gd name="T54" fmla="*/ 0 w 19"/>
                      <a:gd name="T55" fmla="*/ 12 h 15"/>
                      <a:gd name="T56" fmla="*/ 0 w 19"/>
                      <a:gd name="T57" fmla="*/ 12 h 15"/>
                      <a:gd name="T58" fmla="*/ 0 w 19"/>
                      <a:gd name="T59" fmla="*/ 12 h 15"/>
                      <a:gd name="T60" fmla="*/ 0 w 19"/>
                      <a:gd name="T61" fmla="*/ 12 h 15"/>
                      <a:gd name="T62" fmla="*/ 0 w 19"/>
                      <a:gd name="T63" fmla="*/ 12 h 15"/>
                      <a:gd name="T64" fmla="*/ 0 w 19"/>
                      <a:gd name="T65"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5">
                        <a:moveTo>
                          <a:pt x="0" y="12"/>
                        </a:moveTo>
                        <a:lnTo>
                          <a:pt x="17" y="0"/>
                        </a:lnTo>
                        <a:lnTo>
                          <a:pt x="17" y="0"/>
                        </a:lnTo>
                        <a:lnTo>
                          <a:pt x="17" y="0"/>
                        </a:lnTo>
                        <a:lnTo>
                          <a:pt x="17" y="0"/>
                        </a:lnTo>
                        <a:lnTo>
                          <a:pt x="17" y="0"/>
                        </a:lnTo>
                        <a:lnTo>
                          <a:pt x="17" y="0"/>
                        </a:lnTo>
                        <a:lnTo>
                          <a:pt x="17" y="0"/>
                        </a:lnTo>
                        <a:lnTo>
                          <a:pt x="17" y="0"/>
                        </a:lnTo>
                        <a:lnTo>
                          <a:pt x="17" y="0"/>
                        </a:lnTo>
                        <a:lnTo>
                          <a:pt x="19" y="0"/>
                        </a:lnTo>
                        <a:lnTo>
                          <a:pt x="19" y="2"/>
                        </a:lnTo>
                        <a:lnTo>
                          <a:pt x="19" y="2"/>
                        </a:lnTo>
                        <a:lnTo>
                          <a:pt x="19" y="2"/>
                        </a:lnTo>
                        <a:lnTo>
                          <a:pt x="19" y="2"/>
                        </a:lnTo>
                        <a:lnTo>
                          <a:pt x="19" y="2"/>
                        </a:lnTo>
                        <a:lnTo>
                          <a:pt x="19" y="2"/>
                        </a:lnTo>
                        <a:lnTo>
                          <a:pt x="19" y="2"/>
                        </a:lnTo>
                        <a:lnTo>
                          <a:pt x="19" y="2"/>
                        </a:lnTo>
                        <a:lnTo>
                          <a:pt x="19" y="2"/>
                        </a:lnTo>
                        <a:lnTo>
                          <a:pt x="19" y="2"/>
                        </a:lnTo>
                        <a:lnTo>
                          <a:pt x="19" y="2"/>
                        </a:lnTo>
                        <a:lnTo>
                          <a:pt x="19" y="2"/>
                        </a:lnTo>
                        <a:lnTo>
                          <a:pt x="19" y="2"/>
                        </a:lnTo>
                        <a:lnTo>
                          <a:pt x="19" y="3"/>
                        </a:lnTo>
                        <a:lnTo>
                          <a:pt x="19" y="3"/>
                        </a:lnTo>
                        <a:lnTo>
                          <a:pt x="19" y="3"/>
                        </a:lnTo>
                        <a:lnTo>
                          <a:pt x="19" y="3"/>
                        </a:lnTo>
                        <a:lnTo>
                          <a:pt x="19" y="3"/>
                        </a:lnTo>
                        <a:lnTo>
                          <a:pt x="19" y="3"/>
                        </a:lnTo>
                        <a:lnTo>
                          <a:pt x="19" y="3"/>
                        </a:lnTo>
                        <a:lnTo>
                          <a:pt x="17" y="3"/>
                        </a:lnTo>
                        <a:lnTo>
                          <a:pt x="17" y="3"/>
                        </a:lnTo>
                        <a:lnTo>
                          <a:pt x="17" y="3"/>
                        </a:lnTo>
                        <a:lnTo>
                          <a:pt x="0" y="15"/>
                        </a:lnTo>
                        <a:lnTo>
                          <a:pt x="0" y="15"/>
                        </a:lnTo>
                        <a:lnTo>
                          <a:pt x="0" y="14"/>
                        </a:lnTo>
                        <a:lnTo>
                          <a:pt x="0" y="14"/>
                        </a:lnTo>
                        <a:lnTo>
                          <a:pt x="0" y="14"/>
                        </a:lnTo>
                        <a:lnTo>
                          <a:pt x="0" y="14"/>
                        </a:lnTo>
                        <a:lnTo>
                          <a:pt x="0" y="14"/>
                        </a:lnTo>
                        <a:lnTo>
                          <a:pt x="0" y="14"/>
                        </a:lnTo>
                        <a:lnTo>
                          <a:pt x="0" y="14"/>
                        </a:lnTo>
                        <a:lnTo>
                          <a:pt x="0" y="14"/>
                        </a:lnTo>
                        <a:lnTo>
                          <a:pt x="0" y="14"/>
                        </a:lnTo>
                        <a:lnTo>
                          <a:pt x="0" y="14"/>
                        </a:lnTo>
                        <a:lnTo>
                          <a:pt x="0" y="14"/>
                        </a:lnTo>
                        <a:lnTo>
                          <a:pt x="0" y="14"/>
                        </a:lnTo>
                        <a:lnTo>
                          <a:pt x="0" y="14"/>
                        </a:lnTo>
                        <a:lnTo>
                          <a:pt x="0" y="14"/>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close/>
                      </a:path>
                    </a:pathLst>
                  </a:custGeom>
                  <a:solidFill>
                    <a:srgbClr val="000000"/>
                  </a:solidFill>
                  <a:ln w="9525">
                    <a:solidFill>
                      <a:schemeClr val="hlink"/>
                    </a:solidFill>
                    <a:round/>
                    <a:headEnd/>
                    <a:tailEnd/>
                  </a:ln>
                </p:spPr>
                <p:txBody>
                  <a:bodyPr/>
                  <a:lstStyle/>
                  <a:p>
                    <a:endParaRPr lang="en-US"/>
                  </a:p>
                </p:txBody>
              </p:sp>
              <p:sp>
                <p:nvSpPr>
                  <p:cNvPr id="2504" name="Freeform 456"/>
                  <p:cNvSpPr>
                    <a:spLocks/>
                  </p:cNvSpPr>
                  <p:nvPr/>
                </p:nvSpPr>
                <p:spPr bwMode="auto">
                  <a:xfrm>
                    <a:off x="2690" y="1761"/>
                    <a:ext cx="19" cy="15"/>
                  </a:xfrm>
                  <a:custGeom>
                    <a:avLst/>
                    <a:gdLst>
                      <a:gd name="T0" fmla="*/ 0 w 19"/>
                      <a:gd name="T1" fmla="*/ 12 h 15"/>
                      <a:gd name="T2" fmla="*/ 17 w 19"/>
                      <a:gd name="T3" fmla="*/ 0 h 15"/>
                      <a:gd name="T4" fmla="*/ 19 w 19"/>
                      <a:gd name="T5" fmla="*/ 0 h 15"/>
                      <a:gd name="T6" fmla="*/ 19 w 19"/>
                      <a:gd name="T7" fmla="*/ 2 h 15"/>
                      <a:gd name="T8" fmla="*/ 19 w 19"/>
                      <a:gd name="T9" fmla="*/ 3 h 15"/>
                      <a:gd name="T10" fmla="*/ 17 w 19"/>
                      <a:gd name="T11" fmla="*/ 3 h 15"/>
                      <a:gd name="T12" fmla="*/ 0 w 19"/>
                      <a:gd name="T13" fmla="*/ 15 h 15"/>
                      <a:gd name="T14" fmla="*/ 0 w 19"/>
                      <a:gd name="T15" fmla="*/ 14 h 15"/>
                      <a:gd name="T16" fmla="*/ 0 w 19"/>
                      <a:gd name="T1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5">
                        <a:moveTo>
                          <a:pt x="0" y="12"/>
                        </a:moveTo>
                        <a:lnTo>
                          <a:pt x="17" y="0"/>
                        </a:lnTo>
                        <a:lnTo>
                          <a:pt x="19" y="0"/>
                        </a:lnTo>
                        <a:lnTo>
                          <a:pt x="19" y="2"/>
                        </a:lnTo>
                        <a:lnTo>
                          <a:pt x="19" y="3"/>
                        </a:lnTo>
                        <a:lnTo>
                          <a:pt x="17" y="3"/>
                        </a:lnTo>
                        <a:lnTo>
                          <a:pt x="0" y="15"/>
                        </a:lnTo>
                        <a:lnTo>
                          <a:pt x="0" y="14"/>
                        </a:lnTo>
                        <a:lnTo>
                          <a:pt x="0" y="12"/>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5" name="Freeform 457"/>
                  <p:cNvSpPr>
                    <a:spLocks/>
                  </p:cNvSpPr>
                  <p:nvPr/>
                </p:nvSpPr>
                <p:spPr bwMode="auto">
                  <a:xfrm>
                    <a:off x="2690" y="1773"/>
                    <a:ext cx="1" cy="3"/>
                  </a:xfrm>
                  <a:custGeom>
                    <a:avLst/>
                    <a:gdLst>
                      <a:gd name="T0" fmla="*/ 0 h 3"/>
                      <a:gd name="T1" fmla="*/ 0 h 3"/>
                      <a:gd name="T2" fmla="*/ 0 h 3"/>
                      <a:gd name="T3" fmla="*/ 0 h 3"/>
                      <a:gd name="T4" fmla="*/ 0 h 3"/>
                      <a:gd name="T5" fmla="*/ 0 h 3"/>
                      <a:gd name="T6" fmla="*/ 0 h 3"/>
                      <a:gd name="T7" fmla="*/ 2 h 3"/>
                      <a:gd name="T8" fmla="*/ 2 h 3"/>
                      <a:gd name="T9" fmla="*/ 2 h 3"/>
                      <a:gd name="T10" fmla="*/ 2 h 3"/>
                      <a:gd name="T11" fmla="*/ 2 h 3"/>
                      <a:gd name="T12" fmla="*/ 2 h 3"/>
                      <a:gd name="T13" fmla="*/ 2 h 3"/>
                      <a:gd name="T14" fmla="*/ 3 h 3"/>
                      <a:gd name="T15" fmla="*/ 3 h 3"/>
                      <a:gd name="T16" fmla="*/ 3 h 3"/>
                      <a:gd name="T17" fmla="*/ 3 h 3"/>
                      <a:gd name="T18" fmla="*/ 3 h 3"/>
                      <a:gd name="T19" fmla="*/ 2 h 3"/>
                      <a:gd name="T20" fmla="*/ 2 h 3"/>
                      <a:gd name="T21" fmla="*/ 2 h 3"/>
                      <a:gd name="T22" fmla="*/ 2 h 3"/>
                      <a:gd name="T23" fmla="*/ 2 h 3"/>
                      <a:gd name="T24" fmla="*/ 2 h 3"/>
                      <a:gd name="T25" fmla="*/ 2 h 3"/>
                      <a:gd name="T26" fmla="*/ 0 h 3"/>
                      <a:gd name="T27" fmla="*/ 0 h 3"/>
                      <a:gd name="T28" fmla="*/ 0 h 3"/>
                      <a:gd name="T29" fmla="*/ 0 h 3"/>
                      <a:gd name="T30" fmla="*/ 0 h 3"/>
                      <a:gd name="T31" fmla="*/ 0 h 3"/>
                      <a:gd name="T32" fmla="*/ 0 h 3"/>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Lst>
                    <a:rect l="0" t="0" r="r" b="b"/>
                    <a:pathLst>
                      <a:path h="3">
                        <a:moveTo>
                          <a:pt x="0" y="0"/>
                        </a:moveTo>
                        <a:lnTo>
                          <a:pt x="0" y="0"/>
                        </a:lnTo>
                        <a:lnTo>
                          <a:pt x="0" y="0"/>
                        </a:lnTo>
                        <a:lnTo>
                          <a:pt x="0" y="0"/>
                        </a:lnTo>
                        <a:lnTo>
                          <a:pt x="0" y="0"/>
                        </a:lnTo>
                        <a:lnTo>
                          <a:pt x="0" y="0"/>
                        </a:lnTo>
                        <a:lnTo>
                          <a:pt x="0" y="0"/>
                        </a:lnTo>
                        <a:lnTo>
                          <a:pt x="0" y="2"/>
                        </a:lnTo>
                        <a:lnTo>
                          <a:pt x="0" y="2"/>
                        </a:lnTo>
                        <a:lnTo>
                          <a:pt x="0" y="2"/>
                        </a:lnTo>
                        <a:lnTo>
                          <a:pt x="0" y="2"/>
                        </a:lnTo>
                        <a:lnTo>
                          <a:pt x="0" y="2"/>
                        </a:lnTo>
                        <a:lnTo>
                          <a:pt x="0" y="2"/>
                        </a:lnTo>
                        <a:lnTo>
                          <a:pt x="0" y="2"/>
                        </a:lnTo>
                        <a:lnTo>
                          <a:pt x="0" y="3"/>
                        </a:lnTo>
                        <a:lnTo>
                          <a:pt x="0" y="3"/>
                        </a:lnTo>
                        <a:lnTo>
                          <a:pt x="0" y="3"/>
                        </a:lnTo>
                        <a:lnTo>
                          <a:pt x="0" y="3"/>
                        </a:lnTo>
                        <a:lnTo>
                          <a:pt x="0" y="3"/>
                        </a:lnTo>
                        <a:lnTo>
                          <a:pt x="0" y="2"/>
                        </a:lnTo>
                        <a:lnTo>
                          <a:pt x="0" y="2"/>
                        </a:lnTo>
                        <a:lnTo>
                          <a:pt x="0" y="2"/>
                        </a:lnTo>
                        <a:lnTo>
                          <a:pt x="0" y="2"/>
                        </a:lnTo>
                        <a:lnTo>
                          <a:pt x="0" y="2"/>
                        </a:lnTo>
                        <a:lnTo>
                          <a:pt x="0" y="2"/>
                        </a:lnTo>
                        <a:lnTo>
                          <a:pt x="0" y="2"/>
                        </a:lnTo>
                        <a:lnTo>
                          <a:pt x="0" y="0"/>
                        </a:lnTo>
                        <a:lnTo>
                          <a:pt x="0" y="0"/>
                        </a:lnTo>
                        <a:lnTo>
                          <a:pt x="0" y="0"/>
                        </a:lnTo>
                        <a:lnTo>
                          <a:pt x="0" y="0"/>
                        </a:lnTo>
                        <a:lnTo>
                          <a:pt x="0" y="0"/>
                        </a:lnTo>
                        <a:lnTo>
                          <a:pt x="0" y="0"/>
                        </a:lnTo>
                        <a:lnTo>
                          <a:pt x="0" y="0"/>
                        </a:lnTo>
                        <a:close/>
                      </a:path>
                    </a:pathLst>
                  </a:custGeom>
                  <a:solidFill>
                    <a:srgbClr val="000000"/>
                  </a:solidFill>
                  <a:ln w="9525">
                    <a:solidFill>
                      <a:schemeClr val="hlink"/>
                    </a:solidFill>
                    <a:round/>
                    <a:headEnd/>
                    <a:tailEnd/>
                  </a:ln>
                </p:spPr>
                <p:txBody>
                  <a:bodyPr/>
                  <a:lstStyle/>
                  <a:p>
                    <a:endParaRPr lang="en-US"/>
                  </a:p>
                </p:txBody>
              </p:sp>
              <p:sp>
                <p:nvSpPr>
                  <p:cNvPr id="2506" name="Freeform 458"/>
                  <p:cNvSpPr>
                    <a:spLocks/>
                  </p:cNvSpPr>
                  <p:nvPr/>
                </p:nvSpPr>
                <p:spPr bwMode="auto">
                  <a:xfrm>
                    <a:off x="2690" y="1773"/>
                    <a:ext cx="1" cy="3"/>
                  </a:xfrm>
                  <a:custGeom>
                    <a:avLst/>
                    <a:gdLst>
                      <a:gd name="T0" fmla="*/ 0 h 3"/>
                      <a:gd name="T1" fmla="*/ 2 h 3"/>
                      <a:gd name="T2" fmla="*/ 3 h 3"/>
                      <a:gd name="T3" fmla="*/ 2 h 3"/>
                      <a:gd name="T4" fmla="*/ 0 h 3"/>
                    </a:gdLst>
                    <a:ahLst/>
                    <a:cxnLst>
                      <a:cxn ang="0">
                        <a:pos x="0" y="T0"/>
                      </a:cxn>
                      <a:cxn ang="0">
                        <a:pos x="0" y="T1"/>
                      </a:cxn>
                      <a:cxn ang="0">
                        <a:pos x="0" y="T2"/>
                      </a:cxn>
                      <a:cxn ang="0">
                        <a:pos x="0" y="T3"/>
                      </a:cxn>
                      <a:cxn ang="0">
                        <a:pos x="0" y="T4"/>
                      </a:cxn>
                    </a:cxnLst>
                    <a:rect l="0" t="0" r="r" b="b"/>
                    <a:pathLst>
                      <a:path h="3">
                        <a:moveTo>
                          <a:pt x="0" y="0"/>
                        </a:moveTo>
                        <a:lnTo>
                          <a:pt x="0" y="2"/>
                        </a:lnTo>
                        <a:lnTo>
                          <a:pt x="0" y="3"/>
                        </a:lnTo>
                        <a:lnTo>
                          <a:pt x="0" y="2"/>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7" name="Freeform 459"/>
                  <p:cNvSpPr>
                    <a:spLocks/>
                  </p:cNvSpPr>
                  <p:nvPr/>
                </p:nvSpPr>
                <p:spPr bwMode="auto">
                  <a:xfrm>
                    <a:off x="2780" y="1761"/>
                    <a:ext cx="28" cy="5"/>
                  </a:xfrm>
                  <a:custGeom>
                    <a:avLst/>
                    <a:gdLst>
                      <a:gd name="T0" fmla="*/ 0 w 28"/>
                      <a:gd name="T1" fmla="*/ 0 h 5"/>
                      <a:gd name="T2" fmla="*/ 0 w 28"/>
                      <a:gd name="T3" fmla="*/ 0 h 5"/>
                      <a:gd name="T4" fmla="*/ 0 w 28"/>
                      <a:gd name="T5" fmla="*/ 0 h 5"/>
                      <a:gd name="T6" fmla="*/ 0 w 28"/>
                      <a:gd name="T7" fmla="*/ 0 h 5"/>
                      <a:gd name="T8" fmla="*/ 0 w 28"/>
                      <a:gd name="T9" fmla="*/ 0 h 5"/>
                      <a:gd name="T10" fmla="*/ 0 w 28"/>
                      <a:gd name="T11" fmla="*/ 0 h 5"/>
                      <a:gd name="T12" fmla="*/ 0 w 28"/>
                      <a:gd name="T13" fmla="*/ 0 h 5"/>
                      <a:gd name="T14" fmla="*/ 0 w 28"/>
                      <a:gd name="T15" fmla="*/ 0 h 5"/>
                      <a:gd name="T16" fmla="*/ 0 w 28"/>
                      <a:gd name="T17" fmla="*/ 0 h 5"/>
                      <a:gd name="T18" fmla="*/ 0 w 28"/>
                      <a:gd name="T19" fmla="*/ 2 h 5"/>
                      <a:gd name="T20" fmla="*/ 0 w 28"/>
                      <a:gd name="T21" fmla="*/ 2 h 5"/>
                      <a:gd name="T22" fmla="*/ 0 w 28"/>
                      <a:gd name="T23" fmla="*/ 2 h 5"/>
                      <a:gd name="T24" fmla="*/ 0 w 28"/>
                      <a:gd name="T25" fmla="*/ 2 h 5"/>
                      <a:gd name="T26" fmla="*/ 2 w 28"/>
                      <a:gd name="T27" fmla="*/ 2 h 5"/>
                      <a:gd name="T28" fmla="*/ 2 w 28"/>
                      <a:gd name="T29" fmla="*/ 2 h 5"/>
                      <a:gd name="T30" fmla="*/ 2 w 28"/>
                      <a:gd name="T31" fmla="*/ 2 h 5"/>
                      <a:gd name="T32" fmla="*/ 2 w 28"/>
                      <a:gd name="T33" fmla="*/ 2 h 5"/>
                      <a:gd name="T34" fmla="*/ 28 w 28"/>
                      <a:gd name="T35" fmla="*/ 5 h 5"/>
                      <a:gd name="T36" fmla="*/ 28 w 28"/>
                      <a:gd name="T37" fmla="*/ 5 h 5"/>
                      <a:gd name="T38" fmla="*/ 28 w 28"/>
                      <a:gd name="T39" fmla="*/ 5 h 5"/>
                      <a:gd name="T40" fmla="*/ 28 w 28"/>
                      <a:gd name="T41" fmla="*/ 5 h 5"/>
                      <a:gd name="T42" fmla="*/ 28 w 28"/>
                      <a:gd name="T43" fmla="*/ 3 h 5"/>
                      <a:gd name="T44" fmla="*/ 28 w 28"/>
                      <a:gd name="T45" fmla="*/ 3 h 5"/>
                      <a:gd name="T46" fmla="*/ 28 w 28"/>
                      <a:gd name="T47" fmla="*/ 3 h 5"/>
                      <a:gd name="T48" fmla="*/ 26 w 28"/>
                      <a:gd name="T49" fmla="*/ 3 h 5"/>
                      <a:gd name="T50" fmla="*/ 26 w 28"/>
                      <a:gd name="T51" fmla="*/ 3 h 5"/>
                      <a:gd name="T52" fmla="*/ 26 w 28"/>
                      <a:gd name="T53" fmla="*/ 3 h 5"/>
                      <a:gd name="T54" fmla="*/ 26 w 28"/>
                      <a:gd name="T55" fmla="*/ 3 h 5"/>
                      <a:gd name="T56" fmla="*/ 26 w 28"/>
                      <a:gd name="T57" fmla="*/ 2 h 5"/>
                      <a:gd name="T58" fmla="*/ 26 w 28"/>
                      <a:gd name="T59" fmla="*/ 2 h 5"/>
                      <a:gd name="T60" fmla="*/ 26 w 28"/>
                      <a:gd name="T61" fmla="*/ 2 h 5"/>
                      <a:gd name="T62" fmla="*/ 26 w 28"/>
                      <a:gd name="T63" fmla="*/ 2 h 5"/>
                      <a:gd name="T64" fmla="*/ 28 w 28"/>
                      <a:gd name="T6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 h="5">
                        <a:moveTo>
                          <a:pt x="28" y="2"/>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lnTo>
                          <a:pt x="0" y="2"/>
                        </a:lnTo>
                        <a:lnTo>
                          <a:pt x="0" y="2"/>
                        </a:lnTo>
                        <a:lnTo>
                          <a:pt x="0" y="2"/>
                        </a:lnTo>
                        <a:lnTo>
                          <a:pt x="0" y="2"/>
                        </a:lnTo>
                        <a:lnTo>
                          <a:pt x="0" y="2"/>
                        </a:lnTo>
                        <a:lnTo>
                          <a:pt x="2" y="2"/>
                        </a:lnTo>
                        <a:lnTo>
                          <a:pt x="2" y="2"/>
                        </a:lnTo>
                        <a:lnTo>
                          <a:pt x="2" y="2"/>
                        </a:lnTo>
                        <a:lnTo>
                          <a:pt x="2" y="2"/>
                        </a:lnTo>
                        <a:lnTo>
                          <a:pt x="2" y="2"/>
                        </a:lnTo>
                        <a:lnTo>
                          <a:pt x="2" y="2"/>
                        </a:lnTo>
                        <a:lnTo>
                          <a:pt x="2" y="2"/>
                        </a:lnTo>
                        <a:lnTo>
                          <a:pt x="2" y="2"/>
                        </a:lnTo>
                        <a:lnTo>
                          <a:pt x="28" y="5"/>
                        </a:lnTo>
                        <a:lnTo>
                          <a:pt x="28" y="5"/>
                        </a:lnTo>
                        <a:lnTo>
                          <a:pt x="28" y="5"/>
                        </a:lnTo>
                        <a:lnTo>
                          <a:pt x="28" y="5"/>
                        </a:lnTo>
                        <a:lnTo>
                          <a:pt x="28" y="5"/>
                        </a:lnTo>
                        <a:lnTo>
                          <a:pt x="28" y="5"/>
                        </a:lnTo>
                        <a:lnTo>
                          <a:pt x="28" y="5"/>
                        </a:lnTo>
                        <a:lnTo>
                          <a:pt x="28" y="5"/>
                        </a:lnTo>
                        <a:lnTo>
                          <a:pt x="28" y="5"/>
                        </a:lnTo>
                        <a:lnTo>
                          <a:pt x="28" y="3"/>
                        </a:lnTo>
                        <a:lnTo>
                          <a:pt x="28" y="3"/>
                        </a:lnTo>
                        <a:lnTo>
                          <a:pt x="28" y="3"/>
                        </a:lnTo>
                        <a:lnTo>
                          <a:pt x="28" y="3"/>
                        </a:lnTo>
                        <a:lnTo>
                          <a:pt x="28" y="3"/>
                        </a:lnTo>
                        <a:lnTo>
                          <a:pt x="28" y="3"/>
                        </a:lnTo>
                        <a:lnTo>
                          <a:pt x="26" y="3"/>
                        </a:lnTo>
                        <a:lnTo>
                          <a:pt x="26" y="3"/>
                        </a:lnTo>
                        <a:lnTo>
                          <a:pt x="26" y="3"/>
                        </a:lnTo>
                        <a:lnTo>
                          <a:pt x="26" y="3"/>
                        </a:lnTo>
                        <a:lnTo>
                          <a:pt x="26" y="3"/>
                        </a:lnTo>
                        <a:lnTo>
                          <a:pt x="26" y="3"/>
                        </a:lnTo>
                        <a:lnTo>
                          <a:pt x="26" y="3"/>
                        </a:lnTo>
                        <a:lnTo>
                          <a:pt x="26" y="2"/>
                        </a:lnTo>
                        <a:lnTo>
                          <a:pt x="26" y="2"/>
                        </a:lnTo>
                        <a:lnTo>
                          <a:pt x="26" y="2"/>
                        </a:lnTo>
                        <a:lnTo>
                          <a:pt x="26" y="2"/>
                        </a:lnTo>
                        <a:lnTo>
                          <a:pt x="26" y="2"/>
                        </a:lnTo>
                        <a:lnTo>
                          <a:pt x="26" y="2"/>
                        </a:lnTo>
                        <a:lnTo>
                          <a:pt x="26" y="2"/>
                        </a:lnTo>
                        <a:lnTo>
                          <a:pt x="26" y="2"/>
                        </a:lnTo>
                        <a:lnTo>
                          <a:pt x="28" y="2"/>
                        </a:lnTo>
                        <a:lnTo>
                          <a:pt x="28" y="2"/>
                        </a:lnTo>
                        <a:lnTo>
                          <a:pt x="28" y="2"/>
                        </a:lnTo>
                        <a:close/>
                      </a:path>
                    </a:pathLst>
                  </a:custGeom>
                  <a:solidFill>
                    <a:srgbClr val="000000"/>
                  </a:solidFill>
                  <a:ln w="9525">
                    <a:solidFill>
                      <a:schemeClr val="hlink"/>
                    </a:solidFill>
                    <a:round/>
                    <a:headEnd/>
                    <a:tailEnd/>
                  </a:ln>
                </p:spPr>
                <p:txBody>
                  <a:bodyPr/>
                  <a:lstStyle/>
                  <a:p>
                    <a:endParaRPr lang="en-US"/>
                  </a:p>
                </p:txBody>
              </p:sp>
              <p:sp>
                <p:nvSpPr>
                  <p:cNvPr id="2508" name="Freeform 460"/>
                  <p:cNvSpPr>
                    <a:spLocks/>
                  </p:cNvSpPr>
                  <p:nvPr/>
                </p:nvSpPr>
                <p:spPr bwMode="auto">
                  <a:xfrm>
                    <a:off x="2780" y="1761"/>
                    <a:ext cx="28" cy="5"/>
                  </a:xfrm>
                  <a:custGeom>
                    <a:avLst/>
                    <a:gdLst>
                      <a:gd name="T0" fmla="*/ 28 w 28"/>
                      <a:gd name="T1" fmla="*/ 2 h 5"/>
                      <a:gd name="T2" fmla="*/ 0 w 28"/>
                      <a:gd name="T3" fmla="*/ 0 h 5"/>
                      <a:gd name="T4" fmla="*/ 0 w 28"/>
                      <a:gd name="T5" fmla="*/ 2 h 5"/>
                      <a:gd name="T6" fmla="*/ 2 w 28"/>
                      <a:gd name="T7" fmla="*/ 2 h 5"/>
                      <a:gd name="T8" fmla="*/ 28 w 28"/>
                      <a:gd name="T9" fmla="*/ 5 h 5"/>
                      <a:gd name="T10" fmla="*/ 28 w 28"/>
                      <a:gd name="T11" fmla="*/ 3 h 5"/>
                      <a:gd name="T12" fmla="*/ 26 w 28"/>
                      <a:gd name="T13" fmla="*/ 3 h 5"/>
                      <a:gd name="T14" fmla="*/ 26 w 28"/>
                      <a:gd name="T15" fmla="*/ 2 h 5"/>
                      <a:gd name="T16" fmla="*/ 28 w 28"/>
                      <a:gd name="T1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5">
                        <a:moveTo>
                          <a:pt x="28" y="2"/>
                        </a:moveTo>
                        <a:lnTo>
                          <a:pt x="0" y="0"/>
                        </a:lnTo>
                        <a:lnTo>
                          <a:pt x="0" y="2"/>
                        </a:lnTo>
                        <a:lnTo>
                          <a:pt x="2" y="2"/>
                        </a:lnTo>
                        <a:lnTo>
                          <a:pt x="28" y="5"/>
                        </a:lnTo>
                        <a:lnTo>
                          <a:pt x="28" y="3"/>
                        </a:lnTo>
                        <a:lnTo>
                          <a:pt x="26" y="3"/>
                        </a:lnTo>
                        <a:lnTo>
                          <a:pt x="26" y="2"/>
                        </a:lnTo>
                        <a:lnTo>
                          <a:pt x="28" y="2"/>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9" name="Freeform 461"/>
                  <p:cNvSpPr>
                    <a:spLocks/>
                  </p:cNvSpPr>
                  <p:nvPr/>
                </p:nvSpPr>
                <p:spPr bwMode="auto">
                  <a:xfrm>
                    <a:off x="2806" y="1763"/>
                    <a:ext cx="3" cy="3"/>
                  </a:xfrm>
                  <a:custGeom>
                    <a:avLst/>
                    <a:gdLst>
                      <a:gd name="T0" fmla="*/ 0 w 3"/>
                      <a:gd name="T1" fmla="*/ 0 h 3"/>
                      <a:gd name="T2" fmla="*/ 0 w 3"/>
                      <a:gd name="T3" fmla="*/ 0 h 3"/>
                      <a:gd name="T4" fmla="*/ 0 w 3"/>
                      <a:gd name="T5" fmla="*/ 0 h 3"/>
                      <a:gd name="T6" fmla="*/ 0 w 3"/>
                      <a:gd name="T7" fmla="*/ 0 h 3"/>
                      <a:gd name="T8" fmla="*/ 0 w 3"/>
                      <a:gd name="T9" fmla="*/ 1 h 3"/>
                      <a:gd name="T10" fmla="*/ 0 w 3"/>
                      <a:gd name="T11" fmla="*/ 1 h 3"/>
                      <a:gd name="T12" fmla="*/ 0 w 3"/>
                      <a:gd name="T13" fmla="*/ 1 h 3"/>
                      <a:gd name="T14" fmla="*/ 0 w 3"/>
                      <a:gd name="T15" fmla="*/ 1 h 3"/>
                      <a:gd name="T16" fmla="*/ 2 w 3"/>
                      <a:gd name="T17" fmla="*/ 1 h 3"/>
                      <a:gd name="T18" fmla="*/ 2 w 3"/>
                      <a:gd name="T19" fmla="*/ 1 h 3"/>
                      <a:gd name="T20" fmla="*/ 2 w 3"/>
                      <a:gd name="T21" fmla="*/ 1 h 3"/>
                      <a:gd name="T22" fmla="*/ 2 w 3"/>
                      <a:gd name="T23" fmla="*/ 3 h 3"/>
                      <a:gd name="T24" fmla="*/ 2 w 3"/>
                      <a:gd name="T25" fmla="*/ 3 h 3"/>
                      <a:gd name="T26" fmla="*/ 2 w 3"/>
                      <a:gd name="T27" fmla="*/ 3 h 3"/>
                      <a:gd name="T28" fmla="*/ 2 w 3"/>
                      <a:gd name="T29" fmla="*/ 3 h 3"/>
                      <a:gd name="T30" fmla="*/ 3 w 3"/>
                      <a:gd name="T31" fmla="*/ 3 h 3"/>
                      <a:gd name="T32" fmla="*/ 3 w 3"/>
                      <a:gd name="T33" fmla="*/ 3 h 3"/>
                      <a:gd name="T34" fmla="*/ 3 w 3"/>
                      <a:gd name="T35" fmla="*/ 3 h 3"/>
                      <a:gd name="T36" fmla="*/ 3 w 3"/>
                      <a:gd name="T37" fmla="*/ 3 h 3"/>
                      <a:gd name="T38" fmla="*/ 3 w 3"/>
                      <a:gd name="T39" fmla="*/ 3 h 3"/>
                      <a:gd name="T40" fmla="*/ 3 w 3"/>
                      <a:gd name="T41" fmla="*/ 1 h 3"/>
                      <a:gd name="T42" fmla="*/ 3 w 3"/>
                      <a:gd name="T43" fmla="*/ 1 h 3"/>
                      <a:gd name="T44" fmla="*/ 3 w 3"/>
                      <a:gd name="T45" fmla="*/ 1 h 3"/>
                      <a:gd name="T46" fmla="*/ 3 w 3"/>
                      <a:gd name="T47" fmla="*/ 1 h 3"/>
                      <a:gd name="T48" fmla="*/ 3 w 3"/>
                      <a:gd name="T49" fmla="*/ 1 h 3"/>
                      <a:gd name="T50" fmla="*/ 2 w 3"/>
                      <a:gd name="T51" fmla="*/ 1 h 3"/>
                      <a:gd name="T52" fmla="*/ 2 w 3"/>
                      <a:gd name="T53" fmla="*/ 0 h 3"/>
                      <a:gd name="T54" fmla="*/ 2 w 3"/>
                      <a:gd name="T55" fmla="*/ 0 h 3"/>
                      <a:gd name="T56" fmla="*/ 2 w 3"/>
                      <a:gd name="T57" fmla="*/ 0 h 3"/>
                      <a:gd name="T58" fmla="*/ 2 w 3"/>
                      <a:gd name="T59" fmla="*/ 0 h 3"/>
                      <a:gd name="T60" fmla="*/ 2 w 3"/>
                      <a:gd name="T61" fmla="*/ 0 h 3"/>
                      <a:gd name="T62" fmla="*/ 2 w 3"/>
                      <a:gd name="T63" fmla="*/ 0 h 3"/>
                      <a:gd name="T64" fmla="*/ 0 w 3"/>
                      <a:gd name="T6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 h="3">
                        <a:moveTo>
                          <a:pt x="0" y="0"/>
                        </a:moveTo>
                        <a:lnTo>
                          <a:pt x="0" y="0"/>
                        </a:lnTo>
                        <a:lnTo>
                          <a:pt x="0" y="0"/>
                        </a:lnTo>
                        <a:lnTo>
                          <a:pt x="0" y="0"/>
                        </a:lnTo>
                        <a:lnTo>
                          <a:pt x="0" y="1"/>
                        </a:lnTo>
                        <a:lnTo>
                          <a:pt x="0" y="1"/>
                        </a:lnTo>
                        <a:lnTo>
                          <a:pt x="0" y="1"/>
                        </a:lnTo>
                        <a:lnTo>
                          <a:pt x="0" y="1"/>
                        </a:lnTo>
                        <a:lnTo>
                          <a:pt x="2" y="1"/>
                        </a:lnTo>
                        <a:lnTo>
                          <a:pt x="2" y="1"/>
                        </a:lnTo>
                        <a:lnTo>
                          <a:pt x="2" y="1"/>
                        </a:lnTo>
                        <a:lnTo>
                          <a:pt x="2" y="3"/>
                        </a:lnTo>
                        <a:lnTo>
                          <a:pt x="2" y="3"/>
                        </a:lnTo>
                        <a:lnTo>
                          <a:pt x="2" y="3"/>
                        </a:lnTo>
                        <a:lnTo>
                          <a:pt x="2" y="3"/>
                        </a:lnTo>
                        <a:lnTo>
                          <a:pt x="3" y="3"/>
                        </a:lnTo>
                        <a:lnTo>
                          <a:pt x="3" y="3"/>
                        </a:lnTo>
                        <a:lnTo>
                          <a:pt x="3" y="3"/>
                        </a:lnTo>
                        <a:lnTo>
                          <a:pt x="3" y="3"/>
                        </a:lnTo>
                        <a:lnTo>
                          <a:pt x="3" y="3"/>
                        </a:lnTo>
                        <a:lnTo>
                          <a:pt x="3" y="1"/>
                        </a:lnTo>
                        <a:lnTo>
                          <a:pt x="3" y="1"/>
                        </a:lnTo>
                        <a:lnTo>
                          <a:pt x="3" y="1"/>
                        </a:lnTo>
                        <a:lnTo>
                          <a:pt x="3" y="1"/>
                        </a:lnTo>
                        <a:lnTo>
                          <a:pt x="3" y="1"/>
                        </a:lnTo>
                        <a:lnTo>
                          <a:pt x="2" y="1"/>
                        </a:lnTo>
                        <a:lnTo>
                          <a:pt x="2" y="0"/>
                        </a:lnTo>
                        <a:lnTo>
                          <a:pt x="2" y="0"/>
                        </a:lnTo>
                        <a:lnTo>
                          <a:pt x="2" y="0"/>
                        </a:lnTo>
                        <a:lnTo>
                          <a:pt x="2" y="0"/>
                        </a:lnTo>
                        <a:lnTo>
                          <a:pt x="2" y="0"/>
                        </a:lnTo>
                        <a:lnTo>
                          <a:pt x="2" y="0"/>
                        </a:lnTo>
                        <a:lnTo>
                          <a:pt x="0" y="0"/>
                        </a:lnTo>
                        <a:close/>
                      </a:path>
                    </a:pathLst>
                  </a:custGeom>
                  <a:solidFill>
                    <a:srgbClr val="000000"/>
                  </a:solidFill>
                  <a:ln w="9525">
                    <a:solidFill>
                      <a:schemeClr val="hlink"/>
                    </a:solidFill>
                    <a:round/>
                    <a:headEnd/>
                    <a:tailEnd/>
                  </a:ln>
                </p:spPr>
                <p:txBody>
                  <a:bodyPr/>
                  <a:lstStyle/>
                  <a:p>
                    <a:endParaRPr lang="en-US"/>
                  </a:p>
                </p:txBody>
              </p:sp>
              <p:sp>
                <p:nvSpPr>
                  <p:cNvPr id="2510" name="Freeform 462"/>
                  <p:cNvSpPr>
                    <a:spLocks/>
                  </p:cNvSpPr>
                  <p:nvPr/>
                </p:nvSpPr>
                <p:spPr bwMode="auto">
                  <a:xfrm>
                    <a:off x="2806" y="1763"/>
                    <a:ext cx="3" cy="3"/>
                  </a:xfrm>
                  <a:custGeom>
                    <a:avLst/>
                    <a:gdLst>
                      <a:gd name="T0" fmla="*/ 0 w 3"/>
                      <a:gd name="T1" fmla="*/ 0 h 3"/>
                      <a:gd name="T2" fmla="*/ 0 w 3"/>
                      <a:gd name="T3" fmla="*/ 1 h 3"/>
                      <a:gd name="T4" fmla="*/ 2 w 3"/>
                      <a:gd name="T5" fmla="*/ 1 h 3"/>
                      <a:gd name="T6" fmla="*/ 2 w 3"/>
                      <a:gd name="T7" fmla="*/ 3 h 3"/>
                      <a:gd name="T8" fmla="*/ 3 w 3"/>
                      <a:gd name="T9" fmla="*/ 3 h 3"/>
                      <a:gd name="T10" fmla="*/ 3 w 3"/>
                      <a:gd name="T11" fmla="*/ 1 h 3"/>
                      <a:gd name="T12" fmla="*/ 2 w 3"/>
                      <a:gd name="T13" fmla="*/ 1 h 3"/>
                      <a:gd name="T14" fmla="*/ 2 w 3"/>
                      <a:gd name="T15" fmla="*/ 0 h 3"/>
                      <a:gd name="T16" fmla="*/ 0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0" y="0"/>
                        </a:moveTo>
                        <a:lnTo>
                          <a:pt x="0" y="1"/>
                        </a:lnTo>
                        <a:lnTo>
                          <a:pt x="2" y="1"/>
                        </a:lnTo>
                        <a:lnTo>
                          <a:pt x="2" y="3"/>
                        </a:lnTo>
                        <a:lnTo>
                          <a:pt x="3" y="3"/>
                        </a:lnTo>
                        <a:lnTo>
                          <a:pt x="3" y="1"/>
                        </a:lnTo>
                        <a:lnTo>
                          <a:pt x="2" y="1"/>
                        </a:lnTo>
                        <a:lnTo>
                          <a:pt x="2" y="0"/>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11" name="Freeform 463"/>
                  <p:cNvSpPr>
                    <a:spLocks/>
                  </p:cNvSpPr>
                  <p:nvPr/>
                </p:nvSpPr>
                <p:spPr bwMode="auto">
                  <a:xfrm>
                    <a:off x="2740" y="1733"/>
                    <a:ext cx="6" cy="12"/>
                  </a:xfrm>
                  <a:custGeom>
                    <a:avLst/>
                    <a:gdLst>
                      <a:gd name="T0" fmla="*/ 3 w 6"/>
                      <a:gd name="T1" fmla="*/ 0 h 12"/>
                      <a:gd name="T2" fmla="*/ 3 w 6"/>
                      <a:gd name="T3" fmla="*/ 0 h 12"/>
                      <a:gd name="T4" fmla="*/ 4 w 6"/>
                      <a:gd name="T5" fmla="*/ 0 h 12"/>
                      <a:gd name="T6" fmla="*/ 4 w 6"/>
                      <a:gd name="T7" fmla="*/ 0 h 12"/>
                      <a:gd name="T8" fmla="*/ 6 w 6"/>
                      <a:gd name="T9" fmla="*/ 1 h 12"/>
                      <a:gd name="T10" fmla="*/ 6 w 6"/>
                      <a:gd name="T11" fmla="*/ 3 h 12"/>
                      <a:gd name="T12" fmla="*/ 6 w 6"/>
                      <a:gd name="T13" fmla="*/ 3 h 12"/>
                      <a:gd name="T14" fmla="*/ 6 w 6"/>
                      <a:gd name="T15" fmla="*/ 4 h 12"/>
                      <a:gd name="T16" fmla="*/ 6 w 6"/>
                      <a:gd name="T17" fmla="*/ 6 h 12"/>
                      <a:gd name="T18" fmla="*/ 6 w 6"/>
                      <a:gd name="T19" fmla="*/ 7 h 12"/>
                      <a:gd name="T20" fmla="*/ 6 w 6"/>
                      <a:gd name="T21" fmla="*/ 7 h 12"/>
                      <a:gd name="T22" fmla="*/ 6 w 6"/>
                      <a:gd name="T23" fmla="*/ 9 h 12"/>
                      <a:gd name="T24" fmla="*/ 6 w 6"/>
                      <a:gd name="T25" fmla="*/ 10 h 12"/>
                      <a:gd name="T26" fmla="*/ 4 w 6"/>
                      <a:gd name="T27" fmla="*/ 10 h 12"/>
                      <a:gd name="T28" fmla="*/ 4 w 6"/>
                      <a:gd name="T29" fmla="*/ 10 h 12"/>
                      <a:gd name="T30" fmla="*/ 3 w 6"/>
                      <a:gd name="T31" fmla="*/ 12 h 12"/>
                      <a:gd name="T32" fmla="*/ 3 w 6"/>
                      <a:gd name="T33" fmla="*/ 12 h 12"/>
                      <a:gd name="T34" fmla="*/ 3 w 6"/>
                      <a:gd name="T35" fmla="*/ 12 h 12"/>
                      <a:gd name="T36" fmla="*/ 1 w 6"/>
                      <a:gd name="T37" fmla="*/ 10 h 12"/>
                      <a:gd name="T38" fmla="*/ 1 w 6"/>
                      <a:gd name="T39" fmla="*/ 10 h 12"/>
                      <a:gd name="T40" fmla="*/ 1 w 6"/>
                      <a:gd name="T41" fmla="*/ 10 h 12"/>
                      <a:gd name="T42" fmla="*/ 0 w 6"/>
                      <a:gd name="T43" fmla="*/ 9 h 12"/>
                      <a:gd name="T44" fmla="*/ 0 w 6"/>
                      <a:gd name="T45" fmla="*/ 7 h 12"/>
                      <a:gd name="T46" fmla="*/ 0 w 6"/>
                      <a:gd name="T47" fmla="*/ 7 h 12"/>
                      <a:gd name="T48" fmla="*/ 0 w 6"/>
                      <a:gd name="T49" fmla="*/ 6 h 12"/>
                      <a:gd name="T50" fmla="*/ 0 w 6"/>
                      <a:gd name="T51" fmla="*/ 4 h 12"/>
                      <a:gd name="T52" fmla="*/ 0 w 6"/>
                      <a:gd name="T53" fmla="*/ 3 h 12"/>
                      <a:gd name="T54" fmla="*/ 0 w 6"/>
                      <a:gd name="T55" fmla="*/ 3 h 12"/>
                      <a:gd name="T56" fmla="*/ 1 w 6"/>
                      <a:gd name="T57" fmla="*/ 1 h 12"/>
                      <a:gd name="T58" fmla="*/ 1 w 6"/>
                      <a:gd name="T59" fmla="*/ 0 h 12"/>
                      <a:gd name="T60" fmla="*/ 1 w 6"/>
                      <a:gd name="T61" fmla="*/ 0 h 12"/>
                      <a:gd name="T62" fmla="*/ 3 w 6"/>
                      <a:gd name="T63" fmla="*/ 0 h 12"/>
                      <a:gd name="T64" fmla="*/ 3 w 6"/>
                      <a:gd name="T6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12">
                        <a:moveTo>
                          <a:pt x="3" y="0"/>
                        </a:moveTo>
                        <a:lnTo>
                          <a:pt x="3" y="0"/>
                        </a:lnTo>
                        <a:lnTo>
                          <a:pt x="4" y="0"/>
                        </a:lnTo>
                        <a:lnTo>
                          <a:pt x="4" y="0"/>
                        </a:lnTo>
                        <a:lnTo>
                          <a:pt x="6" y="1"/>
                        </a:lnTo>
                        <a:lnTo>
                          <a:pt x="6" y="3"/>
                        </a:lnTo>
                        <a:lnTo>
                          <a:pt x="6" y="3"/>
                        </a:lnTo>
                        <a:lnTo>
                          <a:pt x="6" y="4"/>
                        </a:lnTo>
                        <a:lnTo>
                          <a:pt x="6" y="6"/>
                        </a:lnTo>
                        <a:lnTo>
                          <a:pt x="6" y="7"/>
                        </a:lnTo>
                        <a:lnTo>
                          <a:pt x="6" y="7"/>
                        </a:lnTo>
                        <a:lnTo>
                          <a:pt x="6" y="9"/>
                        </a:lnTo>
                        <a:lnTo>
                          <a:pt x="6" y="10"/>
                        </a:lnTo>
                        <a:lnTo>
                          <a:pt x="4" y="10"/>
                        </a:lnTo>
                        <a:lnTo>
                          <a:pt x="4" y="10"/>
                        </a:lnTo>
                        <a:lnTo>
                          <a:pt x="3" y="12"/>
                        </a:lnTo>
                        <a:lnTo>
                          <a:pt x="3" y="12"/>
                        </a:lnTo>
                        <a:lnTo>
                          <a:pt x="3" y="12"/>
                        </a:lnTo>
                        <a:lnTo>
                          <a:pt x="1" y="10"/>
                        </a:lnTo>
                        <a:lnTo>
                          <a:pt x="1" y="10"/>
                        </a:lnTo>
                        <a:lnTo>
                          <a:pt x="1" y="10"/>
                        </a:lnTo>
                        <a:lnTo>
                          <a:pt x="0" y="9"/>
                        </a:lnTo>
                        <a:lnTo>
                          <a:pt x="0" y="7"/>
                        </a:lnTo>
                        <a:lnTo>
                          <a:pt x="0" y="7"/>
                        </a:lnTo>
                        <a:lnTo>
                          <a:pt x="0" y="6"/>
                        </a:lnTo>
                        <a:lnTo>
                          <a:pt x="0" y="4"/>
                        </a:lnTo>
                        <a:lnTo>
                          <a:pt x="0" y="3"/>
                        </a:lnTo>
                        <a:lnTo>
                          <a:pt x="0" y="3"/>
                        </a:lnTo>
                        <a:lnTo>
                          <a:pt x="1" y="1"/>
                        </a:lnTo>
                        <a:lnTo>
                          <a:pt x="1" y="0"/>
                        </a:lnTo>
                        <a:lnTo>
                          <a:pt x="1" y="0"/>
                        </a:lnTo>
                        <a:lnTo>
                          <a:pt x="3" y="0"/>
                        </a:lnTo>
                        <a:lnTo>
                          <a:pt x="3" y="0"/>
                        </a:lnTo>
                        <a:close/>
                      </a:path>
                    </a:pathLst>
                  </a:custGeom>
                  <a:solidFill>
                    <a:srgbClr val="000000"/>
                  </a:solidFill>
                  <a:ln w="9525">
                    <a:solidFill>
                      <a:schemeClr val="hlink"/>
                    </a:solidFill>
                    <a:round/>
                    <a:headEnd/>
                    <a:tailEnd/>
                  </a:ln>
                </p:spPr>
                <p:txBody>
                  <a:bodyPr/>
                  <a:lstStyle/>
                  <a:p>
                    <a:endParaRPr lang="en-US"/>
                  </a:p>
                </p:txBody>
              </p:sp>
              <p:sp>
                <p:nvSpPr>
                  <p:cNvPr id="2512" name="Freeform 464"/>
                  <p:cNvSpPr>
                    <a:spLocks/>
                  </p:cNvSpPr>
                  <p:nvPr/>
                </p:nvSpPr>
                <p:spPr bwMode="auto">
                  <a:xfrm>
                    <a:off x="2740" y="1733"/>
                    <a:ext cx="6" cy="12"/>
                  </a:xfrm>
                  <a:custGeom>
                    <a:avLst/>
                    <a:gdLst>
                      <a:gd name="T0" fmla="*/ 3 w 6"/>
                      <a:gd name="T1" fmla="*/ 0 h 12"/>
                      <a:gd name="T2" fmla="*/ 4 w 6"/>
                      <a:gd name="T3" fmla="*/ 0 h 12"/>
                      <a:gd name="T4" fmla="*/ 6 w 6"/>
                      <a:gd name="T5" fmla="*/ 1 h 12"/>
                      <a:gd name="T6" fmla="*/ 6 w 6"/>
                      <a:gd name="T7" fmla="*/ 3 h 12"/>
                      <a:gd name="T8" fmla="*/ 6 w 6"/>
                      <a:gd name="T9" fmla="*/ 4 h 12"/>
                      <a:gd name="T10" fmla="*/ 6 w 6"/>
                      <a:gd name="T11" fmla="*/ 6 h 12"/>
                      <a:gd name="T12" fmla="*/ 6 w 6"/>
                      <a:gd name="T13" fmla="*/ 7 h 12"/>
                      <a:gd name="T14" fmla="*/ 6 w 6"/>
                      <a:gd name="T15" fmla="*/ 9 h 12"/>
                      <a:gd name="T16" fmla="*/ 6 w 6"/>
                      <a:gd name="T17" fmla="*/ 10 h 12"/>
                      <a:gd name="T18" fmla="*/ 4 w 6"/>
                      <a:gd name="T19" fmla="*/ 10 h 12"/>
                      <a:gd name="T20" fmla="*/ 3 w 6"/>
                      <a:gd name="T21" fmla="*/ 12 h 12"/>
                      <a:gd name="T22" fmla="*/ 1 w 6"/>
                      <a:gd name="T23" fmla="*/ 10 h 12"/>
                      <a:gd name="T24" fmla="*/ 0 w 6"/>
                      <a:gd name="T25" fmla="*/ 9 h 12"/>
                      <a:gd name="T26" fmla="*/ 0 w 6"/>
                      <a:gd name="T27" fmla="*/ 7 h 12"/>
                      <a:gd name="T28" fmla="*/ 0 w 6"/>
                      <a:gd name="T29" fmla="*/ 6 h 12"/>
                      <a:gd name="T30" fmla="*/ 0 w 6"/>
                      <a:gd name="T31" fmla="*/ 4 h 12"/>
                      <a:gd name="T32" fmla="*/ 0 w 6"/>
                      <a:gd name="T33" fmla="*/ 3 h 12"/>
                      <a:gd name="T34" fmla="*/ 1 w 6"/>
                      <a:gd name="T35" fmla="*/ 1 h 12"/>
                      <a:gd name="T36" fmla="*/ 1 w 6"/>
                      <a:gd name="T37" fmla="*/ 0 h 12"/>
                      <a:gd name="T38" fmla="*/ 3 w 6"/>
                      <a:gd name="T3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12">
                        <a:moveTo>
                          <a:pt x="3" y="0"/>
                        </a:moveTo>
                        <a:lnTo>
                          <a:pt x="4" y="0"/>
                        </a:lnTo>
                        <a:lnTo>
                          <a:pt x="6" y="1"/>
                        </a:lnTo>
                        <a:lnTo>
                          <a:pt x="6" y="3"/>
                        </a:lnTo>
                        <a:lnTo>
                          <a:pt x="6" y="4"/>
                        </a:lnTo>
                        <a:lnTo>
                          <a:pt x="6" y="6"/>
                        </a:lnTo>
                        <a:lnTo>
                          <a:pt x="6" y="7"/>
                        </a:lnTo>
                        <a:lnTo>
                          <a:pt x="6" y="9"/>
                        </a:lnTo>
                        <a:lnTo>
                          <a:pt x="6" y="10"/>
                        </a:lnTo>
                        <a:lnTo>
                          <a:pt x="4" y="10"/>
                        </a:lnTo>
                        <a:lnTo>
                          <a:pt x="3" y="12"/>
                        </a:lnTo>
                        <a:lnTo>
                          <a:pt x="1" y="10"/>
                        </a:lnTo>
                        <a:lnTo>
                          <a:pt x="0" y="9"/>
                        </a:lnTo>
                        <a:lnTo>
                          <a:pt x="0" y="7"/>
                        </a:lnTo>
                        <a:lnTo>
                          <a:pt x="0" y="6"/>
                        </a:lnTo>
                        <a:lnTo>
                          <a:pt x="0" y="4"/>
                        </a:lnTo>
                        <a:lnTo>
                          <a:pt x="0" y="3"/>
                        </a:lnTo>
                        <a:lnTo>
                          <a:pt x="1" y="1"/>
                        </a:lnTo>
                        <a:lnTo>
                          <a:pt x="1" y="0"/>
                        </a:lnTo>
                        <a:lnTo>
                          <a:pt x="3"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13" name="Freeform 465"/>
                  <p:cNvSpPr>
                    <a:spLocks/>
                  </p:cNvSpPr>
                  <p:nvPr/>
                </p:nvSpPr>
                <p:spPr bwMode="auto">
                  <a:xfrm>
                    <a:off x="2673" y="1646"/>
                    <a:ext cx="91" cy="366"/>
                  </a:xfrm>
                  <a:custGeom>
                    <a:avLst/>
                    <a:gdLst>
                      <a:gd name="T0" fmla="*/ 50 w 91"/>
                      <a:gd name="T1" fmla="*/ 0 h 366"/>
                      <a:gd name="T2" fmla="*/ 50 w 91"/>
                      <a:gd name="T3" fmla="*/ 178 h 366"/>
                      <a:gd name="T4" fmla="*/ 0 w 91"/>
                      <a:gd name="T5" fmla="*/ 366 h 366"/>
                      <a:gd name="T6" fmla="*/ 9 w 91"/>
                      <a:gd name="T7" fmla="*/ 366 h 366"/>
                      <a:gd name="T8" fmla="*/ 37 w 91"/>
                      <a:gd name="T9" fmla="*/ 267 h 366"/>
                      <a:gd name="T10" fmla="*/ 91 w 91"/>
                      <a:gd name="T11" fmla="*/ 174 h 366"/>
                    </a:gdLst>
                    <a:ahLst/>
                    <a:cxnLst>
                      <a:cxn ang="0">
                        <a:pos x="T0" y="T1"/>
                      </a:cxn>
                      <a:cxn ang="0">
                        <a:pos x="T2" y="T3"/>
                      </a:cxn>
                      <a:cxn ang="0">
                        <a:pos x="T4" y="T5"/>
                      </a:cxn>
                      <a:cxn ang="0">
                        <a:pos x="T6" y="T7"/>
                      </a:cxn>
                      <a:cxn ang="0">
                        <a:pos x="T8" y="T9"/>
                      </a:cxn>
                      <a:cxn ang="0">
                        <a:pos x="T10" y="T11"/>
                      </a:cxn>
                    </a:cxnLst>
                    <a:rect l="0" t="0" r="r" b="b"/>
                    <a:pathLst>
                      <a:path w="91" h="366">
                        <a:moveTo>
                          <a:pt x="50" y="0"/>
                        </a:moveTo>
                        <a:lnTo>
                          <a:pt x="50" y="178"/>
                        </a:lnTo>
                        <a:lnTo>
                          <a:pt x="0" y="366"/>
                        </a:lnTo>
                        <a:lnTo>
                          <a:pt x="9" y="366"/>
                        </a:lnTo>
                        <a:lnTo>
                          <a:pt x="37" y="267"/>
                        </a:lnTo>
                        <a:lnTo>
                          <a:pt x="91" y="174"/>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14" name="Freeform 466"/>
                  <p:cNvSpPr>
                    <a:spLocks/>
                  </p:cNvSpPr>
                  <p:nvPr/>
                </p:nvSpPr>
                <p:spPr bwMode="auto">
                  <a:xfrm>
                    <a:off x="2724" y="1646"/>
                    <a:ext cx="87" cy="366"/>
                  </a:xfrm>
                  <a:custGeom>
                    <a:avLst/>
                    <a:gdLst>
                      <a:gd name="T0" fmla="*/ 39 w 87"/>
                      <a:gd name="T1" fmla="*/ 0 h 366"/>
                      <a:gd name="T2" fmla="*/ 39 w 87"/>
                      <a:gd name="T3" fmla="*/ 178 h 366"/>
                      <a:gd name="T4" fmla="*/ 87 w 87"/>
                      <a:gd name="T5" fmla="*/ 365 h 366"/>
                      <a:gd name="T6" fmla="*/ 78 w 87"/>
                      <a:gd name="T7" fmla="*/ 366 h 366"/>
                      <a:gd name="T8" fmla="*/ 53 w 87"/>
                      <a:gd name="T9" fmla="*/ 269 h 366"/>
                      <a:gd name="T10" fmla="*/ 0 w 87"/>
                      <a:gd name="T11" fmla="*/ 174 h 366"/>
                    </a:gdLst>
                    <a:ahLst/>
                    <a:cxnLst>
                      <a:cxn ang="0">
                        <a:pos x="T0" y="T1"/>
                      </a:cxn>
                      <a:cxn ang="0">
                        <a:pos x="T2" y="T3"/>
                      </a:cxn>
                      <a:cxn ang="0">
                        <a:pos x="T4" y="T5"/>
                      </a:cxn>
                      <a:cxn ang="0">
                        <a:pos x="T6" y="T7"/>
                      </a:cxn>
                      <a:cxn ang="0">
                        <a:pos x="T8" y="T9"/>
                      </a:cxn>
                      <a:cxn ang="0">
                        <a:pos x="T10" y="T11"/>
                      </a:cxn>
                    </a:cxnLst>
                    <a:rect l="0" t="0" r="r" b="b"/>
                    <a:pathLst>
                      <a:path w="87" h="366">
                        <a:moveTo>
                          <a:pt x="39" y="0"/>
                        </a:moveTo>
                        <a:lnTo>
                          <a:pt x="39" y="178"/>
                        </a:lnTo>
                        <a:lnTo>
                          <a:pt x="87" y="365"/>
                        </a:lnTo>
                        <a:lnTo>
                          <a:pt x="78" y="366"/>
                        </a:lnTo>
                        <a:lnTo>
                          <a:pt x="53" y="269"/>
                        </a:lnTo>
                        <a:lnTo>
                          <a:pt x="0" y="174"/>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15" name="Freeform 467"/>
                  <p:cNvSpPr>
                    <a:spLocks/>
                  </p:cNvSpPr>
                  <p:nvPr/>
                </p:nvSpPr>
                <p:spPr bwMode="auto">
                  <a:xfrm>
                    <a:off x="2723" y="1799"/>
                    <a:ext cx="40" cy="21"/>
                  </a:xfrm>
                  <a:custGeom>
                    <a:avLst/>
                    <a:gdLst>
                      <a:gd name="T0" fmla="*/ 0 w 40"/>
                      <a:gd name="T1" fmla="*/ 21 h 21"/>
                      <a:gd name="T2" fmla="*/ 40 w 40"/>
                      <a:gd name="T3" fmla="*/ 21 h 21"/>
                      <a:gd name="T4" fmla="*/ 0 w 40"/>
                      <a:gd name="T5" fmla="*/ 0 h 21"/>
                    </a:gdLst>
                    <a:ahLst/>
                    <a:cxnLst>
                      <a:cxn ang="0">
                        <a:pos x="T0" y="T1"/>
                      </a:cxn>
                      <a:cxn ang="0">
                        <a:pos x="T2" y="T3"/>
                      </a:cxn>
                      <a:cxn ang="0">
                        <a:pos x="T4" y="T5"/>
                      </a:cxn>
                    </a:cxnLst>
                    <a:rect l="0" t="0" r="r" b="b"/>
                    <a:pathLst>
                      <a:path w="40" h="21">
                        <a:moveTo>
                          <a:pt x="0" y="21"/>
                        </a:moveTo>
                        <a:lnTo>
                          <a:pt x="40" y="21"/>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16" name="Freeform 468"/>
                  <p:cNvSpPr>
                    <a:spLocks/>
                  </p:cNvSpPr>
                  <p:nvPr/>
                </p:nvSpPr>
                <p:spPr bwMode="auto">
                  <a:xfrm>
                    <a:off x="2723" y="1776"/>
                    <a:ext cx="40" cy="23"/>
                  </a:xfrm>
                  <a:custGeom>
                    <a:avLst/>
                    <a:gdLst>
                      <a:gd name="T0" fmla="*/ 0 w 40"/>
                      <a:gd name="T1" fmla="*/ 23 h 23"/>
                      <a:gd name="T2" fmla="*/ 40 w 40"/>
                      <a:gd name="T3" fmla="*/ 23 h 23"/>
                      <a:gd name="T4" fmla="*/ 0 w 40"/>
                      <a:gd name="T5" fmla="*/ 0 h 23"/>
                    </a:gdLst>
                    <a:ahLst/>
                    <a:cxnLst>
                      <a:cxn ang="0">
                        <a:pos x="T0" y="T1"/>
                      </a:cxn>
                      <a:cxn ang="0">
                        <a:pos x="T2" y="T3"/>
                      </a:cxn>
                      <a:cxn ang="0">
                        <a:pos x="T4" y="T5"/>
                      </a:cxn>
                    </a:cxnLst>
                    <a:rect l="0" t="0" r="r" b="b"/>
                    <a:pathLst>
                      <a:path w="40" h="23">
                        <a:moveTo>
                          <a:pt x="0" y="23"/>
                        </a:moveTo>
                        <a:lnTo>
                          <a:pt x="40" y="23"/>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17" name="Freeform 469"/>
                  <p:cNvSpPr>
                    <a:spLocks/>
                  </p:cNvSpPr>
                  <p:nvPr/>
                </p:nvSpPr>
                <p:spPr bwMode="auto">
                  <a:xfrm>
                    <a:off x="2723" y="1755"/>
                    <a:ext cx="40" cy="21"/>
                  </a:xfrm>
                  <a:custGeom>
                    <a:avLst/>
                    <a:gdLst>
                      <a:gd name="T0" fmla="*/ 0 w 40"/>
                      <a:gd name="T1" fmla="*/ 21 h 21"/>
                      <a:gd name="T2" fmla="*/ 40 w 40"/>
                      <a:gd name="T3" fmla="*/ 21 h 21"/>
                      <a:gd name="T4" fmla="*/ 0 w 40"/>
                      <a:gd name="T5" fmla="*/ 0 h 21"/>
                    </a:gdLst>
                    <a:ahLst/>
                    <a:cxnLst>
                      <a:cxn ang="0">
                        <a:pos x="T0" y="T1"/>
                      </a:cxn>
                      <a:cxn ang="0">
                        <a:pos x="T2" y="T3"/>
                      </a:cxn>
                      <a:cxn ang="0">
                        <a:pos x="T4" y="T5"/>
                      </a:cxn>
                    </a:cxnLst>
                    <a:rect l="0" t="0" r="r" b="b"/>
                    <a:pathLst>
                      <a:path w="40" h="21">
                        <a:moveTo>
                          <a:pt x="0" y="21"/>
                        </a:moveTo>
                        <a:lnTo>
                          <a:pt x="40" y="21"/>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18" name="Freeform 470"/>
                  <p:cNvSpPr>
                    <a:spLocks/>
                  </p:cNvSpPr>
                  <p:nvPr/>
                </p:nvSpPr>
                <p:spPr bwMode="auto">
                  <a:xfrm>
                    <a:off x="2723" y="1733"/>
                    <a:ext cx="40" cy="21"/>
                  </a:xfrm>
                  <a:custGeom>
                    <a:avLst/>
                    <a:gdLst>
                      <a:gd name="T0" fmla="*/ 0 w 40"/>
                      <a:gd name="T1" fmla="*/ 21 h 21"/>
                      <a:gd name="T2" fmla="*/ 40 w 40"/>
                      <a:gd name="T3" fmla="*/ 21 h 21"/>
                      <a:gd name="T4" fmla="*/ 0 w 40"/>
                      <a:gd name="T5" fmla="*/ 0 h 21"/>
                    </a:gdLst>
                    <a:ahLst/>
                    <a:cxnLst>
                      <a:cxn ang="0">
                        <a:pos x="T0" y="T1"/>
                      </a:cxn>
                      <a:cxn ang="0">
                        <a:pos x="T2" y="T3"/>
                      </a:cxn>
                      <a:cxn ang="0">
                        <a:pos x="T4" y="T5"/>
                      </a:cxn>
                    </a:cxnLst>
                    <a:rect l="0" t="0" r="r" b="b"/>
                    <a:pathLst>
                      <a:path w="40" h="21">
                        <a:moveTo>
                          <a:pt x="0" y="21"/>
                        </a:moveTo>
                        <a:lnTo>
                          <a:pt x="40" y="21"/>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19" name="Freeform 471"/>
                  <p:cNvSpPr>
                    <a:spLocks/>
                  </p:cNvSpPr>
                  <p:nvPr/>
                </p:nvSpPr>
                <p:spPr bwMode="auto">
                  <a:xfrm>
                    <a:off x="2723" y="1710"/>
                    <a:ext cx="40" cy="23"/>
                  </a:xfrm>
                  <a:custGeom>
                    <a:avLst/>
                    <a:gdLst>
                      <a:gd name="T0" fmla="*/ 0 w 40"/>
                      <a:gd name="T1" fmla="*/ 23 h 23"/>
                      <a:gd name="T2" fmla="*/ 40 w 40"/>
                      <a:gd name="T3" fmla="*/ 23 h 23"/>
                      <a:gd name="T4" fmla="*/ 0 w 40"/>
                      <a:gd name="T5" fmla="*/ 0 h 23"/>
                    </a:gdLst>
                    <a:ahLst/>
                    <a:cxnLst>
                      <a:cxn ang="0">
                        <a:pos x="T0" y="T1"/>
                      </a:cxn>
                      <a:cxn ang="0">
                        <a:pos x="T2" y="T3"/>
                      </a:cxn>
                      <a:cxn ang="0">
                        <a:pos x="T4" y="T5"/>
                      </a:cxn>
                    </a:cxnLst>
                    <a:rect l="0" t="0" r="r" b="b"/>
                    <a:pathLst>
                      <a:path w="40" h="23">
                        <a:moveTo>
                          <a:pt x="0" y="23"/>
                        </a:moveTo>
                        <a:lnTo>
                          <a:pt x="40" y="23"/>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20" name="Freeform 472"/>
                  <p:cNvSpPr>
                    <a:spLocks/>
                  </p:cNvSpPr>
                  <p:nvPr/>
                </p:nvSpPr>
                <p:spPr bwMode="auto">
                  <a:xfrm>
                    <a:off x="2723" y="1689"/>
                    <a:ext cx="40" cy="21"/>
                  </a:xfrm>
                  <a:custGeom>
                    <a:avLst/>
                    <a:gdLst>
                      <a:gd name="T0" fmla="*/ 0 w 40"/>
                      <a:gd name="T1" fmla="*/ 21 h 21"/>
                      <a:gd name="T2" fmla="*/ 40 w 40"/>
                      <a:gd name="T3" fmla="*/ 21 h 21"/>
                      <a:gd name="T4" fmla="*/ 0 w 40"/>
                      <a:gd name="T5" fmla="*/ 0 h 21"/>
                    </a:gdLst>
                    <a:ahLst/>
                    <a:cxnLst>
                      <a:cxn ang="0">
                        <a:pos x="T0" y="T1"/>
                      </a:cxn>
                      <a:cxn ang="0">
                        <a:pos x="T2" y="T3"/>
                      </a:cxn>
                      <a:cxn ang="0">
                        <a:pos x="T4" y="T5"/>
                      </a:cxn>
                    </a:cxnLst>
                    <a:rect l="0" t="0" r="r" b="b"/>
                    <a:pathLst>
                      <a:path w="40" h="21">
                        <a:moveTo>
                          <a:pt x="0" y="21"/>
                        </a:moveTo>
                        <a:lnTo>
                          <a:pt x="40" y="21"/>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21" name="Freeform 473"/>
                  <p:cNvSpPr>
                    <a:spLocks/>
                  </p:cNvSpPr>
                  <p:nvPr/>
                </p:nvSpPr>
                <p:spPr bwMode="auto">
                  <a:xfrm>
                    <a:off x="2723" y="1667"/>
                    <a:ext cx="40" cy="22"/>
                  </a:xfrm>
                  <a:custGeom>
                    <a:avLst/>
                    <a:gdLst>
                      <a:gd name="T0" fmla="*/ 0 w 40"/>
                      <a:gd name="T1" fmla="*/ 22 h 22"/>
                      <a:gd name="T2" fmla="*/ 40 w 40"/>
                      <a:gd name="T3" fmla="*/ 22 h 22"/>
                      <a:gd name="T4" fmla="*/ 0 w 40"/>
                      <a:gd name="T5" fmla="*/ 0 h 22"/>
                    </a:gdLst>
                    <a:ahLst/>
                    <a:cxnLst>
                      <a:cxn ang="0">
                        <a:pos x="T0" y="T1"/>
                      </a:cxn>
                      <a:cxn ang="0">
                        <a:pos x="T2" y="T3"/>
                      </a:cxn>
                      <a:cxn ang="0">
                        <a:pos x="T4" y="T5"/>
                      </a:cxn>
                    </a:cxnLst>
                    <a:rect l="0" t="0" r="r" b="b"/>
                    <a:pathLst>
                      <a:path w="40" h="22">
                        <a:moveTo>
                          <a:pt x="0" y="22"/>
                        </a:moveTo>
                        <a:lnTo>
                          <a:pt x="40" y="22"/>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22" name="Freeform 474"/>
                  <p:cNvSpPr>
                    <a:spLocks/>
                  </p:cNvSpPr>
                  <p:nvPr/>
                </p:nvSpPr>
                <p:spPr bwMode="auto">
                  <a:xfrm>
                    <a:off x="2723" y="1646"/>
                    <a:ext cx="40" cy="21"/>
                  </a:xfrm>
                  <a:custGeom>
                    <a:avLst/>
                    <a:gdLst>
                      <a:gd name="T0" fmla="*/ 0 w 40"/>
                      <a:gd name="T1" fmla="*/ 21 h 21"/>
                      <a:gd name="T2" fmla="*/ 40 w 40"/>
                      <a:gd name="T3" fmla="*/ 21 h 21"/>
                      <a:gd name="T4" fmla="*/ 1 w 40"/>
                      <a:gd name="T5" fmla="*/ 0 h 21"/>
                      <a:gd name="T6" fmla="*/ 40 w 40"/>
                      <a:gd name="T7" fmla="*/ 0 h 21"/>
                    </a:gdLst>
                    <a:ahLst/>
                    <a:cxnLst>
                      <a:cxn ang="0">
                        <a:pos x="T0" y="T1"/>
                      </a:cxn>
                      <a:cxn ang="0">
                        <a:pos x="T2" y="T3"/>
                      </a:cxn>
                      <a:cxn ang="0">
                        <a:pos x="T4" y="T5"/>
                      </a:cxn>
                      <a:cxn ang="0">
                        <a:pos x="T6" y="T7"/>
                      </a:cxn>
                    </a:cxnLst>
                    <a:rect l="0" t="0" r="r" b="b"/>
                    <a:pathLst>
                      <a:path w="40" h="21">
                        <a:moveTo>
                          <a:pt x="0" y="21"/>
                        </a:moveTo>
                        <a:lnTo>
                          <a:pt x="40" y="21"/>
                        </a:lnTo>
                        <a:lnTo>
                          <a:pt x="1" y="0"/>
                        </a:lnTo>
                        <a:lnTo>
                          <a:pt x="4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23" name="Freeform 475"/>
                  <p:cNvSpPr>
                    <a:spLocks/>
                  </p:cNvSpPr>
                  <p:nvPr/>
                </p:nvSpPr>
                <p:spPr bwMode="auto">
                  <a:xfrm>
                    <a:off x="2713" y="1637"/>
                    <a:ext cx="59" cy="9"/>
                  </a:xfrm>
                  <a:custGeom>
                    <a:avLst/>
                    <a:gdLst>
                      <a:gd name="T0" fmla="*/ 0 w 59"/>
                      <a:gd name="T1" fmla="*/ 0 h 9"/>
                      <a:gd name="T2" fmla="*/ 59 w 59"/>
                      <a:gd name="T3" fmla="*/ 0 h 9"/>
                      <a:gd name="T4" fmla="*/ 50 w 59"/>
                      <a:gd name="T5" fmla="*/ 9 h 9"/>
                      <a:gd name="T6" fmla="*/ 10 w 59"/>
                      <a:gd name="T7" fmla="*/ 9 h 9"/>
                      <a:gd name="T8" fmla="*/ 0 w 59"/>
                      <a:gd name="T9" fmla="*/ 0 h 9"/>
                    </a:gdLst>
                    <a:ahLst/>
                    <a:cxnLst>
                      <a:cxn ang="0">
                        <a:pos x="T0" y="T1"/>
                      </a:cxn>
                      <a:cxn ang="0">
                        <a:pos x="T2" y="T3"/>
                      </a:cxn>
                      <a:cxn ang="0">
                        <a:pos x="T4" y="T5"/>
                      </a:cxn>
                      <a:cxn ang="0">
                        <a:pos x="T6" y="T7"/>
                      </a:cxn>
                      <a:cxn ang="0">
                        <a:pos x="T8" y="T9"/>
                      </a:cxn>
                    </a:cxnLst>
                    <a:rect l="0" t="0" r="r" b="b"/>
                    <a:pathLst>
                      <a:path w="59" h="9">
                        <a:moveTo>
                          <a:pt x="0" y="0"/>
                        </a:moveTo>
                        <a:lnTo>
                          <a:pt x="59" y="0"/>
                        </a:lnTo>
                        <a:lnTo>
                          <a:pt x="50" y="9"/>
                        </a:lnTo>
                        <a:lnTo>
                          <a:pt x="10" y="9"/>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524" name="Group 476"/>
                <p:cNvGrpSpPr>
                  <a:grpSpLocks/>
                </p:cNvGrpSpPr>
                <p:nvPr/>
              </p:nvGrpSpPr>
              <p:grpSpPr bwMode="auto">
                <a:xfrm>
                  <a:off x="3022" y="1554"/>
                  <a:ext cx="139" cy="376"/>
                  <a:chOff x="3138" y="1494"/>
                  <a:chExt cx="139" cy="376"/>
                </a:xfrm>
              </p:grpSpPr>
              <p:sp>
                <p:nvSpPr>
                  <p:cNvPr id="2525" name="Freeform 477"/>
                  <p:cNvSpPr>
                    <a:spLocks/>
                  </p:cNvSpPr>
                  <p:nvPr/>
                </p:nvSpPr>
                <p:spPr bwMode="auto">
                  <a:xfrm>
                    <a:off x="3207" y="1590"/>
                    <a:ext cx="6" cy="12"/>
                  </a:xfrm>
                  <a:custGeom>
                    <a:avLst/>
                    <a:gdLst>
                      <a:gd name="T0" fmla="*/ 3 w 6"/>
                      <a:gd name="T1" fmla="*/ 0 h 12"/>
                      <a:gd name="T2" fmla="*/ 3 w 6"/>
                      <a:gd name="T3" fmla="*/ 0 h 12"/>
                      <a:gd name="T4" fmla="*/ 4 w 6"/>
                      <a:gd name="T5" fmla="*/ 0 h 12"/>
                      <a:gd name="T6" fmla="*/ 4 w 6"/>
                      <a:gd name="T7" fmla="*/ 0 h 12"/>
                      <a:gd name="T8" fmla="*/ 4 w 6"/>
                      <a:gd name="T9" fmla="*/ 1 h 12"/>
                      <a:gd name="T10" fmla="*/ 6 w 6"/>
                      <a:gd name="T11" fmla="*/ 1 h 12"/>
                      <a:gd name="T12" fmla="*/ 6 w 6"/>
                      <a:gd name="T13" fmla="*/ 3 h 12"/>
                      <a:gd name="T14" fmla="*/ 6 w 6"/>
                      <a:gd name="T15" fmla="*/ 4 h 12"/>
                      <a:gd name="T16" fmla="*/ 6 w 6"/>
                      <a:gd name="T17" fmla="*/ 6 h 12"/>
                      <a:gd name="T18" fmla="*/ 6 w 6"/>
                      <a:gd name="T19" fmla="*/ 6 h 12"/>
                      <a:gd name="T20" fmla="*/ 6 w 6"/>
                      <a:gd name="T21" fmla="*/ 7 h 12"/>
                      <a:gd name="T22" fmla="*/ 6 w 6"/>
                      <a:gd name="T23" fmla="*/ 9 h 12"/>
                      <a:gd name="T24" fmla="*/ 4 w 6"/>
                      <a:gd name="T25" fmla="*/ 9 h 12"/>
                      <a:gd name="T26" fmla="*/ 4 w 6"/>
                      <a:gd name="T27" fmla="*/ 10 h 12"/>
                      <a:gd name="T28" fmla="*/ 4 w 6"/>
                      <a:gd name="T29" fmla="*/ 10 h 12"/>
                      <a:gd name="T30" fmla="*/ 3 w 6"/>
                      <a:gd name="T31" fmla="*/ 10 h 12"/>
                      <a:gd name="T32" fmla="*/ 3 w 6"/>
                      <a:gd name="T33" fmla="*/ 12 h 12"/>
                      <a:gd name="T34" fmla="*/ 1 w 6"/>
                      <a:gd name="T35" fmla="*/ 10 h 12"/>
                      <a:gd name="T36" fmla="*/ 1 w 6"/>
                      <a:gd name="T37" fmla="*/ 10 h 12"/>
                      <a:gd name="T38" fmla="*/ 1 w 6"/>
                      <a:gd name="T39" fmla="*/ 10 h 12"/>
                      <a:gd name="T40" fmla="*/ 0 w 6"/>
                      <a:gd name="T41" fmla="*/ 9 h 12"/>
                      <a:gd name="T42" fmla="*/ 0 w 6"/>
                      <a:gd name="T43" fmla="*/ 9 h 12"/>
                      <a:gd name="T44" fmla="*/ 0 w 6"/>
                      <a:gd name="T45" fmla="*/ 7 h 12"/>
                      <a:gd name="T46" fmla="*/ 0 w 6"/>
                      <a:gd name="T47" fmla="*/ 6 h 12"/>
                      <a:gd name="T48" fmla="*/ 0 w 6"/>
                      <a:gd name="T49" fmla="*/ 6 h 12"/>
                      <a:gd name="T50" fmla="*/ 0 w 6"/>
                      <a:gd name="T51" fmla="*/ 4 h 12"/>
                      <a:gd name="T52" fmla="*/ 0 w 6"/>
                      <a:gd name="T53" fmla="*/ 3 h 12"/>
                      <a:gd name="T54" fmla="*/ 0 w 6"/>
                      <a:gd name="T55" fmla="*/ 1 h 12"/>
                      <a:gd name="T56" fmla="*/ 0 w 6"/>
                      <a:gd name="T57" fmla="*/ 1 h 12"/>
                      <a:gd name="T58" fmla="*/ 1 w 6"/>
                      <a:gd name="T59" fmla="*/ 0 h 12"/>
                      <a:gd name="T60" fmla="*/ 1 w 6"/>
                      <a:gd name="T61" fmla="*/ 0 h 12"/>
                      <a:gd name="T62" fmla="*/ 1 w 6"/>
                      <a:gd name="T63" fmla="*/ 0 h 12"/>
                      <a:gd name="T64" fmla="*/ 3 w 6"/>
                      <a:gd name="T6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12">
                        <a:moveTo>
                          <a:pt x="3" y="0"/>
                        </a:moveTo>
                        <a:lnTo>
                          <a:pt x="3" y="0"/>
                        </a:lnTo>
                        <a:lnTo>
                          <a:pt x="4" y="0"/>
                        </a:lnTo>
                        <a:lnTo>
                          <a:pt x="4" y="0"/>
                        </a:lnTo>
                        <a:lnTo>
                          <a:pt x="4" y="1"/>
                        </a:lnTo>
                        <a:lnTo>
                          <a:pt x="6" y="1"/>
                        </a:lnTo>
                        <a:lnTo>
                          <a:pt x="6" y="3"/>
                        </a:lnTo>
                        <a:lnTo>
                          <a:pt x="6" y="4"/>
                        </a:lnTo>
                        <a:lnTo>
                          <a:pt x="6" y="6"/>
                        </a:lnTo>
                        <a:lnTo>
                          <a:pt x="6" y="6"/>
                        </a:lnTo>
                        <a:lnTo>
                          <a:pt x="6" y="7"/>
                        </a:lnTo>
                        <a:lnTo>
                          <a:pt x="6" y="9"/>
                        </a:lnTo>
                        <a:lnTo>
                          <a:pt x="4" y="9"/>
                        </a:lnTo>
                        <a:lnTo>
                          <a:pt x="4" y="10"/>
                        </a:lnTo>
                        <a:lnTo>
                          <a:pt x="4" y="10"/>
                        </a:lnTo>
                        <a:lnTo>
                          <a:pt x="3" y="10"/>
                        </a:lnTo>
                        <a:lnTo>
                          <a:pt x="3" y="12"/>
                        </a:lnTo>
                        <a:lnTo>
                          <a:pt x="1" y="10"/>
                        </a:lnTo>
                        <a:lnTo>
                          <a:pt x="1" y="10"/>
                        </a:lnTo>
                        <a:lnTo>
                          <a:pt x="1" y="10"/>
                        </a:lnTo>
                        <a:lnTo>
                          <a:pt x="0" y="9"/>
                        </a:lnTo>
                        <a:lnTo>
                          <a:pt x="0" y="9"/>
                        </a:lnTo>
                        <a:lnTo>
                          <a:pt x="0" y="7"/>
                        </a:lnTo>
                        <a:lnTo>
                          <a:pt x="0" y="6"/>
                        </a:lnTo>
                        <a:lnTo>
                          <a:pt x="0" y="6"/>
                        </a:lnTo>
                        <a:lnTo>
                          <a:pt x="0" y="4"/>
                        </a:lnTo>
                        <a:lnTo>
                          <a:pt x="0" y="3"/>
                        </a:lnTo>
                        <a:lnTo>
                          <a:pt x="0" y="1"/>
                        </a:lnTo>
                        <a:lnTo>
                          <a:pt x="0" y="1"/>
                        </a:lnTo>
                        <a:lnTo>
                          <a:pt x="1" y="0"/>
                        </a:lnTo>
                        <a:lnTo>
                          <a:pt x="1" y="0"/>
                        </a:lnTo>
                        <a:lnTo>
                          <a:pt x="1" y="0"/>
                        </a:lnTo>
                        <a:lnTo>
                          <a:pt x="3" y="0"/>
                        </a:lnTo>
                        <a:close/>
                      </a:path>
                    </a:pathLst>
                  </a:custGeom>
                  <a:solidFill>
                    <a:srgbClr val="000000"/>
                  </a:solidFill>
                  <a:ln w="9525">
                    <a:solidFill>
                      <a:schemeClr val="hlink"/>
                    </a:solidFill>
                    <a:round/>
                    <a:headEnd/>
                    <a:tailEnd/>
                  </a:ln>
                </p:spPr>
                <p:txBody>
                  <a:bodyPr/>
                  <a:lstStyle/>
                  <a:p>
                    <a:endParaRPr lang="en-US"/>
                  </a:p>
                </p:txBody>
              </p:sp>
              <p:sp>
                <p:nvSpPr>
                  <p:cNvPr id="2526" name="Freeform 478"/>
                  <p:cNvSpPr>
                    <a:spLocks/>
                  </p:cNvSpPr>
                  <p:nvPr/>
                </p:nvSpPr>
                <p:spPr bwMode="auto">
                  <a:xfrm>
                    <a:off x="3207" y="1590"/>
                    <a:ext cx="6" cy="12"/>
                  </a:xfrm>
                  <a:custGeom>
                    <a:avLst/>
                    <a:gdLst>
                      <a:gd name="T0" fmla="*/ 3 w 6"/>
                      <a:gd name="T1" fmla="*/ 0 h 12"/>
                      <a:gd name="T2" fmla="*/ 4 w 6"/>
                      <a:gd name="T3" fmla="*/ 0 h 12"/>
                      <a:gd name="T4" fmla="*/ 4 w 6"/>
                      <a:gd name="T5" fmla="*/ 1 h 12"/>
                      <a:gd name="T6" fmla="*/ 6 w 6"/>
                      <a:gd name="T7" fmla="*/ 1 h 12"/>
                      <a:gd name="T8" fmla="*/ 6 w 6"/>
                      <a:gd name="T9" fmla="*/ 3 h 12"/>
                      <a:gd name="T10" fmla="*/ 6 w 6"/>
                      <a:gd name="T11" fmla="*/ 4 h 12"/>
                      <a:gd name="T12" fmla="*/ 6 w 6"/>
                      <a:gd name="T13" fmla="*/ 6 h 12"/>
                      <a:gd name="T14" fmla="*/ 6 w 6"/>
                      <a:gd name="T15" fmla="*/ 7 h 12"/>
                      <a:gd name="T16" fmla="*/ 6 w 6"/>
                      <a:gd name="T17" fmla="*/ 9 h 12"/>
                      <a:gd name="T18" fmla="*/ 4 w 6"/>
                      <a:gd name="T19" fmla="*/ 9 h 12"/>
                      <a:gd name="T20" fmla="*/ 4 w 6"/>
                      <a:gd name="T21" fmla="*/ 10 h 12"/>
                      <a:gd name="T22" fmla="*/ 3 w 6"/>
                      <a:gd name="T23" fmla="*/ 10 h 12"/>
                      <a:gd name="T24" fmla="*/ 3 w 6"/>
                      <a:gd name="T25" fmla="*/ 12 h 12"/>
                      <a:gd name="T26" fmla="*/ 1 w 6"/>
                      <a:gd name="T27" fmla="*/ 10 h 12"/>
                      <a:gd name="T28" fmla="*/ 0 w 6"/>
                      <a:gd name="T29" fmla="*/ 9 h 12"/>
                      <a:gd name="T30" fmla="*/ 0 w 6"/>
                      <a:gd name="T31" fmla="*/ 7 h 12"/>
                      <a:gd name="T32" fmla="*/ 0 w 6"/>
                      <a:gd name="T33" fmla="*/ 6 h 12"/>
                      <a:gd name="T34" fmla="*/ 0 w 6"/>
                      <a:gd name="T35" fmla="*/ 4 h 12"/>
                      <a:gd name="T36" fmla="*/ 0 w 6"/>
                      <a:gd name="T37" fmla="*/ 3 h 12"/>
                      <a:gd name="T38" fmla="*/ 0 w 6"/>
                      <a:gd name="T39" fmla="*/ 1 h 12"/>
                      <a:gd name="T40" fmla="*/ 1 w 6"/>
                      <a:gd name="T41" fmla="*/ 0 h 12"/>
                      <a:gd name="T42" fmla="*/ 3 w 6"/>
                      <a:gd name="T4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 h="12">
                        <a:moveTo>
                          <a:pt x="3" y="0"/>
                        </a:moveTo>
                        <a:lnTo>
                          <a:pt x="4" y="0"/>
                        </a:lnTo>
                        <a:lnTo>
                          <a:pt x="4" y="1"/>
                        </a:lnTo>
                        <a:lnTo>
                          <a:pt x="6" y="1"/>
                        </a:lnTo>
                        <a:lnTo>
                          <a:pt x="6" y="3"/>
                        </a:lnTo>
                        <a:lnTo>
                          <a:pt x="6" y="4"/>
                        </a:lnTo>
                        <a:lnTo>
                          <a:pt x="6" y="6"/>
                        </a:lnTo>
                        <a:lnTo>
                          <a:pt x="6" y="7"/>
                        </a:lnTo>
                        <a:lnTo>
                          <a:pt x="6" y="9"/>
                        </a:lnTo>
                        <a:lnTo>
                          <a:pt x="4" y="9"/>
                        </a:lnTo>
                        <a:lnTo>
                          <a:pt x="4" y="10"/>
                        </a:lnTo>
                        <a:lnTo>
                          <a:pt x="3" y="10"/>
                        </a:lnTo>
                        <a:lnTo>
                          <a:pt x="3" y="12"/>
                        </a:lnTo>
                        <a:lnTo>
                          <a:pt x="1" y="10"/>
                        </a:lnTo>
                        <a:lnTo>
                          <a:pt x="0" y="9"/>
                        </a:lnTo>
                        <a:lnTo>
                          <a:pt x="0" y="7"/>
                        </a:lnTo>
                        <a:lnTo>
                          <a:pt x="0" y="6"/>
                        </a:lnTo>
                        <a:lnTo>
                          <a:pt x="0" y="4"/>
                        </a:lnTo>
                        <a:lnTo>
                          <a:pt x="0" y="3"/>
                        </a:lnTo>
                        <a:lnTo>
                          <a:pt x="0" y="1"/>
                        </a:lnTo>
                        <a:lnTo>
                          <a:pt x="1" y="0"/>
                        </a:lnTo>
                        <a:lnTo>
                          <a:pt x="3"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27" name="Freeform 479"/>
                  <p:cNvSpPr>
                    <a:spLocks/>
                  </p:cNvSpPr>
                  <p:nvPr/>
                </p:nvSpPr>
                <p:spPr bwMode="auto">
                  <a:xfrm>
                    <a:off x="3138" y="1503"/>
                    <a:ext cx="92" cy="367"/>
                  </a:xfrm>
                  <a:custGeom>
                    <a:avLst/>
                    <a:gdLst>
                      <a:gd name="T0" fmla="*/ 50 w 92"/>
                      <a:gd name="T1" fmla="*/ 0 h 367"/>
                      <a:gd name="T2" fmla="*/ 50 w 92"/>
                      <a:gd name="T3" fmla="*/ 180 h 367"/>
                      <a:gd name="T4" fmla="*/ 0 w 92"/>
                      <a:gd name="T5" fmla="*/ 367 h 367"/>
                      <a:gd name="T6" fmla="*/ 10 w 92"/>
                      <a:gd name="T7" fmla="*/ 367 h 367"/>
                      <a:gd name="T8" fmla="*/ 38 w 92"/>
                      <a:gd name="T9" fmla="*/ 269 h 367"/>
                      <a:gd name="T10" fmla="*/ 92 w 92"/>
                      <a:gd name="T11" fmla="*/ 176 h 367"/>
                    </a:gdLst>
                    <a:ahLst/>
                    <a:cxnLst>
                      <a:cxn ang="0">
                        <a:pos x="T0" y="T1"/>
                      </a:cxn>
                      <a:cxn ang="0">
                        <a:pos x="T2" y="T3"/>
                      </a:cxn>
                      <a:cxn ang="0">
                        <a:pos x="T4" y="T5"/>
                      </a:cxn>
                      <a:cxn ang="0">
                        <a:pos x="T6" y="T7"/>
                      </a:cxn>
                      <a:cxn ang="0">
                        <a:pos x="T8" y="T9"/>
                      </a:cxn>
                      <a:cxn ang="0">
                        <a:pos x="T10" y="T11"/>
                      </a:cxn>
                    </a:cxnLst>
                    <a:rect l="0" t="0" r="r" b="b"/>
                    <a:pathLst>
                      <a:path w="92" h="367">
                        <a:moveTo>
                          <a:pt x="50" y="0"/>
                        </a:moveTo>
                        <a:lnTo>
                          <a:pt x="50" y="180"/>
                        </a:lnTo>
                        <a:lnTo>
                          <a:pt x="0" y="367"/>
                        </a:lnTo>
                        <a:lnTo>
                          <a:pt x="10" y="367"/>
                        </a:lnTo>
                        <a:lnTo>
                          <a:pt x="38" y="269"/>
                        </a:lnTo>
                        <a:lnTo>
                          <a:pt x="92" y="176"/>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28" name="Freeform 480"/>
                  <p:cNvSpPr>
                    <a:spLocks/>
                  </p:cNvSpPr>
                  <p:nvPr/>
                </p:nvSpPr>
                <p:spPr bwMode="auto">
                  <a:xfrm>
                    <a:off x="3190" y="1503"/>
                    <a:ext cx="87" cy="367"/>
                  </a:xfrm>
                  <a:custGeom>
                    <a:avLst/>
                    <a:gdLst>
                      <a:gd name="T0" fmla="*/ 38 w 87"/>
                      <a:gd name="T1" fmla="*/ 0 h 367"/>
                      <a:gd name="T2" fmla="*/ 38 w 87"/>
                      <a:gd name="T3" fmla="*/ 180 h 367"/>
                      <a:gd name="T4" fmla="*/ 87 w 87"/>
                      <a:gd name="T5" fmla="*/ 367 h 367"/>
                      <a:gd name="T6" fmla="*/ 77 w 87"/>
                      <a:gd name="T7" fmla="*/ 367 h 367"/>
                      <a:gd name="T8" fmla="*/ 52 w 87"/>
                      <a:gd name="T9" fmla="*/ 269 h 367"/>
                      <a:gd name="T10" fmla="*/ 0 w 87"/>
                      <a:gd name="T11" fmla="*/ 176 h 367"/>
                    </a:gdLst>
                    <a:ahLst/>
                    <a:cxnLst>
                      <a:cxn ang="0">
                        <a:pos x="T0" y="T1"/>
                      </a:cxn>
                      <a:cxn ang="0">
                        <a:pos x="T2" y="T3"/>
                      </a:cxn>
                      <a:cxn ang="0">
                        <a:pos x="T4" y="T5"/>
                      </a:cxn>
                      <a:cxn ang="0">
                        <a:pos x="T6" y="T7"/>
                      </a:cxn>
                      <a:cxn ang="0">
                        <a:pos x="T8" y="T9"/>
                      </a:cxn>
                      <a:cxn ang="0">
                        <a:pos x="T10" y="T11"/>
                      </a:cxn>
                    </a:cxnLst>
                    <a:rect l="0" t="0" r="r" b="b"/>
                    <a:pathLst>
                      <a:path w="87" h="367">
                        <a:moveTo>
                          <a:pt x="38" y="0"/>
                        </a:moveTo>
                        <a:lnTo>
                          <a:pt x="38" y="180"/>
                        </a:lnTo>
                        <a:lnTo>
                          <a:pt x="87" y="367"/>
                        </a:lnTo>
                        <a:lnTo>
                          <a:pt x="77" y="367"/>
                        </a:lnTo>
                        <a:lnTo>
                          <a:pt x="52" y="269"/>
                        </a:lnTo>
                        <a:lnTo>
                          <a:pt x="0" y="176"/>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29" name="Freeform 481"/>
                  <p:cNvSpPr>
                    <a:spLocks/>
                  </p:cNvSpPr>
                  <p:nvPr/>
                </p:nvSpPr>
                <p:spPr bwMode="auto">
                  <a:xfrm>
                    <a:off x="3188" y="1658"/>
                    <a:ext cx="40" cy="21"/>
                  </a:xfrm>
                  <a:custGeom>
                    <a:avLst/>
                    <a:gdLst>
                      <a:gd name="T0" fmla="*/ 0 w 40"/>
                      <a:gd name="T1" fmla="*/ 21 h 21"/>
                      <a:gd name="T2" fmla="*/ 40 w 40"/>
                      <a:gd name="T3" fmla="*/ 21 h 21"/>
                      <a:gd name="T4" fmla="*/ 0 w 40"/>
                      <a:gd name="T5" fmla="*/ 0 h 21"/>
                    </a:gdLst>
                    <a:ahLst/>
                    <a:cxnLst>
                      <a:cxn ang="0">
                        <a:pos x="T0" y="T1"/>
                      </a:cxn>
                      <a:cxn ang="0">
                        <a:pos x="T2" y="T3"/>
                      </a:cxn>
                      <a:cxn ang="0">
                        <a:pos x="T4" y="T5"/>
                      </a:cxn>
                    </a:cxnLst>
                    <a:rect l="0" t="0" r="r" b="b"/>
                    <a:pathLst>
                      <a:path w="40" h="21">
                        <a:moveTo>
                          <a:pt x="0" y="21"/>
                        </a:moveTo>
                        <a:lnTo>
                          <a:pt x="40" y="21"/>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30" name="Freeform 482"/>
                  <p:cNvSpPr>
                    <a:spLocks/>
                  </p:cNvSpPr>
                  <p:nvPr/>
                </p:nvSpPr>
                <p:spPr bwMode="auto">
                  <a:xfrm>
                    <a:off x="3188" y="1635"/>
                    <a:ext cx="40" cy="21"/>
                  </a:xfrm>
                  <a:custGeom>
                    <a:avLst/>
                    <a:gdLst>
                      <a:gd name="T0" fmla="*/ 0 w 40"/>
                      <a:gd name="T1" fmla="*/ 21 h 21"/>
                      <a:gd name="T2" fmla="*/ 40 w 40"/>
                      <a:gd name="T3" fmla="*/ 21 h 21"/>
                      <a:gd name="T4" fmla="*/ 0 w 40"/>
                      <a:gd name="T5" fmla="*/ 0 h 21"/>
                    </a:gdLst>
                    <a:ahLst/>
                    <a:cxnLst>
                      <a:cxn ang="0">
                        <a:pos x="T0" y="T1"/>
                      </a:cxn>
                      <a:cxn ang="0">
                        <a:pos x="T2" y="T3"/>
                      </a:cxn>
                      <a:cxn ang="0">
                        <a:pos x="T4" y="T5"/>
                      </a:cxn>
                    </a:cxnLst>
                    <a:rect l="0" t="0" r="r" b="b"/>
                    <a:pathLst>
                      <a:path w="40" h="21">
                        <a:moveTo>
                          <a:pt x="0" y="21"/>
                        </a:moveTo>
                        <a:lnTo>
                          <a:pt x="40" y="21"/>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31" name="Freeform 483"/>
                  <p:cNvSpPr>
                    <a:spLocks/>
                  </p:cNvSpPr>
                  <p:nvPr/>
                </p:nvSpPr>
                <p:spPr bwMode="auto">
                  <a:xfrm>
                    <a:off x="3188" y="1613"/>
                    <a:ext cx="40" cy="22"/>
                  </a:xfrm>
                  <a:custGeom>
                    <a:avLst/>
                    <a:gdLst>
                      <a:gd name="T0" fmla="*/ 0 w 40"/>
                      <a:gd name="T1" fmla="*/ 22 h 22"/>
                      <a:gd name="T2" fmla="*/ 40 w 40"/>
                      <a:gd name="T3" fmla="*/ 22 h 22"/>
                      <a:gd name="T4" fmla="*/ 0 w 40"/>
                      <a:gd name="T5" fmla="*/ 0 h 22"/>
                    </a:gdLst>
                    <a:ahLst/>
                    <a:cxnLst>
                      <a:cxn ang="0">
                        <a:pos x="T0" y="T1"/>
                      </a:cxn>
                      <a:cxn ang="0">
                        <a:pos x="T2" y="T3"/>
                      </a:cxn>
                      <a:cxn ang="0">
                        <a:pos x="T4" y="T5"/>
                      </a:cxn>
                    </a:cxnLst>
                    <a:rect l="0" t="0" r="r" b="b"/>
                    <a:pathLst>
                      <a:path w="40" h="22">
                        <a:moveTo>
                          <a:pt x="0" y="22"/>
                        </a:moveTo>
                        <a:lnTo>
                          <a:pt x="40" y="22"/>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32" name="Freeform 484"/>
                  <p:cNvSpPr>
                    <a:spLocks/>
                  </p:cNvSpPr>
                  <p:nvPr/>
                </p:nvSpPr>
                <p:spPr bwMode="auto">
                  <a:xfrm>
                    <a:off x="3188" y="1591"/>
                    <a:ext cx="40" cy="22"/>
                  </a:xfrm>
                  <a:custGeom>
                    <a:avLst/>
                    <a:gdLst>
                      <a:gd name="T0" fmla="*/ 0 w 40"/>
                      <a:gd name="T1" fmla="*/ 22 h 22"/>
                      <a:gd name="T2" fmla="*/ 40 w 40"/>
                      <a:gd name="T3" fmla="*/ 22 h 22"/>
                      <a:gd name="T4" fmla="*/ 0 w 40"/>
                      <a:gd name="T5" fmla="*/ 0 h 22"/>
                    </a:gdLst>
                    <a:ahLst/>
                    <a:cxnLst>
                      <a:cxn ang="0">
                        <a:pos x="T0" y="T1"/>
                      </a:cxn>
                      <a:cxn ang="0">
                        <a:pos x="T2" y="T3"/>
                      </a:cxn>
                      <a:cxn ang="0">
                        <a:pos x="T4" y="T5"/>
                      </a:cxn>
                    </a:cxnLst>
                    <a:rect l="0" t="0" r="r" b="b"/>
                    <a:pathLst>
                      <a:path w="40" h="22">
                        <a:moveTo>
                          <a:pt x="0" y="22"/>
                        </a:moveTo>
                        <a:lnTo>
                          <a:pt x="40" y="22"/>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33" name="Freeform 485"/>
                  <p:cNvSpPr>
                    <a:spLocks/>
                  </p:cNvSpPr>
                  <p:nvPr/>
                </p:nvSpPr>
                <p:spPr bwMode="auto">
                  <a:xfrm>
                    <a:off x="3188" y="1569"/>
                    <a:ext cx="40" cy="21"/>
                  </a:xfrm>
                  <a:custGeom>
                    <a:avLst/>
                    <a:gdLst>
                      <a:gd name="T0" fmla="*/ 0 w 40"/>
                      <a:gd name="T1" fmla="*/ 21 h 21"/>
                      <a:gd name="T2" fmla="*/ 40 w 40"/>
                      <a:gd name="T3" fmla="*/ 21 h 21"/>
                      <a:gd name="T4" fmla="*/ 0 w 40"/>
                      <a:gd name="T5" fmla="*/ 0 h 21"/>
                    </a:gdLst>
                    <a:ahLst/>
                    <a:cxnLst>
                      <a:cxn ang="0">
                        <a:pos x="T0" y="T1"/>
                      </a:cxn>
                      <a:cxn ang="0">
                        <a:pos x="T2" y="T3"/>
                      </a:cxn>
                      <a:cxn ang="0">
                        <a:pos x="T4" y="T5"/>
                      </a:cxn>
                    </a:cxnLst>
                    <a:rect l="0" t="0" r="r" b="b"/>
                    <a:pathLst>
                      <a:path w="40" h="21">
                        <a:moveTo>
                          <a:pt x="0" y="21"/>
                        </a:moveTo>
                        <a:lnTo>
                          <a:pt x="40" y="21"/>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34" name="Freeform 486"/>
                  <p:cNvSpPr>
                    <a:spLocks/>
                  </p:cNvSpPr>
                  <p:nvPr/>
                </p:nvSpPr>
                <p:spPr bwMode="auto">
                  <a:xfrm>
                    <a:off x="3188" y="1546"/>
                    <a:ext cx="40" cy="23"/>
                  </a:xfrm>
                  <a:custGeom>
                    <a:avLst/>
                    <a:gdLst>
                      <a:gd name="T0" fmla="*/ 0 w 40"/>
                      <a:gd name="T1" fmla="*/ 23 h 23"/>
                      <a:gd name="T2" fmla="*/ 40 w 40"/>
                      <a:gd name="T3" fmla="*/ 23 h 23"/>
                      <a:gd name="T4" fmla="*/ 0 w 40"/>
                      <a:gd name="T5" fmla="*/ 0 h 23"/>
                    </a:gdLst>
                    <a:ahLst/>
                    <a:cxnLst>
                      <a:cxn ang="0">
                        <a:pos x="T0" y="T1"/>
                      </a:cxn>
                      <a:cxn ang="0">
                        <a:pos x="T2" y="T3"/>
                      </a:cxn>
                      <a:cxn ang="0">
                        <a:pos x="T4" y="T5"/>
                      </a:cxn>
                    </a:cxnLst>
                    <a:rect l="0" t="0" r="r" b="b"/>
                    <a:pathLst>
                      <a:path w="40" h="23">
                        <a:moveTo>
                          <a:pt x="0" y="23"/>
                        </a:moveTo>
                        <a:lnTo>
                          <a:pt x="40" y="23"/>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35" name="Freeform 487"/>
                  <p:cNvSpPr>
                    <a:spLocks/>
                  </p:cNvSpPr>
                  <p:nvPr/>
                </p:nvSpPr>
                <p:spPr bwMode="auto">
                  <a:xfrm>
                    <a:off x="3188" y="1525"/>
                    <a:ext cx="40" cy="21"/>
                  </a:xfrm>
                  <a:custGeom>
                    <a:avLst/>
                    <a:gdLst>
                      <a:gd name="T0" fmla="*/ 0 w 40"/>
                      <a:gd name="T1" fmla="*/ 21 h 21"/>
                      <a:gd name="T2" fmla="*/ 40 w 40"/>
                      <a:gd name="T3" fmla="*/ 21 h 21"/>
                      <a:gd name="T4" fmla="*/ 0 w 40"/>
                      <a:gd name="T5" fmla="*/ 0 h 21"/>
                    </a:gdLst>
                    <a:ahLst/>
                    <a:cxnLst>
                      <a:cxn ang="0">
                        <a:pos x="T0" y="T1"/>
                      </a:cxn>
                      <a:cxn ang="0">
                        <a:pos x="T2" y="T3"/>
                      </a:cxn>
                      <a:cxn ang="0">
                        <a:pos x="T4" y="T5"/>
                      </a:cxn>
                    </a:cxnLst>
                    <a:rect l="0" t="0" r="r" b="b"/>
                    <a:pathLst>
                      <a:path w="40" h="21">
                        <a:moveTo>
                          <a:pt x="0" y="21"/>
                        </a:moveTo>
                        <a:lnTo>
                          <a:pt x="40" y="21"/>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36" name="Freeform 488"/>
                  <p:cNvSpPr>
                    <a:spLocks/>
                  </p:cNvSpPr>
                  <p:nvPr/>
                </p:nvSpPr>
                <p:spPr bwMode="auto">
                  <a:xfrm>
                    <a:off x="3188" y="1503"/>
                    <a:ext cx="40" cy="22"/>
                  </a:xfrm>
                  <a:custGeom>
                    <a:avLst/>
                    <a:gdLst>
                      <a:gd name="T0" fmla="*/ 0 w 40"/>
                      <a:gd name="T1" fmla="*/ 22 h 22"/>
                      <a:gd name="T2" fmla="*/ 40 w 40"/>
                      <a:gd name="T3" fmla="*/ 22 h 22"/>
                      <a:gd name="T4" fmla="*/ 2 w 40"/>
                      <a:gd name="T5" fmla="*/ 0 h 22"/>
                      <a:gd name="T6" fmla="*/ 40 w 40"/>
                      <a:gd name="T7" fmla="*/ 1 h 22"/>
                    </a:gdLst>
                    <a:ahLst/>
                    <a:cxnLst>
                      <a:cxn ang="0">
                        <a:pos x="T0" y="T1"/>
                      </a:cxn>
                      <a:cxn ang="0">
                        <a:pos x="T2" y="T3"/>
                      </a:cxn>
                      <a:cxn ang="0">
                        <a:pos x="T4" y="T5"/>
                      </a:cxn>
                      <a:cxn ang="0">
                        <a:pos x="T6" y="T7"/>
                      </a:cxn>
                    </a:cxnLst>
                    <a:rect l="0" t="0" r="r" b="b"/>
                    <a:pathLst>
                      <a:path w="40" h="22">
                        <a:moveTo>
                          <a:pt x="0" y="22"/>
                        </a:moveTo>
                        <a:lnTo>
                          <a:pt x="40" y="22"/>
                        </a:lnTo>
                        <a:lnTo>
                          <a:pt x="2" y="0"/>
                        </a:lnTo>
                        <a:lnTo>
                          <a:pt x="40" y="1"/>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37" name="Freeform 489"/>
                  <p:cNvSpPr>
                    <a:spLocks/>
                  </p:cNvSpPr>
                  <p:nvPr/>
                </p:nvSpPr>
                <p:spPr bwMode="auto">
                  <a:xfrm>
                    <a:off x="3179" y="1494"/>
                    <a:ext cx="59" cy="9"/>
                  </a:xfrm>
                  <a:custGeom>
                    <a:avLst/>
                    <a:gdLst>
                      <a:gd name="T0" fmla="*/ 0 w 59"/>
                      <a:gd name="T1" fmla="*/ 0 h 9"/>
                      <a:gd name="T2" fmla="*/ 59 w 59"/>
                      <a:gd name="T3" fmla="*/ 0 h 9"/>
                      <a:gd name="T4" fmla="*/ 49 w 59"/>
                      <a:gd name="T5" fmla="*/ 9 h 9"/>
                      <a:gd name="T6" fmla="*/ 9 w 59"/>
                      <a:gd name="T7" fmla="*/ 9 h 9"/>
                      <a:gd name="T8" fmla="*/ 0 w 59"/>
                      <a:gd name="T9" fmla="*/ 0 h 9"/>
                    </a:gdLst>
                    <a:ahLst/>
                    <a:cxnLst>
                      <a:cxn ang="0">
                        <a:pos x="T0" y="T1"/>
                      </a:cxn>
                      <a:cxn ang="0">
                        <a:pos x="T2" y="T3"/>
                      </a:cxn>
                      <a:cxn ang="0">
                        <a:pos x="T4" y="T5"/>
                      </a:cxn>
                      <a:cxn ang="0">
                        <a:pos x="T6" y="T7"/>
                      </a:cxn>
                      <a:cxn ang="0">
                        <a:pos x="T8" y="T9"/>
                      </a:cxn>
                    </a:cxnLst>
                    <a:rect l="0" t="0" r="r" b="b"/>
                    <a:pathLst>
                      <a:path w="59" h="9">
                        <a:moveTo>
                          <a:pt x="0" y="0"/>
                        </a:moveTo>
                        <a:lnTo>
                          <a:pt x="59" y="0"/>
                        </a:lnTo>
                        <a:lnTo>
                          <a:pt x="49" y="9"/>
                        </a:lnTo>
                        <a:lnTo>
                          <a:pt x="9" y="9"/>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38" name="Freeform 490"/>
                  <p:cNvSpPr>
                    <a:spLocks/>
                  </p:cNvSpPr>
                  <p:nvPr/>
                </p:nvSpPr>
                <p:spPr bwMode="auto">
                  <a:xfrm>
                    <a:off x="3173" y="1613"/>
                    <a:ext cx="72" cy="7"/>
                  </a:xfrm>
                  <a:custGeom>
                    <a:avLst/>
                    <a:gdLst>
                      <a:gd name="T0" fmla="*/ 10 w 72"/>
                      <a:gd name="T1" fmla="*/ 0 h 7"/>
                      <a:gd name="T2" fmla="*/ 62 w 72"/>
                      <a:gd name="T3" fmla="*/ 0 h 7"/>
                      <a:gd name="T4" fmla="*/ 72 w 72"/>
                      <a:gd name="T5" fmla="*/ 7 h 7"/>
                      <a:gd name="T6" fmla="*/ 0 w 72"/>
                      <a:gd name="T7" fmla="*/ 7 h 7"/>
                      <a:gd name="T8" fmla="*/ 10 w 72"/>
                      <a:gd name="T9" fmla="*/ 0 h 7"/>
                    </a:gdLst>
                    <a:ahLst/>
                    <a:cxnLst>
                      <a:cxn ang="0">
                        <a:pos x="T0" y="T1"/>
                      </a:cxn>
                      <a:cxn ang="0">
                        <a:pos x="T2" y="T3"/>
                      </a:cxn>
                      <a:cxn ang="0">
                        <a:pos x="T4" y="T5"/>
                      </a:cxn>
                      <a:cxn ang="0">
                        <a:pos x="T6" y="T7"/>
                      </a:cxn>
                      <a:cxn ang="0">
                        <a:pos x="T8" y="T9"/>
                      </a:cxn>
                    </a:cxnLst>
                    <a:rect l="0" t="0" r="r" b="b"/>
                    <a:pathLst>
                      <a:path w="72" h="7">
                        <a:moveTo>
                          <a:pt x="10" y="0"/>
                        </a:moveTo>
                        <a:lnTo>
                          <a:pt x="62" y="0"/>
                        </a:lnTo>
                        <a:lnTo>
                          <a:pt x="72" y="7"/>
                        </a:lnTo>
                        <a:lnTo>
                          <a:pt x="0" y="7"/>
                        </a:lnTo>
                        <a:lnTo>
                          <a:pt x="1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39" name="Freeform 491"/>
                  <p:cNvSpPr>
                    <a:spLocks/>
                  </p:cNvSpPr>
                  <p:nvPr/>
                </p:nvSpPr>
                <p:spPr bwMode="auto">
                  <a:xfrm>
                    <a:off x="3155" y="1620"/>
                    <a:ext cx="19" cy="14"/>
                  </a:xfrm>
                  <a:custGeom>
                    <a:avLst/>
                    <a:gdLst>
                      <a:gd name="T0" fmla="*/ 18 w 19"/>
                      <a:gd name="T1" fmla="*/ 0 h 14"/>
                      <a:gd name="T2" fmla="*/ 18 w 19"/>
                      <a:gd name="T3" fmla="*/ 0 h 14"/>
                      <a:gd name="T4" fmla="*/ 18 w 19"/>
                      <a:gd name="T5" fmla="*/ 0 h 14"/>
                      <a:gd name="T6" fmla="*/ 18 w 19"/>
                      <a:gd name="T7" fmla="*/ 0 h 14"/>
                      <a:gd name="T8" fmla="*/ 18 w 19"/>
                      <a:gd name="T9" fmla="*/ 0 h 14"/>
                      <a:gd name="T10" fmla="*/ 19 w 19"/>
                      <a:gd name="T11" fmla="*/ 0 h 14"/>
                      <a:gd name="T12" fmla="*/ 19 w 19"/>
                      <a:gd name="T13" fmla="*/ 0 h 14"/>
                      <a:gd name="T14" fmla="*/ 19 w 19"/>
                      <a:gd name="T15" fmla="*/ 0 h 14"/>
                      <a:gd name="T16" fmla="*/ 19 w 19"/>
                      <a:gd name="T17" fmla="*/ 2 h 14"/>
                      <a:gd name="T18" fmla="*/ 19 w 19"/>
                      <a:gd name="T19" fmla="*/ 2 h 14"/>
                      <a:gd name="T20" fmla="*/ 19 w 19"/>
                      <a:gd name="T21" fmla="*/ 2 h 14"/>
                      <a:gd name="T22" fmla="*/ 19 w 19"/>
                      <a:gd name="T23" fmla="*/ 2 h 14"/>
                      <a:gd name="T24" fmla="*/ 19 w 19"/>
                      <a:gd name="T25" fmla="*/ 2 h 14"/>
                      <a:gd name="T26" fmla="*/ 19 w 19"/>
                      <a:gd name="T27" fmla="*/ 2 h 14"/>
                      <a:gd name="T28" fmla="*/ 19 w 19"/>
                      <a:gd name="T29" fmla="*/ 2 h 14"/>
                      <a:gd name="T30" fmla="*/ 18 w 19"/>
                      <a:gd name="T31" fmla="*/ 3 h 14"/>
                      <a:gd name="T32" fmla="*/ 18 w 19"/>
                      <a:gd name="T33" fmla="*/ 3 h 14"/>
                      <a:gd name="T34" fmla="*/ 0 w 19"/>
                      <a:gd name="T35" fmla="*/ 14 h 14"/>
                      <a:gd name="T36" fmla="*/ 0 w 19"/>
                      <a:gd name="T37" fmla="*/ 14 h 14"/>
                      <a:gd name="T38" fmla="*/ 0 w 19"/>
                      <a:gd name="T39" fmla="*/ 14 h 14"/>
                      <a:gd name="T40" fmla="*/ 0 w 19"/>
                      <a:gd name="T41" fmla="*/ 14 h 14"/>
                      <a:gd name="T42" fmla="*/ 0 w 19"/>
                      <a:gd name="T43" fmla="*/ 14 h 14"/>
                      <a:gd name="T44" fmla="*/ 0 w 19"/>
                      <a:gd name="T45" fmla="*/ 14 h 14"/>
                      <a:gd name="T46" fmla="*/ 0 w 19"/>
                      <a:gd name="T47" fmla="*/ 12 h 14"/>
                      <a:gd name="T48" fmla="*/ 0 w 19"/>
                      <a:gd name="T49" fmla="*/ 12 h 14"/>
                      <a:gd name="T50" fmla="*/ 0 w 19"/>
                      <a:gd name="T51" fmla="*/ 12 h 14"/>
                      <a:gd name="T52" fmla="*/ 0 w 19"/>
                      <a:gd name="T53" fmla="*/ 12 h 14"/>
                      <a:gd name="T54" fmla="*/ 0 w 19"/>
                      <a:gd name="T55" fmla="*/ 12 h 14"/>
                      <a:gd name="T56" fmla="*/ 0 w 19"/>
                      <a:gd name="T57" fmla="*/ 12 h 14"/>
                      <a:gd name="T58" fmla="*/ 0 w 19"/>
                      <a:gd name="T59" fmla="*/ 12 h 14"/>
                      <a:gd name="T60" fmla="*/ 0 w 19"/>
                      <a:gd name="T61" fmla="*/ 12 h 14"/>
                      <a:gd name="T62" fmla="*/ 0 w 19"/>
                      <a:gd name="T63" fmla="*/ 11 h 14"/>
                      <a:gd name="T64" fmla="*/ 0 w 19"/>
                      <a:gd name="T65"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4">
                        <a:moveTo>
                          <a:pt x="0" y="12"/>
                        </a:moveTo>
                        <a:lnTo>
                          <a:pt x="18" y="0"/>
                        </a:lnTo>
                        <a:lnTo>
                          <a:pt x="18" y="0"/>
                        </a:lnTo>
                        <a:lnTo>
                          <a:pt x="18" y="0"/>
                        </a:lnTo>
                        <a:lnTo>
                          <a:pt x="18" y="0"/>
                        </a:lnTo>
                        <a:lnTo>
                          <a:pt x="18" y="0"/>
                        </a:lnTo>
                        <a:lnTo>
                          <a:pt x="18" y="0"/>
                        </a:lnTo>
                        <a:lnTo>
                          <a:pt x="18" y="0"/>
                        </a:lnTo>
                        <a:lnTo>
                          <a:pt x="18" y="0"/>
                        </a:lnTo>
                        <a:lnTo>
                          <a:pt x="18" y="0"/>
                        </a:lnTo>
                        <a:lnTo>
                          <a:pt x="18" y="0"/>
                        </a:lnTo>
                        <a:lnTo>
                          <a:pt x="19" y="0"/>
                        </a:lnTo>
                        <a:lnTo>
                          <a:pt x="19" y="0"/>
                        </a:lnTo>
                        <a:lnTo>
                          <a:pt x="19" y="0"/>
                        </a:lnTo>
                        <a:lnTo>
                          <a:pt x="19" y="0"/>
                        </a:lnTo>
                        <a:lnTo>
                          <a:pt x="19" y="0"/>
                        </a:lnTo>
                        <a:lnTo>
                          <a:pt x="19" y="0"/>
                        </a:lnTo>
                        <a:lnTo>
                          <a:pt x="19" y="2"/>
                        </a:lnTo>
                        <a:lnTo>
                          <a:pt x="19" y="2"/>
                        </a:lnTo>
                        <a:lnTo>
                          <a:pt x="19" y="2"/>
                        </a:lnTo>
                        <a:lnTo>
                          <a:pt x="19" y="2"/>
                        </a:lnTo>
                        <a:lnTo>
                          <a:pt x="19" y="2"/>
                        </a:lnTo>
                        <a:lnTo>
                          <a:pt x="19" y="2"/>
                        </a:lnTo>
                        <a:lnTo>
                          <a:pt x="19" y="2"/>
                        </a:lnTo>
                        <a:lnTo>
                          <a:pt x="19" y="2"/>
                        </a:lnTo>
                        <a:lnTo>
                          <a:pt x="19" y="2"/>
                        </a:lnTo>
                        <a:lnTo>
                          <a:pt x="19" y="2"/>
                        </a:lnTo>
                        <a:lnTo>
                          <a:pt x="19" y="2"/>
                        </a:lnTo>
                        <a:lnTo>
                          <a:pt x="19" y="2"/>
                        </a:lnTo>
                        <a:lnTo>
                          <a:pt x="19" y="2"/>
                        </a:lnTo>
                        <a:lnTo>
                          <a:pt x="18" y="3"/>
                        </a:lnTo>
                        <a:lnTo>
                          <a:pt x="18" y="3"/>
                        </a:lnTo>
                        <a:lnTo>
                          <a:pt x="18" y="3"/>
                        </a:lnTo>
                        <a:lnTo>
                          <a:pt x="18" y="3"/>
                        </a:lnTo>
                        <a:lnTo>
                          <a:pt x="0" y="14"/>
                        </a:lnTo>
                        <a:lnTo>
                          <a:pt x="0" y="14"/>
                        </a:lnTo>
                        <a:lnTo>
                          <a:pt x="0" y="14"/>
                        </a:lnTo>
                        <a:lnTo>
                          <a:pt x="0" y="14"/>
                        </a:lnTo>
                        <a:lnTo>
                          <a:pt x="0" y="14"/>
                        </a:lnTo>
                        <a:lnTo>
                          <a:pt x="0" y="14"/>
                        </a:lnTo>
                        <a:lnTo>
                          <a:pt x="0" y="14"/>
                        </a:lnTo>
                        <a:lnTo>
                          <a:pt x="0" y="14"/>
                        </a:lnTo>
                        <a:lnTo>
                          <a:pt x="0" y="14"/>
                        </a:lnTo>
                        <a:lnTo>
                          <a:pt x="0" y="14"/>
                        </a:lnTo>
                        <a:lnTo>
                          <a:pt x="0" y="14"/>
                        </a:lnTo>
                        <a:lnTo>
                          <a:pt x="0" y="14"/>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1"/>
                        </a:lnTo>
                        <a:lnTo>
                          <a:pt x="0" y="11"/>
                        </a:lnTo>
                        <a:lnTo>
                          <a:pt x="0" y="11"/>
                        </a:lnTo>
                        <a:lnTo>
                          <a:pt x="0" y="12"/>
                        </a:lnTo>
                        <a:lnTo>
                          <a:pt x="0" y="12"/>
                        </a:lnTo>
                        <a:close/>
                      </a:path>
                    </a:pathLst>
                  </a:custGeom>
                  <a:solidFill>
                    <a:srgbClr val="000000"/>
                  </a:solidFill>
                  <a:ln w="9525">
                    <a:solidFill>
                      <a:schemeClr val="hlink"/>
                    </a:solidFill>
                    <a:round/>
                    <a:headEnd/>
                    <a:tailEnd/>
                  </a:ln>
                </p:spPr>
                <p:txBody>
                  <a:bodyPr/>
                  <a:lstStyle/>
                  <a:p>
                    <a:endParaRPr lang="en-US"/>
                  </a:p>
                </p:txBody>
              </p:sp>
              <p:sp>
                <p:nvSpPr>
                  <p:cNvPr id="2540" name="Freeform 492"/>
                  <p:cNvSpPr>
                    <a:spLocks/>
                  </p:cNvSpPr>
                  <p:nvPr/>
                </p:nvSpPr>
                <p:spPr bwMode="auto">
                  <a:xfrm>
                    <a:off x="3155" y="1620"/>
                    <a:ext cx="19" cy="14"/>
                  </a:xfrm>
                  <a:custGeom>
                    <a:avLst/>
                    <a:gdLst>
                      <a:gd name="T0" fmla="*/ 0 w 19"/>
                      <a:gd name="T1" fmla="*/ 12 h 14"/>
                      <a:gd name="T2" fmla="*/ 18 w 19"/>
                      <a:gd name="T3" fmla="*/ 0 h 14"/>
                      <a:gd name="T4" fmla="*/ 19 w 19"/>
                      <a:gd name="T5" fmla="*/ 0 h 14"/>
                      <a:gd name="T6" fmla="*/ 19 w 19"/>
                      <a:gd name="T7" fmla="*/ 2 h 14"/>
                      <a:gd name="T8" fmla="*/ 18 w 19"/>
                      <a:gd name="T9" fmla="*/ 3 h 14"/>
                      <a:gd name="T10" fmla="*/ 0 w 19"/>
                      <a:gd name="T11" fmla="*/ 14 h 14"/>
                      <a:gd name="T12" fmla="*/ 0 w 19"/>
                      <a:gd name="T13" fmla="*/ 12 h 14"/>
                      <a:gd name="T14" fmla="*/ 0 w 19"/>
                      <a:gd name="T15" fmla="*/ 11 h 14"/>
                      <a:gd name="T16" fmla="*/ 0 w 19"/>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4">
                        <a:moveTo>
                          <a:pt x="0" y="12"/>
                        </a:moveTo>
                        <a:lnTo>
                          <a:pt x="18" y="0"/>
                        </a:lnTo>
                        <a:lnTo>
                          <a:pt x="19" y="0"/>
                        </a:lnTo>
                        <a:lnTo>
                          <a:pt x="19" y="2"/>
                        </a:lnTo>
                        <a:lnTo>
                          <a:pt x="18" y="3"/>
                        </a:lnTo>
                        <a:lnTo>
                          <a:pt x="0" y="14"/>
                        </a:lnTo>
                        <a:lnTo>
                          <a:pt x="0" y="12"/>
                        </a:lnTo>
                        <a:lnTo>
                          <a:pt x="0" y="11"/>
                        </a:lnTo>
                        <a:lnTo>
                          <a:pt x="0" y="12"/>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41" name="Freeform 493"/>
                  <p:cNvSpPr>
                    <a:spLocks/>
                  </p:cNvSpPr>
                  <p:nvPr/>
                </p:nvSpPr>
                <p:spPr bwMode="auto">
                  <a:xfrm>
                    <a:off x="3154" y="1631"/>
                    <a:ext cx="1" cy="3"/>
                  </a:xfrm>
                  <a:custGeom>
                    <a:avLst/>
                    <a:gdLst>
                      <a:gd name="T0" fmla="*/ 1 w 1"/>
                      <a:gd name="T1" fmla="*/ 0 h 3"/>
                      <a:gd name="T2" fmla="*/ 1 w 1"/>
                      <a:gd name="T3" fmla="*/ 1 h 3"/>
                      <a:gd name="T4" fmla="*/ 1 w 1"/>
                      <a:gd name="T5" fmla="*/ 1 h 3"/>
                      <a:gd name="T6" fmla="*/ 1 w 1"/>
                      <a:gd name="T7" fmla="*/ 1 h 3"/>
                      <a:gd name="T8" fmla="*/ 1 w 1"/>
                      <a:gd name="T9" fmla="*/ 1 h 3"/>
                      <a:gd name="T10" fmla="*/ 1 w 1"/>
                      <a:gd name="T11" fmla="*/ 1 h 3"/>
                      <a:gd name="T12" fmla="*/ 1 w 1"/>
                      <a:gd name="T13" fmla="*/ 1 h 3"/>
                      <a:gd name="T14" fmla="*/ 1 w 1"/>
                      <a:gd name="T15" fmla="*/ 1 h 3"/>
                      <a:gd name="T16" fmla="*/ 1 w 1"/>
                      <a:gd name="T17" fmla="*/ 1 h 3"/>
                      <a:gd name="T18" fmla="*/ 1 w 1"/>
                      <a:gd name="T19" fmla="*/ 3 h 3"/>
                      <a:gd name="T20" fmla="*/ 1 w 1"/>
                      <a:gd name="T21" fmla="*/ 3 h 3"/>
                      <a:gd name="T22" fmla="*/ 1 w 1"/>
                      <a:gd name="T23" fmla="*/ 3 h 3"/>
                      <a:gd name="T24" fmla="*/ 1 w 1"/>
                      <a:gd name="T25" fmla="*/ 3 h 3"/>
                      <a:gd name="T26" fmla="*/ 1 w 1"/>
                      <a:gd name="T27" fmla="*/ 3 h 3"/>
                      <a:gd name="T28" fmla="*/ 1 w 1"/>
                      <a:gd name="T29" fmla="*/ 3 h 3"/>
                      <a:gd name="T30" fmla="*/ 1 w 1"/>
                      <a:gd name="T31" fmla="*/ 3 h 3"/>
                      <a:gd name="T32" fmla="*/ 1 w 1"/>
                      <a:gd name="T33" fmla="*/ 3 h 3"/>
                      <a:gd name="T34" fmla="*/ 1 w 1"/>
                      <a:gd name="T35" fmla="*/ 3 h 3"/>
                      <a:gd name="T36" fmla="*/ 1 w 1"/>
                      <a:gd name="T37" fmla="*/ 3 h 3"/>
                      <a:gd name="T38" fmla="*/ 1 w 1"/>
                      <a:gd name="T39" fmla="*/ 3 h 3"/>
                      <a:gd name="T40" fmla="*/ 1 w 1"/>
                      <a:gd name="T41" fmla="*/ 3 h 3"/>
                      <a:gd name="T42" fmla="*/ 1 w 1"/>
                      <a:gd name="T43" fmla="*/ 3 h 3"/>
                      <a:gd name="T44" fmla="*/ 0 w 1"/>
                      <a:gd name="T45" fmla="*/ 3 h 3"/>
                      <a:gd name="T46" fmla="*/ 0 w 1"/>
                      <a:gd name="T47" fmla="*/ 3 h 3"/>
                      <a:gd name="T48" fmla="*/ 0 w 1"/>
                      <a:gd name="T49" fmla="*/ 1 h 3"/>
                      <a:gd name="T50" fmla="*/ 0 w 1"/>
                      <a:gd name="T51" fmla="*/ 1 h 3"/>
                      <a:gd name="T52" fmla="*/ 0 w 1"/>
                      <a:gd name="T53" fmla="*/ 1 h 3"/>
                      <a:gd name="T54" fmla="*/ 1 w 1"/>
                      <a:gd name="T55" fmla="*/ 1 h 3"/>
                      <a:gd name="T56" fmla="*/ 1 w 1"/>
                      <a:gd name="T57" fmla="*/ 1 h 3"/>
                      <a:gd name="T58" fmla="*/ 1 w 1"/>
                      <a:gd name="T59" fmla="*/ 1 h 3"/>
                      <a:gd name="T60" fmla="*/ 1 w 1"/>
                      <a:gd name="T61" fmla="*/ 1 h 3"/>
                      <a:gd name="T62" fmla="*/ 1 w 1"/>
                      <a:gd name="T63" fmla="*/ 1 h 3"/>
                      <a:gd name="T64" fmla="*/ 1 w 1"/>
                      <a:gd name="T6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 h="3">
                        <a:moveTo>
                          <a:pt x="1" y="0"/>
                        </a:moveTo>
                        <a:lnTo>
                          <a:pt x="1" y="1"/>
                        </a:lnTo>
                        <a:lnTo>
                          <a:pt x="1" y="1"/>
                        </a:lnTo>
                        <a:lnTo>
                          <a:pt x="1" y="1"/>
                        </a:lnTo>
                        <a:lnTo>
                          <a:pt x="1" y="1"/>
                        </a:lnTo>
                        <a:lnTo>
                          <a:pt x="1" y="1"/>
                        </a:lnTo>
                        <a:lnTo>
                          <a:pt x="1" y="1"/>
                        </a:lnTo>
                        <a:lnTo>
                          <a:pt x="1" y="1"/>
                        </a:lnTo>
                        <a:lnTo>
                          <a:pt x="1" y="1"/>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0" y="3"/>
                        </a:lnTo>
                        <a:lnTo>
                          <a:pt x="0" y="3"/>
                        </a:lnTo>
                        <a:lnTo>
                          <a:pt x="0" y="1"/>
                        </a:lnTo>
                        <a:lnTo>
                          <a:pt x="0" y="1"/>
                        </a:lnTo>
                        <a:lnTo>
                          <a:pt x="0" y="1"/>
                        </a:lnTo>
                        <a:lnTo>
                          <a:pt x="1" y="1"/>
                        </a:lnTo>
                        <a:lnTo>
                          <a:pt x="1" y="1"/>
                        </a:lnTo>
                        <a:lnTo>
                          <a:pt x="1" y="1"/>
                        </a:lnTo>
                        <a:lnTo>
                          <a:pt x="1" y="1"/>
                        </a:lnTo>
                        <a:lnTo>
                          <a:pt x="1" y="1"/>
                        </a:lnTo>
                        <a:lnTo>
                          <a:pt x="1" y="0"/>
                        </a:lnTo>
                        <a:close/>
                      </a:path>
                    </a:pathLst>
                  </a:custGeom>
                  <a:solidFill>
                    <a:srgbClr val="000000"/>
                  </a:solidFill>
                  <a:ln w="9525">
                    <a:solidFill>
                      <a:schemeClr val="hlink"/>
                    </a:solidFill>
                    <a:round/>
                    <a:headEnd/>
                    <a:tailEnd/>
                  </a:ln>
                </p:spPr>
                <p:txBody>
                  <a:bodyPr/>
                  <a:lstStyle/>
                  <a:p>
                    <a:endParaRPr lang="en-US"/>
                  </a:p>
                </p:txBody>
              </p:sp>
              <p:sp>
                <p:nvSpPr>
                  <p:cNvPr id="2542" name="Freeform 494"/>
                  <p:cNvSpPr>
                    <a:spLocks/>
                  </p:cNvSpPr>
                  <p:nvPr/>
                </p:nvSpPr>
                <p:spPr bwMode="auto">
                  <a:xfrm>
                    <a:off x="3154" y="1631"/>
                    <a:ext cx="1" cy="3"/>
                  </a:xfrm>
                  <a:custGeom>
                    <a:avLst/>
                    <a:gdLst>
                      <a:gd name="T0" fmla="*/ 1 w 1"/>
                      <a:gd name="T1" fmla="*/ 0 h 3"/>
                      <a:gd name="T2" fmla="*/ 1 w 1"/>
                      <a:gd name="T3" fmla="*/ 1 h 3"/>
                      <a:gd name="T4" fmla="*/ 1 w 1"/>
                      <a:gd name="T5" fmla="*/ 3 h 3"/>
                      <a:gd name="T6" fmla="*/ 0 w 1"/>
                      <a:gd name="T7" fmla="*/ 3 h 3"/>
                      <a:gd name="T8" fmla="*/ 0 w 1"/>
                      <a:gd name="T9" fmla="*/ 1 h 3"/>
                      <a:gd name="T10" fmla="*/ 1 w 1"/>
                      <a:gd name="T11" fmla="*/ 1 h 3"/>
                      <a:gd name="T12" fmla="*/ 1 w 1"/>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1" y="0"/>
                        </a:moveTo>
                        <a:lnTo>
                          <a:pt x="1" y="1"/>
                        </a:lnTo>
                        <a:lnTo>
                          <a:pt x="1" y="3"/>
                        </a:lnTo>
                        <a:lnTo>
                          <a:pt x="0" y="3"/>
                        </a:lnTo>
                        <a:lnTo>
                          <a:pt x="0" y="1"/>
                        </a:lnTo>
                        <a:lnTo>
                          <a:pt x="1" y="1"/>
                        </a:lnTo>
                        <a:lnTo>
                          <a:pt x="1"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43" name="Freeform 495"/>
                  <p:cNvSpPr>
                    <a:spLocks/>
                  </p:cNvSpPr>
                  <p:nvPr/>
                </p:nvSpPr>
                <p:spPr bwMode="auto">
                  <a:xfrm>
                    <a:off x="3244" y="1620"/>
                    <a:ext cx="19" cy="14"/>
                  </a:xfrm>
                  <a:custGeom>
                    <a:avLst/>
                    <a:gdLst>
                      <a:gd name="T0" fmla="*/ 0 w 19"/>
                      <a:gd name="T1" fmla="*/ 0 h 14"/>
                      <a:gd name="T2" fmla="*/ 0 w 19"/>
                      <a:gd name="T3" fmla="*/ 0 h 14"/>
                      <a:gd name="T4" fmla="*/ 0 w 19"/>
                      <a:gd name="T5" fmla="*/ 0 h 14"/>
                      <a:gd name="T6" fmla="*/ 0 w 19"/>
                      <a:gd name="T7" fmla="*/ 0 h 14"/>
                      <a:gd name="T8" fmla="*/ 0 w 19"/>
                      <a:gd name="T9" fmla="*/ 0 h 14"/>
                      <a:gd name="T10" fmla="*/ 0 w 19"/>
                      <a:gd name="T11" fmla="*/ 0 h 14"/>
                      <a:gd name="T12" fmla="*/ 0 w 19"/>
                      <a:gd name="T13" fmla="*/ 0 h 14"/>
                      <a:gd name="T14" fmla="*/ 0 w 19"/>
                      <a:gd name="T15" fmla="*/ 0 h 14"/>
                      <a:gd name="T16" fmla="*/ 0 w 19"/>
                      <a:gd name="T17" fmla="*/ 0 h 14"/>
                      <a:gd name="T18" fmla="*/ 0 w 19"/>
                      <a:gd name="T19" fmla="*/ 2 h 14"/>
                      <a:gd name="T20" fmla="*/ 0 w 19"/>
                      <a:gd name="T21" fmla="*/ 2 h 14"/>
                      <a:gd name="T22" fmla="*/ 0 w 19"/>
                      <a:gd name="T23" fmla="*/ 2 h 14"/>
                      <a:gd name="T24" fmla="*/ 0 w 19"/>
                      <a:gd name="T25" fmla="*/ 2 h 14"/>
                      <a:gd name="T26" fmla="*/ 0 w 19"/>
                      <a:gd name="T27" fmla="*/ 2 h 14"/>
                      <a:gd name="T28" fmla="*/ 0 w 19"/>
                      <a:gd name="T29" fmla="*/ 2 h 14"/>
                      <a:gd name="T30" fmla="*/ 0 w 19"/>
                      <a:gd name="T31" fmla="*/ 2 h 14"/>
                      <a:gd name="T32" fmla="*/ 0 w 19"/>
                      <a:gd name="T33" fmla="*/ 2 h 14"/>
                      <a:gd name="T34" fmla="*/ 19 w 19"/>
                      <a:gd name="T35" fmla="*/ 14 h 14"/>
                      <a:gd name="T36" fmla="*/ 19 w 19"/>
                      <a:gd name="T37" fmla="*/ 14 h 14"/>
                      <a:gd name="T38" fmla="*/ 17 w 19"/>
                      <a:gd name="T39" fmla="*/ 14 h 14"/>
                      <a:gd name="T40" fmla="*/ 17 w 19"/>
                      <a:gd name="T41" fmla="*/ 14 h 14"/>
                      <a:gd name="T42" fmla="*/ 17 w 19"/>
                      <a:gd name="T43" fmla="*/ 14 h 14"/>
                      <a:gd name="T44" fmla="*/ 17 w 19"/>
                      <a:gd name="T45" fmla="*/ 12 h 14"/>
                      <a:gd name="T46" fmla="*/ 17 w 19"/>
                      <a:gd name="T47" fmla="*/ 12 h 14"/>
                      <a:gd name="T48" fmla="*/ 17 w 19"/>
                      <a:gd name="T49" fmla="*/ 12 h 14"/>
                      <a:gd name="T50" fmla="*/ 17 w 19"/>
                      <a:gd name="T51" fmla="*/ 12 h 14"/>
                      <a:gd name="T52" fmla="*/ 17 w 19"/>
                      <a:gd name="T53" fmla="*/ 12 h 14"/>
                      <a:gd name="T54" fmla="*/ 17 w 19"/>
                      <a:gd name="T55" fmla="*/ 12 h 14"/>
                      <a:gd name="T56" fmla="*/ 19 w 19"/>
                      <a:gd name="T57" fmla="*/ 11 h 14"/>
                      <a:gd name="T58" fmla="*/ 19 w 19"/>
                      <a:gd name="T59" fmla="*/ 11 h 14"/>
                      <a:gd name="T60" fmla="*/ 19 w 19"/>
                      <a:gd name="T61" fmla="*/ 11 h 14"/>
                      <a:gd name="T62" fmla="*/ 19 w 19"/>
                      <a:gd name="T63" fmla="*/ 11 h 14"/>
                      <a:gd name="T64" fmla="*/ 19 w 19"/>
                      <a:gd name="T65"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4">
                        <a:moveTo>
                          <a:pt x="19" y="11"/>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19" y="14"/>
                        </a:lnTo>
                        <a:lnTo>
                          <a:pt x="19" y="14"/>
                        </a:lnTo>
                        <a:lnTo>
                          <a:pt x="19" y="14"/>
                        </a:lnTo>
                        <a:lnTo>
                          <a:pt x="19" y="14"/>
                        </a:lnTo>
                        <a:lnTo>
                          <a:pt x="17" y="14"/>
                        </a:lnTo>
                        <a:lnTo>
                          <a:pt x="17" y="14"/>
                        </a:lnTo>
                        <a:lnTo>
                          <a:pt x="17" y="14"/>
                        </a:lnTo>
                        <a:lnTo>
                          <a:pt x="17" y="14"/>
                        </a:lnTo>
                        <a:lnTo>
                          <a:pt x="17" y="14"/>
                        </a:lnTo>
                        <a:lnTo>
                          <a:pt x="17" y="14"/>
                        </a:lnTo>
                        <a:lnTo>
                          <a:pt x="17" y="12"/>
                        </a:lnTo>
                        <a:lnTo>
                          <a:pt x="17" y="12"/>
                        </a:lnTo>
                        <a:lnTo>
                          <a:pt x="17" y="12"/>
                        </a:lnTo>
                        <a:lnTo>
                          <a:pt x="17" y="12"/>
                        </a:lnTo>
                        <a:lnTo>
                          <a:pt x="17" y="12"/>
                        </a:lnTo>
                        <a:lnTo>
                          <a:pt x="17" y="12"/>
                        </a:lnTo>
                        <a:lnTo>
                          <a:pt x="17" y="12"/>
                        </a:lnTo>
                        <a:lnTo>
                          <a:pt x="17" y="12"/>
                        </a:lnTo>
                        <a:lnTo>
                          <a:pt x="17" y="12"/>
                        </a:lnTo>
                        <a:lnTo>
                          <a:pt x="17" y="12"/>
                        </a:lnTo>
                        <a:lnTo>
                          <a:pt x="17" y="12"/>
                        </a:lnTo>
                        <a:lnTo>
                          <a:pt x="17" y="12"/>
                        </a:lnTo>
                        <a:lnTo>
                          <a:pt x="17" y="12"/>
                        </a:lnTo>
                        <a:lnTo>
                          <a:pt x="19" y="11"/>
                        </a:lnTo>
                        <a:lnTo>
                          <a:pt x="19" y="11"/>
                        </a:lnTo>
                        <a:lnTo>
                          <a:pt x="19" y="11"/>
                        </a:lnTo>
                        <a:lnTo>
                          <a:pt x="19" y="11"/>
                        </a:lnTo>
                        <a:lnTo>
                          <a:pt x="19" y="11"/>
                        </a:lnTo>
                        <a:lnTo>
                          <a:pt x="19" y="11"/>
                        </a:lnTo>
                        <a:lnTo>
                          <a:pt x="19" y="11"/>
                        </a:lnTo>
                        <a:lnTo>
                          <a:pt x="19" y="11"/>
                        </a:lnTo>
                        <a:lnTo>
                          <a:pt x="19" y="11"/>
                        </a:lnTo>
                        <a:lnTo>
                          <a:pt x="19" y="11"/>
                        </a:lnTo>
                        <a:close/>
                      </a:path>
                    </a:pathLst>
                  </a:custGeom>
                  <a:solidFill>
                    <a:srgbClr val="000000"/>
                  </a:solidFill>
                  <a:ln w="9525">
                    <a:solidFill>
                      <a:schemeClr val="hlink"/>
                    </a:solidFill>
                    <a:round/>
                    <a:headEnd/>
                    <a:tailEnd/>
                  </a:ln>
                </p:spPr>
                <p:txBody>
                  <a:bodyPr/>
                  <a:lstStyle/>
                  <a:p>
                    <a:endParaRPr lang="en-US"/>
                  </a:p>
                </p:txBody>
              </p:sp>
              <p:sp>
                <p:nvSpPr>
                  <p:cNvPr id="2544" name="Freeform 496"/>
                  <p:cNvSpPr>
                    <a:spLocks/>
                  </p:cNvSpPr>
                  <p:nvPr/>
                </p:nvSpPr>
                <p:spPr bwMode="auto">
                  <a:xfrm>
                    <a:off x="3244" y="1620"/>
                    <a:ext cx="19" cy="14"/>
                  </a:xfrm>
                  <a:custGeom>
                    <a:avLst/>
                    <a:gdLst>
                      <a:gd name="T0" fmla="*/ 19 w 19"/>
                      <a:gd name="T1" fmla="*/ 11 h 14"/>
                      <a:gd name="T2" fmla="*/ 0 w 19"/>
                      <a:gd name="T3" fmla="*/ 0 h 14"/>
                      <a:gd name="T4" fmla="*/ 0 w 19"/>
                      <a:gd name="T5" fmla="*/ 2 h 14"/>
                      <a:gd name="T6" fmla="*/ 19 w 19"/>
                      <a:gd name="T7" fmla="*/ 14 h 14"/>
                      <a:gd name="T8" fmla="*/ 17 w 19"/>
                      <a:gd name="T9" fmla="*/ 14 h 14"/>
                      <a:gd name="T10" fmla="*/ 17 w 19"/>
                      <a:gd name="T11" fmla="*/ 12 h 14"/>
                      <a:gd name="T12" fmla="*/ 19 w 19"/>
                      <a:gd name="T13" fmla="*/ 11 h 14"/>
                    </a:gdLst>
                    <a:ahLst/>
                    <a:cxnLst>
                      <a:cxn ang="0">
                        <a:pos x="T0" y="T1"/>
                      </a:cxn>
                      <a:cxn ang="0">
                        <a:pos x="T2" y="T3"/>
                      </a:cxn>
                      <a:cxn ang="0">
                        <a:pos x="T4" y="T5"/>
                      </a:cxn>
                      <a:cxn ang="0">
                        <a:pos x="T6" y="T7"/>
                      </a:cxn>
                      <a:cxn ang="0">
                        <a:pos x="T8" y="T9"/>
                      </a:cxn>
                      <a:cxn ang="0">
                        <a:pos x="T10" y="T11"/>
                      </a:cxn>
                      <a:cxn ang="0">
                        <a:pos x="T12" y="T13"/>
                      </a:cxn>
                    </a:cxnLst>
                    <a:rect l="0" t="0" r="r" b="b"/>
                    <a:pathLst>
                      <a:path w="19" h="14">
                        <a:moveTo>
                          <a:pt x="19" y="11"/>
                        </a:moveTo>
                        <a:lnTo>
                          <a:pt x="0" y="0"/>
                        </a:lnTo>
                        <a:lnTo>
                          <a:pt x="0" y="2"/>
                        </a:lnTo>
                        <a:lnTo>
                          <a:pt x="19" y="14"/>
                        </a:lnTo>
                        <a:lnTo>
                          <a:pt x="17" y="14"/>
                        </a:lnTo>
                        <a:lnTo>
                          <a:pt x="17" y="12"/>
                        </a:lnTo>
                        <a:lnTo>
                          <a:pt x="19" y="11"/>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45" name="Freeform 497"/>
                  <p:cNvSpPr>
                    <a:spLocks/>
                  </p:cNvSpPr>
                  <p:nvPr/>
                </p:nvSpPr>
                <p:spPr bwMode="auto">
                  <a:xfrm>
                    <a:off x="3261" y="1631"/>
                    <a:ext cx="2" cy="3"/>
                  </a:xfrm>
                  <a:custGeom>
                    <a:avLst/>
                    <a:gdLst>
                      <a:gd name="T0" fmla="*/ 2 w 2"/>
                      <a:gd name="T1" fmla="*/ 0 h 3"/>
                      <a:gd name="T2" fmla="*/ 2 w 2"/>
                      <a:gd name="T3" fmla="*/ 0 h 3"/>
                      <a:gd name="T4" fmla="*/ 2 w 2"/>
                      <a:gd name="T5" fmla="*/ 0 h 3"/>
                      <a:gd name="T6" fmla="*/ 2 w 2"/>
                      <a:gd name="T7" fmla="*/ 0 h 3"/>
                      <a:gd name="T8" fmla="*/ 0 w 2"/>
                      <a:gd name="T9" fmla="*/ 1 h 3"/>
                      <a:gd name="T10" fmla="*/ 0 w 2"/>
                      <a:gd name="T11" fmla="*/ 1 h 3"/>
                      <a:gd name="T12" fmla="*/ 0 w 2"/>
                      <a:gd name="T13" fmla="*/ 1 h 3"/>
                      <a:gd name="T14" fmla="*/ 0 w 2"/>
                      <a:gd name="T15" fmla="*/ 1 h 3"/>
                      <a:gd name="T16" fmla="*/ 0 w 2"/>
                      <a:gd name="T17" fmla="*/ 1 h 3"/>
                      <a:gd name="T18" fmla="*/ 0 w 2"/>
                      <a:gd name="T19" fmla="*/ 1 h 3"/>
                      <a:gd name="T20" fmla="*/ 0 w 2"/>
                      <a:gd name="T21" fmla="*/ 3 h 3"/>
                      <a:gd name="T22" fmla="*/ 0 w 2"/>
                      <a:gd name="T23" fmla="*/ 3 h 3"/>
                      <a:gd name="T24" fmla="*/ 0 w 2"/>
                      <a:gd name="T25" fmla="*/ 3 h 3"/>
                      <a:gd name="T26" fmla="*/ 2 w 2"/>
                      <a:gd name="T27" fmla="*/ 3 h 3"/>
                      <a:gd name="T28" fmla="*/ 2 w 2"/>
                      <a:gd name="T29" fmla="*/ 3 h 3"/>
                      <a:gd name="T30" fmla="*/ 2 w 2"/>
                      <a:gd name="T31" fmla="*/ 3 h 3"/>
                      <a:gd name="T32" fmla="*/ 2 w 2"/>
                      <a:gd name="T33" fmla="*/ 3 h 3"/>
                      <a:gd name="T34" fmla="*/ 2 w 2"/>
                      <a:gd name="T35" fmla="*/ 3 h 3"/>
                      <a:gd name="T36" fmla="*/ 2 w 2"/>
                      <a:gd name="T37" fmla="*/ 3 h 3"/>
                      <a:gd name="T38" fmla="*/ 2 w 2"/>
                      <a:gd name="T39" fmla="*/ 3 h 3"/>
                      <a:gd name="T40" fmla="*/ 2 w 2"/>
                      <a:gd name="T41" fmla="*/ 3 h 3"/>
                      <a:gd name="T42" fmla="*/ 2 w 2"/>
                      <a:gd name="T43" fmla="*/ 3 h 3"/>
                      <a:gd name="T44" fmla="*/ 2 w 2"/>
                      <a:gd name="T45" fmla="*/ 3 h 3"/>
                      <a:gd name="T46" fmla="*/ 2 w 2"/>
                      <a:gd name="T47" fmla="*/ 1 h 3"/>
                      <a:gd name="T48" fmla="*/ 2 w 2"/>
                      <a:gd name="T49" fmla="*/ 1 h 3"/>
                      <a:gd name="T50" fmla="*/ 2 w 2"/>
                      <a:gd name="T51" fmla="*/ 1 h 3"/>
                      <a:gd name="T52" fmla="*/ 2 w 2"/>
                      <a:gd name="T53" fmla="*/ 1 h 3"/>
                      <a:gd name="T54" fmla="*/ 2 w 2"/>
                      <a:gd name="T55" fmla="*/ 1 h 3"/>
                      <a:gd name="T56" fmla="*/ 2 w 2"/>
                      <a:gd name="T57" fmla="*/ 1 h 3"/>
                      <a:gd name="T58" fmla="*/ 2 w 2"/>
                      <a:gd name="T59" fmla="*/ 0 h 3"/>
                      <a:gd name="T60" fmla="*/ 2 w 2"/>
                      <a:gd name="T61" fmla="*/ 0 h 3"/>
                      <a:gd name="T62" fmla="*/ 2 w 2"/>
                      <a:gd name="T63" fmla="*/ 0 h 3"/>
                      <a:gd name="T64" fmla="*/ 2 w 2"/>
                      <a:gd name="T6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 h="3">
                        <a:moveTo>
                          <a:pt x="2" y="0"/>
                        </a:moveTo>
                        <a:lnTo>
                          <a:pt x="2" y="0"/>
                        </a:lnTo>
                        <a:lnTo>
                          <a:pt x="2" y="0"/>
                        </a:lnTo>
                        <a:lnTo>
                          <a:pt x="2" y="0"/>
                        </a:lnTo>
                        <a:lnTo>
                          <a:pt x="0" y="1"/>
                        </a:lnTo>
                        <a:lnTo>
                          <a:pt x="0" y="1"/>
                        </a:lnTo>
                        <a:lnTo>
                          <a:pt x="0" y="1"/>
                        </a:lnTo>
                        <a:lnTo>
                          <a:pt x="0" y="1"/>
                        </a:lnTo>
                        <a:lnTo>
                          <a:pt x="0" y="1"/>
                        </a:lnTo>
                        <a:lnTo>
                          <a:pt x="0" y="1"/>
                        </a:lnTo>
                        <a:lnTo>
                          <a:pt x="0" y="3"/>
                        </a:lnTo>
                        <a:lnTo>
                          <a:pt x="0" y="3"/>
                        </a:lnTo>
                        <a:lnTo>
                          <a:pt x="0" y="3"/>
                        </a:lnTo>
                        <a:lnTo>
                          <a:pt x="2" y="3"/>
                        </a:lnTo>
                        <a:lnTo>
                          <a:pt x="2" y="3"/>
                        </a:lnTo>
                        <a:lnTo>
                          <a:pt x="2" y="3"/>
                        </a:lnTo>
                        <a:lnTo>
                          <a:pt x="2" y="3"/>
                        </a:lnTo>
                        <a:lnTo>
                          <a:pt x="2" y="3"/>
                        </a:lnTo>
                        <a:lnTo>
                          <a:pt x="2" y="3"/>
                        </a:lnTo>
                        <a:lnTo>
                          <a:pt x="2" y="3"/>
                        </a:lnTo>
                        <a:lnTo>
                          <a:pt x="2" y="3"/>
                        </a:lnTo>
                        <a:lnTo>
                          <a:pt x="2" y="3"/>
                        </a:lnTo>
                        <a:lnTo>
                          <a:pt x="2" y="3"/>
                        </a:lnTo>
                        <a:lnTo>
                          <a:pt x="2" y="1"/>
                        </a:lnTo>
                        <a:lnTo>
                          <a:pt x="2" y="1"/>
                        </a:lnTo>
                        <a:lnTo>
                          <a:pt x="2" y="1"/>
                        </a:lnTo>
                        <a:lnTo>
                          <a:pt x="2" y="1"/>
                        </a:lnTo>
                        <a:lnTo>
                          <a:pt x="2" y="1"/>
                        </a:lnTo>
                        <a:lnTo>
                          <a:pt x="2" y="1"/>
                        </a:lnTo>
                        <a:lnTo>
                          <a:pt x="2" y="0"/>
                        </a:lnTo>
                        <a:lnTo>
                          <a:pt x="2" y="0"/>
                        </a:lnTo>
                        <a:lnTo>
                          <a:pt x="2" y="0"/>
                        </a:lnTo>
                        <a:lnTo>
                          <a:pt x="2" y="0"/>
                        </a:lnTo>
                        <a:close/>
                      </a:path>
                    </a:pathLst>
                  </a:custGeom>
                  <a:solidFill>
                    <a:srgbClr val="000000"/>
                  </a:solidFill>
                  <a:ln w="9525">
                    <a:solidFill>
                      <a:schemeClr val="hlink"/>
                    </a:solidFill>
                    <a:round/>
                    <a:headEnd/>
                    <a:tailEnd/>
                  </a:ln>
                </p:spPr>
                <p:txBody>
                  <a:bodyPr/>
                  <a:lstStyle/>
                  <a:p>
                    <a:endParaRPr lang="en-US"/>
                  </a:p>
                </p:txBody>
              </p:sp>
              <p:sp>
                <p:nvSpPr>
                  <p:cNvPr id="2546" name="Freeform 498"/>
                  <p:cNvSpPr>
                    <a:spLocks/>
                  </p:cNvSpPr>
                  <p:nvPr/>
                </p:nvSpPr>
                <p:spPr bwMode="auto">
                  <a:xfrm>
                    <a:off x="3261" y="1631"/>
                    <a:ext cx="2" cy="3"/>
                  </a:xfrm>
                  <a:custGeom>
                    <a:avLst/>
                    <a:gdLst>
                      <a:gd name="T0" fmla="*/ 2 w 2"/>
                      <a:gd name="T1" fmla="*/ 0 h 3"/>
                      <a:gd name="T2" fmla="*/ 0 w 2"/>
                      <a:gd name="T3" fmla="*/ 1 h 3"/>
                      <a:gd name="T4" fmla="*/ 0 w 2"/>
                      <a:gd name="T5" fmla="*/ 3 h 3"/>
                      <a:gd name="T6" fmla="*/ 2 w 2"/>
                      <a:gd name="T7" fmla="*/ 3 h 3"/>
                      <a:gd name="T8" fmla="*/ 2 w 2"/>
                      <a:gd name="T9" fmla="*/ 1 h 3"/>
                      <a:gd name="T10" fmla="*/ 2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2" y="0"/>
                        </a:moveTo>
                        <a:lnTo>
                          <a:pt x="0" y="1"/>
                        </a:lnTo>
                        <a:lnTo>
                          <a:pt x="0" y="3"/>
                        </a:lnTo>
                        <a:lnTo>
                          <a:pt x="2" y="3"/>
                        </a:lnTo>
                        <a:lnTo>
                          <a:pt x="2" y="1"/>
                        </a:lnTo>
                        <a:lnTo>
                          <a:pt x="2"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47" name="Freeform 499"/>
                  <p:cNvSpPr>
                    <a:spLocks/>
                  </p:cNvSpPr>
                  <p:nvPr/>
                </p:nvSpPr>
                <p:spPr bwMode="auto">
                  <a:xfrm>
                    <a:off x="3173" y="1570"/>
                    <a:ext cx="72" cy="9"/>
                  </a:xfrm>
                  <a:custGeom>
                    <a:avLst/>
                    <a:gdLst>
                      <a:gd name="T0" fmla="*/ 10 w 72"/>
                      <a:gd name="T1" fmla="*/ 0 h 9"/>
                      <a:gd name="T2" fmla="*/ 62 w 72"/>
                      <a:gd name="T3" fmla="*/ 0 h 9"/>
                      <a:gd name="T4" fmla="*/ 72 w 72"/>
                      <a:gd name="T5" fmla="*/ 9 h 9"/>
                      <a:gd name="T6" fmla="*/ 0 w 72"/>
                      <a:gd name="T7" fmla="*/ 9 h 9"/>
                      <a:gd name="T8" fmla="*/ 10 w 72"/>
                      <a:gd name="T9" fmla="*/ 0 h 9"/>
                    </a:gdLst>
                    <a:ahLst/>
                    <a:cxnLst>
                      <a:cxn ang="0">
                        <a:pos x="T0" y="T1"/>
                      </a:cxn>
                      <a:cxn ang="0">
                        <a:pos x="T2" y="T3"/>
                      </a:cxn>
                      <a:cxn ang="0">
                        <a:pos x="T4" y="T5"/>
                      </a:cxn>
                      <a:cxn ang="0">
                        <a:pos x="T6" y="T7"/>
                      </a:cxn>
                      <a:cxn ang="0">
                        <a:pos x="T8" y="T9"/>
                      </a:cxn>
                    </a:cxnLst>
                    <a:rect l="0" t="0" r="r" b="b"/>
                    <a:pathLst>
                      <a:path w="72" h="9">
                        <a:moveTo>
                          <a:pt x="10" y="0"/>
                        </a:moveTo>
                        <a:lnTo>
                          <a:pt x="62" y="0"/>
                        </a:lnTo>
                        <a:lnTo>
                          <a:pt x="72" y="9"/>
                        </a:lnTo>
                        <a:lnTo>
                          <a:pt x="0" y="9"/>
                        </a:lnTo>
                        <a:lnTo>
                          <a:pt x="1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48" name="Freeform 500"/>
                  <p:cNvSpPr>
                    <a:spLocks/>
                  </p:cNvSpPr>
                  <p:nvPr/>
                </p:nvSpPr>
                <p:spPr bwMode="auto">
                  <a:xfrm>
                    <a:off x="3155" y="1578"/>
                    <a:ext cx="19" cy="15"/>
                  </a:xfrm>
                  <a:custGeom>
                    <a:avLst/>
                    <a:gdLst>
                      <a:gd name="T0" fmla="*/ 18 w 19"/>
                      <a:gd name="T1" fmla="*/ 0 h 15"/>
                      <a:gd name="T2" fmla="*/ 18 w 19"/>
                      <a:gd name="T3" fmla="*/ 0 h 15"/>
                      <a:gd name="T4" fmla="*/ 18 w 19"/>
                      <a:gd name="T5" fmla="*/ 0 h 15"/>
                      <a:gd name="T6" fmla="*/ 18 w 19"/>
                      <a:gd name="T7" fmla="*/ 0 h 15"/>
                      <a:gd name="T8" fmla="*/ 18 w 19"/>
                      <a:gd name="T9" fmla="*/ 0 h 15"/>
                      <a:gd name="T10" fmla="*/ 19 w 19"/>
                      <a:gd name="T11" fmla="*/ 1 h 15"/>
                      <a:gd name="T12" fmla="*/ 19 w 19"/>
                      <a:gd name="T13" fmla="*/ 1 h 15"/>
                      <a:gd name="T14" fmla="*/ 19 w 19"/>
                      <a:gd name="T15" fmla="*/ 1 h 15"/>
                      <a:gd name="T16" fmla="*/ 19 w 19"/>
                      <a:gd name="T17" fmla="*/ 1 h 15"/>
                      <a:gd name="T18" fmla="*/ 19 w 19"/>
                      <a:gd name="T19" fmla="*/ 1 h 15"/>
                      <a:gd name="T20" fmla="*/ 19 w 19"/>
                      <a:gd name="T21" fmla="*/ 1 h 15"/>
                      <a:gd name="T22" fmla="*/ 19 w 19"/>
                      <a:gd name="T23" fmla="*/ 1 h 15"/>
                      <a:gd name="T24" fmla="*/ 19 w 19"/>
                      <a:gd name="T25" fmla="*/ 3 h 15"/>
                      <a:gd name="T26" fmla="*/ 19 w 19"/>
                      <a:gd name="T27" fmla="*/ 3 h 15"/>
                      <a:gd name="T28" fmla="*/ 19 w 19"/>
                      <a:gd name="T29" fmla="*/ 3 h 15"/>
                      <a:gd name="T30" fmla="*/ 18 w 19"/>
                      <a:gd name="T31" fmla="*/ 3 h 15"/>
                      <a:gd name="T32" fmla="*/ 18 w 19"/>
                      <a:gd name="T33" fmla="*/ 3 h 15"/>
                      <a:gd name="T34" fmla="*/ 0 w 19"/>
                      <a:gd name="T35" fmla="*/ 15 h 15"/>
                      <a:gd name="T36" fmla="*/ 0 w 19"/>
                      <a:gd name="T37" fmla="*/ 13 h 15"/>
                      <a:gd name="T38" fmla="*/ 0 w 19"/>
                      <a:gd name="T39" fmla="*/ 13 h 15"/>
                      <a:gd name="T40" fmla="*/ 0 w 19"/>
                      <a:gd name="T41" fmla="*/ 13 h 15"/>
                      <a:gd name="T42" fmla="*/ 0 w 19"/>
                      <a:gd name="T43" fmla="*/ 13 h 15"/>
                      <a:gd name="T44" fmla="*/ 0 w 19"/>
                      <a:gd name="T45" fmla="*/ 13 h 15"/>
                      <a:gd name="T46" fmla="*/ 0 w 19"/>
                      <a:gd name="T47" fmla="*/ 13 h 15"/>
                      <a:gd name="T48" fmla="*/ 0 w 19"/>
                      <a:gd name="T49" fmla="*/ 13 h 15"/>
                      <a:gd name="T50" fmla="*/ 0 w 19"/>
                      <a:gd name="T51" fmla="*/ 12 h 15"/>
                      <a:gd name="T52" fmla="*/ 0 w 19"/>
                      <a:gd name="T53" fmla="*/ 12 h 15"/>
                      <a:gd name="T54" fmla="*/ 0 w 19"/>
                      <a:gd name="T55" fmla="*/ 12 h 15"/>
                      <a:gd name="T56" fmla="*/ 0 w 19"/>
                      <a:gd name="T57" fmla="*/ 12 h 15"/>
                      <a:gd name="T58" fmla="*/ 0 w 19"/>
                      <a:gd name="T59" fmla="*/ 12 h 15"/>
                      <a:gd name="T60" fmla="*/ 0 w 19"/>
                      <a:gd name="T61" fmla="*/ 12 h 15"/>
                      <a:gd name="T62" fmla="*/ 0 w 19"/>
                      <a:gd name="T63" fmla="*/ 12 h 15"/>
                      <a:gd name="T64" fmla="*/ 0 w 19"/>
                      <a:gd name="T65"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5">
                        <a:moveTo>
                          <a:pt x="0" y="12"/>
                        </a:moveTo>
                        <a:lnTo>
                          <a:pt x="18" y="0"/>
                        </a:lnTo>
                        <a:lnTo>
                          <a:pt x="18" y="0"/>
                        </a:lnTo>
                        <a:lnTo>
                          <a:pt x="18" y="0"/>
                        </a:lnTo>
                        <a:lnTo>
                          <a:pt x="18" y="0"/>
                        </a:lnTo>
                        <a:lnTo>
                          <a:pt x="18" y="0"/>
                        </a:lnTo>
                        <a:lnTo>
                          <a:pt x="18" y="0"/>
                        </a:lnTo>
                        <a:lnTo>
                          <a:pt x="18" y="0"/>
                        </a:lnTo>
                        <a:lnTo>
                          <a:pt x="18" y="0"/>
                        </a:lnTo>
                        <a:lnTo>
                          <a:pt x="18" y="0"/>
                        </a:lnTo>
                        <a:lnTo>
                          <a:pt x="18" y="0"/>
                        </a:lnTo>
                        <a:lnTo>
                          <a:pt x="19" y="1"/>
                        </a:lnTo>
                        <a:lnTo>
                          <a:pt x="19" y="1"/>
                        </a:lnTo>
                        <a:lnTo>
                          <a:pt x="19" y="1"/>
                        </a:lnTo>
                        <a:lnTo>
                          <a:pt x="19" y="1"/>
                        </a:lnTo>
                        <a:lnTo>
                          <a:pt x="19" y="1"/>
                        </a:lnTo>
                        <a:lnTo>
                          <a:pt x="19" y="1"/>
                        </a:lnTo>
                        <a:lnTo>
                          <a:pt x="19" y="1"/>
                        </a:lnTo>
                        <a:lnTo>
                          <a:pt x="19" y="1"/>
                        </a:lnTo>
                        <a:lnTo>
                          <a:pt x="19" y="1"/>
                        </a:lnTo>
                        <a:lnTo>
                          <a:pt x="19" y="1"/>
                        </a:lnTo>
                        <a:lnTo>
                          <a:pt x="19" y="1"/>
                        </a:lnTo>
                        <a:lnTo>
                          <a:pt x="19" y="1"/>
                        </a:lnTo>
                        <a:lnTo>
                          <a:pt x="19" y="1"/>
                        </a:lnTo>
                        <a:lnTo>
                          <a:pt x="19" y="3"/>
                        </a:lnTo>
                        <a:lnTo>
                          <a:pt x="19" y="3"/>
                        </a:lnTo>
                        <a:lnTo>
                          <a:pt x="19" y="3"/>
                        </a:lnTo>
                        <a:lnTo>
                          <a:pt x="19" y="3"/>
                        </a:lnTo>
                        <a:lnTo>
                          <a:pt x="19" y="3"/>
                        </a:lnTo>
                        <a:lnTo>
                          <a:pt x="19" y="3"/>
                        </a:lnTo>
                        <a:lnTo>
                          <a:pt x="18" y="3"/>
                        </a:lnTo>
                        <a:lnTo>
                          <a:pt x="18" y="3"/>
                        </a:lnTo>
                        <a:lnTo>
                          <a:pt x="18" y="3"/>
                        </a:lnTo>
                        <a:lnTo>
                          <a:pt x="18" y="3"/>
                        </a:lnTo>
                        <a:lnTo>
                          <a:pt x="0" y="15"/>
                        </a:lnTo>
                        <a:lnTo>
                          <a:pt x="0" y="15"/>
                        </a:lnTo>
                        <a:lnTo>
                          <a:pt x="0" y="15"/>
                        </a:lnTo>
                        <a:lnTo>
                          <a:pt x="0" y="13"/>
                        </a:lnTo>
                        <a:lnTo>
                          <a:pt x="0" y="13"/>
                        </a:lnTo>
                        <a:lnTo>
                          <a:pt x="0" y="13"/>
                        </a:lnTo>
                        <a:lnTo>
                          <a:pt x="0" y="13"/>
                        </a:lnTo>
                        <a:lnTo>
                          <a:pt x="0" y="13"/>
                        </a:lnTo>
                        <a:lnTo>
                          <a:pt x="0" y="13"/>
                        </a:lnTo>
                        <a:lnTo>
                          <a:pt x="0" y="13"/>
                        </a:lnTo>
                        <a:lnTo>
                          <a:pt x="0" y="13"/>
                        </a:lnTo>
                        <a:lnTo>
                          <a:pt x="0" y="13"/>
                        </a:lnTo>
                        <a:lnTo>
                          <a:pt x="0" y="13"/>
                        </a:lnTo>
                        <a:lnTo>
                          <a:pt x="0" y="13"/>
                        </a:lnTo>
                        <a:lnTo>
                          <a:pt x="0" y="13"/>
                        </a:lnTo>
                        <a:lnTo>
                          <a:pt x="0" y="13"/>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close/>
                      </a:path>
                    </a:pathLst>
                  </a:custGeom>
                  <a:solidFill>
                    <a:srgbClr val="000000"/>
                  </a:solidFill>
                  <a:ln w="9525">
                    <a:solidFill>
                      <a:schemeClr val="hlink"/>
                    </a:solidFill>
                    <a:round/>
                    <a:headEnd/>
                    <a:tailEnd/>
                  </a:ln>
                </p:spPr>
                <p:txBody>
                  <a:bodyPr/>
                  <a:lstStyle/>
                  <a:p>
                    <a:endParaRPr lang="en-US"/>
                  </a:p>
                </p:txBody>
              </p:sp>
              <p:sp>
                <p:nvSpPr>
                  <p:cNvPr id="2549" name="Freeform 501"/>
                  <p:cNvSpPr>
                    <a:spLocks/>
                  </p:cNvSpPr>
                  <p:nvPr/>
                </p:nvSpPr>
                <p:spPr bwMode="auto">
                  <a:xfrm>
                    <a:off x="3155" y="1578"/>
                    <a:ext cx="19" cy="15"/>
                  </a:xfrm>
                  <a:custGeom>
                    <a:avLst/>
                    <a:gdLst>
                      <a:gd name="T0" fmla="*/ 0 w 19"/>
                      <a:gd name="T1" fmla="*/ 12 h 15"/>
                      <a:gd name="T2" fmla="*/ 18 w 19"/>
                      <a:gd name="T3" fmla="*/ 0 h 15"/>
                      <a:gd name="T4" fmla="*/ 19 w 19"/>
                      <a:gd name="T5" fmla="*/ 1 h 15"/>
                      <a:gd name="T6" fmla="*/ 19 w 19"/>
                      <a:gd name="T7" fmla="*/ 3 h 15"/>
                      <a:gd name="T8" fmla="*/ 18 w 19"/>
                      <a:gd name="T9" fmla="*/ 3 h 15"/>
                      <a:gd name="T10" fmla="*/ 0 w 19"/>
                      <a:gd name="T11" fmla="*/ 15 h 15"/>
                      <a:gd name="T12" fmla="*/ 0 w 19"/>
                      <a:gd name="T13" fmla="*/ 13 h 15"/>
                      <a:gd name="T14" fmla="*/ 0 w 19"/>
                      <a:gd name="T15" fmla="*/ 12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5">
                        <a:moveTo>
                          <a:pt x="0" y="12"/>
                        </a:moveTo>
                        <a:lnTo>
                          <a:pt x="18" y="0"/>
                        </a:lnTo>
                        <a:lnTo>
                          <a:pt x="19" y="1"/>
                        </a:lnTo>
                        <a:lnTo>
                          <a:pt x="19" y="3"/>
                        </a:lnTo>
                        <a:lnTo>
                          <a:pt x="18" y="3"/>
                        </a:lnTo>
                        <a:lnTo>
                          <a:pt x="0" y="15"/>
                        </a:lnTo>
                        <a:lnTo>
                          <a:pt x="0" y="13"/>
                        </a:lnTo>
                        <a:lnTo>
                          <a:pt x="0" y="12"/>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50" name="Freeform 502"/>
                  <p:cNvSpPr>
                    <a:spLocks/>
                  </p:cNvSpPr>
                  <p:nvPr/>
                </p:nvSpPr>
                <p:spPr bwMode="auto">
                  <a:xfrm>
                    <a:off x="3154" y="1590"/>
                    <a:ext cx="1" cy="3"/>
                  </a:xfrm>
                  <a:custGeom>
                    <a:avLst/>
                    <a:gdLst>
                      <a:gd name="T0" fmla="*/ 1 w 1"/>
                      <a:gd name="T1" fmla="*/ 0 h 3"/>
                      <a:gd name="T2" fmla="*/ 1 w 1"/>
                      <a:gd name="T3" fmla="*/ 0 h 3"/>
                      <a:gd name="T4" fmla="*/ 1 w 1"/>
                      <a:gd name="T5" fmla="*/ 0 h 3"/>
                      <a:gd name="T6" fmla="*/ 1 w 1"/>
                      <a:gd name="T7" fmla="*/ 0 h 3"/>
                      <a:gd name="T8" fmla="*/ 1 w 1"/>
                      <a:gd name="T9" fmla="*/ 0 h 3"/>
                      <a:gd name="T10" fmla="*/ 1 w 1"/>
                      <a:gd name="T11" fmla="*/ 0 h 3"/>
                      <a:gd name="T12" fmla="*/ 1 w 1"/>
                      <a:gd name="T13" fmla="*/ 0 h 3"/>
                      <a:gd name="T14" fmla="*/ 1 w 1"/>
                      <a:gd name="T15" fmla="*/ 1 h 3"/>
                      <a:gd name="T16" fmla="*/ 1 w 1"/>
                      <a:gd name="T17" fmla="*/ 1 h 3"/>
                      <a:gd name="T18" fmla="*/ 1 w 1"/>
                      <a:gd name="T19" fmla="*/ 1 h 3"/>
                      <a:gd name="T20" fmla="*/ 1 w 1"/>
                      <a:gd name="T21" fmla="*/ 1 h 3"/>
                      <a:gd name="T22" fmla="*/ 1 w 1"/>
                      <a:gd name="T23" fmla="*/ 1 h 3"/>
                      <a:gd name="T24" fmla="*/ 1 w 1"/>
                      <a:gd name="T25" fmla="*/ 1 h 3"/>
                      <a:gd name="T26" fmla="*/ 1 w 1"/>
                      <a:gd name="T27" fmla="*/ 1 h 3"/>
                      <a:gd name="T28" fmla="*/ 1 w 1"/>
                      <a:gd name="T29" fmla="*/ 3 h 3"/>
                      <a:gd name="T30" fmla="*/ 1 w 1"/>
                      <a:gd name="T31" fmla="*/ 3 h 3"/>
                      <a:gd name="T32" fmla="*/ 1 w 1"/>
                      <a:gd name="T33" fmla="*/ 3 h 3"/>
                      <a:gd name="T34" fmla="*/ 1 w 1"/>
                      <a:gd name="T35" fmla="*/ 3 h 3"/>
                      <a:gd name="T36" fmla="*/ 1 w 1"/>
                      <a:gd name="T37" fmla="*/ 3 h 3"/>
                      <a:gd name="T38" fmla="*/ 1 w 1"/>
                      <a:gd name="T39" fmla="*/ 1 h 3"/>
                      <a:gd name="T40" fmla="*/ 1 w 1"/>
                      <a:gd name="T41" fmla="*/ 1 h 3"/>
                      <a:gd name="T42" fmla="*/ 1 w 1"/>
                      <a:gd name="T43" fmla="*/ 1 h 3"/>
                      <a:gd name="T44" fmla="*/ 0 w 1"/>
                      <a:gd name="T45" fmla="*/ 1 h 3"/>
                      <a:gd name="T46" fmla="*/ 0 w 1"/>
                      <a:gd name="T47" fmla="*/ 1 h 3"/>
                      <a:gd name="T48" fmla="*/ 0 w 1"/>
                      <a:gd name="T49" fmla="*/ 1 h 3"/>
                      <a:gd name="T50" fmla="*/ 0 w 1"/>
                      <a:gd name="T51" fmla="*/ 1 h 3"/>
                      <a:gd name="T52" fmla="*/ 0 w 1"/>
                      <a:gd name="T53" fmla="*/ 0 h 3"/>
                      <a:gd name="T54" fmla="*/ 1 w 1"/>
                      <a:gd name="T55" fmla="*/ 0 h 3"/>
                      <a:gd name="T56" fmla="*/ 1 w 1"/>
                      <a:gd name="T57" fmla="*/ 0 h 3"/>
                      <a:gd name="T58" fmla="*/ 1 w 1"/>
                      <a:gd name="T59" fmla="*/ 0 h 3"/>
                      <a:gd name="T60" fmla="*/ 1 w 1"/>
                      <a:gd name="T61" fmla="*/ 0 h 3"/>
                      <a:gd name="T62" fmla="*/ 1 w 1"/>
                      <a:gd name="T63" fmla="*/ 0 h 3"/>
                      <a:gd name="T64" fmla="*/ 1 w 1"/>
                      <a:gd name="T6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 h="3">
                        <a:moveTo>
                          <a:pt x="1" y="0"/>
                        </a:moveTo>
                        <a:lnTo>
                          <a:pt x="1" y="0"/>
                        </a:lnTo>
                        <a:lnTo>
                          <a:pt x="1" y="0"/>
                        </a:lnTo>
                        <a:lnTo>
                          <a:pt x="1" y="0"/>
                        </a:lnTo>
                        <a:lnTo>
                          <a:pt x="1" y="0"/>
                        </a:lnTo>
                        <a:lnTo>
                          <a:pt x="1" y="0"/>
                        </a:lnTo>
                        <a:lnTo>
                          <a:pt x="1" y="0"/>
                        </a:lnTo>
                        <a:lnTo>
                          <a:pt x="1" y="1"/>
                        </a:lnTo>
                        <a:lnTo>
                          <a:pt x="1" y="1"/>
                        </a:lnTo>
                        <a:lnTo>
                          <a:pt x="1" y="1"/>
                        </a:lnTo>
                        <a:lnTo>
                          <a:pt x="1" y="1"/>
                        </a:lnTo>
                        <a:lnTo>
                          <a:pt x="1" y="1"/>
                        </a:lnTo>
                        <a:lnTo>
                          <a:pt x="1" y="1"/>
                        </a:lnTo>
                        <a:lnTo>
                          <a:pt x="1" y="1"/>
                        </a:lnTo>
                        <a:lnTo>
                          <a:pt x="1" y="3"/>
                        </a:lnTo>
                        <a:lnTo>
                          <a:pt x="1" y="3"/>
                        </a:lnTo>
                        <a:lnTo>
                          <a:pt x="1" y="3"/>
                        </a:lnTo>
                        <a:lnTo>
                          <a:pt x="1" y="3"/>
                        </a:lnTo>
                        <a:lnTo>
                          <a:pt x="1" y="3"/>
                        </a:lnTo>
                        <a:lnTo>
                          <a:pt x="1" y="1"/>
                        </a:lnTo>
                        <a:lnTo>
                          <a:pt x="1" y="1"/>
                        </a:lnTo>
                        <a:lnTo>
                          <a:pt x="1" y="1"/>
                        </a:lnTo>
                        <a:lnTo>
                          <a:pt x="0" y="1"/>
                        </a:lnTo>
                        <a:lnTo>
                          <a:pt x="0" y="1"/>
                        </a:lnTo>
                        <a:lnTo>
                          <a:pt x="0" y="1"/>
                        </a:lnTo>
                        <a:lnTo>
                          <a:pt x="0" y="1"/>
                        </a:lnTo>
                        <a:lnTo>
                          <a:pt x="0" y="0"/>
                        </a:lnTo>
                        <a:lnTo>
                          <a:pt x="1" y="0"/>
                        </a:lnTo>
                        <a:lnTo>
                          <a:pt x="1" y="0"/>
                        </a:lnTo>
                        <a:lnTo>
                          <a:pt x="1" y="0"/>
                        </a:lnTo>
                        <a:lnTo>
                          <a:pt x="1" y="0"/>
                        </a:lnTo>
                        <a:lnTo>
                          <a:pt x="1" y="0"/>
                        </a:lnTo>
                        <a:lnTo>
                          <a:pt x="1" y="0"/>
                        </a:lnTo>
                        <a:close/>
                      </a:path>
                    </a:pathLst>
                  </a:custGeom>
                  <a:solidFill>
                    <a:srgbClr val="000000"/>
                  </a:solidFill>
                  <a:ln w="9525">
                    <a:solidFill>
                      <a:schemeClr val="hlink"/>
                    </a:solidFill>
                    <a:round/>
                    <a:headEnd/>
                    <a:tailEnd/>
                  </a:ln>
                </p:spPr>
                <p:txBody>
                  <a:bodyPr/>
                  <a:lstStyle/>
                  <a:p>
                    <a:endParaRPr lang="en-US"/>
                  </a:p>
                </p:txBody>
              </p:sp>
              <p:sp>
                <p:nvSpPr>
                  <p:cNvPr id="2551" name="Freeform 503"/>
                  <p:cNvSpPr>
                    <a:spLocks/>
                  </p:cNvSpPr>
                  <p:nvPr/>
                </p:nvSpPr>
                <p:spPr bwMode="auto">
                  <a:xfrm>
                    <a:off x="3154" y="1590"/>
                    <a:ext cx="1" cy="3"/>
                  </a:xfrm>
                  <a:custGeom>
                    <a:avLst/>
                    <a:gdLst>
                      <a:gd name="T0" fmla="*/ 1 w 1"/>
                      <a:gd name="T1" fmla="*/ 0 h 3"/>
                      <a:gd name="T2" fmla="*/ 1 w 1"/>
                      <a:gd name="T3" fmla="*/ 1 h 3"/>
                      <a:gd name="T4" fmla="*/ 1 w 1"/>
                      <a:gd name="T5" fmla="*/ 3 h 3"/>
                      <a:gd name="T6" fmla="*/ 1 w 1"/>
                      <a:gd name="T7" fmla="*/ 1 h 3"/>
                      <a:gd name="T8" fmla="*/ 0 w 1"/>
                      <a:gd name="T9" fmla="*/ 1 h 3"/>
                      <a:gd name="T10" fmla="*/ 0 w 1"/>
                      <a:gd name="T11" fmla="*/ 0 h 3"/>
                      <a:gd name="T12" fmla="*/ 1 w 1"/>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1" y="0"/>
                        </a:moveTo>
                        <a:lnTo>
                          <a:pt x="1" y="1"/>
                        </a:lnTo>
                        <a:lnTo>
                          <a:pt x="1" y="3"/>
                        </a:lnTo>
                        <a:lnTo>
                          <a:pt x="1" y="1"/>
                        </a:lnTo>
                        <a:lnTo>
                          <a:pt x="0" y="1"/>
                        </a:lnTo>
                        <a:lnTo>
                          <a:pt x="0" y="0"/>
                        </a:lnTo>
                        <a:lnTo>
                          <a:pt x="1"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52" name="Freeform 504"/>
                  <p:cNvSpPr>
                    <a:spLocks/>
                  </p:cNvSpPr>
                  <p:nvPr/>
                </p:nvSpPr>
                <p:spPr bwMode="auto">
                  <a:xfrm>
                    <a:off x="3244" y="1578"/>
                    <a:ext cx="19" cy="13"/>
                  </a:xfrm>
                  <a:custGeom>
                    <a:avLst/>
                    <a:gdLst>
                      <a:gd name="T0" fmla="*/ 0 w 19"/>
                      <a:gd name="T1" fmla="*/ 0 h 13"/>
                      <a:gd name="T2" fmla="*/ 0 w 19"/>
                      <a:gd name="T3" fmla="*/ 0 h 13"/>
                      <a:gd name="T4" fmla="*/ 0 w 19"/>
                      <a:gd name="T5" fmla="*/ 0 h 13"/>
                      <a:gd name="T6" fmla="*/ 0 w 19"/>
                      <a:gd name="T7" fmla="*/ 0 h 13"/>
                      <a:gd name="T8" fmla="*/ 0 w 19"/>
                      <a:gd name="T9" fmla="*/ 0 h 13"/>
                      <a:gd name="T10" fmla="*/ 0 w 19"/>
                      <a:gd name="T11" fmla="*/ 0 h 13"/>
                      <a:gd name="T12" fmla="*/ 0 w 19"/>
                      <a:gd name="T13" fmla="*/ 1 h 13"/>
                      <a:gd name="T14" fmla="*/ 0 w 19"/>
                      <a:gd name="T15" fmla="*/ 1 h 13"/>
                      <a:gd name="T16" fmla="*/ 0 w 19"/>
                      <a:gd name="T17" fmla="*/ 1 h 13"/>
                      <a:gd name="T18" fmla="*/ 0 w 19"/>
                      <a:gd name="T19" fmla="*/ 1 h 13"/>
                      <a:gd name="T20" fmla="*/ 0 w 19"/>
                      <a:gd name="T21" fmla="*/ 1 h 13"/>
                      <a:gd name="T22" fmla="*/ 0 w 19"/>
                      <a:gd name="T23" fmla="*/ 1 h 13"/>
                      <a:gd name="T24" fmla="*/ 0 w 19"/>
                      <a:gd name="T25" fmla="*/ 1 h 13"/>
                      <a:gd name="T26" fmla="*/ 0 w 19"/>
                      <a:gd name="T27" fmla="*/ 3 h 13"/>
                      <a:gd name="T28" fmla="*/ 0 w 19"/>
                      <a:gd name="T29" fmla="*/ 3 h 13"/>
                      <a:gd name="T30" fmla="*/ 0 w 19"/>
                      <a:gd name="T31" fmla="*/ 3 h 13"/>
                      <a:gd name="T32" fmla="*/ 0 w 19"/>
                      <a:gd name="T33" fmla="*/ 3 h 13"/>
                      <a:gd name="T34" fmla="*/ 19 w 19"/>
                      <a:gd name="T35" fmla="*/ 13 h 13"/>
                      <a:gd name="T36" fmla="*/ 19 w 19"/>
                      <a:gd name="T37" fmla="*/ 13 h 13"/>
                      <a:gd name="T38" fmla="*/ 17 w 19"/>
                      <a:gd name="T39" fmla="*/ 13 h 13"/>
                      <a:gd name="T40" fmla="*/ 17 w 19"/>
                      <a:gd name="T41" fmla="*/ 13 h 13"/>
                      <a:gd name="T42" fmla="*/ 17 w 19"/>
                      <a:gd name="T43" fmla="*/ 13 h 13"/>
                      <a:gd name="T44" fmla="*/ 17 w 19"/>
                      <a:gd name="T45" fmla="*/ 13 h 13"/>
                      <a:gd name="T46" fmla="*/ 17 w 19"/>
                      <a:gd name="T47" fmla="*/ 13 h 13"/>
                      <a:gd name="T48" fmla="*/ 17 w 19"/>
                      <a:gd name="T49" fmla="*/ 12 h 13"/>
                      <a:gd name="T50" fmla="*/ 17 w 19"/>
                      <a:gd name="T51" fmla="*/ 12 h 13"/>
                      <a:gd name="T52" fmla="*/ 17 w 19"/>
                      <a:gd name="T53" fmla="*/ 12 h 13"/>
                      <a:gd name="T54" fmla="*/ 17 w 19"/>
                      <a:gd name="T55" fmla="*/ 12 h 13"/>
                      <a:gd name="T56" fmla="*/ 19 w 19"/>
                      <a:gd name="T57" fmla="*/ 12 h 13"/>
                      <a:gd name="T58" fmla="*/ 19 w 19"/>
                      <a:gd name="T59" fmla="*/ 12 h 13"/>
                      <a:gd name="T60" fmla="*/ 19 w 19"/>
                      <a:gd name="T61" fmla="*/ 12 h 13"/>
                      <a:gd name="T62" fmla="*/ 19 w 19"/>
                      <a:gd name="T63" fmla="*/ 12 h 13"/>
                      <a:gd name="T64" fmla="*/ 19 w 19"/>
                      <a:gd name="T65"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3">
                        <a:moveTo>
                          <a:pt x="19" y="12"/>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3"/>
                        </a:lnTo>
                        <a:lnTo>
                          <a:pt x="0" y="3"/>
                        </a:lnTo>
                        <a:lnTo>
                          <a:pt x="0" y="3"/>
                        </a:lnTo>
                        <a:lnTo>
                          <a:pt x="0" y="3"/>
                        </a:lnTo>
                        <a:lnTo>
                          <a:pt x="0" y="3"/>
                        </a:lnTo>
                        <a:lnTo>
                          <a:pt x="0" y="3"/>
                        </a:lnTo>
                        <a:lnTo>
                          <a:pt x="0" y="3"/>
                        </a:lnTo>
                        <a:lnTo>
                          <a:pt x="0" y="3"/>
                        </a:lnTo>
                        <a:lnTo>
                          <a:pt x="19" y="13"/>
                        </a:lnTo>
                        <a:lnTo>
                          <a:pt x="19" y="13"/>
                        </a:lnTo>
                        <a:lnTo>
                          <a:pt x="19" y="13"/>
                        </a:lnTo>
                        <a:lnTo>
                          <a:pt x="19" y="13"/>
                        </a:lnTo>
                        <a:lnTo>
                          <a:pt x="17" y="13"/>
                        </a:lnTo>
                        <a:lnTo>
                          <a:pt x="17" y="13"/>
                        </a:lnTo>
                        <a:lnTo>
                          <a:pt x="17" y="13"/>
                        </a:lnTo>
                        <a:lnTo>
                          <a:pt x="17" y="13"/>
                        </a:lnTo>
                        <a:lnTo>
                          <a:pt x="17" y="13"/>
                        </a:lnTo>
                        <a:lnTo>
                          <a:pt x="17" y="13"/>
                        </a:lnTo>
                        <a:lnTo>
                          <a:pt x="17" y="13"/>
                        </a:lnTo>
                        <a:lnTo>
                          <a:pt x="17" y="13"/>
                        </a:lnTo>
                        <a:lnTo>
                          <a:pt x="17" y="13"/>
                        </a:lnTo>
                        <a:lnTo>
                          <a:pt x="17" y="13"/>
                        </a:lnTo>
                        <a:lnTo>
                          <a:pt x="17" y="13"/>
                        </a:lnTo>
                        <a:lnTo>
                          <a:pt x="17" y="12"/>
                        </a:lnTo>
                        <a:lnTo>
                          <a:pt x="17" y="12"/>
                        </a:lnTo>
                        <a:lnTo>
                          <a:pt x="17" y="12"/>
                        </a:lnTo>
                        <a:lnTo>
                          <a:pt x="17" y="12"/>
                        </a:lnTo>
                        <a:lnTo>
                          <a:pt x="17" y="12"/>
                        </a:lnTo>
                        <a:lnTo>
                          <a:pt x="17" y="12"/>
                        </a:lnTo>
                        <a:lnTo>
                          <a:pt x="17" y="12"/>
                        </a:lnTo>
                        <a:lnTo>
                          <a:pt x="17" y="12"/>
                        </a:lnTo>
                        <a:lnTo>
                          <a:pt x="19" y="12"/>
                        </a:lnTo>
                        <a:lnTo>
                          <a:pt x="19" y="12"/>
                        </a:lnTo>
                        <a:lnTo>
                          <a:pt x="19" y="12"/>
                        </a:lnTo>
                        <a:lnTo>
                          <a:pt x="19" y="12"/>
                        </a:lnTo>
                        <a:lnTo>
                          <a:pt x="19" y="12"/>
                        </a:lnTo>
                        <a:lnTo>
                          <a:pt x="19" y="12"/>
                        </a:lnTo>
                        <a:lnTo>
                          <a:pt x="19" y="12"/>
                        </a:lnTo>
                        <a:lnTo>
                          <a:pt x="19" y="12"/>
                        </a:lnTo>
                        <a:lnTo>
                          <a:pt x="19" y="12"/>
                        </a:lnTo>
                        <a:lnTo>
                          <a:pt x="19" y="12"/>
                        </a:lnTo>
                        <a:close/>
                      </a:path>
                    </a:pathLst>
                  </a:custGeom>
                  <a:solidFill>
                    <a:srgbClr val="000000"/>
                  </a:solidFill>
                  <a:ln w="9525">
                    <a:solidFill>
                      <a:schemeClr val="hlink"/>
                    </a:solidFill>
                    <a:round/>
                    <a:headEnd/>
                    <a:tailEnd/>
                  </a:ln>
                </p:spPr>
                <p:txBody>
                  <a:bodyPr/>
                  <a:lstStyle/>
                  <a:p>
                    <a:endParaRPr lang="en-US"/>
                  </a:p>
                </p:txBody>
              </p:sp>
              <p:sp>
                <p:nvSpPr>
                  <p:cNvPr id="2553" name="Freeform 505"/>
                  <p:cNvSpPr>
                    <a:spLocks/>
                  </p:cNvSpPr>
                  <p:nvPr/>
                </p:nvSpPr>
                <p:spPr bwMode="auto">
                  <a:xfrm>
                    <a:off x="3244" y="1578"/>
                    <a:ext cx="19" cy="13"/>
                  </a:xfrm>
                  <a:custGeom>
                    <a:avLst/>
                    <a:gdLst>
                      <a:gd name="T0" fmla="*/ 19 w 19"/>
                      <a:gd name="T1" fmla="*/ 12 h 13"/>
                      <a:gd name="T2" fmla="*/ 0 w 19"/>
                      <a:gd name="T3" fmla="*/ 0 h 13"/>
                      <a:gd name="T4" fmla="*/ 0 w 19"/>
                      <a:gd name="T5" fmla="*/ 1 h 13"/>
                      <a:gd name="T6" fmla="*/ 0 w 19"/>
                      <a:gd name="T7" fmla="*/ 3 h 13"/>
                      <a:gd name="T8" fmla="*/ 19 w 19"/>
                      <a:gd name="T9" fmla="*/ 13 h 13"/>
                      <a:gd name="T10" fmla="*/ 17 w 19"/>
                      <a:gd name="T11" fmla="*/ 13 h 13"/>
                      <a:gd name="T12" fmla="*/ 17 w 19"/>
                      <a:gd name="T13" fmla="*/ 12 h 13"/>
                      <a:gd name="T14" fmla="*/ 19 w 19"/>
                      <a:gd name="T15" fmla="*/ 1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19" y="12"/>
                        </a:moveTo>
                        <a:lnTo>
                          <a:pt x="0" y="0"/>
                        </a:lnTo>
                        <a:lnTo>
                          <a:pt x="0" y="1"/>
                        </a:lnTo>
                        <a:lnTo>
                          <a:pt x="0" y="3"/>
                        </a:lnTo>
                        <a:lnTo>
                          <a:pt x="19" y="13"/>
                        </a:lnTo>
                        <a:lnTo>
                          <a:pt x="17" y="13"/>
                        </a:lnTo>
                        <a:lnTo>
                          <a:pt x="17" y="12"/>
                        </a:lnTo>
                        <a:lnTo>
                          <a:pt x="19" y="12"/>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54" name="Freeform 506"/>
                  <p:cNvSpPr>
                    <a:spLocks/>
                  </p:cNvSpPr>
                  <p:nvPr/>
                </p:nvSpPr>
                <p:spPr bwMode="auto">
                  <a:xfrm>
                    <a:off x="3261" y="1590"/>
                    <a:ext cx="2" cy="1"/>
                  </a:xfrm>
                  <a:custGeom>
                    <a:avLst/>
                    <a:gdLst>
                      <a:gd name="T0" fmla="*/ 2 w 2"/>
                      <a:gd name="T1" fmla="*/ 0 h 1"/>
                      <a:gd name="T2" fmla="*/ 2 w 2"/>
                      <a:gd name="T3" fmla="*/ 0 h 1"/>
                      <a:gd name="T4" fmla="*/ 2 w 2"/>
                      <a:gd name="T5" fmla="*/ 0 h 1"/>
                      <a:gd name="T6" fmla="*/ 2 w 2"/>
                      <a:gd name="T7" fmla="*/ 0 h 1"/>
                      <a:gd name="T8" fmla="*/ 0 w 2"/>
                      <a:gd name="T9" fmla="*/ 0 h 1"/>
                      <a:gd name="T10" fmla="*/ 0 w 2"/>
                      <a:gd name="T11" fmla="*/ 0 h 1"/>
                      <a:gd name="T12" fmla="*/ 0 w 2"/>
                      <a:gd name="T13" fmla="*/ 0 h 1"/>
                      <a:gd name="T14" fmla="*/ 0 w 2"/>
                      <a:gd name="T15" fmla="*/ 0 h 1"/>
                      <a:gd name="T16" fmla="*/ 0 w 2"/>
                      <a:gd name="T17" fmla="*/ 1 h 1"/>
                      <a:gd name="T18" fmla="*/ 0 w 2"/>
                      <a:gd name="T19" fmla="*/ 1 h 1"/>
                      <a:gd name="T20" fmla="*/ 0 w 2"/>
                      <a:gd name="T21" fmla="*/ 1 h 1"/>
                      <a:gd name="T22" fmla="*/ 0 w 2"/>
                      <a:gd name="T23" fmla="*/ 1 h 1"/>
                      <a:gd name="T24" fmla="*/ 0 w 2"/>
                      <a:gd name="T25" fmla="*/ 1 h 1"/>
                      <a:gd name="T26" fmla="*/ 2 w 2"/>
                      <a:gd name="T27" fmla="*/ 1 h 1"/>
                      <a:gd name="T28" fmla="*/ 2 w 2"/>
                      <a:gd name="T29" fmla="*/ 1 h 1"/>
                      <a:gd name="T30" fmla="*/ 2 w 2"/>
                      <a:gd name="T31" fmla="*/ 1 h 1"/>
                      <a:gd name="T32" fmla="*/ 2 w 2"/>
                      <a:gd name="T33" fmla="*/ 1 h 1"/>
                      <a:gd name="T34" fmla="*/ 2 w 2"/>
                      <a:gd name="T35" fmla="*/ 1 h 1"/>
                      <a:gd name="T36" fmla="*/ 2 w 2"/>
                      <a:gd name="T37" fmla="*/ 1 h 1"/>
                      <a:gd name="T38" fmla="*/ 2 w 2"/>
                      <a:gd name="T39" fmla="*/ 1 h 1"/>
                      <a:gd name="T40" fmla="*/ 2 w 2"/>
                      <a:gd name="T41" fmla="*/ 1 h 1"/>
                      <a:gd name="T42" fmla="*/ 2 w 2"/>
                      <a:gd name="T43" fmla="*/ 1 h 1"/>
                      <a:gd name="T44" fmla="*/ 2 w 2"/>
                      <a:gd name="T45" fmla="*/ 1 h 1"/>
                      <a:gd name="T46" fmla="*/ 2 w 2"/>
                      <a:gd name="T47" fmla="*/ 1 h 1"/>
                      <a:gd name="T48" fmla="*/ 2 w 2"/>
                      <a:gd name="T49" fmla="*/ 1 h 1"/>
                      <a:gd name="T50" fmla="*/ 2 w 2"/>
                      <a:gd name="T51" fmla="*/ 0 h 1"/>
                      <a:gd name="T52" fmla="*/ 2 w 2"/>
                      <a:gd name="T53" fmla="*/ 0 h 1"/>
                      <a:gd name="T54" fmla="*/ 2 w 2"/>
                      <a:gd name="T55" fmla="*/ 0 h 1"/>
                      <a:gd name="T56" fmla="*/ 2 w 2"/>
                      <a:gd name="T57" fmla="*/ 0 h 1"/>
                      <a:gd name="T58" fmla="*/ 2 w 2"/>
                      <a:gd name="T59" fmla="*/ 0 h 1"/>
                      <a:gd name="T60" fmla="*/ 2 w 2"/>
                      <a:gd name="T61" fmla="*/ 0 h 1"/>
                      <a:gd name="T62" fmla="*/ 2 w 2"/>
                      <a:gd name="T63" fmla="*/ 0 h 1"/>
                      <a:gd name="T64" fmla="*/ 2 w 2"/>
                      <a:gd name="T65"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 h="1">
                        <a:moveTo>
                          <a:pt x="2" y="0"/>
                        </a:moveTo>
                        <a:lnTo>
                          <a:pt x="2" y="0"/>
                        </a:lnTo>
                        <a:lnTo>
                          <a:pt x="2" y="0"/>
                        </a:lnTo>
                        <a:lnTo>
                          <a:pt x="2" y="0"/>
                        </a:lnTo>
                        <a:lnTo>
                          <a:pt x="0" y="0"/>
                        </a:lnTo>
                        <a:lnTo>
                          <a:pt x="0" y="0"/>
                        </a:lnTo>
                        <a:lnTo>
                          <a:pt x="0" y="0"/>
                        </a:lnTo>
                        <a:lnTo>
                          <a:pt x="0" y="0"/>
                        </a:lnTo>
                        <a:lnTo>
                          <a:pt x="0" y="1"/>
                        </a:lnTo>
                        <a:lnTo>
                          <a:pt x="0" y="1"/>
                        </a:lnTo>
                        <a:lnTo>
                          <a:pt x="0" y="1"/>
                        </a:lnTo>
                        <a:lnTo>
                          <a:pt x="0" y="1"/>
                        </a:lnTo>
                        <a:lnTo>
                          <a:pt x="0"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0"/>
                        </a:lnTo>
                        <a:lnTo>
                          <a:pt x="2" y="0"/>
                        </a:lnTo>
                        <a:lnTo>
                          <a:pt x="2" y="0"/>
                        </a:lnTo>
                        <a:lnTo>
                          <a:pt x="2" y="0"/>
                        </a:lnTo>
                        <a:lnTo>
                          <a:pt x="2" y="0"/>
                        </a:lnTo>
                        <a:lnTo>
                          <a:pt x="2" y="0"/>
                        </a:lnTo>
                        <a:lnTo>
                          <a:pt x="2" y="0"/>
                        </a:lnTo>
                        <a:lnTo>
                          <a:pt x="2" y="0"/>
                        </a:lnTo>
                        <a:close/>
                      </a:path>
                    </a:pathLst>
                  </a:custGeom>
                  <a:solidFill>
                    <a:srgbClr val="000000"/>
                  </a:solidFill>
                  <a:ln w="9525">
                    <a:solidFill>
                      <a:schemeClr val="hlink"/>
                    </a:solidFill>
                    <a:round/>
                    <a:headEnd/>
                    <a:tailEnd/>
                  </a:ln>
                </p:spPr>
                <p:txBody>
                  <a:bodyPr/>
                  <a:lstStyle/>
                  <a:p>
                    <a:endParaRPr lang="en-US"/>
                  </a:p>
                </p:txBody>
              </p:sp>
              <p:sp>
                <p:nvSpPr>
                  <p:cNvPr id="2555" name="Rectangle 507"/>
                  <p:cNvSpPr>
                    <a:spLocks noChangeArrowheads="1"/>
                  </p:cNvSpPr>
                  <p:nvPr/>
                </p:nvSpPr>
                <p:spPr bwMode="auto">
                  <a:xfrm>
                    <a:off x="3261" y="1590"/>
                    <a:ext cx="2" cy="1"/>
                  </a:xfrm>
                  <a:prstGeom prst="rect">
                    <a:avLst/>
                  </a:prstGeom>
                  <a:noFill/>
                  <a:ln w="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56" name="Freeform 508"/>
                  <p:cNvSpPr>
                    <a:spLocks/>
                  </p:cNvSpPr>
                  <p:nvPr/>
                </p:nvSpPr>
                <p:spPr bwMode="auto">
                  <a:xfrm>
                    <a:off x="3173" y="1530"/>
                    <a:ext cx="72" cy="9"/>
                  </a:xfrm>
                  <a:custGeom>
                    <a:avLst/>
                    <a:gdLst>
                      <a:gd name="T0" fmla="*/ 10 w 72"/>
                      <a:gd name="T1" fmla="*/ 0 h 9"/>
                      <a:gd name="T2" fmla="*/ 62 w 72"/>
                      <a:gd name="T3" fmla="*/ 0 h 9"/>
                      <a:gd name="T4" fmla="*/ 72 w 72"/>
                      <a:gd name="T5" fmla="*/ 9 h 9"/>
                      <a:gd name="T6" fmla="*/ 0 w 72"/>
                      <a:gd name="T7" fmla="*/ 9 h 9"/>
                      <a:gd name="T8" fmla="*/ 10 w 72"/>
                      <a:gd name="T9" fmla="*/ 0 h 9"/>
                    </a:gdLst>
                    <a:ahLst/>
                    <a:cxnLst>
                      <a:cxn ang="0">
                        <a:pos x="T0" y="T1"/>
                      </a:cxn>
                      <a:cxn ang="0">
                        <a:pos x="T2" y="T3"/>
                      </a:cxn>
                      <a:cxn ang="0">
                        <a:pos x="T4" y="T5"/>
                      </a:cxn>
                      <a:cxn ang="0">
                        <a:pos x="T6" y="T7"/>
                      </a:cxn>
                      <a:cxn ang="0">
                        <a:pos x="T8" y="T9"/>
                      </a:cxn>
                    </a:cxnLst>
                    <a:rect l="0" t="0" r="r" b="b"/>
                    <a:pathLst>
                      <a:path w="72" h="9">
                        <a:moveTo>
                          <a:pt x="10" y="0"/>
                        </a:moveTo>
                        <a:lnTo>
                          <a:pt x="62" y="0"/>
                        </a:lnTo>
                        <a:lnTo>
                          <a:pt x="72" y="9"/>
                        </a:lnTo>
                        <a:lnTo>
                          <a:pt x="0" y="9"/>
                        </a:lnTo>
                        <a:lnTo>
                          <a:pt x="1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57" name="Freeform 509"/>
                  <p:cNvSpPr>
                    <a:spLocks/>
                  </p:cNvSpPr>
                  <p:nvPr/>
                </p:nvSpPr>
                <p:spPr bwMode="auto">
                  <a:xfrm>
                    <a:off x="3155" y="1537"/>
                    <a:ext cx="19" cy="14"/>
                  </a:xfrm>
                  <a:custGeom>
                    <a:avLst/>
                    <a:gdLst>
                      <a:gd name="T0" fmla="*/ 18 w 19"/>
                      <a:gd name="T1" fmla="*/ 0 h 14"/>
                      <a:gd name="T2" fmla="*/ 18 w 19"/>
                      <a:gd name="T3" fmla="*/ 0 h 14"/>
                      <a:gd name="T4" fmla="*/ 18 w 19"/>
                      <a:gd name="T5" fmla="*/ 0 h 14"/>
                      <a:gd name="T6" fmla="*/ 18 w 19"/>
                      <a:gd name="T7" fmla="*/ 0 h 14"/>
                      <a:gd name="T8" fmla="*/ 18 w 19"/>
                      <a:gd name="T9" fmla="*/ 0 h 14"/>
                      <a:gd name="T10" fmla="*/ 19 w 19"/>
                      <a:gd name="T11" fmla="*/ 0 h 14"/>
                      <a:gd name="T12" fmla="*/ 19 w 19"/>
                      <a:gd name="T13" fmla="*/ 0 h 14"/>
                      <a:gd name="T14" fmla="*/ 19 w 19"/>
                      <a:gd name="T15" fmla="*/ 2 h 14"/>
                      <a:gd name="T16" fmla="*/ 19 w 19"/>
                      <a:gd name="T17" fmla="*/ 2 h 14"/>
                      <a:gd name="T18" fmla="*/ 19 w 19"/>
                      <a:gd name="T19" fmla="*/ 2 h 14"/>
                      <a:gd name="T20" fmla="*/ 19 w 19"/>
                      <a:gd name="T21" fmla="*/ 2 h 14"/>
                      <a:gd name="T22" fmla="*/ 19 w 19"/>
                      <a:gd name="T23" fmla="*/ 2 h 14"/>
                      <a:gd name="T24" fmla="*/ 19 w 19"/>
                      <a:gd name="T25" fmla="*/ 2 h 14"/>
                      <a:gd name="T26" fmla="*/ 19 w 19"/>
                      <a:gd name="T27" fmla="*/ 3 h 14"/>
                      <a:gd name="T28" fmla="*/ 19 w 19"/>
                      <a:gd name="T29" fmla="*/ 3 h 14"/>
                      <a:gd name="T30" fmla="*/ 18 w 19"/>
                      <a:gd name="T31" fmla="*/ 3 h 14"/>
                      <a:gd name="T32" fmla="*/ 18 w 19"/>
                      <a:gd name="T33" fmla="*/ 3 h 14"/>
                      <a:gd name="T34" fmla="*/ 0 w 19"/>
                      <a:gd name="T35" fmla="*/ 14 h 14"/>
                      <a:gd name="T36" fmla="*/ 0 w 19"/>
                      <a:gd name="T37" fmla="*/ 14 h 14"/>
                      <a:gd name="T38" fmla="*/ 0 w 19"/>
                      <a:gd name="T39" fmla="*/ 14 h 14"/>
                      <a:gd name="T40" fmla="*/ 0 w 19"/>
                      <a:gd name="T41" fmla="*/ 14 h 14"/>
                      <a:gd name="T42" fmla="*/ 0 w 19"/>
                      <a:gd name="T43" fmla="*/ 14 h 14"/>
                      <a:gd name="T44" fmla="*/ 0 w 19"/>
                      <a:gd name="T45" fmla="*/ 14 h 14"/>
                      <a:gd name="T46" fmla="*/ 0 w 19"/>
                      <a:gd name="T47" fmla="*/ 14 h 14"/>
                      <a:gd name="T48" fmla="*/ 0 w 19"/>
                      <a:gd name="T49" fmla="*/ 12 h 14"/>
                      <a:gd name="T50" fmla="*/ 0 w 19"/>
                      <a:gd name="T51" fmla="*/ 12 h 14"/>
                      <a:gd name="T52" fmla="*/ 0 w 19"/>
                      <a:gd name="T53" fmla="*/ 12 h 14"/>
                      <a:gd name="T54" fmla="*/ 0 w 19"/>
                      <a:gd name="T55" fmla="*/ 12 h 14"/>
                      <a:gd name="T56" fmla="*/ 0 w 19"/>
                      <a:gd name="T57" fmla="*/ 12 h 14"/>
                      <a:gd name="T58" fmla="*/ 0 w 19"/>
                      <a:gd name="T59" fmla="*/ 12 h 14"/>
                      <a:gd name="T60" fmla="*/ 0 w 19"/>
                      <a:gd name="T61" fmla="*/ 12 h 14"/>
                      <a:gd name="T62" fmla="*/ 0 w 19"/>
                      <a:gd name="T63" fmla="*/ 12 h 14"/>
                      <a:gd name="T64" fmla="*/ 0 w 19"/>
                      <a:gd name="T65"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4">
                        <a:moveTo>
                          <a:pt x="0" y="12"/>
                        </a:moveTo>
                        <a:lnTo>
                          <a:pt x="18" y="0"/>
                        </a:lnTo>
                        <a:lnTo>
                          <a:pt x="18" y="0"/>
                        </a:lnTo>
                        <a:lnTo>
                          <a:pt x="18" y="0"/>
                        </a:lnTo>
                        <a:lnTo>
                          <a:pt x="18" y="0"/>
                        </a:lnTo>
                        <a:lnTo>
                          <a:pt x="18" y="0"/>
                        </a:lnTo>
                        <a:lnTo>
                          <a:pt x="18" y="0"/>
                        </a:lnTo>
                        <a:lnTo>
                          <a:pt x="18" y="0"/>
                        </a:lnTo>
                        <a:lnTo>
                          <a:pt x="18" y="0"/>
                        </a:lnTo>
                        <a:lnTo>
                          <a:pt x="18" y="0"/>
                        </a:lnTo>
                        <a:lnTo>
                          <a:pt x="18" y="0"/>
                        </a:lnTo>
                        <a:lnTo>
                          <a:pt x="19" y="0"/>
                        </a:lnTo>
                        <a:lnTo>
                          <a:pt x="19" y="0"/>
                        </a:lnTo>
                        <a:lnTo>
                          <a:pt x="19" y="0"/>
                        </a:lnTo>
                        <a:lnTo>
                          <a:pt x="19" y="2"/>
                        </a:lnTo>
                        <a:lnTo>
                          <a:pt x="19" y="2"/>
                        </a:lnTo>
                        <a:lnTo>
                          <a:pt x="19" y="2"/>
                        </a:lnTo>
                        <a:lnTo>
                          <a:pt x="19" y="2"/>
                        </a:lnTo>
                        <a:lnTo>
                          <a:pt x="19" y="2"/>
                        </a:lnTo>
                        <a:lnTo>
                          <a:pt x="19" y="2"/>
                        </a:lnTo>
                        <a:lnTo>
                          <a:pt x="19" y="2"/>
                        </a:lnTo>
                        <a:lnTo>
                          <a:pt x="19" y="2"/>
                        </a:lnTo>
                        <a:lnTo>
                          <a:pt x="19" y="2"/>
                        </a:lnTo>
                        <a:lnTo>
                          <a:pt x="19" y="2"/>
                        </a:lnTo>
                        <a:lnTo>
                          <a:pt x="19" y="2"/>
                        </a:lnTo>
                        <a:lnTo>
                          <a:pt x="19" y="2"/>
                        </a:lnTo>
                        <a:lnTo>
                          <a:pt x="19" y="2"/>
                        </a:lnTo>
                        <a:lnTo>
                          <a:pt x="19" y="3"/>
                        </a:lnTo>
                        <a:lnTo>
                          <a:pt x="19" y="3"/>
                        </a:lnTo>
                        <a:lnTo>
                          <a:pt x="19" y="3"/>
                        </a:lnTo>
                        <a:lnTo>
                          <a:pt x="18" y="3"/>
                        </a:lnTo>
                        <a:lnTo>
                          <a:pt x="18" y="3"/>
                        </a:lnTo>
                        <a:lnTo>
                          <a:pt x="18" y="3"/>
                        </a:lnTo>
                        <a:lnTo>
                          <a:pt x="18" y="3"/>
                        </a:lnTo>
                        <a:lnTo>
                          <a:pt x="0" y="14"/>
                        </a:lnTo>
                        <a:lnTo>
                          <a:pt x="0" y="14"/>
                        </a:lnTo>
                        <a:lnTo>
                          <a:pt x="0" y="14"/>
                        </a:lnTo>
                        <a:lnTo>
                          <a:pt x="0" y="14"/>
                        </a:lnTo>
                        <a:lnTo>
                          <a:pt x="0" y="14"/>
                        </a:lnTo>
                        <a:lnTo>
                          <a:pt x="0" y="14"/>
                        </a:lnTo>
                        <a:lnTo>
                          <a:pt x="0" y="14"/>
                        </a:lnTo>
                        <a:lnTo>
                          <a:pt x="0" y="14"/>
                        </a:lnTo>
                        <a:lnTo>
                          <a:pt x="0" y="14"/>
                        </a:lnTo>
                        <a:lnTo>
                          <a:pt x="0" y="14"/>
                        </a:lnTo>
                        <a:lnTo>
                          <a:pt x="0" y="14"/>
                        </a:lnTo>
                        <a:lnTo>
                          <a:pt x="0" y="14"/>
                        </a:lnTo>
                        <a:lnTo>
                          <a:pt x="0" y="14"/>
                        </a:lnTo>
                        <a:lnTo>
                          <a:pt x="0" y="14"/>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close/>
                      </a:path>
                    </a:pathLst>
                  </a:custGeom>
                  <a:solidFill>
                    <a:srgbClr val="000000"/>
                  </a:solidFill>
                  <a:ln w="9525">
                    <a:solidFill>
                      <a:schemeClr val="hlink"/>
                    </a:solidFill>
                    <a:round/>
                    <a:headEnd/>
                    <a:tailEnd/>
                  </a:ln>
                </p:spPr>
                <p:txBody>
                  <a:bodyPr/>
                  <a:lstStyle/>
                  <a:p>
                    <a:endParaRPr lang="en-US"/>
                  </a:p>
                </p:txBody>
              </p:sp>
              <p:sp>
                <p:nvSpPr>
                  <p:cNvPr id="2558" name="Freeform 510"/>
                  <p:cNvSpPr>
                    <a:spLocks/>
                  </p:cNvSpPr>
                  <p:nvPr/>
                </p:nvSpPr>
                <p:spPr bwMode="auto">
                  <a:xfrm>
                    <a:off x="3155" y="1537"/>
                    <a:ext cx="19" cy="14"/>
                  </a:xfrm>
                  <a:custGeom>
                    <a:avLst/>
                    <a:gdLst>
                      <a:gd name="T0" fmla="*/ 0 w 19"/>
                      <a:gd name="T1" fmla="*/ 12 h 14"/>
                      <a:gd name="T2" fmla="*/ 18 w 19"/>
                      <a:gd name="T3" fmla="*/ 0 h 14"/>
                      <a:gd name="T4" fmla="*/ 19 w 19"/>
                      <a:gd name="T5" fmla="*/ 0 h 14"/>
                      <a:gd name="T6" fmla="*/ 19 w 19"/>
                      <a:gd name="T7" fmla="*/ 2 h 14"/>
                      <a:gd name="T8" fmla="*/ 19 w 19"/>
                      <a:gd name="T9" fmla="*/ 3 h 14"/>
                      <a:gd name="T10" fmla="*/ 18 w 19"/>
                      <a:gd name="T11" fmla="*/ 3 h 14"/>
                      <a:gd name="T12" fmla="*/ 0 w 19"/>
                      <a:gd name="T13" fmla="*/ 14 h 14"/>
                      <a:gd name="T14" fmla="*/ 0 w 19"/>
                      <a:gd name="T15" fmla="*/ 12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4">
                        <a:moveTo>
                          <a:pt x="0" y="12"/>
                        </a:moveTo>
                        <a:lnTo>
                          <a:pt x="18" y="0"/>
                        </a:lnTo>
                        <a:lnTo>
                          <a:pt x="19" y="0"/>
                        </a:lnTo>
                        <a:lnTo>
                          <a:pt x="19" y="2"/>
                        </a:lnTo>
                        <a:lnTo>
                          <a:pt x="19" y="3"/>
                        </a:lnTo>
                        <a:lnTo>
                          <a:pt x="18" y="3"/>
                        </a:lnTo>
                        <a:lnTo>
                          <a:pt x="0" y="14"/>
                        </a:lnTo>
                        <a:lnTo>
                          <a:pt x="0" y="12"/>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59" name="Freeform 511"/>
                  <p:cNvSpPr>
                    <a:spLocks/>
                  </p:cNvSpPr>
                  <p:nvPr/>
                </p:nvSpPr>
                <p:spPr bwMode="auto">
                  <a:xfrm>
                    <a:off x="3154" y="1549"/>
                    <a:ext cx="1" cy="2"/>
                  </a:xfrm>
                  <a:custGeom>
                    <a:avLst/>
                    <a:gdLst>
                      <a:gd name="T0" fmla="*/ 1 w 1"/>
                      <a:gd name="T1" fmla="*/ 0 h 2"/>
                      <a:gd name="T2" fmla="*/ 1 w 1"/>
                      <a:gd name="T3" fmla="*/ 0 h 2"/>
                      <a:gd name="T4" fmla="*/ 1 w 1"/>
                      <a:gd name="T5" fmla="*/ 0 h 2"/>
                      <a:gd name="T6" fmla="*/ 1 w 1"/>
                      <a:gd name="T7" fmla="*/ 0 h 2"/>
                      <a:gd name="T8" fmla="*/ 1 w 1"/>
                      <a:gd name="T9" fmla="*/ 0 h 2"/>
                      <a:gd name="T10" fmla="*/ 1 w 1"/>
                      <a:gd name="T11" fmla="*/ 0 h 2"/>
                      <a:gd name="T12" fmla="*/ 1 w 1"/>
                      <a:gd name="T13" fmla="*/ 0 h 2"/>
                      <a:gd name="T14" fmla="*/ 1 w 1"/>
                      <a:gd name="T15" fmla="*/ 0 h 2"/>
                      <a:gd name="T16" fmla="*/ 1 w 1"/>
                      <a:gd name="T17" fmla="*/ 2 h 2"/>
                      <a:gd name="T18" fmla="*/ 1 w 1"/>
                      <a:gd name="T19" fmla="*/ 2 h 2"/>
                      <a:gd name="T20" fmla="*/ 1 w 1"/>
                      <a:gd name="T21" fmla="*/ 2 h 2"/>
                      <a:gd name="T22" fmla="*/ 1 w 1"/>
                      <a:gd name="T23" fmla="*/ 2 h 2"/>
                      <a:gd name="T24" fmla="*/ 1 w 1"/>
                      <a:gd name="T25" fmla="*/ 2 h 2"/>
                      <a:gd name="T26" fmla="*/ 1 w 1"/>
                      <a:gd name="T27" fmla="*/ 2 h 2"/>
                      <a:gd name="T28" fmla="*/ 1 w 1"/>
                      <a:gd name="T29" fmla="*/ 2 h 2"/>
                      <a:gd name="T30" fmla="*/ 1 w 1"/>
                      <a:gd name="T31" fmla="*/ 2 h 2"/>
                      <a:gd name="T32" fmla="*/ 1 w 1"/>
                      <a:gd name="T33" fmla="*/ 2 h 2"/>
                      <a:gd name="T34" fmla="*/ 1 w 1"/>
                      <a:gd name="T35" fmla="*/ 2 h 2"/>
                      <a:gd name="T36" fmla="*/ 1 w 1"/>
                      <a:gd name="T37" fmla="*/ 2 h 2"/>
                      <a:gd name="T38" fmla="*/ 1 w 1"/>
                      <a:gd name="T39" fmla="*/ 2 h 2"/>
                      <a:gd name="T40" fmla="*/ 1 w 1"/>
                      <a:gd name="T41" fmla="*/ 2 h 2"/>
                      <a:gd name="T42" fmla="*/ 1 w 1"/>
                      <a:gd name="T43" fmla="*/ 2 h 2"/>
                      <a:gd name="T44" fmla="*/ 0 w 1"/>
                      <a:gd name="T45" fmla="*/ 2 h 2"/>
                      <a:gd name="T46" fmla="*/ 0 w 1"/>
                      <a:gd name="T47" fmla="*/ 2 h 2"/>
                      <a:gd name="T48" fmla="*/ 0 w 1"/>
                      <a:gd name="T49" fmla="*/ 2 h 2"/>
                      <a:gd name="T50" fmla="*/ 0 w 1"/>
                      <a:gd name="T51" fmla="*/ 0 h 2"/>
                      <a:gd name="T52" fmla="*/ 0 w 1"/>
                      <a:gd name="T53" fmla="*/ 0 h 2"/>
                      <a:gd name="T54" fmla="*/ 1 w 1"/>
                      <a:gd name="T55" fmla="*/ 0 h 2"/>
                      <a:gd name="T56" fmla="*/ 1 w 1"/>
                      <a:gd name="T57" fmla="*/ 0 h 2"/>
                      <a:gd name="T58" fmla="*/ 1 w 1"/>
                      <a:gd name="T59" fmla="*/ 0 h 2"/>
                      <a:gd name="T60" fmla="*/ 1 w 1"/>
                      <a:gd name="T61" fmla="*/ 0 h 2"/>
                      <a:gd name="T62" fmla="*/ 1 w 1"/>
                      <a:gd name="T63" fmla="*/ 0 h 2"/>
                      <a:gd name="T64" fmla="*/ 1 w 1"/>
                      <a:gd name="T6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 h="2">
                        <a:moveTo>
                          <a:pt x="1" y="0"/>
                        </a:moveTo>
                        <a:lnTo>
                          <a:pt x="1" y="0"/>
                        </a:lnTo>
                        <a:lnTo>
                          <a:pt x="1" y="0"/>
                        </a:lnTo>
                        <a:lnTo>
                          <a:pt x="1" y="0"/>
                        </a:lnTo>
                        <a:lnTo>
                          <a:pt x="1" y="0"/>
                        </a:lnTo>
                        <a:lnTo>
                          <a:pt x="1" y="0"/>
                        </a:lnTo>
                        <a:lnTo>
                          <a:pt x="1" y="0"/>
                        </a:lnTo>
                        <a:lnTo>
                          <a:pt x="1" y="0"/>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0" y="2"/>
                        </a:lnTo>
                        <a:lnTo>
                          <a:pt x="0" y="2"/>
                        </a:lnTo>
                        <a:lnTo>
                          <a:pt x="0" y="2"/>
                        </a:lnTo>
                        <a:lnTo>
                          <a:pt x="0" y="0"/>
                        </a:lnTo>
                        <a:lnTo>
                          <a:pt x="0" y="0"/>
                        </a:lnTo>
                        <a:lnTo>
                          <a:pt x="1" y="0"/>
                        </a:lnTo>
                        <a:lnTo>
                          <a:pt x="1" y="0"/>
                        </a:lnTo>
                        <a:lnTo>
                          <a:pt x="1" y="0"/>
                        </a:lnTo>
                        <a:lnTo>
                          <a:pt x="1" y="0"/>
                        </a:lnTo>
                        <a:lnTo>
                          <a:pt x="1" y="0"/>
                        </a:lnTo>
                        <a:lnTo>
                          <a:pt x="1" y="0"/>
                        </a:lnTo>
                        <a:close/>
                      </a:path>
                    </a:pathLst>
                  </a:custGeom>
                  <a:solidFill>
                    <a:srgbClr val="000000"/>
                  </a:solidFill>
                  <a:ln w="9525">
                    <a:solidFill>
                      <a:schemeClr val="hlink"/>
                    </a:solidFill>
                    <a:round/>
                    <a:headEnd/>
                    <a:tailEnd/>
                  </a:ln>
                </p:spPr>
                <p:txBody>
                  <a:bodyPr/>
                  <a:lstStyle/>
                  <a:p>
                    <a:endParaRPr lang="en-US"/>
                  </a:p>
                </p:txBody>
              </p:sp>
              <p:sp>
                <p:nvSpPr>
                  <p:cNvPr id="2560" name="Rectangle 512"/>
                  <p:cNvSpPr>
                    <a:spLocks noChangeArrowheads="1"/>
                  </p:cNvSpPr>
                  <p:nvPr/>
                </p:nvSpPr>
                <p:spPr bwMode="auto">
                  <a:xfrm>
                    <a:off x="3154" y="1549"/>
                    <a:ext cx="1" cy="2"/>
                  </a:xfrm>
                  <a:prstGeom prst="rect">
                    <a:avLst/>
                  </a:prstGeom>
                  <a:noFill/>
                  <a:ln w="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1" name="Freeform 513"/>
                  <p:cNvSpPr>
                    <a:spLocks/>
                  </p:cNvSpPr>
                  <p:nvPr/>
                </p:nvSpPr>
                <p:spPr bwMode="auto">
                  <a:xfrm>
                    <a:off x="3244" y="1537"/>
                    <a:ext cx="19" cy="14"/>
                  </a:xfrm>
                  <a:custGeom>
                    <a:avLst/>
                    <a:gdLst>
                      <a:gd name="T0" fmla="*/ 0 w 19"/>
                      <a:gd name="T1" fmla="*/ 0 h 14"/>
                      <a:gd name="T2" fmla="*/ 0 w 19"/>
                      <a:gd name="T3" fmla="*/ 0 h 14"/>
                      <a:gd name="T4" fmla="*/ 0 w 19"/>
                      <a:gd name="T5" fmla="*/ 0 h 14"/>
                      <a:gd name="T6" fmla="*/ 0 w 19"/>
                      <a:gd name="T7" fmla="*/ 0 h 14"/>
                      <a:gd name="T8" fmla="*/ 0 w 19"/>
                      <a:gd name="T9" fmla="*/ 0 h 14"/>
                      <a:gd name="T10" fmla="*/ 0 w 19"/>
                      <a:gd name="T11" fmla="*/ 0 h 14"/>
                      <a:gd name="T12" fmla="*/ 0 w 19"/>
                      <a:gd name="T13" fmla="*/ 0 h 14"/>
                      <a:gd name="T14" fmla="*/ 0 w 19"/>
                      <a:gd name="T15" fmla="*/ 0 h 14"/>
                      <a:gd name="T16" fmla="*/ 0 w 19"/>
                      <a:gd name="T17" fmla="*/ 2 h 14"/>
                      <a:gd name="T18" fmla="*/ 0 w 19"/>
                      <a:gd name="T19" fmla="*/ 2 h 14"/>
                      <a:gd name="T20" fmla="*/ 0 w 19"/>
                      <a:gd name="T21" fmla="*/ 2 h 14"/>
                      <a:gd name="T22" fmla="*/ 0 w 19"/>
                      <a:gd name="T23" fmla="*/ 2 h 14"/>
                      <a:gd name="T24" fmla="*/ 0 w 19"/>
                      <a:gd name="T25" fmla="*/ 2 h 14"/>
                      <a:gd name="T26" fmla="*/ 0 w 19"/>
                      <a:gd name="T27" fmla="*/ 2 h 14"/>
                      <a:gd name="T28" fmla="*/ 0 w 19"/>
                      <a:gd name="T29" fmla="*/ 3 h 14"/>
                      <a:gd name="T30" fmla="*/ 0 w 19"/>
                      <a:gd name="T31" fmla="*/ 3 h 14"/>
                      <a:gd name="T32" fmla="*/ 0 w 19"/>
                      <a:gd name="T33" fmla="*/ 3 h 14"/>
                      <a:gd name="T34" fmla="*/ 19 w 19"/>
                      <a:gd name="T35" fmla="*/ 14 h 14"/>
                      <a:gd name="T36" fmla="*/ 19 w 19"/>
                      <a:gd name="T37" fmla="*/ 14 h 14"/>
                      <a:gd name="T38" fmla="*/ 17 w 19"/>
                      <a:gd name="T39" fmla="*/ 14 h 14"/>
                      <a:gd name="T40" fmla="*/ 17 w 19"/>
                      <a:gd name="T41" fmla="*/ 14 h 14"/>
                      <a:gd name="T42" fmla="*/ 17 w 19"/>
                      <a:gd name="T43" fmla="*/ 14 h 14"/>
                      <a:gd name="T44" fmla="*/ 17 w 19"/>
                      <a:gd name="T45" fmla="*/ 14 h 14"/>
                      <a:gd name="T46" fmla="*/ 17 w 19"/>
                      <a:gd name="T47" fmla="*/ 12 h 14"/>
                      <a:gd name="T48" fmla="*/ 17 w 19"/>
                      <a:gd name="T49" fmla="*/ 12 h 14"/>
                      <a:gd name="T50" fmla="*/ 17 w 19"/>
                      <a:gd name="T51" fmla="*/ 12 h 14"/>
                      <a:gd name="T52" fmla="*/ 17 w 19"/>
                      <a:gd name="T53" fmla="*/ 12 h 14"/>
                      <a:gd name="T54" fmla="*/ 17 w 19"/>
                      <a:gd name="T55" fmla="*/ 12 h 14"/>
                      <a:gd name="T56" fmla="*/ 19 w 19"/>
                      <a:gd name="T57" fmla="*/ 12 h 14"/>
                      <a:gd name="T58" fmla="*/ 19 w 19"/>
                      <a:gd name="T59" fmla="*/ 12 h 14"/>
                      <a:gd name="T60" fmla="*/ 19 w 19"/>
                      <a:gd name="T61" fmla="*/ 12 h 14"/>
                      <a:gd name="T62" fmla="*/ 19 w 19"/>
                      <a:gd name="T63" fmla="*/ 12 h 14"/>
                      <a:gd name="T64" fmla="*/ 19 w 19"/>
                      <a:gd name="T65"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4">
                        <a:moveTo>
                          <a:pt x="19" y="12"/>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0" y="3"/>
                        </a:lnTo>
                        <a:lnTo>
                          <a:pt x="0" y="3"/>
                        </a:lnTo>
                        <a:lnTo>
                          <a:pt x="19" y="14"/>
                        </a:lnTo>
                        <a:lnTo>
                          <a:pt x="19" y="14"/>
                        </a:lnTo>
                        <a:lnTo>
                          <a:pt x="19" y="14"/>
                        </a:lnTo>
                        <a:lnTo>
                          <a:pt x="19" y="14"/>
                        </a:lnTo>
                        <a:lnTo>
                          <a:pt x="17" y="14"/>
                        </a:lnTo>
                        <a:lnTo>
                          <a:pt x="17" y="14"/>
                        </a:lnTo>
                        <a:lnTo>
                          <a:pt x="17" y="14"/>
                        </a:lnTo>
                        <a:lnTo>
                          <a:pt x="17" y="14"/>
                        </a:lnTo>
                        <a:lnTo>
                          <a:pt x="17" y="14"/>
                        </a:lnTo>
                        <a:lnTo>
                          <a:pt x="17" y="14"/>
                        </a:lnTo>
                        <a:lnTo>
                          <a:pt x="17" y="14"/>
                        </a:lnTo>
                        <a:lnTo>
                          <a:pt x="17" y="14"/>
                        </a:lnTo>
                        <a:lnTo>
                          <a:pt x="17" y="12"/>
                        </a:lnTo>
                        <a:lnTo>
                          <a:pt x="17" y="12"/>
                        </a:lnTo>
                        <a:lnTo>
                          <a:pt x="17" y="12"/>
                        </a:lnTo>
                        <a:lnTo>
                          <a:pt x="17" y="12"/>
                        </a:lnTo>
                        <a:lnTo>
                          <a:pt x="17" y="12"/>
                        </a:lnTo>
                        <a:lnTo>
                          <a:pt x="17" y="12"/>
                        </a:lnTo>
                        <a:lnTo>
                          <a:pt x="17" y="12"/>
                        </a:lnTo>
                        <a:lnTo>
                          <a:pt x="17" y="12"/>
                        </a:lnTo>
                        <a:lnTo>
                          <a:pt x="17" y="12"/>
                        </a:lnTo>
                        <a:lnTo>
                          <a:pt x="17" y="12"/>
                        </a:lnTo>
                        <a:lnTo>
                          <a:pt x="17" y="12"/>
                        </a:lnTo>
                        <a:lnTo>
                          <a:pt x="19" y="12"/>
                        </a:lnTo>
                        <a:lnTo>
                          <a:pt x="19" y="12"/>
                        </a:lnTo>
                        <a:lnTo>
                          <a:pt x="19" y="12"/>
                        </a:lnTo>
                        <a:lnTo>
                          <a:pt x="19" y="12"/>
                        </a:lnTo>
                        <a:lnTo>
                          <a:pt x="19" y="12"/>
                        </a:lnTo>
                        <a:lnTo>
                          <a:pt x="19" y="12"/>
                        </a:lnTo>
                        <a:lnTo>
                          <a:pt x="19" y="12"/>
                        </a:lnTo>
                        <a:lnTo>
                          <a:pt x="19" y="12"/>
                        </a:lnTo>
                        <a:lnTo>
                          <a:pt x="19" y="12"/>
                        </a:lnTo>
                        <a:lnTo>
                          <a:pt x="19" y="12"/>
                        </a:lnTo>
                        <a:close/>
                      </a:path>
                    </a:pathLst>
                  </a:custGeom>
                  <a:solidFill>
                    <a:srgbClr val="000000"/>
                  </a:solidFill>
                  <a:ln w="9525">
                    <a:solidFill>
                      <a:schemeClr val="hlink"/>
                    </a:solidFill>
                    <a:round/>
                    <a:headEnd/>
                    <a:tailEnd/>
                  </a:ln>
                </p:spPr>
                <p:txBody>
                  <a:bodyPr/>
                  <a:lstStyle/>
                  <a:p>
                    <a:endParaRPr lang="en-US"/>
                  </a:p>
                </p:txBody>
              </p:sp>
              <p:sp>
                <p:nvSpPr>
                  <p:cNvPr id="2562" name="Freeform 514"/>
                  <p:cNvSpPr>
                    <a:spLocks/>
                  </p:cNvSpPr>
                  <p:nvPr/>
                </p:nvSpPr>
                <p:spPr bwMode="auto">
                  <a:xfrm>
                    <a:off x="3244" y="1537"/>
                    <a:ext cx="19" cy="14"/>
                  </a:xfrm>
                  <a:custGeom>
                    <a:avLst/>
                    <a:gdLst>
                      <a:gd name="T0" fmla="*/ 19 w 19"/>
                      <a:gd name="T1" fmla="*/ 12 h 14"/>
                      <a:gd name="T2" fmla="*/ 0 w 19"/>
                      <a:gd name="T3" fmla="*/ 0 h 14"/>
                      <a:gd name="T4" fmla="*/ 0 w 19"/>
                      <a:gd name="T5" fmla="*/ 2 h 14"/>
                      <a:gd name="T6" fmla="*/ 0 w 19"/>
                      <a:gd name="T7" fmla="*/ 3 h 14"/>
                      <a:gd name="T8" fmla="*/ 19 w 19"/>
                      <a:gd name="T9" fmla="*/ 14 h 14"/>
                      <a:gd name="T10" fmla="*/ 17 w 19"/>
                      <a:gd name="T11" fmla="*/ 14 h 14"/>
                      <a:gd name="T12" fmla="*/ 17 w 19"/>
                      <a:gd name="T13" fmla="*/ 12 h 14"/>
                      <a:gd name="T14" fmla="*/ 19 w 19"/>
                      <a:gd name="T15" fmla="*/ 12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4">
                        <a:moveTo>
                          <a:pt x="19" y="12"/>
                        </a:moveTo>
                        <a:lnTo>
                          <a:pt x="0" y="0"/>
                        </a:lnTo>
                        <a:lnTo>
                          <a:pt x="0" y="2"/>
                        </a:lnTo>
                        <a:lnTo>
                          <a:pt x="0" y="3"/>
                        </a:lnTo>
                        <a:lnTo>
                          <a:pt x="19" y="14"/>
                        </a:lnTo>
                        <a:lnTo>
                          <a:pt x="17" y="14"/>
                        </a:lnTo>
                        <a:lnTo>
                          <a:pt x="17" y="12"/>
                        </a:lnTo>
                        <a:lnTo>
                          <a:pt x="19" y="12"/>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3" name="Freeform 515"/>
                  <p:cNvSpPr>
                    <a:spLocks/>
                  </p:cNvSpPr>
                  <p:nvPr/>
                </p:nvSpPr>
                <p:spPr bwMode="auto">
                  <a:xfrm>
                    <a:off x="3261" y="1549"/>
                    <a:ext cx="2" cy="2"/>
                  </a:xfrm>
                  <a:custGeom>
                    <a:avLst/>
                    <a:gdLst>
                      <a:gd name="T0" fmla="*/ 2 w 2"/>
                      <a:gd name="T1" fmla="*/ 0 h 2"/>
                      <a:gd name="T2" fmla="*/ 2 w 2"/>
                      <a:gd name="T3" fmla="*/ 0 h 2"/>
                      <a:gd name="T4" fmla="*/ 2 w 2"/>
                      <a:gd name="T5" fmla="*/ 0 h 2"/>
                      <a:gd name="T6" fmla="*/ 2 w 2"/>
                      <a:gd name="T7" fmla="*/ 0 h 2"/>
                      <a:gd name="T8" fmla="*/ 0 w 2"/>
                      <a:gd name="T9" fmla="*/ 0 h 2"/>
                      <a:gd name="T10" fmla="*/ 0 w 2"/>
                      <a:gd name="T11" fmla="*/ 0 h 2"/>
                      <a:gd name="T12" fmla="*/ 0 w 2"/>
                      <a:gd name="T13" fmla="*/ 0 h 2"/>
                      <a:gd name="T14" fmla="*/ 0 w 2"/>
                      <a:gd name="T15" fmla="*/ 0 h 2"/>
                      <a:gd name="T16" fmla="*/ 0 w 2"/>
                      <a:gd name="T17" fmla="*/ 0 h 2"/>
                      <a:gd name="T18" fmla="*/ 0 w 2"/>
                      <a:gd name="T19" fmla="*/ 2 h 2"/>
                      <a:gd name="T20" fmla="*/ 0 w 2"/>
                      <a:gd name="T21" fmla="*/ 2 h 2"/>
                      <a:gd name="T22" fmla="*/ 0 w 2"/>
                      <a:gd name="T23" fmla="*/ 2 h 2"/>
                      <a:gd name="T24" fmla="*/ 0 w 2"/>
                      <a:gd name="T25" fmla="*/ 2 h 2"/>
                      <a:gd name="T26" fmla="*/ 2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2 w 2"/>
                      <a:gd name="T41" fmla="*/ 2 h 2"/>
                      <a:gd name="T42" fmla="*/ 2 w 2"/>
                      <a:gd name="T43" fmla="*/ 2 h 2"/>
                      <a:gd name="T44" fmla="*/ 2 w 2"/>
                      <a:gd name="T45" fmla="*/ 2 h 2"/>
                      <a:gd name="T46" fmla="*/ 2 w 2"/>
                      <a:gd name="T47" fmla="*/ 2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 h="2">
                        <a:moveTo>
                          <a:pt x="2" y="0"/>
                        </a:moveTo>
                        <a:lnTo>
                          <a:pt x="2" y="0"/>
                        </a:lnTo>
                        <a:lnTo>
                          <a:pt x="2" y="0"/>
                        </a:lnTo>
                        <a:lnTo>
                          <a:pt x="2" y="0"/>
                        </a:lnTo>
                        <a:lnTo>
                          <a:pt x="0" y="0"/>
                        </a:lnTo>
                        <a:lnTo>
                          <a:pt x="0" y="0"/>
                        </a:lnTo>
                        <a:lnTo>
                          <a:pt x="0" y="0"/>
                        </a:lnTo>
                        <a:lnTo>
                          <a:pt x="0" y="0"/>
                        </a:lnTo>
                        <a:lnTo>
                          <a:pt x="0" y="0"/>
                        </a:lnTo>
                        <a:lnTo>
                          <a:pt x="0" y="2"/>
                        </a:lnTo>
                        <a:lnTo>
                          <a:pt x="0" y="2"/>
                        </a:lnTo>
                        <a:lnTo>
                          <a:pt x="0" y="2"/>
                        </a:lnTo>
                        <a:lnTo>
                          <a:pt x="0" y="2"/>
                        </a:lnTo>
                        <a:lnTo>
                          <a:pt x="2" y="2"/>
                        </a:lnTo>
                        <a:lnTo>
                          <a:pt x="2" y="2"/>
                        </a:lnTo>
                        <a:lnTo>
                          <a:pt x="2" y="2"/>
                        </a:lnTo>
                        <a:lnTo>
                          <a:pt x="2" y="2"/>
                        </a:lnTo>
                        <a:lnTo>
                          <a:pt x="2" y="2"/>
                        </a:lnTo>
                        <a:lnTo>
                          <a:pt x="2" y="2"/>
                        </a:lnTo>
                        <a:lnTo>
                          <a:pt x="2" y="2"/>
                        </a:lnTo>
                        <a:lnTo>
                          <a:pt x="2" y="2"/>
                        </a:lnTo>
                        <a:lnTo>
                          <a:pt x="2" y="2"/>
                        </a:lnTo>
                        <a:lnTo>
                          <a:pt x="2" y="2"/>
                        </a:lnTo>
                        <a:lnTo>
                          <a:pt x="2" y="2"/>
                        </a:lnTo>
                        <a:lnTo>
                          <a:pt x="2" y="0"/>
                        </a:lnTo>
                        <a:lnTo>
                          <a:pt x="2" y="0"/>
                        </a:lnTo>
                        <a:lnTo>
                          <a:pt x="2" y="0"/>
                        </a:lnTo>
                        <a:lnTo>
                          <a:pt x="2" y="0"/>
                        </a:lnTo>
                        <a:lnTo>
                          <a:pt x="2" y="0"/>
                        </a:lnTo>
                        <a:lnTo>
                          <a:pt x="2" y="0"/>
                        </a:lnTo>
                        <a:lnTo>
                          <a:pt x="2" y="0"/>
                        </a:lnTo>
                        <a:lnTo>
                          <a:pt x="2" y="0"/>
                        </a:lnTo>
                        <a:lnTo>
                          <a:pt x="2" y="0"/>
                        </a:lnTo>
                        <a:close/>
                      </a:path>
                    </a:pathLst>
                  </a:custGeom>
                  <a:solidFill>
                    <a:srgbClr val="000000"/>
                  </a:solidFill>
                  <a:ln w="9525">
                    <a:solidFill>
                      <a:schemeClr val="hlink"/>
                    </a:solidFill>
                    <a:round/>
                    <a:headEnd/>
                    <a:tailEnd/>
                  </a:ln>
                </p:spPr>
                <p:txBody>
                  <a:bodyPr/>
                  <a:lstStyle/>
                  <a:p>
                    <a:endParaRPr lang="en-US"/>
                  </a:p>
                </p:txBody>
              </p:sp>
              <p:sp>
                <p:nvSpPr>
                  <p:cNvPr id="2564" name="Rectangle 516"/>
                  <p:cNvSpPr>
                    <a:spLocks noChangeArrowheads="1"/>
                  </p:cNvSpPr>
                  <p:nvPr/>
                </p:nvSpPr>
                <p:spPr bwMode="auto">
                  <a:xfrm>
                    <a:off x="3261" y="1549"/>
                    <a:ext cx="2" cy="2"/>
                  </a:xfrm>
                  <a:prstGeom prst="rect">
                    <a:avLst/>
                  </a:prstGeom>
                  <a:noFill/>
                  <a:ln w="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565" name="Freeform 517"/>
                <p:cNvSpPr>
                  <a:spLocks/>
                </p:cNvSpPr>
                <p:nvPr/>
              </p:nvSpPr>
              <p:spPr bwMode="auto">
                <a:xfrm>
                  <a:off x="2574" y="1599"/>
                  <a:ext cx="1086" cy="153"/>
                </a:xfrm>
                <a:custGeom>
                  <a:avLst/>
                  <a:gdLst>
                    <a:gd name="T0" fmla="*/ 0 w 1086"/>
                    <a:gd name="T1" fmla="*/ 153 h 153"/>
                    <a:gd name="T2" fmla="*/ 22 w 1086"/>
                    <a:gd name="T3" fmla="*/ 141 h 153"/>
                    <a:gd name="T4" fmla="*/ 31 w 1086"/>
                    <a:gd name="T5" fmla="*/ 146 h 153"/>
                    <a:gd name="T6" fmla="*/ 40 w 1086"/>
                    <a:gd name="T7" fmla="*/ 149 h 153"/>
                    <a:gd name="T8" fmla="*/ 48 w 1086"/>
                    <a:gd name="T9" fmla="*/ 150 h 153"/>
                    <a:gd name="T10" fmla="*/ 57 w 1086"/>
                    <a:gd name="T11" fmla="*/ 152 h 153"/>
                    <a:gd name="T12" fmla="*/ 65 w 1086"/>
                    <a:gd name="T13" fmla="*/ 150 h 153"/>
                    <a:gd name="T14" fmla="*/ 74 w 1086"/>
                    <a:gd name="T15" fmla="*/ 147 h 153"/>
                    <a:gd name="T16" fmla="*/ 82 w 1086"/>
                    <a:gd name="T17" fmla="*/ 144 h 153"/>
                    <a:gd name="T18" fmla="*/ 92 w 1086"/>
                    <a:gd name="T19" fmla="*/ 141 h 153"/>
                    <a:gd name="T20" fmla="*/ 119 w 1086"/>
                    <a:gd name="T21" fmla="*/ 144 h 153"/>
                    <a:gd name="T22" fmla="*/ 141 w 1086"/>
                    <a:gd name="T23" fmla="*/ 144 h 153"/>
                    <a:gd name="T24" fmla="*/ 163 w 1086"/>
                    <a:gd name="T25" fmla="*/ 144 h 153"/>
                    <a:gd name="T26" fmla="*/ 185 w 1086"/>
                    <a:gd name="T27" fmla="*/ 143 h 153"/>
                    <a:gd name="T28" fmla="*/ 206 w 1086"/>
                    <a:gd name="T29" fmla="*/ 138 h 153"/>
                    <a:gd name="T30" fmla="*/ 230 w 1086"/>
                    <a:gd name="T31" fmla="*/ 134 h 153"/>
                    <a:gd name="T32" fmla="*/ 251 w 1086"/>
                    <a:gd name="T33" fmla="*/ 128 h 153"/>
                    <a:gd name="T34" fmla="*/ 273 w 1086"/>
                    <a:gd name="T35" fmla="*/ 120 h 153"/>
                    <a:gd name="T36" fmla="*/ 296 w 1086"/>
                    <a:gd name="T37" fmla="*/ 113 h 153"/>
                    <a:gd name="T38" fmla="*/ 318 w 1086"/>
                    <a:gd name="T39" fmla="*/ 102 h 153"/>
                    <a:gd name="T40" fmla="*/ 340 w 1086"/>
                    <a:gd name="T41" fmla="*/ 92 h 153"/>
                    <a:gd name="T42" fmla="*/ 362 w 1086"/>
                    <a:gd name="T43" fmla="*/ 81 h 153"/>
                    <a:gd name="T44" fmla="*/ 383 w 1086"/>
                    <a:gd name="T45" fmla="*/ 68 h 153"/>
                    <a:gd name="T46" fmla="*/ 405 w 1086"/>
                    <a:gd name="T47" fmla="*/ 55 h 153"/>
                    <a:gd name="T48" fmla="*/ 425 w 1086"/>
                    <a:gd name="T49" fmla="*/ 40 h 153"/>
                    <a:gd name="T50" fmla="*/ 445 w 1086"/>
                    <a:gd name="T51" fmla="*/ 27 h 153"/>
                    <a:gd name="T52" fmla="*/ 465 w 1086"/>
                    <a:gd name="T53" fmla="*/ 10 h 153"/>
                    <a:gd name="T54" fmla="*/ 483 w 1086"/>
                    <a:gd name="T55" fmla="*/ 0 h 153"/>
                    <a:gd name="T56" fmla="*/ 492 w 1086"/>
                    <a:gd name="T57" fmla="*/ 6 h 153"/>
                    <a:gd name="T58" fmla="*/ 503 w 1086"/>
                    <a:gd name="T59" fmla="*/ 9 h 153"/>
                    <a:gd name="T60" fmla="*/ 512 w 1086"/>
                    <a:gd name="T61" fmla="*/ 10 h 153"/>
                    <a:gd name="T62" fmla="*/ 520 w 1086"/>
                    <a:gd name="T63" fmla="*/ 10 h 153"/>
                    <a:gd name="T64" fmla="*/ 529 w 1086"/>
                    <a:gd name="T65" fmla="*/ 9 h 153"/>
                    <a:gd name="T66" fmla="*/ 537 w 1086"/>
                    <a:gd name="T67" fmla="*/ 7 h 153"/>
                    <a:gd name="T68" fmla="*/ 546 w 1086"/>
                    <a:gd name="T69" fmla="*/ 4 h 153"/>
                    <a:gd name="T70" fmla="*/ 554 w 1086"/>
                    <a:gd name="T71" fmla="*/ 0 h 153"/>
                    <a:gd name="T72" fmla="*/ 571 w 1086"/>
                    <a:gd name="T73" fmla="*/ 10 h 153"/>
                    <a:gd name="T74" fmla="*/ 590 w 1086"/>
                    <a:gd name="T75" fmla="*/ 18 h 153"/>
                    <a:gd name="T76" fmla="*/ 611 w 1086"/>
                    <a:gd name="T77" fmla="*/ 24 h 153"/>
                    <a:gd name="T78" fmla="*/ 636 w 1086"/>
                    <a:gd name="T79" fmla="*/ 28 h 153"/>
                    <a:gd name="T80" fmla="*/ 663 w 1086"/>
                    <a:gd name="T81" fmla="*/ 33 h 153"/>
                    <a:gd name="T82" fmla="*/ 692 w 1086"/>
                    <a:gd name="T83" fmla="*/ 36 h 153"/>
                    <a:gd name="T84" fmla="*/ 722 w 1086"/>
                    <a:gd name="T85" fmla="*/ 39 h 153"/>
                    <a:gd name="T86" fmla="*/ 753 w 1086"/>
                    <a:gd name="T87" fmla="*/ 40 h 153"/>
                    <a:gd name="T88" fmla="*/ 784 w 1086"/>
                    <a:gd name="T89" fmla="*/ 40 h 153"/>
                    <a:gd name="T90" fmla="*/ 815 w 1086"/>
                    <a:gd name="T91" fmla="*/ 40 h 153"/>
                    <a:gd name="T92" fmla="*/ 846 w 1086"/>
                    <a:gd name="T93" fmla="*/ 40 h 153"/>
                    <a:gd name="T94" fmla="*/ 875 w 1086"/>
                    <a:gd name="T95" fmla="*/ 37 h 153"/>
                    <a:gd name="T96" fmla="*/ 902 w 1086"/>
                    <a:gd name="T97" fmla="*/ 34 h 153"/>
                    <a:gd name="T98" fmla="*/ 926 w 1086"/>
                    <a:gd name="T99" fmla="*/ 30 h 153"/>
                    <a:gd name="T100" fmla="*/ 948 w 1086"/>
                    <a:gd name="T101" fmla="*/ 25 h 153"/>
                    <a:gd name="T102" fmla="*/ 967 w 1086"/>
                    <a:gd name="T103" fmla="*/ 18 h 153"/>
                    <a:gd name="T104" fmla="*/ 982 w 1086"/>
                    <a:gd name="T105" fmla="*/ 10 h 153"/>
                    <a:gd name="T106" fmla="*/ 999 w 1086"/>
                    <a:gd name="T107" fmla="*/ 0 h 153"/>
                    <a:gd name="T108" fmla="*/ 1010 w 1086"/>
                    <a:gd name="T109" fmla="*/ 3 h 153"/>
                    <a:gd name="T110" fmla="*/ 1021 w 1086"/>
                    <a:gd name="T111" fmla="*/ 6 h 153"/>
                    <a:gd name="T112" fmla="*/ 1030 w 1086"/>
                    <a:gd name="T113" fmla="*/ 7 h 153"/>
                    <a:gd name="T114" fmla="*/ 1040 w 1086"/>
                    <a:gd name="T115" fmla="*/ 7 h 153"/>
                    <a:gd name="T116" fmla="*/ 1047 w 1086"/>
                    <a:gd name="T117" fmla="*/ 6 h 153"/>
                    <a:gd name="T118" fmla="*/ 1054 w 1086"/>
                    <a:gd name="T119" fmla="*/ 4 h 153"/>
                    <a:gd name="T120" fmla="*/ 1061 w 1086"/>
                    <a:gd name="T121" fmla="*/ 1 h 153"/>
                    <a:gd name="T122" fmla="*/ 1069 w 1086"/>
                    <a:gd name="T123" fmla="*/ 0 h 153"/>
                    <a:gd name="T124" fmla="*/ 1086 w 1086"/>
                    <a:gd name="T125" fmla="*/ 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6" h="153">
                      <a:moveTo>
                        <a:pt x="0" y="153"/>
                      </a:moveTo>
                      <a:lnTo>
                        <a:pt x="22" y="141"/>
                      </a:lnTo>
                      <a:lnTo>
                        <a:pt x="31" y="146"/>
                      </a:lnTo>
                      <a:lnTo>
                        <a:pt x="40" y="149"/>
                      </a:lnTo>
                      <a:lnTo>
                        <a:pt x="48" y="150"/>
                      </a:lnTo>
                      <a:lnTo>
                        <a:pt x="57" y="152"/>
                      </a:lnTo>
                      <a:lnTo>
                        <a:pt x="65" y="150"/>
                      </a:lnTo>
                      <a:lnTo>
                        <a:pt x="74" y="147"/>
                      </a:lnTo>
                      <a:lnTo>
                        <a:pt x="82" y="144"/>
                      </a:lnTo>
                      <a:lnTo>
                        <a:pt x="92" y="141"/>
                      </a:lnTo>
                      <a:lnTo>
                        <a:pt x="119" y="144"/>
                      </a:lnTo>
                      <a:lnTo>
                        <a:pt x="141" y="144"/>
                      </a:lnTo>
                      <a:lnTo>
                        <a:pt x="163" y="144"/>
                      </a:lnTo>
                      <a:lnTo>
                        <a:pt x="185" y="143"/>
                      </a:lnTo>
                      <a:lnTo>
                        <a:pt x="206" y="138"/>
                      </a:lnTo>
                      <a:lnTo>
                        <a:pt x="230" y="134"/>
                      </a:lnTo>
                      <a:lnTo>
                        <a:pt x="251" y="128"/>
                      </a:lnTo>
                      <a:lnTo>
                        <a:pt x="273" y="120"/>
                      </a:lnTo>
                      <a:lnTo>
                        <a:pt x="296" y="113"/>
                      </a:lnTo>
                      <a:lnTo>
                        <a:pt x="318" y="102"/>
                      </a:lnTo>
                      <a:lnTo>
                        <a:pt x="340" y="92"/>
                      </a:lnTo>
                      <a:lnTo>
                        <a:pt x="362" y="81"/>
                      </a:lnTo>
                      <a:lnTo>
                        <a:pt x="383" y="68"/>
                      </a:lnTo>
                      <a:lnTo>
                        <a:pt x="405" y="55"/>
                      </a:lnTo>
                      <a:lnTo>
                        <a:pt x="425" y="40"/>
                      </a:lnTo>
                      <a:lnTo>
                        <a:pt x="445" y="27"/>
                      </a:lnTo>
                      <a:lnTo>
                        <a:pt x="465" y="10"/>
                      </a:lnTo>
                      <a:lnTo>
                        <a:pt x="483" y="0"/>
                      </a:lnTo>
                      <a:lnTo>
                        <a:pt x="492" y="6"/>
                      </a:lnTo>
                      <a:lnTo>
                        <a:pt x="503" y="9"/>
                      </a:lnTo>
                      <a:lnTo>
                        <a:pt x="512" y="10"/>
                      </a:lnTo>
                      <a:lnTo>
                        <a:pt x="520" y="10"/>
                      </a:lnTo>
                      <a:lnTo>
                        <a:pt x="529" y="9"/>
                      </a:lnTo>
                      <a:lnTo>
                        <a:pt x="537" y="7"/>
                      </a:lnTo>
                      <a:lnTo>
                        <a:pt x="546" y="4"/>
                      </a:lnTo>
                      <a:lnTo>
                        <a:pt x="554" y="0"/>
                      </a:lnTo>
                      <a:lnTo>
                        <a:pt x="571" y="10"/>
                      </a:lnTo>
                      <a:lnTo>
                        <a:pt x="590" y="18"/>
                      </a:lnTo>
                      <a:lnTo>
                        <a:pt x="611" y="24"/>
                      </a:lnTo>
                      <a:lnTo>
                        <a:pt x="636" y="28"/>
                      </a:lnTo>
                      <a:lnTo>
                        <a:pt x="663" y="33"/>
                      </a:lnTo>
                      <a:lnTo>
                        <a:pt x="692" y="36"/>
                      </a:lnTo>
                      <a:lnTo>
                        <a:pt x="722" y="39"/>
                      </a:lnTo>
                      <a:lnTo>
                        <a:pt x="753" y="40"/>
                      </a:lnTo>
                      <a:lnTo>
                        <a:pt x="784" y="40"/>
                      </a:lnTo>
                      <a:lnTo>
                        <a:pt x="815" y="40"/>
                      </a:lnTo>
                      <a:lnTo>
                        <a:pt x="846" y="40"/>
                      </a:lnTo>
                      <a:lnTo>
                        <a:pt x="875" y="37"/>
                      </a:lnTo>
                      <a:lnTo>
                        <a:pt x="902" y="34"/>
                      </a:lnTo>
                      <a:lnTo>
                        <a:pt x="926" y="30"/>
                      </a:lnTo>
                      <a:lnTo>
                        <a:pt x="948" y="25"/>
                      </a:lnTo>
                      <a:lnTo>
                        <a:pt x="967" y="18"/>
                      </a:lnTo>
                      <a:lnTo>
                        <a:pt x="982" y="10"/>
                      </a:lnTo>
                      <a:lnTo>
                        <a:pt x="999" y="0"/>
                      </a:lnTo>
                      <a:lnTo>
                        <a:pt x="1010" y="3"/>
                      </a:lnTo>
                      <a:lnTo>
                        <a:pt x="1021" y="6"/>
                      </a:lnTo>
                      <a:lnTo>
                        <a:pt x="1030" y="7"/>
                      </a:lnTo>
                      <a:lnTo>
                        <a:pt x="1040" y="7"/>
                      </a:lnTo>
                      <a:lnTo>
                        <a:pt x="1047" y="6"/>
                      </a:lnTo>
                      <a:lnTo>
                        <a:pt x="1054" y="4"/>
                      </a:lnTo>
                      <a:lnTo>
                        <a:pt x="1061" y="1"/>
                      </a:lnTo>
                      <a:lnTo>
                        <a:pt x="1069" y="0"/>
                      </a:lnTo>
                      <a:lnTo>
                        <a:pt x="1086" y="1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6" name="Freeform 518"/>
                <p:cNvSpPr>
                  <a:spLocks/>
                </p:cNvSpPr>
                <p:nvPr/>
              </p:nvSpPr>
              <p:spPr bwMode="auto">
                <a:xfrm>
                  <a:off x="2557" y="1639"/>
                  <a:ext cx="1105" cy="167"/>
                </a:xfrm>
                <a:custGeom>
                  <a:avLst/>
                  <a:gdLst>
                    <a:gd name="T0" fmla="*/ 0 w 1105"/>
                    <a:gd name="T1" fmla="*/ 167 h 167"/>
                    <a:gd name="T2" fmla="*/ 22 w 1105"/>
                    <a:gd name="T3" fmla="*/ 154 h 167"/>
                    <a:gd name="T4" fmla="*/ 40 w 1105"/>
                    <a:gd name="T5" fmla="*/ 142 h 167"/>
                    <a:gd name="T6" fmla="*/ 50 w 1105"/>
                    <a:gd name="T7" fmla="*/ 146 h 167"/>
                    <a:gd name="T8" fmla="*/ 59 w 1105"/>
                    <a:gd name="T9" fmla="*/ 149 h 167"/>
                    <a:gd name="T10" fmla="*/ 67 w 1105"/>
                    <a:gd name="T11" fmla="*/ 151 h 167"/>
                    <a:gd name="T12" fmla="*/ 74 w 1105"/>
                    <a:gd name="T13" fmla="*/ 152 h 167"/>
                    <a:gd name="T14" fmla="*/ 82 w 1105"/>
                    <a:gd name="T15" fmla="*/ 151 h 167"/>
                    <a:gd name="T16" fmla="*/ 90 w 1105"/>
                    <a:gd name="T17" fmla="*/ 149 h 167"/>
                    <a:gd name="T18" fmla="*/ 99 w 1105"/>
                    <a:gd name="T19" fmla="*/ 146 h 167"/>
                    <a:gd name="T20" fmla="*/ 109 w 1105"/>
                    <a:gd name="T21" fmla="*/ 142 h 167"/>
                    <a:gd name="T22" fmla="*/ 133 w 1105"/>
                    <a:gd name="T23" fmla="*/ 145 h 167"/>
                    <a:gd name="T24" fmla="*/ 157 w 1105"/>
                    <a:gd name="T25" fmla="*/ 146 h 167"/>
                    <a:gd name="T26" fmla="*/ 180 w 1105"/>
                    <a:gd name="T27" fmla="*/ 145 h 167"/>
                    <a:gd name="T28" fmla="*/ 203 w 1105"/>
                    <a:gd name="T29" fmla="*/ 143 h 167"/>
                    <a:gd name="T30" fmla="*/ 226 w 1105"/>
                    <a:gd name="T31" fmla="*/ 139 h 167"/>
                    <a:gd name="T32" fmla="*/ 248 w 1105"/>
                    <a:gd name="T33" fmla="*/ 134 h 167"/>
                    <a:gd name="T34" fmla="*/ 271 w 1105"/>
                    <a:gd name="T35" fmla="*/ 128 h 167"/>
                    <a:gd name="T36" fmla="*/ 293 w 1105"/>
                    <a:gd name="T37" fmla="*/ 121 h 167"/>
                    <a:gd name="T38" fmla="*/ 316 w 1105"/>
                    <a:gd name="T39" fmla="*/ 112 h 167"/>
                    <a:gd name="T40" fmla="*/ 338 w 1105"/>
                    <a:gd name="T41" fmla="*/ 103 h 167"/>
                    <a:gd name="T42" fmla="*/ 360 w 1105"/>
                    <a:gd name="T43" fmla="*/ 92 h 167"/>
                    <a:gd name="T44" fmla="*/ 380 w 1105"/>
                    <a:gd name="T45" fmla="*/ 80 h 167"/>
                    <a:gd name="T46" fmla="*/ 402 w 1105"/>
                    <a:gd name="T47" fmla="*/ 68 h 167"/>
                    <a:gd name="T48" fmla="*/ 422 w 1105"/>
                    <a:gd name="T49" fmla="*/ 56 h 167"/>
                    <a:gd name="T50" fmla="*/ 442 w 1105"/>
                    <a:gd name="T51" fmla="*/ 41 h 167"/>
                    <a:gd name="T52" fmla="*/ 462 w 1105"/>
                    <a:gd name="T53" fmla="*/ 28 h 167"/>
                    <a:gd name="T54" fmla="*/ 482 w 1105"/>
                    <a:gd name="T55" fmla="*/ 12 h 167"/>
                    <a:gd name="T56" fmla="*/ 501 w 1105"/>
                    <a:gd name="T57" fmla="*/ 0 h 167"/>
                    <a:gd name="T58" fmla="*/ 509 w 1105"/>
                    <a:gd name="T59" fmla="*/ 5 h 167"/>
                    <a:gd name="T60" fmla="*/ 518 w 1105"/>
                    <a:gd name="T61" fmla="*/ 8 h 167"/>
                    <a:gd name="T62" fmla="*/ 526 w 1105"/>
                    <a:gd name="T63" fmla="*/ 9 h 167"/>
                    <a:gd name="T64" fmla="*/ 534 w 1105"/>
                    <a:gd name="T65" fmla="*/ 11 h 167"/>
                    <a:gd name="T66" fmla="*/ 543 w 1105"/>
                    <a:gd name="T67" fmla="*/ 9 h 167"/>
                    <a:gd name="T68" fmla="*/ 551 w 1105"/>
                    <a:gd name="T69" fmla="*/ 8 h 167"/>
                    <a:gd name="T70" fmla="*/ 560 w 1105"/>
                    <a:gd name="T71" fmla="*/ 5 h 167"/>
                    <a:gd name="T72" fmla="*/ 571 w 1105"/>
                    <a:gd name="T73" fmla="*/ 0 h 167"/>
                    <a:gd name="T74" fmla="*/ 588 w 1105"/>
                    <a:gd name="T75" fmla="*/ 12 h 167"/>
                    <a:gd name="T76" fmla="*/ 642 w 1105"/>
                    <a:gd name="T77" fmla="*/ 20 h 167"/>
                    <a:gd name="T78" fmla="*/ 695 w 1105"/>
                    <a:gd name="T79" fmla="*/ 26 h 167"/>
                    <a:gd name="T80" fmla="*/ 748 w 1105"/>
                    <a:gd name="T81" fmla="*/ 29 h 167"/>
                    <a:gd name="T82" fmla="*/ 799 w 1105"/>
                    <a:gd name="T83" fmla="*/ 32 h 167"/>
                    <a:gd name="T84" fmla="*/ 850 w 1105"/>
                    <a:gd name="T85" fmla="*/ 31 h 167"/>
                    <a:gd name="T86" fmla="*/ 900 w 1105"/>
                    <a:gd name="T87" fmla="*/ 28 h 167"/>
                    <a:gd name="T88" fmla="*/ 950 w 1105"/>
                    <a:gd name="T89" fmla="*/ 21 h 167"/>
                    <a:gd name="T90" fmla="*/ 999 w 1105"/>
                    <a:gd name="T91" fmla="*/ 14 h 167"/>
                    <a:gd name="T92" fmla="*/ 1018 w 1105"/>
                    <a:gd name="T93" fmla="*/ 0 h 167"/>
                    <a:gd name="T94" fmla="*/ 1027 w 1105"/>
                    <a:gd name="T95" fmla="*/ 6 h 167"/>
                    <a:gd name="T96" fmla="*/ 1036 w 1105"/>
                    <a:gd name="T97" fmla="*/ 9 h 167"/>
                    <a:gd name="T98" fmla="*/ 1046 w 1105"/>
                    <a:gd name="T99" fmla="*/ 11 h 167"/>
                    <a:gd name="T100" fmla="*/ 1055 w 1105"/>
                    <a:gd name="T101" fmla="*/ 11 h 167"/>
                    <a:gd name="T102" fmla="*/ 1063 w 1105"/>
                    <a:gd name="T103" fmla="*/ 11 h 167"/>
                    <a:gd name="T104" fmla="*/ 1072 w 1105"/>
                    <a:gd name="T105" fmla="*/ 8 h 167"/>
                    <a:gd name="T106" fmla="*/ 1080 w 1105"/>
                    <a:gd name="T107" fmla="*/ 5 h 167"/>
                    <a:gd name="T108" fmla="*/ 1086 w 1105"/>
                    <a:gd name="T109" fmla="*/ 0 h 167"/>
                    <a:gd name="T110" fmla="*/ 1105 w 1105"/>
                    <a:gd name="T111" fmla="*/ 1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05" h="167">
                      <a:moveTo>
                        <a:pt x="0" y="167"/>
                      </a:moveTo>
                      <a:lnTo>
                        <a:pt x="22" y="154"/>
                      </a:lnTo>
                      <a:lnTo>
                        <a:pt x="40" y="142"/>
                      </a:lnTo>
                      <a:lnTo>
                        <a:pt x="50" y="146"/>
                      </a:lnTo>
                      <a:lnTo>
                        <a:pt x="59" y="149"/>
                      </a:lnTo>
                      <a:lnTo>
                        <a:pt x="67" y="151"/>
                      </a:lnTo>
                      <a:lnTo>
                        <a:pt x="74" y="152"/>
                      </a:lnTo>
                      <a:lnTo>
                        <a:pt x="82" y="151"/>
                      </a:lnTo>
                      <a:lnTo>
                        <a:pt x="90" y="149"/>
                      </a:lnTo>
                      <a:lnTo>
                        <a:pt x="99" y="146"/>
                      </a:lnTo>
                      <a:lnTo>
                        <a:pt x="109" y="142"/>
                      </a:lnTo>
                      <a:lnTo>
                        <a:pt x="133" y="145"/>
                      </a:lnTo>
                      <a:lnTo>
                        <a:pt x="157" y="146"/>
                      </a:lnTo>
                      <a:lnTo>
                        <a:pt x="180" y="145"/>
                      </a:lnTo>
                      <a:lnTo>
                        <a:pt x="203" y="143"/>
                      </a:lnTo>
                      <a:lnTo>
                        <a:pt x="226" y="139"/>
                      </a:lnTo>
                      <a:lnTo>
                        <a:pt x="248" y="134"/>
                      </a:lnTo>
                      <a:lnTo>
                        <a:pt x="271" y="128"/>
                      </a:lnTo>
                      <a:lnTo>
                        <a:pt x="293" y="121"/>
                      </a:lnTo>
                      <a:lnTo>
                        <a:pt x="316" y="112"/>
                      </a:lnTo>
                      <a:lnTo>
                        <a:pt x="338" y="103"/>
                      </a:lnTo>
                      <a:lnTo>
                        <a:pt x="360" y="92"/>
                      </a:lnTo>
                      <a:lnTo>
                        <a:pt x="380" y="80"/>
                      </a:lnTo>
                      <a:lnTo>
                        <a:pt x="402" y="68"/>
                      </a:lnTo>
                      <a:lnTo>
                        <a:pt x="422" y="56"/>
                      </a:lnTo>
                      <a:lnTo>
                        <a:pt x="442" y="41"/>
                      </a:lnTo>
                      <a:lnTo>
                        <a:pt x="462" y="28"/>
                      </a:lnTo>
                      <a:lnTo>
                        <a:pt x="482" y="12"/>
                      </a:lnTo>
                      <a:lnTo>
                        <a:pt x="501" y="0"/>
                      </a:lnTo>
                      <a:lnTo>
                        <a:pt x="509" y="5"/>
                      </a:lnTo>
                      <a:lnTo>
                        <a:pt x="518" y="8"/>
                      </a:lnTo>
                      <a:lnTo>
                        <a:pt x="526" y="9"/>
                      </a:lnTo>
                      <a:lnTo>
                        <a:pt x="534" y="11"/>
                      </a:lnTo>
                      <a:lnTo>
                        <a:pt x="543" y="9"/>
                      </a:lnTo>
                      <a:lnTo>
                        <a:pt x="551" y="8"/>
                      </a:lnTo>
                      <a:lnTo>
                        <a:pt x="560" y="5"/>
                      </a:lnTo>
                      <a:lnTo>
                        <a:pt x="571" y="0"/>
                      </a:lnTo>
                      <a:lnTo>
                        <a:pt x="588" y="12"/>
                      </a:lnTo>
                      <a:lnTo>
                        <a:pt x="642" y="20"/>
                      </a:lnTo>
                      <a:lnTo>
                        <a:pt x="695" y="26"/>
                      </a:lnTo>
                      <a:lnTo>
                        <a:pt x="748" y="29"/>
                      </a:lnTo>
                      <a:lnTo>
                        <a:pt x="799" y="32"/>
                      </a:lnTo>
                      <a:lnTo>
                        <a:pt x="850" y="31"/>
                      </a:lnTo>
                      <a:lnTo>
                        <a:pt x="900" y="28"/>
                      </a:lnTo>
                      <a:lnTo>
                        <a:pt x="950" y="21"/>
                      </a:lnTo>
                      <a:lnTo>
                        <a:pt x="999" y="14"/>
                      </a:lnTo>
                      <a:lnTo>
                        <a:pt x="1018" y="0"/>
                      </a:lnTo>
                      <a:lnTo>
                        <a:pt x="1027" y="6"/>
                      </a:lnTo>
                      <a:lnTo>
                        <a:pt x="1036" y="9"/>
                      </a:lnTo>
                      <a:lnTo>
                        <a:pt x="1046" y="11"/>
                      </a:lnTo>
                      <a:lnTo>
                        <a:pt x="1055" y="11"/>
                      </a:lnTo>
                      <a:lnTo>
                        <a:pt x="1063" y="11"/>
                      </a:lnTo>
                      <a:lnTo>
                        <a:pt x="1072" y="8"/>
                      </a:lnTo>
                      <a:lnTo>
                        <a:pt x="1080" y="5"/>
                      </a:lnTo>
                      <a:lnTo>
                        <a:pt x="1086" y="0"/>
                      </a:lnTo>
                      <a:lnTo>
                        <a:pt x="1105" y="12"/>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7" name="Freeform 519"/>
                <p:cNvSpPr>
                  <a:spLocks/>
                </p:cNvSpPr>
                <p:nvPr/>
              </p:nvSpPr>
              <p:spPr bwMode="auto">
                <a:xfrm>
                  <a:off x="2544" y="1680"/>
                  <a:ext cx="1118" cy="155"/>
                </a:xfrm>
                <a:custGeom>
                  <a:avLst/>
                  <a:gdLst>
                    <a:gd name="T0" fmla="*/ 0 w 1118"/>
                    <a:gd name="T1" fmla="*/ 155 h 155"/>
                    <a:gd name="T2" fmla="*/ 38 w 1118"/>
                    <a:gd name="T3" fmla="*/ 149 h 155"/>
                    <a:gd name="T4" fmla="*/ 55 w 1118"/>
                    <a:gd name="T5" fmla="*/ 143 h 155"/>
                    <a:gd name="T6" fmla="*/ 64 w 1118"/>
                    <a:gd name="T7" fmla="*/ 144 h 155"/>
                    <a:gd name="T8" fmla="*/ 72 w 1118"/>
                    <a:gd name="T9" fmla="*/ 146 h 155"/>
                    <a:gd name="T10" fmla="*/ 78 w 1118"/>
                    <a:gd name="T11" fmla="*/ 146 h 155"/>
                    <a:gd name="T12" fmla="*/ 86 w 1118"/>
                    <a:gd name="T13" fmla="*/ 147 h 155"/>
                    <a:gd name="T14" fmla="*/ 94 w 1118"/>
                    <a:gd name="T15" fmla="*/ 147 h 155"/>
                    <a:gd name="T16" fmla="*/ 101 w 1118"/>
                    <a:gd name="T17" fmla="*/ 146 h 155"/>
                    <a:gd name="T18" fmla="*/ 111 w 1118"/>
                    <a:gd name="T19" fmla="*/ 144 h 155"/>
                    <a:gd name="T20" fmla="*/ 123 w 1118"/>
                    <a:gd name="T21" fmla="*/ 141 h 155"/>
                    <a:gd name="T22" fmla="*/ 148 w 1118"/>
                    <a:gd name="T23" fmla="*/ 144 h 155"/>
                    <a:gd name="T24" fmla="*/ 170 w 1118"/>
                    <a:gd name="T25" fmla="*/ 144 h 155"/>
                    <a:gd name="T26" fmla="*/ 193 w 1118"/>
                    <a:gd name="T27" fmla="*/ 144 h 155"/>
                    <a:gd name="T28" fmla="*/ 215 w 1118"/>
                    <a:gd name="T29" fmla="*/ 143 h 155"/>
                    <a:gd name="T30" fmla="*/ 238 w 1118"/>
                    <a:gd name="T31" fmla="*/ 138 h 155"/>
                    <a:gd name="T32" fmla="*/ 261 w 1118"/>
                    <a:gd name="T33" fmla="*/ 134 h 155"/>
                    <a:gd name="T34" fmla="*/ 284 w 1118"/>
                    <a:gd name="T35" fmla="*/ 129 h 155"/>
                    <a:gd name="T36" fmla="*/ 308 w 1118"/>
                    <a:gd name="T37" fmla="*/ 122 h 155"/>
                    <a:gd name="T38" fmla="*/ 331 w 1118"/>
                    <a:gd name="T39" fmla="*/ 114 h 155"/>
                    <a:gd name="T40" fmla="*/ 353 w 1118"/>
                    <a:gd name="T41" fmla="*/ 105 h 155"/>
                    <a:gd name="T42" fmla="*/ 376 w 1118"/>
                    <a:gd name="T43" fmla="*/ 95 h 155"/>
                    <a:gd name="T44" fmla="*/ 398 w 1118"/>
                    <a:gd name="T45" fmla="*/ 83 h 155"/>
                    <a:gd name="T46" fmla="*/ 419 w 1118"/>
                    <a:gd name="T47" fmla="*/ 71 h 155"/>
                    <a:gd name="T48" fmla="*/ 440 w 1118"/>
                    <a:gd name="T49" fmla="*/ 57 h 155"/>
                    <a:gd name="T50" fmla="*/ 460 w 1118"/>
                    <a:gd name="T51" fmla="*/ 44 h 155"/>
                    <a:gd name="T52" fmla="*/ 478 w 1118"/>
                    <a:gd name="T53" fmla="*/ 29 h 155"/>
                    <a:gd name="T54" fmla="*/ 495 w 1118"/>
                    <a:gd name="T55" fmla="*/ 14 h 155"/>
                    <a:gd name="T56" fmla="*/ 514 w 1118"/>
                    <a:gd name="T57" fmla="*/ 2 h 155"/>
                    <a:gd name="T58" fmla="*/ 522 w 1118"/>
                    <a:gd name="T59" fmla="*/ 5 h 155"/>
                    <a:gd name="T60" fmla="*/ 531 w 1118"/>
                    <a:gd name="T61" fmla="*/ 8 h 155"/>
                    <a:gd name="T62" fmla="*/ 539 w 1118"/>
                    <a:gd name="T63" fmla="*/ 9 h 155"/>
                    <a:gd name="T64" fmla="*/ 548 w 1118"/>
                    <a:gd name="T65" fmla="*/ 9 h 155"/>
                    <a:gd name="T66" fmla="*/ 556 w 1118"/>
                    <a:gd name="T67" fmla="*/ 9 h 155"/>
                    <a:gd name="T68" fmla="*/ 565 w 1118"/>
                    <a:gd name="T69" fmla="*/ 6 h 155"/>
                    <a:gd name="T70" fmla="*/ 575 w 1118"/>
                    <a:gd name="T71" fmla="*/ 5 h 155"/>
                    <a:gd name="T72" fmla="*/ 584 w 1118"/>
                    <a:gd name="T73" fmla="*/ 0 h 155"/>
                    <a:gd name="T74" fmla="*/ 635 w 1118"/>
                    <a:gd name="T75" fmla="*/ 11 h 155"/>
                    <a:gd name="T76" fmla="*/ 688 w 1118"/>
                    <a:gd name="T77" fmla="*/ 20 h 155"/>
                    <a:gd name="T78" fmla="*/ 741 w 1118"/>
                    <a:gd name="T79" fmla="*/ 26 h 155"/>
                    <a:gd name="T80" fmla="*/ 793 w 1118"/>
                    <a:gd name="T81" fmla="*/ 30 h 155"/>
                    <a:gd name="T82" fmla="*/ 820 w 1118"/>
                    <a:gd name="T83" fmla="*/ 30 h 155"/>
                    <a:gd name="T84" fmla="*/ 848 w 1118"/>
                    <a:gd name="T85" fmla="*/ 30 h 155"/>
                    <a:gd name="T86" fmla="*/ 874 w 1118"/>
                    <a:gd name="T87" fmla="*/ 29 h 155"/>
                    <a:gd name="T88" fmla="*/ 902 w 1118"/>
                    <a:gd name="T89" fmla="*/ 27 h 155"/>
                    <a:gd name="T90" fmla="*/ 928 w 1118"/>
                    <a:gd name="T91" fmla="*/ 26 h 155"/>
                    <a:gd name="T92" fmla="*/ 956 w 1118"/>
                    <a:gd name="T93" fmla="*/ 21 h 155"/>
                    <a:gd name="T94" fmla="*/ 984 w 1118"/>
                    <a:gd name="T95" fmla="*/ 18 h 155"/>
                    <a:gd name="T96" fmla="*/ 1012 w 1118"/>
                    <a:gd name="T97" fmla="*/ 14 h 155"/>
                    <a:gd name="T98" fmla="*/ 1031 w 1118"/>
                    <a:gd name="T99" fmla="*/ 2 h 155"/>
                    <a:gd name="T100" fmla="*/ 1037 w 1118"/>
                    <a:gd name="T101" fmla="*/ 5 h 155"/>
                    <a:gd name="T102" fmla="*/ 1045 w 1118"/>
                    <a:gd name="T103" fmla="*/ 8 h 155"/>
                    <a:gd name="T104" fmla="*/ 1051 w 1118"/>
                    <a:gd name="T105" fmla="*/ 11 h 155"/>
                    <a:gd name="T106" fmla="*/ 1059 w 1118"/>
                    <a:gd name="T107" fmla="*/ 11 h 155"/>
                    <a:gd name="T108" fmla="*/ 1068 w 1118"/>
                    <a:gd name="T109" fmla="*/ 12 h 155"/>
                    <a:gd name="T110" fmla="*/ 1077 w 1118"/>
                    <a:gd name="T111" fmla="*/ 11 h 155"/>
                    <a:gd name="T112" fmla="*/ 1088 w 1118"/>
                    <a:gd name="T113" fmla="*/ 8 h 155"/>
                    <a:gd name="T114" fmla="*/ 1099 w 1118"/>
                    <a:gd name="T115" fmla="*/ 3 h 155"/>
                    <a:gd name="T116" fmla="*/ 1118 w 1118"/>
                    <a:gd name="T117" fmla="*/ 1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8" h="155">
                      <a:moveTo>
                        <a:pt x="0" y="155"/>
                      </a:moveTo>
                      <a:lnTo>
                        <a:pt x="38" y="149"/>
                      </a:lnTo>
                      <a:lnTo>
                        <a:pt x="55" y="143"/>
                      </a:lnTo>
                      <a:lnTo>
                        <a:pt x="64" y="144"/>
                      </a:lnTo>
                      <a:lnTo>
                        <a:pt x="72" y="146"/>
                      </a:lnTo>
                      <a:lnTo>
                        <a:pt x="78" y="146"/>
                      </a:lnTo>
                      <a:lnTo>
                        <a:pt x="86" y="147"/>
                      </a:lnTo>
                      <a:lnTo>
                        <a:pt x="94" y="147"/>
                      </a:lnTo>
                      <a:lnTo>
                        <a:pt x="101" y="146"/>
                      </a:lnTo>
                      <a:lnTo>
                        <a:pt x="111" y="144"/>
                      </a:lnTo>
                      <a:lnTo>
                        <a:pt x="123" y="141"/>
                      </a:lnTo>
                      <a:lnTo>
                        <a:pt x="148" y="144"/>
                      </a:lnTo>
                      <a:lnTo>
                        <a:pt x="170" y="144"/>
                      </a:lnTo>
                      <a:lnTo>
                        <a:pt x="193" y="144"/>
                      </a:lnTo>
                      <a:lnTo>
                        <a:pt x="215" y="143"/>
                      </a:lnTo>
                      <a:lnTo>
                        <a:pt x="238" y="138"/>
                      </a:lnTo>
                      <a:lnTo>
                        <a:pt x="261" y="134"/>
                      </a:lnTo>
                      <a:lnTo>
                        <a:pt x="284" y="129"/>
                      </a:lnTo>
                      <a:lnTo>
                        <a:pt x="308" y="122"/>
                      </a:lnTo>
                      <a:lnTo>
                        <a:pt x="331" y="114"/>
                      </a:lnTo>
                      <a:lnTo>
                        <a:pt x="353" y="105"/>
                      </a:lnTo>
                      <a:lnTo>
                        <a:pt x="376" y="95"/>
                      </a:lnTo>
                      <a:lnTo>
                        <a:pt x="398" y="83"/>
                      </a:lnTo>
                      <a:lnTo>
                        <a:pt x="419" y="71"/>
                      </a:lnTo>
                      <a:lnTo>
                        <a:pt x="440" y="57"/>
                      </a:lnTo>
                      <a:lnTo>
                        <a:pt x="460" y="44"/>
                      </a:lnTo>
                      <a:lnTo>
                        <a:pt x="478" y="29"/>
                      </a:lnTo>
                      <a:lnTo>
                        <a:pt x="495" y="14"/>
                      </a:lnTo>
                      <a:lnTo>
                        <a:pt x="514" y="2"/>
                      </a:lnTo>
                      <a:lnTo>
                        <a:pt x="522" y="5"/>
                      </a:lnTo>
                      <a:lnTo>
                        <a:pt x="531" y="8"/>
                      </a:lnTo>
                      <a:lnTo>
                        <a:pt x="539" y="9"/>
                      </a:lnTo>
                      <a:lnTo>
                        <a:pt x="548" y="9"/>
                      </a:lnTo>
                      <a:lnTo>
                        <a:pt x="556" y="9"/>
                      </a:lnTo>
                      <a:lnTo>
                        <a:pt x="565" y="6"/>
                      </a:lnTo>
                      <a:lnTo>
                        <a:pt x="575" y="5"/>
                      </a:lnTo>
                      <a:lnTo>
                        <a:pt x="584" y="0"/>
                      </a:lnTo>
                      <a:lnTo>
                        <a:pt x="635" y="11"/>
                      </a:lnTo>
                      <a:lnTo>
                        <a:pt x="688" y="20"/>
                      </a:lnTo>
                      <a:lnTo>
                        <a:pt x="741" y="26"/>
                      </a:lnTo>
                      <a:lnTo>
                        <a:pt x="793" y="30"/>
                      </a:lnTo>
                      <a:lnTo>
                        <a:pt x="820" y="30"/>
                      </a:lnTo>
                      <a:lnTo>
                        <a:pt x="848" y="30"/>
                      </a:lnTo>
                      <a:lnTo>
                        <a:pt x="874" y="29"/>
                      </a:lnTo>
                      <a:lnTo>
                        <a:pt x="902" y="27"/>
                      </a:lnTo>
                      <a:lnTo>
                        <a:pt x="928" y="26"/>
                      </a:lnTo>
                      <a:lnTo>
                        <a:pt x="956" y="21"/>
                      </a:lnTo>
                      <a:lnTo>
                        <a:pt x="984" y="18"/>
                      </a:lnTo>
                      <a:lnTo>
                        <a:pt x="1012" y="14"/>
                      </a:lnTo>
                      <a:lnTo>
                        <a:pt x="1031" y="2"/>
                      </a:lnTo>
                      <a:lnTo>
                        <a:pt x="1037" y="5"/>
                      </a:lnTo>
                      <a:lnTo>
                        <a:pt x="1045" y="8"/>
                      </a:lnTo>
                      <a:lnTo>
                        <a:pt x="1051" y="11"/>
                      </a:lnTo>
                      <a:lnTo>
                        <a:pt x="1059" y="11"/>
                      </a:lnTo>
                      <a:lnTo>
                        <a:pt x="1068" y="12"/>
                      </a:lnTo>
                      <a:lnTo>
                        <a:pt x="1077" y="11"/>
                      </a:lnTo>
                      <a:lnTo>
                        <a:pt x="1088" y="8"/>
                      </a:lnTo>
                      <a:lnTo>
                        <a:pt x="1099" y="3"/>
                      </a:lnTo>
                      <a:lnTo>
                        <a:pt x="1118" y="14"/>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568" name="Freeform 520"/>
              <p:cNvSpPr>
                <a:spLocks/>
              </p:cNvSpPr>
              <p:nvPr/>
            </p:nvSpPr>
            <p:spPr bwMode="auto">
              <a:xfrm>
                <a:off x="2538" y="1549"/>
                <a:ext cx="10" cy="5"/>
              </a:xfrm>
              <a:custGeom>
                <a:avLst/>
                <a:gdLst>
                  <a:gd name="T0" fmla="*/ 10 w 10"/>
                  <a:gd name="T1" fmla="*/ 5 h 5"/>
                  <a:gd name="T2" fmla="*/ 10 w 10"/>
                  <a:gd name="T3" fmla="*/ 3 h 5"/>
                  <a:gd name="T4" fmla="*/ 8 w 10"/>
                  <a:gd name="T5" fmla="*/ 2 h 5"/>
                  <a:gd name="T6" fmla="*/ 5 w 10"/>
                  <a:gd name="T7" fmla="*/ 0 h 5"/>
                  <a:gd name="T8" fmla="*/ 3 w 10"/>
                  <a:gd name="T9" fmla="*/ 2 h 5"/>
                  <a:gd name="T10" fmla="*/ 2 w 10"/>
                  <a:gd name="T11" fmla="*/ 2 h 5"/>
                  <a:gd name="T12" fmla="*/ 2 w 10"/>
                  <a:gd name="T13" fmla="*/ 3 h 5"/>
                  <a:gd name="T14" fmla="*/ 0 w 10"/>
                  <a:gd name="T15" fmla="*/ 5 h 5"/>
                  <a:gd name="T16" fmla="*/ 10 w 10"/>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5">
                    <a:moveTo>
                      <a:pt x="10" y="5"/>
                    </a:moveTo>
                    <a:lnTo>
                      <a:pt x="10" y="3"/>
                    </a:lnTo>
                    <a:lnTo>
                      <a:pt x="8" y="2"/>
                    </a:lnTo>
                    <a:lnTo>
                      <a:pt x="5" y="0"/>
                    </a:lnTo>
                    <a:lnTo>
                      <a:pt x="3" y="2"/>
                    </a:lnTo>
                    <a:lnTo>
                      <a:pt x="2" y="2"/>
                    </a:lnTo>
                    <a:lnTo>
                      <a:pt x="2" y="3"/>
                    </a:lnTo>
                    <a:lnTo>
                      <a:pt x="0" y="5"/>
                    </a:lnTo>
                    <a:lnTo>
                      <a:pt x="10" y="5"/>
                    </a:lnTo>
                    <a:close/>
                  </a:path>
                </a:pathLst>
              </a:custGeom>
              <a:solidFill>
                <a:srgbClr val="000000"/>
              </a:solidFill>
              <a:ln w="9525">
                <a:solidFill>
                  <a:schemeClr val="hlink"/>
                </a:solidFill>
                <a:round/>
                <a:headEnd/>
                <a:tailEnd/>
              </a:ln>
            </p:spPr>
            <p:txBody>
              <a:bodyPr/>
              <a:lstStyle/>
              <a:p>
                <a:endParaRPr lang="en-US"/>
              </a:p>
            </p:txBody>
          </p:sp>
          <p:grpSp>
            <p:nvGrpSpPr>
              <p:cNvPr id="2569" name="Group 521"/>
              <p:cNvGrpSpPr>
                <a:grpSpLocks/>
              </p:cNvGrpSpPr>
              <p:nvPr/>
            </p:nvGrpSpPr>
            <p:grpSpPr bwMode="auto">
              <a:xfrm>
                <a:off x="3538" y="1549"/>
                <a:ext cx="150" cy="381"/>
                <a:chOff x="3654" y="1489"/>
                <a:chExt cx="150" cy="381"/>
              </a:xfrm>
            </p:grpSpPr>
            <p:sp>
              <p:nvSpPr>
                <p:cNvPr id="2570" name="Freeform 522"/>
                <p:cNvSpPr>
                  <a:spLocks/>
                </p:cNvSpPr>
                <p:nvPr/>
              </p:nvSpPr>
              <p:spPr bwMode="auto">
                <a:xfrm>
                  <a:off x="3719" y="1590"/>
                  <a:ext cx="6" cy="12"/>
                </a:xfrm>
                <a:custGeom>
                  <a:avLst/>
                  <a:gdLst>
                    <a:gd name="T0" fmla="*/ 3 w 6"/>
                    <a:gd name="T1" fmla="*/ 0 h 12"/>
                    <a:gd name="T2" fmla="*/ 4 w 6"/>
                    <a:gd name="T3" fmla="*/ 0 h 12"/>
                    <a:gd name="T4" fmla="*/ 4 w 6"/>
                    <a:gd name="T5" fmla="*/ 0 h 12"/>
                    <a:gd name="T6" fmla="*/ 4 w 6"/>
                    <a:gd name="T7" fmla="*/ 1 h 12"/>
                    <a:gd name="T8" fmla="*/ 6 w 6"/>
                    <a:gd name="T9" fmla="*/ 1 h 12"/>
                    <a:gd name="T10" fmla="*/ 6 w 6"/>
                    <a:gd name="T11" fmla="*/ 3 h 12"/>
                    <a:gd name="T12" fmla="*/ 6 w 6"/>
                    <a:gd name="T13" fmla="*/ 3 h 12"/>
                    <a:gd name="T14" fmla="*/ 6 w 6"/>
                    <a:gd name="T15" fmla="*/ 4 h 12"/>
                    <a:gd name="T16" fmla="*/ 6 w 6"/>
                    <a:gd name="T17" fmla="*/ 6 h 12"/>
                    <a:gd name="T18" fmla="*/ 6 w 6"/>
                    <a:gd name="T19" fmla="*/ 7 h 12"/>
                    <a:gd name="T20" fmla="*/ 6 w 6"/>
                    <a:gd name="T21" fmla="*/ 7 h 12"/>
                    <a:gd name="T22" fmla="*/ 6 w 6"/>
                    <a:gd name="T23" fmla="*/ 9 h 12"/>
                    <a:gd name="T24" fmla="*/ 6 w 6"/>
                    <a:gd name="T25" fmla="*/ 10 h 12"/>
                    <a:gd name="T26" fmla="*/ 4 w 6"/>
                    <a:gd name="T27" fmla="*/ 10 h 12"/>
                    <a:gd name="T28" fmla="*/ 4 w 6"/>
                    <a:gd name="T29" fmla="*/ 10 h 12"/>
                    <a:gd name="T30" fmla="*/ 4 w 6"/>
                    <a:gd name="T31" fmla="*/ 12 h 12"/>
                    <a:gd name="T32" fmla="*/ 3 w 6"/>
                    <a:gd name="T33" fmla="*/ 12 h 12"/>
                    <a:gd name="T34" fmla="*/ 3 w 6"/>
                    <a:gd name="T35" fmla="*/ 12 h 12"/>
                    <a:gd name="T36" fmla="*/ 3 w 6"/>
                    <a:gd name="T37" fmla="*/ 10 h 12"/>
                    <a:gd name="T38" fmla="*/ 1 w 6"/>
                    <a:gd name="T39" fmla="*/ 10 h 12"/>
                    <a:gd name="T40" fmla="*/ 1 w 6"/>
                    <a:gd name="T41" fmla="*/ 10 h 12"/>
                    <a:gd name="T42" fmla="*/ 1 w 6"/>
                    <a:gd name="T43" fmla="*/ 9 h 12"/>
                    <a:gd name="T44" fmla="*/ 0 w 6"/>
                    <a:gd name="T45" fmla="*/ 7 h 12"/>
                    <a:gd name="T46" fmla="*/ 0 w 6"/>
                    <a:gd name="T47" fmla="*/ 7 h 12"/>
                    <a:gd name="T48" fmla="*/ 0 w 6"/>
                    <a:gd name="T49" fmla="*/ 6 h 12"/>
                    <a:gd name="T50" fmla="*/ 0 w 6"/>
                    <a:gd name="T51" fmla="*/ 4 h 12"/>
                    <a:gd name="T52" fmla="*/ 0 w 6"/>
                    <a:gd name="T53" fmla="*/ 3 h 12"/>
                    <a:gd name="T54" fmla="*/ 1 w 6"/>
                    <a:gd name="T55" fmla="*/ 3 h 12"/>
                    <a:gd name="T56" fmla="*/ 1 w 6"/>
                    <a:gd name="T57" fmla="*/ 1 h 12"/>
                    <a:gd name="T58" fmla="*/ 1 w 6"/>
                    <a:gd name="T59" fmla="*/ 1 h 12"/>
                    <a:gd name="T60" fmla="*/ 3 w 6"/>
                    <a:gd name="T61" fmla="*/ 0 h 12"/>
                    <a:gd name="T62" fmla="*/ 3 w 6"/>
                    <a:gd name="T63" fmla="*/ 0 h 12"/>
                    <a:gd name="T64" fmla="*/ 3 w 6"/>
                    <a:gd name="T6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12">
                      <a:moveTo>
                        <a:pt x="3" y="0"/>
                      </a:moveTo>
                      <a:lnTo>
                        <a:pt x="4" y="0"/>
                      </a:lnTo>
                      <a:lnTo>
                        <a:pt x="4" y="0"/>
                      </a:lnTo>
                      <a:lnTo>
                        <a:pt x="4" y="1"/>
                      </a:lnTo>
                      <a:lnTo>
                        <a:pt x="6" y="1"/>
                      </a:lnTo>
                      <a:lnTo>
                        <a:pt x="6" y="3"/>
                      </a:lnTo>
                      <a:lnTo>
                        <a:pt x="6" y="3"/>
                      </a:lnTo>
                      <a:lnTo>
                        <a:pt x="6" y="4"/>
                      </a:lnTo>
                      <a:lnTo>
                        <a:pt x="6" y="6"/>
                      </a:lnTo>
                      <a:lnTo>
                        <a:pt x="6" y="7"/>
                      </a:lnTo>
                      <a:lnTo>
                        <a:pt x="6" y="7"/>
                      </a:lnTo>
                      <a:lnTo>
                        <a:pt x="6" y="9"/>
                      </a:lnTo>
                      <a:lnTo>
                        <a:pt x="6" y="10"/>
                      </a:lnTo>
                      <a:lnTo>
                        <a:pt x="4" y="10"/>
                      </a:lnTo>
                      <a:lnTo>
                        <a:pt x="4" y="10"/>
                      </a:lnTo>
                      <a:lnTo>
                        <a:pt x="4" y="12"/>
                      </a:lnTo>
                      <a:lnTo>
                        <a:pt x="3" y="12"/>
                      </a:lnTo>
                      <a:lnTo>
                        <a:pt x="3" y="12"/>
                      </a:lnTo>
                      <a:lnTo>
                        <a:pt x="3" y="10"/>
                      </a:lnTo>
                      <a:lnTo>
                        <a:pt x="1" y="10"/>
                      </a:lnTo>
                      <a:lnTo>
                        <a:pt x="1" y="10"/>
                      </a:lnTo>
                      <a:lnTo>
                        <a:pt x="1" y="9"/>
                      </a:lnTo>
                      <a:lnTo>
                        <a:pt x="0" y="7"/>
                      </a:lnTo>
                      <a:lnTo>
                        <a:pt x="0" y="7"/>
                      </a:lnTo>
                      <a:lnTo>
                        <a:pt x="0" y="6"/>
                      </a:lnTo>
                      <a:lnTo>
                        <a:pt x="0" y="4"/>
                      </a:lnTo>
                      <a:lnTo>
                        <a:pt x="0" y="3"/>
                      </a:lnTo>
                      <a:lnTo>
                        <a:pt x="1" y="3"/>
                      </a:lnTo>
                      <a:lnTo>
                        <a:pt x="1" y="1"/>
                      </a:lnTo>
                      <a:lnTo>
                        <a:pt x="1" y="1"/>
                      </a:lnTo>
                      <a:lnTo>
                        <a:pt x="3" y="0"/>
                      </a:lnTo>
                      <a:lnTo>
                        <a:pt x="3" y="0"/>
                      </a:lnTo>
                      <a:lnTo>
                        <a:pt x="3" y="0"/>
                      </a:lnTo>
                      <a:close/>
                    </a:path>
                  </a:pathLst>
                </a:custGeom>
                <a:solidFill>
                  <a:srgbClr val="000000"/>
                </a:solidFill>
                <a:ln w="9525">
                  <a:solidFill>
                    <a:schemeClr val="hlink"/>
                  </a:solidFill>
                  <a:round/>
                  <a:headEnd/>
                  <a:tailEnd/>
                </a:ln>
              </p:spPr>
              <p:txBody>
                <a:bodyPr/>
                <a:lstStyle/>
                <a:p>
                  <a:endParaRPr lang="en-US"/>
                </a:p>
              </p:txBody>
            </p:sp>
            <p:sp>
              <p:nvSpPr>
                <p:cNvPr id="2571" name="Freeform 523"/>
                <p:cNvSpPr>
                  <a:spLocks/>
                </p:cNvSpPr>
                <p:nvPr/>
              </p:nvSpPr>
              <p:spPr bwMode="auto">
                <a:xfrm>
                  <a:off x="3719" y="1590"/>
                  <a:ext cx="6" cy="12"/>
                </a:xfrm>
                <a:custGeom>
                  <a:avLst/>
                  <a:gdLst>
                    <a:gd name="T0" fmla="*/ 3 w 6"/>
                    <a:gd name="T1" fmla="*/ 0 h 12"/>
                    <a:gd name="T2" fmla="*/ 4 w 6"/>
                    <a:gd name="T3" fmla="*/ 0 h 12"/>
                    <a:gd name="T4" fmla="*/ 4 w 6"/>
                    <a:gd name="T5" fmla="*/ 1 h 12"/>
                    <a:gd name="T6" fmla="*/ 6 w 6"/>
                    <a:gd name="T7" fmla="*/ 1 h 12"/>
                    <a:gd name="T8" fmla="*/ 6 w 6"/>
                    <a:gd name="T9" fmla="*/ 3 h 12"/>
                    <a:gd name="T10" fmla="*/ 6 w 6"/>
                    <a:gd name="T11" fmla="*/ 4 h 12"/>
                    <a:gd name="T12" fmla="*/ 6 w 6"/>
                    <a:gd name="T13" fmla="*/ 6 h 12"/>
                    <a:gd name="T14" fmla="*/ 6 w 6"/>
                    <a:gd name="T15" fmla="*/ 7 h 12"/>
                    <a:gd name="T16" fmla="*/ 6 w 6"/>
                    <a:gd name="T17" fmla="*/ 9 h 12"/>
                    <a:gd name="T18" fmla="*/ 6 w 6"/>
                    <a:gd name="T19" fmla="*/ 10 h 12"/>
                    <a:gd name="T20" fmla="*/ 4 w 6"/>
                    <a:gd name="T21" fmla="*/ 10 h 12"/>
                    <a:gd name="T22" fmla="*/ 4 w 6"/>
                    <a:gd name="T23" fmla="*/ 12 h 12"/>
                    <a:gd name="T24" fmla="*/ 3 w 6"/>
                    <a:gd name="T25" fmla="*/ 12 h 12"/>
                    <a:gd name="T26" fmla="*/ 3 w 6"/>
                    <a:gd name="T27" fmla="*/ 10 h 12"/>
                    <a:gd name="T28" fmla="*/ 1 w 6"/>
                    <a:gd name="T29" fmla="*/ 10 h 12"/>
                    <a:gd name="T30" fmla="*/ 1 w 6"/>
                    <a:gd name="T31" fmla="*/ 9 h 12"/>
                    <a:gd name="T32" fmla="*/ 0 w 6"/>
                    <a:gd name="T33" fmla="*/ 7 h 12"/>
                    <a:gd name="T34" fmla="*/ 0 w 6"/>
                    <a:gd name="T35" fmla="*/ 6 h 12"/>
                    <a:gd name="T36" fmla="*/ 0 w 6"/>
                    <a:gd name="T37" fmla="*/ 4 h 12"/>
                    <a:gd name="T38" fmla="*/ 0 w 6"/>
                    <a:gd name="T39" fmla="*/ 3 h 12"/>
                    <a:gd name="T40" fmla="*/ 1 w 6"/>
                    <a:gd name="T41" fmla="*/ 3 h 12"/>
                    <a:gd name="T42" fmla="*/ 1 w 6"/>
                    <a:gd name="T43" fmla="*/ 1 h 12"/>
                    <a:gd name="T44" fmla="*/ 3 w 6"/>
                    <a:gd name="T4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12">
                      <a:moveTo>
                        <a:pt x="3" y="0"/>
                      </a:moveTo>
                      <a:lnTo>
                        <a:pt x="4" y="0"/>
                      </a:lnTo>
                      <a:lnTo>
                        <a:pt x="4" y="1"/>
                      </a:lnTo>
                      <a:lnTo>
                        <a:pt x="6" y="1"/>
                      </a:lnTo>
                      <a:lnTo>
                        <a:pt x="6" y="3"/>
                      </a:lnTo>
                      <a:lnTo>
                        <a:pt x="6" y="4"/>
                      </a:lnTo>
                      <a:lnTo>
                        <a:pt x="6" y="6"/>
                      </a:lnTo>
                      <a:lnTo>
                        <a:pt x="6" y="7"/>
                      </a:lnTo>
                      <a:lnTo>
                        <a:pt x="6" y="9"/>
                      </a:lnTo>
                      <a:lnTo>
                        <a:pt x="6" y="10"/>
                      </a:lnTo>
                      <a:lnTo>
                        <a:pt x="4" y="10"/>
                      </a:lnTo>
                      <a:lnTo>
                        <a:pt x="4" y="12"/>
                      </a:lnTo>
                      <a:lnTo>
                        <a:pt x="3" y="12"/>
                      </a:lnTo>
                      <a:lnTo>
                        <a:pt x="3" y="10"/>
                      </a:lnTo>
                      <a:lnTo>
                        <a:pt x="1" y="10"/>
                      </a:lnTo>
                      <a:lnTo>
                        <a:pt x="1" y="9"/>
                      </a:lnTo>
                      <a:lnTo>
                        <a:pt x="0" y="7"/>
                      </a:lnTo>
                      <a:lnTo>
                        <a:pt x="0" y="6"/>
                      </a:lnTo>
                      <a:lnTo>
                        <a:pt x="0" y="4"/>
                      </a:lnTo>
                      <a:lnTo>
                        <a:pt x="0" y="3"/>
                      </a:lnTo>
                      <a:lnTo>
                        <a:pt x="1" y="3"/>
                      </a:lnTo>
                      <a:lnTo>
                        <a:pt x="1" y="1"/>
                      </a:lnTo>
                      <a:lnTo>
                        <a:pt x="3"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2" name="Freeform 524"/>
                <p:cNvSpPr>
                  <a:spLocks/>
                </p:cNvSpPr>
                <p:nvPr/>
              </p:nvSpPr>
              <p:spPr bwMode="auto">
                <a:xfrm>
                  <a:off x="3654" y="1503"/>
                  <a:ext cx="91" cy="367"/>
                </a:xfrm>
                <a:custGeom>
                  <a:avLst/>
                  <a:gdLst>
                    <a:gd name="T0" fmla="*/ 49 w 91"/>
                    <a:gd name="T1" fmla="*/ 0 h 367"/>
                    <a:gd name="T2" fmla="*/ 49 w 91"/>
                    <a:gd name="T3" fmla="*/ 180 h 367"/>
                    <a:gd name="T4" fmla="*/ 0 w 91"/>
                    <a:gd name="T5" fmla="*/ 367 h 367"/>
                    <a:gd name="T6" fmla="*/ 9 w 91"/>
                    <a:gd name="T7" fmla="*/ 367 h 367"/>
                    <a:gd name="T8" fmla="*/ 37 w 91"/>
                    <a:gd name="T9" fmla="*/ 269 h 367"/>
                    <a:gd name="T10" fmla="*/ 91 w 91"/>
                    <a:gd name="T11" fmla="*/ 176 h 367"/>
                  </a:gdLst>
                  <a:ahLst/>
                  <a:cxnLst>
                    <a:cxn ang="0">
                      <a:pos x="T0" y="T1"/>
                    </a:cxn>
                    <a:cxn ang="0">
                      <a:pos x="T2" y="T3"/>
                    </a:cxn>
                    <a:cxn ang="0">
                      <a:pos x="T4" y="T5"/>
                    </a:cxn>
                    <a:cxn ang="0">
                      <a:pos x="T6" y="T7"/>
                    </a:cxn>
                    <a:cxn ang="0">
                      <a:pos x="T8" y="T9"/>
                    </a:cxn>
                    <a:cxn ang="0">
                      <a:pos x="T10" y="T11"/>
                    </a:cxn>
                  </a:cxnLst>
                  <a:rect l="0" t="0" r="r" b="b"/>
                  <a:pathLst>
                    <a:path w="91" h="367">
                      <a:moveTo>
                        <a:pt x="49" y="0"/>
                      </a:moveTo>
                      <a:lnTo>
                        <a:pt x="49" y="180"/>
                      </a:lnTo>
                      <a:lnTo>
                        <a:pt x="0" y="367"/>
                      </a:lnTo>
                      <a:lnTo>
                        <a:pt x="9" y="367"/>
                      </a:lnTo>
                      <a:lnTo>
                        <a:pt x="37" y="269"/>
                      </a:lnTo>
                      <a:lnTo>
                        <a:pt x="91" y="176"/>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3" name="Freeform 525"/>
                <p:cNvSpPr>
                  <a:spLocks/>
                </p:cNvSpPr>
                <p:nvPr/>
              </p:nvSpPr>
              <p:spPr bwMode="auto">
                <a:xfrm>
                  <a:off x="3705" y="1503"/>
                  <a:ext cx="87" cy="367"/>
                </a:xfrm>
                <a:custGeom>
                  <a:avLst/>
                  <a:gdLst>
                    <a:gd name="T0" fmla="*/ 39 w 87"/>
                    <a:gd name="T1" fmla="*/ 0 h 367"/>
                    <a:gd name="T2" fmla="*/ 39 w 87"/>
                    <a:gd name="T3" fmla="*/ 180 h 367"/>
                    <a:gd name="T4" fmla="*/ 87 w 87"/>
                    <a:gd name="T5" fmla="*/ 367 h 367"/>
                    <a:gd name="T6" fmla="*/ 77 w 87"/>
                    <a:gd name="T7" fmla="*/ 367 h 367"/>
                    <a:gd name="T8" fmla="*/ 53 w 87"/>
                    <a:gd name="T9" fmla="*/ 269 h 367"/>
                    <a:gd name="T10" fmla="*/ 0 w 87"/>
                    <a:gd name="T11" fmla="*/ 176 h 367"/>
                  </a:gdLst>
                  <a:ahLst/>
                  <a:cxnLst>
                    <a:cxn ang="0">
                      <a:pos x="T0" y="T1"/>
                    </a:cxn>
                    <a:cxn ang="0">
                      <a:pos x="T2" y="T3"/>
                    </a:cxn>
                    <a:cxn ang="0">
                      <a:pos x="T4" y="T5"/>
                    </a:cxn>
                    <a:cxn ang="0">
                      <a:pos x="T6" y="T7"/>
                    </a:cxn>
                    <a:cxn ang="0">
                      <a:pos x="T8" y="T9"/>
                    </a:cxn>
                    <a:cxn ang="0">
                      <a:pos x="T10" y="T11"/>
                    </a:cxn>
                  </a:cxnLst>
                  <a:rect l="0" t="0" r="r" b="b"/>
                  <a:pathLst>
                    <a:path w="87" h="367">
                      <a:moveTo>
                        <a:pt x="39" y="0"/>
                      </a:moveTo>
                      <a:lnTo>
                        <a:pt x="39" y="180"/>
                      </a:lnTo>
                      <a:lnTo>
                        <a:pt x="87" y="367"/>
                      </a:lnTo>
                      <a:lnTo>
                        <a:pt x="77" y="367"/>
                      </a:lnTo>
                      <a:lnTo>
                        <a:pt x="53" y="269"/>
                      </a:lnTo>
                      <a:lnTo>
                        <a:pt x="0" y="176"/>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4" name="Freeform 526"/>
                <p:cNvSpPr>
                  <a:spLocks/>
                </p:cNvSpPr>
                <p:nvPr/>
              </p:nvSpPr>
              <p:spPr bwMode="auto">
                <a:xfrm>
                  <a:off x="3703" y="1658"/>
                  <a:ext cx="41" cy="21"/>
                </a:xfrm>
                <a:custGeom>
                  <a:avLst/>
                  <a:gdLst>
                    <a:gd name="T0" fmla="*/ 0 w 41"/>
                    <a:gd name="T1" fmla="*/ 21 h 21"/>
                    <a:gd name="T2" fmla="*/ 41 w 41"/>
                    <a:gd name="T3" fmla="*/ 21 h 21"/>
                    <a:gd name="T4" fmla="*/ 0 w 41"/>
                    <a:gd name="T5" fmla="*/ 0 h 21"/>
                  </a:gdLst>
                  <a:ahLst/>
                  <a:cxnLst>
                    <a:cxn ang="0">
                      <a:pos x="T0" y="T1"/>
                    </a:cxn>
                    <a:cxn ang="0">
                      <a:pos x="T2" y="T3"/>
                    </a:cxn>
                    <a:cxn ang="0">
                      <a:pos x="T4" y="T5"/>
                    </a:cxn>
                  </a:cxnLst>
                  <a:rect l="0" t="0" r="r" b="b"/>
                  <a:pathLst>
                    <a:path w="41" h="21">
                      <a:moveTo>
                        <a:pt x="0" y="21"/>
                      </a:moveTo>
                      <a:lnTo>
                        <a:pt x="41" y="21"/>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5" name="Freeform 527"/>
                <p:cNvSpPr>
                  <a:spLocks/>
                </p:cNvSpPr>
                <p:nvPr/>
              </p:nvSpPr>
              <p:spPr bwMode="auto">
                <a:xfrm>
                  <a:off x="3703" y="1635"/>
                  <a:ext cx="41" cy="21"/>
                </a:xfrm>
                <a:custGeom>
                  <a:avLst/>
                  <a:gdLst>
                    <a:gd name="T0" fmla="*/ 0 w 41"/>
                    <a:gd name="T1" fmla="*/ 21 h 21"/>
                    <a:gd name="T2" fmla="*/ 41 w 41"/>
                    <a:gd name="T3" fmla="*/ 21 h 21"/>
                    <a:gd name="T4" fmla="*/ 0 w 41"/>
                    <a:gd name="T5" fmla="*/ 0 h 21"/>
                  </a:gdLst>
                  <a:ahLst/>
                  <a:cxnLst>
                    <a:cxn ang="0">
                      <a:pos x="T0" y="T1"/>
                    </a:cxn>
                    <a:cxn ang="0">
                      <a:pos x="T2" y="T3"/>
                    </a:cxn>
                    <a:cxn ang="0">
                      <a:pos x="T4" y="T5"/>
                    </a:cxn>
                  </a:cxnLst>
                  <a:rect l="0" t="0" r="r" b="b"/>
                  <a:pathLst>
                    <a:path w="41" h="21">
                      <a:moveTo>
                        <a:pt x="0" y="21"/>
                      </a:moveTo>
                      <a:lnTo>
                        <a:pt x="41" y="21"/>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6" name="Freeform 528"/>
                <p:cNvSpPr>
                  <a:spLocks/>
                </p:cNvSpPr>
                <p:nvPr/>
              </p:nvSpPr>
              <p:spPr bwMode="auto">
                <a:xfrm>
                  <a:off x="3703" y="1613"/>
                  <a:ext cx="41" cy="22"/>
                </a:xfrm>
                <a:custGeom>
                  <a:avLst/>
                  <a:gdLst>
                    <a:gd name="T0" fmla="*/ 0 w 41"/>
                    <a:gd name="T1" fmla="*/ 22 h 22"/>
                    <a:gd name="T2" fmla="*/ 41 w 41"/>
                    <a:gd name="T3" fmla="*/ 22 h 22"/>
                    <a:gd name="T4" fmla="*/ 0 w 41"/>
                    <a:gd name="T5" fmla="*/ 0 h 22"/>
                  </a:gdLst>
                  <a:ahLst/>
                  <a:cxnLst>
                    <a:cxn ang="0">
                      <a:pos x="T0" y="T1"/>
                    </a:cxn>
                    <a:cxn ang="0">
                      <a:pos x="T2" y="T3"/>
                    </a:cxn>
                    <a:cxn ang="0">
                      <a:pos x="T4" y="T5"/>
                    </a:cxn>
                  </a:cxnLst>
                  <a:rect l="0" t="0" r="r" b="b"/>
                  <a:pathLst>
                    <a:path w="41" h="22">
                      <a:moveTo>
                        <a:pt x="0" y="22"/>
                      </a:moveTo>
                      <a:lnTo>
                        <a:pt x="41" y="22"/>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7" name="Freeform 529"/>
                <p:cNvSpPr>
                  <a:spLocks/>
                </p:cNvSpPr>
                <p:nvPr/>
              </p:nvSpPr>
              <p:spPr bwMode="auto">
                <a:xfrm>
                  <a:off x="3703" y="1591"/>
                  <a:ext cx="41" cy="22"/>
                </a:xfrm>
                <a:custGeom>
                  <a:avLst/>
                  <a:gdLst>
                    <a:gd name="T0" fmla="*/ 0 w 41"/>
                    <a:gd name="T1" fmla="*/ 22 h 22"/>
                    <a:gd name="T2" fmla="*/ 41 w 41"/>
                    <a:gd name="T3" fmla="*/ 22 h 22"/>
                    <a:gd name="T4" fmla="*/ 0 w 41"/>
                    <a:gd name="T5" fmla="*/ 0 h 22"/>
                  </a:gdLst>
                  <a:ahLst/>
                  <a:cxnLst>
                    <a:cxn ang="0">
                      <a:pos x="T0" y="T1"/>
                    </a:cxn>
                    <a:cxn ang="0">
                      <a:pos x="T2" y="T3"/>
                    </a:cxn>
                    <a:cxn ang="0">
                      <a:pos x="T4" y="T5"/>
                    </a:cxn>
                  </a:cxnLst>
                  <a:rect l="0" t="0" r="r" b="b"/>
                  <a:pathLst>
                    <a:path w="41" h="22">
                      <a:moveTo>
                        <a:pt x="0" y="22"/>
                      </a:moveTo>
                      <a:lnTo>
                        <a:pt x="41" y="22"/>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8" name="Freeform 530"/>
                <p:cNvSpPr>
                  <a:spLocks/>
                </p:cNvSpPr>
                <p:nvPr/>
              </p:nvSpPr>
              <p:spPr bwMode="auto">
                <a:xfrm>
                  <a:off x="3703" y="1569"/>
                  <a:ext cx="41" cy="21"/>
                </a:xfrm>
                <a:custGeom>
                  <a:avLst/>
                  <a:gdLst>
                    <a:gd name="T0" fmla="*/ 0 w 41"/>
                    <a:gd name="T1" fmla="*/ 21 h 21"/>
                    <a:gd name="T2" fmla="*/ 41 w 41"/>
                    <a:gd name="T3" fmla="*/ 21 h 21"/>
                    <a:gd name="T4" fmla="*/ 0 w 41"/>
                    <a:gd name="T5" fmla="*/ 0 h 21"/>
                  </a:gdLst>
                  <a:ahLst/>
                  <a:cxnLst>
                    <a:cxn ang="0">
                      <a:pos x="T0" y="T1"/>
                    </a:cxn>
                    <a:cxn ang="0">
                      <a:pos x="T2" y="T3"/>
                    </a:cxn>
                    <a:cxn ang="0">
                      <a:pos x="T4" y="T5"/>
                    </a:cxn>
                  </a:cxnLst>
                  <a:rect l="0" t="0" r="r" b="b"/>
                  <a:pathLst>
                    <a:path w="41" h="21">
                      <a:moveTo>
                        <a:pt x="0" y="21"/>
                      </a:moveTo>
                      <a:lnTo>
                        <a:pt x="41" y="21"/>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9" name="Freeform 531"/>
                <p:cNvSpPr>
                  <a:spLocks/>
                </p:cNvSpPr>
                <p:nvPr/>
              </p:nvSpPr>
              <p:spPr bwMode="auto">
                <a:xfrm>
                  <a:off x="3703" y="1546"/>
                  <a:ext cx="41" cy="23"/>
                </a:xfrm>
                <a:custGeom>
                  <a:avLst/>
                  <a:gdLst>
                    <a:gd name="T0" fmla="*/ 0 w 41"/>
                    <a:gd name="T1" fmla="*/ 23 h 23"/>
                    <a:gd name="T2" fmla="*/ 41 w 41"/>
                    <a:gd name="T3" fmla="*/ 23 h 23"/>
                    <a:gd name="T4" fmla="*/ 0 w 41"/>
                    <a:gd name="T5" fmla="*/ 0 h 23"/>
                  </a:gdLst>
                  <a:ahLst/>
                  <a:cxnLst>
                    <a:cxn ang="0">
                      <a:pos x="T0" y="T1"/>
                    </a:cxn>
                    <a:cxn ang="0">
                      <a:pos x="T2" y="T3"/>
                    </a:cxn>
                    <a:cxn ang="0">
                      <a:pos x="T4" y="T5"/>
                    </a:cxn>
                  </a:cxnLst>
                  <a:rect l="0" t="0" r="r" b="b"/>
                  <a:pathLst>
                    <a:path w="41" h="23">
                      <a:moveTo>
                        <a:pt x="0" y="23"/>
                      </a:moveTo>
                      <a:lnTo>
                        <a:pt x="41" y="23"/>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80" name="Freeform 532"/>
                <p:cNvSpPr>
                  <a:spLocks/>
                </p:cNvSpPr>
                <p:nvPr/>
              </p:nvSpPr>
              <p:spPr bwMode="auto">
                <a:xfrm>
                  <a:off x="3703" y="1525"/>
                  <a:ext cx="41" cy="21"/>
                </a:xfrm>
                <a:custGeom>
                  <a:avLst/>
                  <a:gdLst>
                    <a:gd name="T0" fmla="*/ 0 w 41"/>
                    <a:gd name="T1" fmla="*/ 21 h 21"/>
                    <a:gd name="T2" fmla="*/ 41 w 41"/>
                    <a:gd name="T3" fmla="*/ 21 h 21"/>
                    <a:gd name="T4" fmla="*/ 0 w 41"/>
                    <a:gd name="T5" fmla="*/ 0 h 21"/>
                  </a:gdLst>
                  <a:ahLst/>
                  <a:cxnLst>
                    <a:cxn ang="0">
                      <a:pos x="T0" y="T1"/>
                    </a:cxn>
                    <a:cxn ang="0">
                      <a:pos x="T2" y="T3"/>
                    </a:cxn>
                    <a:cxn ang="0">
                      <a:pos x="T4" y="T5"/>
                    </a:cxn>
                  </a:cxnLst>
                  <a:rect l="0" t="0" r="r" b="b"/>
                  <a:pathLst>
                    <a:path w="41" h="21">
                      <a:moveTo>
                        <a:pt x="0" y="21"/>
                      </a:moveTo>
                      <a:lnTo>
                        <a:pt x="41" y="21"/>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81" name="Freeform 533"/>
                <p:cNvSpPr>
                  <a:spLocks/>
                </p:cNvSpPr>
                <p:nvPr/>
              </p:nvSpPr>
              <p:spPr bwMode="auto">
                <a:xfrm>
                  <a:off x="3703" y="1503"/>
                  <a:ext cx="41" cy="22"/>
                </a:xfrm>
                <a:custGeom>
                  <a:avLst/>
                  <a:gdLst>
                    <a:gd name="T0" fmla="*/ 0 w 41"/>
                    <a:gd name="T1" fmla="*/ 22 h 22"/>
                    <a:gd name="T2" fmla="*/ 41 w 41"/>
                    <a:gd name="T3" fmla="*/ 22 h 22"/>
                    <a:gd name="T4" fmla="*/ 2 w 41"/>
                    <a:gd name="T5" fmla="*/ 0 h 22"/>
                    <a:gd name="T6" fmla="*/ 41 w 41"/>
                    <a:gd name="T7" fmla="*/ 1 h 22"/>
                  </a:gdLst>
                  <a:ahLst/>
                  <a:cxnLst>
                    <a:cxn ang="0">
                      <a:pos x="T0" y="T1"/>
                    </a:cxn>
                    <a:cxn ang="0">
                      <a:pos x="T2" y="T3"/>
                    </a:cxn>
                    <a:cxn ang="0">
                      <a:pos x="T4" y="T5"/>
                    </a:cxn>
                    <a:cxn ang="0">
                      <a:pos x="T6" y="T7"/>
                    </a:cxn>
                  </a:cxnLst>
                  <a:rect l="0" t="0" r="r" b="b"/>
                  <a:pathLst>
                    <a:path w="41" h="22">
                      <a:moveTo>
                        <a:pt x="0" y="22"/>
                      </a:moveTo>
                      <a:lnTo>
                        <a:pt x="41" y="22"/>
                      </a:lnTo>
                      <a:lnTo>
                        <a:pt x="2" y="0"/>
                      </a:lnTo>
                      <a:lnTo>
                        <a:pt x="41" y="1"/>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82" name="Freeform 534"/>
                <p:cNvSpPr>
                  <a:spLocks/>
                </p:cNvSpPr>
                <p:nvPr/>
              </p:nvSpPr>
              <p:spPr bwMode="auto">
                <a:xfrm>
                  <a:off x="3694" y="1494"/>
                  <a:ext cx="59" cy="9"/>
                </a:xfrm>
                <a:custGeom>
                  <a:avLst/>
                  <a:gdLst>
                    <a:gd name="T0" fmla="*/ 0 w 59"/>
                    <a:gd name="T1" fmla="*/ 0 h 9"/>
                    <a:gd name="T2" fmla="*/ 59 w 59"/>
                    <a:gd name="T3" fmla="*/ 0 h 9"/>
                    <a:gd name="T4" fmla="*/ 50 w 59"/>
                    <a:gd name="T5" fmla="*/ 9 h 9"/>
                    <a:gd name="T6" fmla="*/ 9 w 59"/>
                    <a:gd name="T7" fmla="*/ 9 h 9"/>
                    <a:gd name="T8" fmla="*/ 0 w 59"/>
                    <a:gd name="T9" fmla="*/ 0 h 9"/>
                  </a:gdLst>
                  <a:ahLst/>
                  <a:cxnLst>
                    <a:cxn ang="0">
                      <a:pos x="T0" y="T1"/>
                    </a:cxn>
                    <a:cxn ang="0">
                      <a:pos x="T2" y="T3"/>
                    </a:cxn>
                    <a:cxn ang="0">
                      <a:pos x="T4" y="T5"/>
                    </a:cxn>
                    <a:cxn ang="0">
                      <a:pos x="T6" y="T7"/>
                    </a:cxn>
                    <a:cxn ang="0">
                      <a:pos x="T8" y="T9"/>
                    </a:cxn>
                  </a:cxnLst>
                  <a:rect l="0" t="0" r="r" b="b"/>
                  <a:pathLst>
                    <a:path w="59" h="9">
                      <a:moveTo>
                        <a:pt x="0" y="0"/>
                      </a:moveTo>
                      <a:lnTo>
                        <a:pt x="59" y="0"/>
                      </a:lnTo>
                      <a:lnTo>
                        <a:pt x="50" y="9"/>
                      </a:lnTo>
                      <a:lnTo>
                        <a:pt x="9" y="9"/>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83" name="Freeform 535"/>
                <p:cNvSpPr>
                  <a:spLocks/>
                </p:cNvSpPr>
                <p:nvPr/>
              </p:nvSpPr>
              <p:spPr bwMode="auto">
                <a:xfrm>
                  <a:off x="3688" y="1613"/>
                  <a:ext cx="73" cy="7"/>
                </a:xfrm>
                <a:custGeom>
                  <a:avLst/>
                  <a:gdLst>
                    <a:gd name="T0" fmla="*/ 11 w 73"/>
                    <a:gd name="T1" fmla="*/ 0 h 7"/>
                    <a:gd name="T2" fmla="*/ 62 w 73"/>
                    <a:gd name="T3" fmla="*/ 0 h 7"/>
                    <a:gd name="T4" fmla="*/ 73 w 73"/>
                    <a:gd name="T5" fmla="*/ 7 h 7"/>
                    <a:gd name="T6" fmla="*/ 0 w 73"/>
                    <a:gd name="T7" fmla="*/ 7 h 7"/>
                    <a:gd name="T8" fmla="*/ 11 w 73"/>
                    <a:gd name="T9" fmla="*/ 0 h 7"/>
                  </a:gdLst>
                  <a:ahLst/>
                  <a:cxnLst>
                    <a:cxn ang="0">
                      <a:pos x="T0" y="T1"/>
                    </a:cxn>
                    <a:cxn ang="0">
                      <a:pos x="T2" y="T3"/>
                    </a:cxn>
                    <a:cxn ang="0">
                      <a:pos x="T4" y="T5"/>
                    </a:cxn>
                    <a:cxn ang="0">
                      <a:pos x="T6" y="T7"/>
                    </a:cxn>
                    <a:cxn ang="0">
                      <a:pos x="T8" y="T9"/>
                    </a:cxn>
                  </a:cxnLst>
                  <a:rect l="0" t="0" r="r" b="b"/>
                  <a:pathLst>
                    <a:path w="73" h="7">
                      <a:moveTo>
                        <a:pt x="11" y="0"/>
                      </a:moveTo>
                      <a:lnTo>
                        <a:pt x="62" y="0"/>
                      </a:lnTo>
                      <a:lnTo>
                        <a:pt x="73" y="7"/>
                      </a:lnTo>
                      <a:lnTo>
                        <a:pt x="0" y="7"/>
                      </a:lnTo>
                      <a:lnTo>
                        <a:pt x="11"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84" name="Freeform 536"/>
                <p:cNvSpPr>
                  <a:spLocks/>
                </p:cNvSpPr>
                <p:nvPr/>
              </p:nvSpPr>
              <p:spPr bwMode="auto">
                <a:xfrm>
                  <a:off x="3671" y="1620"/>
                  <a:ext cx="18" cy="14"/>
                </a:xfrm>
                <a:custGeom>
                  <a:avLst/>
                  <a:gdLst>
                    <a:gd name="T0" fmla="*/ 17 w 18"/>
                    <a:gd name="T1" fmla="*/ 0 h 14"/>
                    <a:gd name="T2" fmla="*/ 17 w 18"/>
                    <a:gd name="T3" fmla="*/ 0 h 14"/>
                    <a:gd name="T4" fmla="*/ 17 w 18"/>
                    <a:gd name="T5" fmla="*/ 0 h 14"/>
                    <a:gd name="T6" fmla="*/ 17 w 18"/>
                    <a:gd name="T7" fmla="*/ 0 h 14"/>
                    <a:gd name="T8" fmla="*/ 18 w 18"/>
                    <a:gd name="T9" fmla="*/ 0 h 14"/>
                    <a:gd name="T10" fmla="*/ 18 w 18"/>
                    <a:gd name="T11" fmla="*/ 0 h 14"/>
                    <a:gd name="T12" fmla="*/ 18 w 18"/>
                    <a:gd name="T13" fmla="*/ 0 h 14"/>
                    <a:gd name="T14" fmla="*/ 18 w 18"/>
                    <a:gd name="T15" fmla="*/ 0 h 14"/>
                    <a:gd name="T16" fmla="*/ 18 w 18"/>
                    <a:gd name="T17" fmla="*/ 2 h 14"/>
                    <a:gd name="T18" fmla="*/ 18 w 18"/>
                    <a:gd name="T19" fmla="*/ 2 h 14"/>
                    <a:gd name="T20" fmla="*/ 18 w 18"/>
                    <a:gd name="T21" fmla="*/ 2 h 14"/>
                    <a:gd name="T22" fmla="*/ 18 w 18"/>
                    <a:gd name="T23" fmla="*/ 2 h 14"/>
                    <a:gd name="T24" fmla="*/ 18 w 18"/>
                    <a:gd name="T25" fmla="*/ 2 h 14"/>
                    <a:gd name="T26" fmla="*/ 18 w 18"/>
                    <a:gd name="T27" fmla="*/ 2 h 14"/>
                    <a:gd name="T28" fmla="*/ 18 w 18"/>
                    <a:gd name="T29" fmla="*/ 2 h 14"/>
                    <a:gd name="T30" fmla="*/ 18 w 18"/>
                    <a:gd name="T31" fmla="*/ 3 h 14"/>
                    <a:gd name="T32" fmla="*/ 17 w 18"/>
                    <a:gd name="T33" fmla="*/ 3 h 14"/>
                    <a:gd name="T34" fmla="*/ 0 w 18"/>
                    <a:gd name="T35" fmla="*/ 14 h 14"/>
                    <a:gd name="T36" fmla="*/ 0 w 18"/>
                    <a:gd name="T37" fmla="*/ 14 h 14"/>
                    <a:gd name="T38" fmla="*/ 0 w 18"/>
                    <a:gd name="T39" fmla="*/ 14 h 14"/>
                    <a:gd name="T40" fmla="*/ 0 w 18"/>
                    <a:gd name="T41" fmla="*/ 14 h 14"/>
                    <a:gd name="T42" fmla="*/ 0 w 18"/>
                    <a:gd name="T43" fmla="*/ 14 h 14"/>
                    <a:gd name="T44" fmla="*/ 0 w 18"/>
                    <a:gd name="T45" fmla="*/ 14 h 14"/>
                    <a:gd name="T46" fmla="*/ 0 w 18"/>
                    <a:gd name="T47" fmla="*/ 12 h 14"/>
                    <a:gd name="T48" fmla="*/ 0 w 18"/>
                    <a:gd name="T49" fmla="*/ 12 h 14"/>
                    <a:gd name="T50" fmla="*/ 0 w 18"/>
                    <a:gd name="T51" fmla="*/ 12 h 14"/>
                    <a:gd name="T52" fmla="*/ 0 w 18"/>
                    <a:gd name="T53" fmla="*/ 12 h 14"/>
                    <a:gd name="T54" fmla="*/ 0 w 18"/>
                    <a:gd name="T55" fmla="*/ 12 h 14"/>
                    <a:gd name="T56" fmla="*/ 0 w 18"/>
                    <a:gd name="T57" fmla="*/ 12 h 14"/>
                    <a:gd name="T58" fmla="*/ 0 w 18"/>
                    <a:gd name="T59" fmla="*/ 12 h 14"/>
                    <a:gd name="T60" fmla="*/ 0 w 18"/>
                    <a:gd name="T61" fmla="*/ 12 h 14"/>
                    <a:gd name="T62" fmla="*/ 0 w 18"/>
                    <a:gd name="T63" fmla="*/ 11 h 14"/>
                    <a:gd name="T64" fmla="*/ 0 w 18"/>
                    <a:gd name="T65"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 h="14">
                      <a:moveTo>
                        <a:pt x="0" y="12"/>
                      </a:moveTo>
                      <a:lnTo>
                        <a:pt x="17" y="0"/>
                      </a:lnTo>
                      <a:lnTo>
                        <a:pt x="17" y="0"/>
                      </a:lnTo>
                      <a:lnTo>
                        <a:pt x="17" y="0"/>
                      </a:lnTo>
                      <a:lnTo>
                        <a:pt x="17" y="0"/>
                      </a:lnTo>
                      <a:lnTo>
                        <a:pt x="17" y="0"/>
                      </a:lnTo>
                      <a:lnTo>
                        <a:pt x="17" y="0"/>
                      </a:lnTo>
                      <a:lnTo>
                        <a:pt x="17" y="0"/>
                      </a:lnTo>
                      <a:lnTo>
                        <a:pt x="17" y="0"/>
                      </a:lnTo>
                      <a:lnTo>
                        <a:pt x="18" y="0"/>
                      </a:lnTo>
                      <a:lnTo>
                        <a:pt x="18" y="0"/>
                      </a:lnTo>
                      <a:lnTo>
                        <a:pt x="18" y="0"/>
                      </a:lnTo>
                      <a:lnTo>
                        <a:pt x="18" y="0"/>
                      </a:lnTo>
                      <a:lnTo>
                        <a:pt x="18" y="0"/>
                      </a:lnTo>
                      <a:lnTo>
                        <a:pt x="18" y="0"/>
                      </a:lnTo>
                      <a:lnTo>
                        <a:pt x="18" y="0"/>
                      </a:lnTo>
                      <a:lnTo>
                        <a:pt x="18" y="0"/>
                      </a:lnTo>
                      <a:lnTo>
                        <a:pt x="18" y="2"/>
                      </a:lnTo>
                      <a:lnTo>
                        <a:pt x="18" y="2"/>
                      </a:lnTo>
                      <a:lnTo>
                        <a:pt x="18" y="2"/>
                      </a:lnTo>
                      <a:lnTo>
                        <a:pt x="18" y="2"/>
                      </a:lnTo>
                      <a:lnTo>
                        <a:pt x="18" y="2"/>
                      </a:lnTo>
                      <a:lnTo>
                        <a:pt x="18" y="2"/>
                      </a:lnTo>
                      <a:lnTo>
                        <a:pt x="18" y="2"/>
                      </a:lnTo>
                      <a:lnTo>
                        <a:pt x="18" y="2"/>
                      </a:lnTo>
                      <a:lnTo>
                        <a:pt x="18" y="2"/>
                      </a:lnTo>
                      <a:lnTo>
                        <a:pt x="18" y="2"/>
                      </a:lnTo>
                      <a:lnTo>
                        <a:pt x="18" y="2"/>
                      </a:lnTo>
                      <a:lnTo>
                        <a:pt x="18" y="2"/>
                      </a:lnTo>
                      <a:lnTo>
                        <a:pt x="18" y="2"/>
                      </a:lnTo>
                      <a:lnTo>
                        <a:pt x="18" y="3"/>
                      </a:lnTo>
                      <a:lnTo>
                        <a:pt x="18" y="3"/>
                      </a:lnTo>
                      <a:lnTo>
                        <a:pt x="17" y="3"/>
                      </a:lnTo>
                      <a:lnTo>
                        <a:pt x="17" y="3"/>
                      </a:lnTo>
                      <a:lnTo>
                        <a:pt x="0" y="14"/>
                      </a:lnTo>
                      <a:lnTo>
                        <a:pt x="0" y="14"/>
                      </a:lnTo>
                      <a:lnTo>
                        <a:pt x="0" y="14"/>
                      </a:lnTo>
                      <a:lnTo>
                        <a:pt x="0" y="14"/>
                      </a:lnTo>
                      <a:lnTo>
                        <a:pt x="0" y="14"/>
                      </a:lnTo>
                      <a:lnTo>
                        <a:pt x="0" y="14"/>
                      </a:lnTo>
                      <a:lnTo>
                        <a:pt x="0" y="14"/>
                      </a:lnTo>
                      <a:lnTo>
                        <a:pt x="0" y="14"/>
                      </a:lnTo>
                      <a:lnTo>
                        <a:pt x="0" y="14"/>
                      </a:lnTo>
                      <a:lnTo>
                        <a:pt x="0" y="14"/>
                      </a:lnTo>
                      <a:lnTo>
                        <a:pt x="0" y="14"/>
                      </a:lnTo>
                      <a:lnTo>
                        <a:pt x="0" y="14"/>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1"/>
                      </a:lnTo>
                      <a:lnTo>
                        <a:pt x="0" y="11"/>
                      </a:lnTo>
                      <a:lnTo>
                        <a:pt x="0" y="11"/>
                      </a:lnTo>
                      <a:lnTo>
                        <a:pt x="0" y="12"/>
                      </a:lnTo>
                      <a:lnTo>
                        <a:pt x="0" y="12"/>
                      </a:lnTo>
                      <a:close/>
                    </a:path>
                  </a:pathLst>
                </a:custGeom>
                <a:solidFill>
                  <a:srgbClr val="000000"/>
                </a:solidFill>
                <a:ln w="9525">
                  <a:solidFill>
                    <a:schemeClr val="hlink"/>
                  </a:solidFill>
                  <a:round/>
                  <a:headEnd/>
                  <a:tailEnd/>
                </a:ln>
              </p:spPr>
              <p:txBody>
                <a:bodyPr/>
                <a:lstStyle/>
                <a:p>
                  <a:endParaRPr lang="en-US"/>
                </a:p>
              </p:txBody>
            </p:sp>
            <p:sp>
              <p:nvSpPr>
                <p:cNvPr id="2585" name="Freeform 537"/>
                <p:cNvSpPr>
                  <a:spLocks/>
                </p:cNvSpPr>
                <p:nvPr/>
              </p:nvSpPr>
              <p:spPr bwMode="auto">
                <a:xfrm>
                  <a:off x="3671" y="1620"/>
                  <a:ext cx="18" cy="14"/>
                </a:xfrm>
                <a:custGeom>
                  <a:avLst/>
                  <a:gdLst>
                    <a:gd name="T0" fmla="*/ 0 w 18"/>
                    <a:gd name="T1" fmla="*/ 12 h 14"/>
                    <a:gd name="T2" fmla="*/ 17 w 18"/>
                    <a:gd name="T3" fmla="*/ 0 h 14"/>
                    <a:gd name="T4" fmla="*/ 18 w 18"/>
                    <a:gd name="T5" fmla="*/ 0 h 14"/>
                    <a:gd name="T6" fmla="*/ 18 w 18"/>
                    <a:gd name="T7" fmla="*/ 2 h 14"/>
                    <a:gd name="T8" fmla="*/ 18 w 18"/>
                    <a:gd name="T9" fmla="*/ 3 h 14"/>
                    <a:gd name="T10" fmla="*/ 17 w 18"/>
                    <a:gd name="T11" fmla="*/ 3 h 14"/>
                    <a:gd name="T12" fmla="*/ 0 w 18"/>
                    <a:gd name="T13" fmla="*/ 14 h 14"/>
                    <a:gd name="T14" fmla="*/ 0 w 18"/>
                    <a:gd name="T15" fmla="*/ 12 h 14"/>
                    <a:gd name="T16" fmla="*/ 0 w 18"/>
                    <a:gd name="T17" fmla="*/ 11 h 14"/>
                    <a:gd name="T18" fmla="*/ 0 w 1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4">
                      <a:moveTo>
                        <a:pt x="0" y="12"/>
                      </a:moveTo>
                      <a:lnTo>
                        <a:pt x="17" y="0"/>
                      </a:lnTo>
                      <a:lnTo>
                        <a:pt x="18" y="0"/>
                      </a:lnTo>
                      <a:lnTo>
                        <a:pt x="18" y="2"/>
                      </a:lnTo>
                      <a:lnTo>
                        <a:pt x="18" y="3"/>
                      </a:lnTo>
                      <a:lnTo>
                        <a:pt x="17" y="3"/>
                      </a:lnTo>
                      <a:lnTo>
                        <a:pt x="0" y="14"/>
                      </a:lnTo>
                      <a:lnTo>
                        <a:pt x="0" y="12"/>
                      </a:lnTo>
                      <a:lnTo>
                        <a:pt x="0" y="11"/>
                      </a:lnTo>
                      <a:lnTo>
                        <a:pt x="0" y="12"/>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86" name="Freeform 538"/>
                <p:cNvSpPr>
                  <a:spLocks/>
                </p:cNvSpPr>
                <p:nvPr/>
              </p:nvSpPr>
              <p:spPr bwMode="auto">
                <a:xfrm>
                  <a:off x="3671" y="1631"/>
                  <a:ext cx="1" cy="3"/>
                </a:xfrm>
                <a:custGeom>
                  <a:avLst/>
                  <a:gdLst>
                    <a:gd name="T0" fmla="*/ 0 h 3"/>
                    <a:gd name="T1" fmla="*/ 1 h 3"/>
                    <a:gd name="T2" fmla="*/ 1 h 3"/>
                    <a:gd name="T3" fmla="*/ 1 h 3"/>
                    <a:gd name="T4" fmla="*/ 1 h 3"/>
                    <a:gd name="T5" fmla="*/ 1 h 3"/>
                    <a:gd name="T6" fmla="*/ 1 h 3"/>
                    <a:gd name="T7" fmla="*/ 1 h 3"/>
                    <a:gd name="T8" fmla="*/ 1 h 3"/>
                    <a:gd name="T9" fmla="*/ 3 h 3"/>
                    <a:gd name="T10" fmla="*/ 3 h 3"/>
                    <a:gd name="T11" fmla="*/ 3 h 3"/>
                    <a:gd name="T12" fmla="*/ 3 h 3"/>
                    <a:gd name="T13" fmla="*/ 3 h 3"/>
                    <a:gd name="T14" fmla="*/ 3 h 3"/>
                    <a:gd name="T15" fmla="*/ 3 h 3"/>
                    <a:gd name="T16" fmla="*/ 3 h 3"/>
                    <a:gd name="T17" fmla="*/ 3 h 3"/>
                    <a:gd name="T18" fmla="*/ 3 h 3"/>
                    <a:gd name="T19" fmla="*/ 3 h 3"/>
                    <a:gd name="T20" fmla="*/ 3 h 3"/>
                    <a:gd name="T21" fmla="*/ 3 h 3"/>
                    <a:gd name="T22" fmla="*/ 3 h 3"/>
                    <a:gd name="T23" fmla="*/ 3 h 3"/>
                    <a:gd name="T24" fmla="*/ 1 h 3"/>
                    <a:gd name="T25" fmla="*/ 1 h 3"/>
                    <a:gd name="T26" fmla="*/ 1 h 3"/>
                    <a:gd name="T27" fmla="*/ 1 h 3"/>
                    <a:gd name="T28" fmla="*/ 1 h 3"/>
                    <a:gd name="T29" fmla="*/ 1 h 3"/>
                    <a:gd name="T30" fmla="*/ 1 h 3"/>
                    <a:gd name="T31" fmla="*/ 1 h 3"/>
                    <a:gd name="T32" fmla="*/ 0 h 3"/>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Lst>
                  <a:rect l="0" t="0" r="r" b="b"/>
                  <a:pathLst>
                    <a:path h="3">
                      <a:moveTo>
                        <a:pt x="0" y="0"/>
                      </a:moveTo>
                      <a:lnTo>
                        <a:pt x="0" y="1"/>
                      </a:lnTo>
                      <a:lnTo>
                        <a:pt x="0" y="1"/>
                      </a:lnTo>
                      <a:lnTo>
                        <a:pt x="0" y="1"/>
                      </a:lnTo>
                      <a:lnTo>
                        <a:pt x="0" y="1"/>
                      </a:lnTo>
                      <a:lnTo>
                        <a:pt x="0" y="1"/>
                      </a:lnTo>
                      <a:lnTo>
                        <a:pt x="0" y="1"/>
                      </a:lnTo>
                      <a:lnTo>
                        <a:pt x="0" y="1"/>
                      </a:lnTo>
                      <a:lnTo>
                        <a:pt x="0" y="1"/>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1"/>
                      </a:lnTo>
                      <a:lnTo>
                        <a:pt x="0" y="1"/>
                      </a:lnTo>
                      <a:lnTo>
                        <a:pt x="0" y="1"/>
                      </a:lnTo>
                      <a:lnTo>
                        <a:pt x="0" y="1"/>
                      </a:lnTo>
                      <a:lnTo>
                        <a:pt x="0" y="1"/>
                      </a:lnTo>
                      <a:lnTo>
                        <a:pt x="0" y="1"/>
                      </a:lnTo>
                      <a:lnTo>
                        <a:pt x="0" y="1"/>
                      </a:lnTo>
                      <a:lnTo>
                        <a:pt x="0" y="1"/>
                      </a:lnTo>
                      <a:lnTo>
                        <a:pt x="0" y="0"/>
                      </a:lnTo>
                      <a:close/>
                    </a:path>
                  </a:pathLst>
                </a:custGeom>
                <a:solidFill>
                  <a:srgbClr val="000000"/>
                </a:solidFill>
                <a:ln w="9525">
                  <a:solidFill>
                    <a:schemeClr val="hlink"/>
                  </a:solidFill>
                  <a:round/>
                  <a:headEnd/>
                  <a:tailEnd/>
                </a:ln>
              </p:spPr>
              <p:txBody>
                <a:bodyPr/>
                <a:lstStyle/>
                <a:p>
                  <a:endParaRPr lang="en-US"/>
                </a:p>
              </p:txBody>
            </p:sp>
            <p:sp>
              <p:nvSpPr>
                <p:cNvPr id="2587" name="Freeform 539"/>
                <p:cNvSpPr>
                  <a:spLocks/>
                </p:cNvSpPr>
                <p:nvPr/>
              </p:nvSpPr>
              <p:spPr bwMode="auto">
                <a:xfrm>
                  <a:off x="3671" y="1631"/>
                  <a:ext cx="1" cy="3"/>
                </a:xfrm>
                <a:custGeom>
                  <a:avLst/>
                  <a:gdLst>
                    <a:gd name="T0" fmla="*/ 0 h 3"/>
                    <a:gd name="T1" fmla="*/ 1 h 3"/>
                    <a:gd name="T2" fmla="*/ 3 h 3"/>
                    <a:gd name="T3" fmla="*/ 1 h 3"/>
                    <a:gd name="T4" fmla="*/ 0 h 3"/>
                  </a:gdLst>
                  <a:ahLst/>
                  <a:cxnLst>
                    <a:cxn ang="0">
                      <a:pos x="0" y="T0"/>
                    </a:cxn>
                    <a:cxn ang="0">
                      <a:pos x="0" y="T1"/>
                    </a:cxn>
                    <a:cxn ang="0">
                      <a:pos x="0" y="T2"/>
                    </a:cxn>
                    <a:cxn ang="0">
                      <a:pos x="0" y="T3"/>
                    </a:cxn>
                    <a:cxn ang="0">
                      <a:pos x="0" y="T4"/>
                    </a:cxn>
                  </a:cxnLst>
                  <a:rect l="0" t="0" r="r" b="b"/>
                  <a:pathLst>
                    <a:path h="3">
                      <a:moveTo>
                        <a:pt x="0" y="0"/>
                      </a:moveTo>
                      <a:lnTo>
                        <a:pt x="0" y="1"/>
                      </a:lnTo>
                      <a:lnTo>
                        <a:pt x="0" y="3"/>
                      </a:lnTo>
                      <a:lnTo>
                        <a:pt x="0" y="1"/>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88" name="Freeform 540"/>
                <p:cNvSpPr>
                  <a:spLocks/>
                </p:cNvSpPr>
                <p:nvPr/>
              </p:nvSpPr>
              <p:spPr bwMode="auto">
                <a:xfrm>
                  <a:off x="3759" y="1620"/>
                  <a:ext cx="19" cy="14"/>
                </a:xfrm>
                <a:custGeom>
                  <a:avLst/>
                  <a:gdLst>
                    <a:gd name="T0" fmla="*/ 0 w 19"/>
                    <a:gd name="T1" fmla="*/ 0 h 14"/>
                    <a:gd name="T2" fmla="*/ 0 w 19"/>
                    <a:gd name="T3" fmla="*/ 0 h 14"/>
                    <a:gd name="T4" fmla="*/ 0 w 19"/>
                    <a:gd name="T5" fmla="*/ 0 h 14"/>
                    <a:gd name="T6" fmla="*/ 0 w 19"/>
                    <a:gd name="T7" fmla="*/ 0 h 14"/>
                    <a:gd name="T8" fmla="*/ 0 w 19"/>
                    <a:gd name="T9" fmla="*/ 0 h 14"/>
                    <a:gd name="T10" fmla="*/ 0 w 19"/>
                    <a:gd name="T11" fmla="*/ 0 h 14"/>
                    <a:gd name="T12" fmla="*/ 0 w 19"/>
                    <a:gd name="T13" fmla="*/ 0 h 14"/>
                    <a:gd name="T14" fmla="*/ 0 w 19"/>
                    <a:gd name="T15" fmla="*/ 0 h 14"/>
                    <a:gd name="T16" fmla="*/ 0 w 19"/>
                    <a:gd name="T17" fmla="*/ 0 h 14"/>
                    <a:gd name="T18" fmla="*/ 0 w 19"/>
                    <a:gd name="T19" fmla="*/ 2 h 14"/>
                    <a:gd name="T20" fmla="*/ 0 w 19"/>
                    <a:gd name="T21" fmla="*/ 2 h 14"/>
                    <a:gd name="T22" fmla="*/ 0 w 19"/>
                    <a:gd name="T23" fmla="*/ 2 h 14"/>
                    <a:gd name="T24" fmla="*/ 0 w 19"/>
                    <a:gd name="T25" fmla="*/ 2 h 14"/>
                    <a:gd name="T26" fmla="*/ 0 w 19"/>
                    <a:gd name="T27" fmla="*/ 2 h 14"/>
                    <a:gd name="T28" fmla="*/ 0 w 19"/>
                    <a:gd name="T29" fmla="*/ 2 h 14"/>
                    <a:gd name="T30" fmla="*/ 0 w 19"/>
                    <a:gd name="T31" fmla="*/ 2 h 14"/>
                    <a:gd name="T32" fmla="*/ 0 w 19"/>
                    <a:gd name="T33" fmla="*/ 2 h 14"/>
                    <a:gd name="T34" fmla="*/ 19 w 19"/>
                    <a:gd name="T35" fmla="*/ 14 h 14"/>
                    <a:gd name="T36" fmla="*/ 19 w 19"/>
                    <a:gd name="T37" fmla="*/ 14 h 14"/>
                    <a:gd name="T38" fmla="*/ 17 w 19"/>
                    <a:gd name="T39" fmla="*/ 14 h 14"/>
                    <a:gd name="T40" fmla="*/ 17 w 19"/>
                    <a:gd name="T41" fmla="*/ 14 h 14"/>
                    <a:gd name="T42" fmla="*/ 17 w 19"/>
                    <a:gd name="T43" fmla="*/ 14 h 14"/>
                    <a:gd name="T44" fmla="*/ 17 w 19"/>
                    <a:gd name="T45" fmla="*/ 12 h 14"/>
                    <a:gd name="T46" fmla="*/ 17 w 19"/>
                    <a:gd name="T47" fmla="*/ 12 h 14"/>
                    <a:gd name="T48" fmla="*/ 17 w 19"/>
                    <a:gd name="T49" fmla="*/ 12 h 14"/>
                    <a:gd name="T50" fmla="*/ 17 w 19"/>
                    <a:gd name="T51" fmla="*/ 12 h 14"/>
                    <a:gd name="T52" fmla="*/ 17 w 19"/>
                    <a:gd name="T53" fmla="*/ 12 h 14"/>
                    <a:gd name="T54" fmla="*/ 17 w 19"/>
                    <a:gd name="T55" fmla="*/ 12 h 14"/>
                    <a:gd name="T56" fmla="*/ 19 w 19"/>
                    <a:gd name="T57" fmla="*/ 11 h 14"/>
                    <a:gd name="T58" fmla="*/ 19 w 19"/>
                    <a:gd name="T59" fmla="*/ 11 h 14"/>
                    <a:gd name="T60" fmla="*/ 19 w 19"/>
                    <a:gd name="T61" fmla="*/ 11 h 14"/>
                    <a:gd name="T62" fmla="*/ 19 w 19"/>
                    <a:gd name="T63" fmla="*/ 11 h 14"/>
                    <a:gd name="T64" fmla="*/ 19 w 19"/>
                    <a:gd name="T65"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4">
                      <a:moveTo>
                        <a:pt x="19" y="11"/>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19" y="14"/>
                      </a:lnTo>
                      <a:lnTo>
                        <a:pt x="19" y="14"/>
                      </a:lnTo>
                      <a:lnTo>
                        <a:pt x="19" y="14"/>
                      </a:lnTo>
                      <a:lnTo>
                        <a:pt x="19" y="14"/>
                      </a:lnTo>
                      <a:lnTo>
                        <a:pt x="19" y="14"/>
                      </a:lnTo>
                      <a:lnTo>
                        <a:pt x="17" y="14"/>
                      </a:lnTo>
                      <a:lnTo>
                        <a:pt x="17" y="14"/>
                      </a:lnTo>
                      <a:lnTo>
                        <a:pt x="17" y="14"/>
                      </a:lnTo>
                      <a:lnTo>
                        <a:pt x="17" y="14"/>
                      </a:lnTo>
                      <a:lnTo>
                        <a:pt x="17" y="14"/>
                      </a:lnTo>
                      <a:lnTo>
                        <a:pt x="17" y="12"/>
                      </a:lnTo>
                      <a:lnTo>
                        <a:pt x="17" y="12"/>
                      </a:lnTo>
                      <a:lnTo>
                        <a:pt x="17" y="12"/>
                      </a:lnTo>
                      <a:lnTo>
                        <a:pt x="17" y="12"/>
                      </a:lnTo>
                      <a:lnTo>
                        <a:pt x="17" y="12"/>
                      </a:lnTo>
                      <a:lnTo>
                        <a:pt x="17" y="12"/>
                      </a:lnTo>
                      <a:lnTo>
                        <a:pt x="17" y="12"/>
                      </a:lnTo>
                      <a:lnTo>
                        <a:pt x="17" y="12"/>
                      </a:lnTo>
                      <a:lnTo>
                        <a:pt x="17" y="12"/>
                      </a:lnTo>
                      <a:lnTo>
                        <a:pt x="17" y="12"/>
                      </a:lnTo>
                      <a:lnTo>
                        <a:pt x="17" y="12"/>
                      </a:lnTo>
                      <a:lnTo>
                        <a:pt x="17" y="12"/>
                      </a:lnTo>
                      <a:lnTo>
                        <a:pt x="19" y="12"/>
                      </a:lnTo>
                      <a:lnTo>
                        <a:pt x="19" y="11"/>
                      </a:lnTo>
                      <a:lnTo>
                        <a:pt x="19" y="11"/>
                      </a:lnTo>
                      <a:lnTo>
                        <a:pt x="19" y="11"/>
                      </a:lnTo>
                      <a:lnTo>
                        <a:pt x="19" y="11"/>
                      </a:lnTo>
                      <a:lnTo>
                        <a:pt x="19" y="11"/>
                      </a:lnTo>
                      <a:lnTo>
                        <a:pt x="19" y="11"/>
                      </a:lnTo>
                      <a:lnTo>
                        <a:pt x="19" y="11"/>
                      </a:lnTo>
                      <a:lnTo>
                        <a:pt x="19" y="11"/>
                      </a:lnTo>
                      <a:lnTo>
                        <a:pt x="19" y="11"/>
                      </a:lnTo>
                      <a:lnTo>
                        <a:pt x="19" y="11"/>
                      </a:lnTo>
                      <a:close/>
                    </a:path>
                  </a:pathLst>
                </a:custGeom>
                <a:solidFill>
                  <a:srgbClr val="000000"/>
                </a:solidFill>
                <a:ln w="9525">
                  <a:solidFill>
                    <a:schemeClr val="hlink"/>
                  </a:solidFill>
                  <a:round/>
                  <a:headEnd/>
                  <a:tailEnd/>
                </a:ln>
              </p:spPr>
              <p:txBody>
                <a:bodyPr/>
                <a:lstStyle/>
                <a:p>
                  <a:endParaRPr lang="en-US"/>
                </a:p>
              </p:txBody>
            </p:sp>
            <p:sp>
              <p:nvSpPr>
                <p:cNvPr id="2589" name="Freeform 541"/>
                <p:cNvSpPr>
                  <a:spLocks/>
                </p:cNvSpPr>
                <p:nvPr/>
              </p:nvSpPr>
              <p:spPr bwMode="auto">
                <a:xfrm>
                  <a:off x="3759" y="1620"/>
                  <a:ext cx="19" cy="14"/>
                </a:xfrm>
                <a:custGeom>
                  <a:avLst/>
                  <a:gdLst>
                    <a:gd name="T0" fmla="*/ 19 w 19"/>
                    <a:gd name="T1" fmla="*/ 11 h 14"/>
                    <a:gd name="T2" fmla="*/ 0 w 19"/>
                    <a:gd name="T3" fmla="*/ 0 h 14"/>
                    <a:gd name="T4" fmla="*/ 0 w 19"/>
                    <a:gd name="T5" fmla="*/ 2 h 14"/>
                    <a:gd name="T6" fmla="*/ 19 w 19"/>
                    <a:gd name="T7" fmla="*/ 14 h 14"/>
                    <a:gd name="T8" fmla="*/ 17 w 19"/>
                    <a:gd name="T9" fmla="*/ 14 h 14"/>
                    <a:gd name="T10" fmla="*/ 17 w 19"/>
                    <a:gd name="T11" fmla="*/ 12 h 14"/>
                    <a:gd name="T12" fmla="*/ 19 w 19"/>
                    <a:gd name="T13" fmla="*/ 12 h 14"/>
                    <a:gd name="T14" fmla="*/ 19 w 19"/>
                    <a:gd name="T15" fmla="*/ 1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4">
                      <a:moveTo>
                        <a:pt x="19" y="11"/>
                      </a:moveTo>
                      <a:lnTo>
                        <a:pt x="0" y="0"/>
                      </a:lnTo>
                      <a:lnTo>
                        <a:pt x="0" y="2"/>
                      </a:lnTo>
                      <a:lnTo>
                        <a:pt x="19" y="14"/>
                      </a:lnTo>
                      <a:lnTo>
                        <a:pt x="17" y="14"/>
                      </a:lnTo>
                      <a:lnTo>
                        <a:pt x="17" y="12"/>
                      </a:lnTo>
                      <a:lnTo>
                        <a:pt x="19" y="12"/>
                      </a:lnTo>
                      <a:lnTo>
                        <a:pt x="19" y="11"/>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90" name="Freeform 542"/>
                <p:cNvSpPr>
                  <a:spLocks/>
                </p:cNvSpPr>
                <p:nvPr/>
              </p:nvSpPr>
              <p:spPr bwMode="auto">
                <a:xfrm>
                  <a:off x="3776" y="1631"/>
                  <a:ext cx="2" cy="3"/>
                </a:xfrm>
                <a:custGeom>
                  <a:avLst/>
                  <a:gdLst>
                    <a:gd name="T0" fmla="*/ 2 w 2"/>
                    <a:gd name="T1" fmla="*/ 0 h 3"/>
                    <a:gd name="T2" fmla="*/ 2 w 2"/>
                    <a:gd name="T3" fmla="*/ 0 h 3"/>
                    <a:gd name="T4" fmla="*/ 2 w 2"/>
                    <a:gd name="T5" fmla="*/ 0 h 3"/>
                    <a:gd name="T6" fmla="*/ 2 w 2"/>
                    <a:gd name="T7" fmla="*/ 0 h 3"/>
                    <a:gd name="T8" fmla="*/ 0 w 2"/>
                    <a:gd name="T9" fmla="*/ 1 h 3"/>
                    <a:gd name="T10" fmla="*/ 0 w 2"/>
                    <a:gd name="T11" fmla="*/ 1 h 3"/>
                    <a:gd name="T12" fmla="*/ 0 w 2"/>
                    <a:gd name="T13" fmla="*/ 1 h 3"/>
                    <a:gd name="T14" fmla="*/ 0 w 2"/>
                    <a:gd name="T15" fmla="*/ 1 h 3"/>
                    <a:gd name="T16" fmla="*/ 0 w 2"/>
                    <a:gd name="T17" fmla="*/ 1 h 3"/>
                    <a:gd name="T18" fmla="*/ 0 w 2"/>
                    <a:gd name="T19" fmla="*/ 1 h 3"/>
                    <a:gd name="T20" fmla="*/ 0 w 2"/>
                    <a:gd name="T21" fmla="*/ 3 h 3"/>
                    <a:gd name="T22" fmla="*/ 0 w 2"/>
                    <a:gd name="T23" fmla="*/ 3 h 3"/>
                    <a:gd name="T24" fmla="*/ 0 w 2"/>
                    <a:gd name="T25" fmla="*/ 3 h 3"/>
                    <a:gd name="T26" fmla="*/ 2 w 2"/>
                    <a:gd name="T27" fmla="*/ 3 h 3"/>
                    <a:gd name="T28" fmla="*/ 2 w 2"/>
                    <a:gd name="T29" fmla="*/ 3 h 3"/>
                    <a:gd name="T30" fmla="*/ 2 w 2"/>
                    <a:gd name="T31" fmla="*/ 3 h 3"/>
                    <a:gd name="T32" fmla="*/ 2 w 2"/>
                    <a:gd name="T33" fmla="*/ 3 h 3"/>
                    <a:gd name="T34" fmla="*/ 2 w 2"/>
                    <a:gd name="T35" fmla="*/ 3 h 3"/>
                    <a:gd name="T36" fmla="*/ 2 w 2"/>
                    <a:gd name="T37" fmla="*/ 3 h 3"/>
                    <a:gd name="T38" fmla="*/ 2 w 2"/>
                    <a:gd name="T39" fmla="*/ 3 h 3"/>
                    <a:gd name="T40" fmla="*/ 2 w 2"/>
                    <a:gd name="T41" fmla="*/ 3 h 3"/>
                    <a:gd name="T42" fmla="*/ 2 w 2"/>
                    <a:gd name="T43" fmla="*/ 3 h 3"/>
                    <a:gd name="T44" fmla="*/ 2 w 2"/>
                    <a:gd name="T45" fmla="*/ 3 h 3"/>
                    <a:gd name="T46" fmla="*/ 2 w 2"/>
                    <a:gd name="T47" fmla="*/ 1 h 3"/>
                    <a:gd name="T48" fmla="*/ 2 w 2"/>
                    <a:gd name="T49" fmla="*/ 1 h 3"/>
                    <a:gd name="T50" fmla="*/ 2 w 2"/>
                    <a:gd name="T51" fmla="*/ 1 h 3"/>
                    <a:gd name="T52" fmla="*/ 2 w 2"/>
                    <a:gd name="T53" fmla="*/ 1 h 3"/>
                    <a:gd name="T54" fmla="*/ 2 w 2"/>
                    <a:gd name="T55" fmla="*/ 1 h 3"/>
                    <a:gd name="T56" fmla="*/ 2 w 2"/>
                    <a:gd name="T57" fmla="*/ 1 h 3"/>
                    <a:gd name="T58" fmla="*/ 2 w 2"/>
                    <a:gd name="T59" fmla="*/ 0 h 3"/>
                    <a:gd name="T60" fmla="*/ 2 w 2"/>
                    <a:gd name="T61" fmla="*/ 0 h 3"/>
                    <a:gd name="T62" fmla="*/ 2 w 2"/>
                    <a:gd name="T63" fmla="*/ 0 h 3"/>
                    <a:gd name="T64" fmla="*/ 2 w 2"/>
                    <a:gd name="T6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 h="3">
                      <a:moveTo>
                        <a:pt x="2" y="0"/>
                      </a:moveTo>
                      <a:lnTo>
                        <a:pt x="2" y="0"/>
                      </a:lnTo>
                      <a:lnTo>
                        <a:pt x="2" y="0"/>
                      </a:lnTo>
                      <a:lnTo>
                        <a:pt x="2" y="0"/>
                      </a:lnTo>
                      <a:lnTo>
                        <a:pt x="0" y="1"/>
                      </a:lnTo>
                      <a:lnTo>
                        <a:pt x="0" y="1"/>
                      </a:lnTo>
                      <a:lnTo>
                        <a:pt x="0" y="1"/>
                      </a:lnTo>
                      <a:lnTo>
                        <a:pt x="0" y="1"/>
                      </a:lnTo>
                      <a:lnTo>
                        <a:pt x="0" y="1"/>
                      </a:lnTo>
                      <a:lnTo>
                        <a:pt x="0" y="1"/>
                      </a:lnTo>
                      <a:lnTo>
                        <a:pt x="0" y="3"/>
                      </a:lnTo>
                      <a:lnTo>
                        <a:pt x="0" y="3"/>
                      </a:lnTo>
                      <a:lnTo>
                        <a:pt x="0" y="3"/>
                      </a:lnTo>
                      <a:lnTo>
                        <a:pt x="2" y="3"/>
                      </a:lnTo>
                      <a:lnTo>
                        <a:pt x="2" y="3"/>
                      </a:lnTo>
                      <a:lnTo>
                        <a:pt x="2" y="3"/>
                      </a:lnTo>
                      <a:lnTo>
                        <a:pt x="2" y="3"/>
                      </a:lnTo>
                      <a:lnTo>
                        <a:pt x="2" y="3"/>
                      </a:lnTo>
                      <a:lnTo>
                        <a:pt x="2" y="3"/>
                      </a:lnTo>
                      <a:lnTo>
                        <a:pt x="2" y="3"/>
                      </a:lnTo>
                      <a:lnTo>
                        <a:pt x="2" y="3"/>
                      </a:lnTo>
                      <a:lnTo>
                        <a:pt x="2" y="3"/>
                      </a:lnTo>
                      <a:lnTo>
                        <a:pt x="2" y="3"/>
                      </a:lnTo>
                      <a:lnTo>
                        <a:pt x="2" y="1"/>
                      </a:lnTo>
                      <a:lnTo>
                        <a:pt x="2" y="1"/>
                      </a:lnTo>
                      <a:lnTo>
                        <a:pt x="2" y="1"/>
                      </a:lnTo>
                      <a:lnTo>
                        <a:pt x="2" y="1"/>
                      </a:lnTo>
                      <a:lnTo>
                        <a:pt x="2" y="1"/>
                      </a:lnTo>
                      <a:lnTo>
                        <a:pt x="2" y="1"/>
                      </a:lnTo>
                      <a:lnTo>
                        <a:pt x="2" y="0"/>
                      </a:lnTo>
                      <a:lnTo>
                        <a:pt x="2" y="0"/>
                      </a:lnTo>
                      <a:lnTo>
                        <a:pt x="2" y="0"/>
                      </a:lnTo>
                      <a:lnTo>
                        <a:pt x="2" y="0"/>
                      </a:lnTo>
                      <a:close/>
                    </a:path>
                  </a:pathLst>
                </a:custGeom>
                <a:solidFill>
                  <a:srgbClr val="000000"/>
                </a:solidFill>
                <a:ln w="9525">
                  <a:solidFill>
                    <a:schemeClr val="hlink"/>
                  </a:solidFill>
                  <a:round/>
                  <a:headEnd/>
                  <a:tailEnd/>
                </a:ln>
              </p:spPr>
              <p:txBody>
                <a:bodyPr/>
                <a:lstStyle/>
                <a:p>
                  <a:endParaRPr lang="en-US"/>
                </a:p>
              </p:txBody>
            </p:sp>
            <p:sp>
              <p:nvSpPr>
                <p:cNvPr id="2591" name="Freeform 543"/>
                <p:cNvSpPr>
                  <a:spLocks/>
                </p:cNvSpPr>
                <p:nvPr/>
              </p:nvSpPr>
              <p:spPr bwMode="auto">
                <a:xfrm>
                  <a:off x="3776" y="1631"/>
                  <a:ext cx="2" cy="3"/>
                </a:xfrm>
                <a:custGeom>
                  <a:avLst/>
                  <a:gdLst>
                    <a:gd name="T0" fmla="*/ 2 w 2"/>
                    <a:gd name="T1" fmla="*/ 0 h 3"/>
                    <a:gd name="T2" fmla="*/ 0 w 2"/>
                    <a:gd name="T3" fmla="*/ 1 h 3"/>
                    <a:gd name="T4" fmla="*/ 0 w 2"/>
                    <a:gd name="T5" fmla="*/ 3 h 3"/>
                    <a:gd name="T6" fmla="*/ 2 w 2"/>
                    <a:gd name="T7" fmla="*/ 3 h 3"/>
                    <a:gd name="T8" fmla="*/ 2 w 2"/>
                    <a:gd name="T9" fmla="*/ 1 h 3"/>
                    <a:gd name="T10" fmla="*/ 2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2" y="0"/>
                      </a:moveTo>
                      <a:lnTo>
                        <a:pt x="0" y="1"/>
                      </a:lnTo>
                      <a:lnTo>
                        <a:pt x="0" y="3"/>
                      </a:lnTo>
                      <a:lnTo>
                        <a:pt x="2" y="3"/>
                      </a:lnTo>
                      <a:lnTo>
                        <a:pt x="2" y="1"/>
                      </a:lnTo>
                      <a:lnTo>
                        <a:pt x="2"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92" name="Freeform 544"/>
                <p:cNvSpPr>
                  <a:spLocks/>
                </p:cNvSpPr>
                <p:nvPr/>
              </p:nvSpPr>
              <p:spPr bwMode="auto">
                <a:xfrm>
                  <a:off x="3688" y="1570"/>
                  <a:ext cx="73" cy="9"/>
                </a:xfrm>
                <a:custGeom>
                  <a:avLst/>
                  <a:gdLst>
                    <a:gd name="T0" fmla="*/ 11 w 73"/>
                    <a:gd name="T1" fmla="*/ 0 h 9"/>
                    <a:gd name="T2" fmla="*/ 62 w 73"/>
                    <a:gd name="T3" fmla="*/ 0 h 9"/>
                    <a:gd name="T4" fmla="*/ 73 w 73"/>
                    <a:gd name="T5" fmla="*/ 9 h 9"/>
                    <a:gd name="T6" fmla="*/ 0 w 73"/>
                    <a:gd name="T7" fmla="*/ 9 h 9"/>
                    <a:gd name="T8" fmla="*/ 11 w 73"/>
                    <a:gd name="T9" fmla="*/ 0 h 9"/>
                  </a:gdLst>
                  <a:ahLst/>
                  <a:cxnLst>
                    <a:cxn ang="0">
                      <a:pos x="T0" y="T1"/>
                    </a:cxn>
                    <a:cxn ang="0">
                      <a:pos x="T2" y="T3"/>
                    </a:cxn>
                    <a:cxn ang="0">
                      <a:pos x="T4" y="T5"/>
                    </a:cxn>
                    <a:cxn ang="0">
                      <a:pos x="T6" y="T7"/>
                    </a:cxn>
                    <a:cxn ang="0">
                      <a:pos x="T8" y="T9"/>
                    </a:cxn>
                  </a:cxnLst>
                  <a:rect l="0" t="0" r="r" b="b"/>
                  <a:pathLst>
                    <a:path w="73" h="9">
                      <a:moveTo>
                        <a:pt x="11" y="0"/>
                      </a:moveTo>
                      <a:lnTo>
                        <a:pt x="62" y="0"/>
                      </a:lnTo>
                      <a:lnTo>
                        <a:pt x="73" y="9"/>
                      </a:lnTo>
                      <a:lnTo>
                        <a:pt x="0" y="9"/>
                      </a:lnTo>
                      <a:lnTo>
                        <a:pt x="11"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93" name="Freeform 545"/>
                <p:cNvSpPr>
                  <a:spLocks/>
                </p:cNvSpPr>
                <p:nvPr/>
              </p:nvSpPr>
              <p:spPr bwMode="auto">
                <a:xfrm>
                  <a:off x="3671" y="1578"/>
                  <a:ext cx="18" cy="15"/>
                </a:xfrm>
                <a:custGeom>
                  <a:avLst/>
                  <a:gdLst>
                    <a:gd name="T0" fmla="*/ 17 w 18"/>
                    <a:gd name="T1" fmla="*/ 0 h 15"/>
                    <a:gd name="T2" fmla="*/ 17 w 18"/>
                    <a:gd name="T3" fmla="*/ 0 h 15"/>
                    <a:gd name="T4" fmla="*/ 17 w 18"/>
                    <a:gd name="T5" fmla="*/ 0 h 15"/>
                    <a:gd name="T6" fmla="*/ 17 w 18"/>
                    <a:gd name="T7" fmla="*/ 0 h 15"/>
                    <a:gd name="T8" fmla="*/ 18 w 18"/>
                    <a:gd name="T9" fmla="*/ 0 h 15"/>
                    <a:gd name="T10" fmla="*/ 18 w 18"/>
                    <a:gd name="T11" fmla="*/ 1 h 15"/>
                    <a:gd name="T12" fmla="*/ 18 w 18"/>
                    <a:gd name="T13" fmla="*/ 1 h 15"/>
                    <a:gd name="T14" fmla="*/ 18 w 18"/>
                    <a:gd name="T15" fmla="*/ 1 h 15"/>
                    <a:gd name="T16" fmla="*/ 18 w 18"/>
                    <a:gd name="T17" fmla="*/ 1 h 15"/>
                    <a:gd name="T18" fmla="*/ 18 w 18"/>
                    <a:gd name="T19" fmla="*/ 1 h 15"/>
                    <a:gd name="T20" fmla="*/ 18 w 18"/>
                    <a:gd name="T21" fmla="*/ 1 h 15"/>
                    <a:gd name="T22" fmla="*/ 18 w 18"/>
                    <a:gd name="T23" fmla="*/ 1 h 15"/>
                    <a:gd name="T24" fmla="*/ 18 w 18"/>
                    <a:gd name="T25" fmla="*/ 3 h 15"/>
                    <a:gd name="T26" fmla="*/ 18 w 18"/>
                    <a:gd name="T27" fmla="*/ 3 h 15"/>
                    <a:gd name="T28" fmla="*/ 18 w 18"/>
                    <a:gd name="T29" fmla="*/ 3 h 15"/>
                    <a:gd name="T30" fmla="*/ 18 w 18"/>
                    <a:gd name="T31" fmla="*/ 3 h 15"/>
                    <a:gd name="T32" fmla="*/ 17 w 18"/>
                    <a:gd name="T33" fmla="*/ 3 h 15"/>
                    <a:gd name="T34" fmla="*/ 0 w 18"/>
                    <a:gd name="T35" fmla="*/ 15 h 15"/>
                    <a:gd name="T36" fmla="*/ 0 w 18"/>
                    <a:gd name="T37" fmla="*/ 13 h 15"/>
                    <a:gd name="T38" fmla="*/ 0 w 18"/>
                    <a:gd name="T39" fmla="*/ 13 h 15"/>
                    <a:gd name="T40" fmla="*/ 0 w 18"/>
                    <a:gd name="T41" fmla="*/ 13 h 15"/>
                    <a:gd name="T42" fmla="*/ 0 w 18"/>
                    <a:gd name="T43" fmla="*/ 13 h 15"/>
                    <a:gd name="T44" fmla="*/ 0 w 18"/>
                    <a:gd name="T45" fmla="*/ 13 h 15"/>
                    <a:gd name="T46" fmla="*/ 0 w 18"/>
                    <a:gd name="T47" fmla="*/ 13 h 15"/>
                    <a:gd name="T48" fmla="*/ 0 w 18"/>
                    <a:gd name="T49" fmla="*/ 13 h 15"/>
                    <a:gd name="T50" fmla="*/ 0 w 18"/>
                    <a:gd name="T51" fmla="*/ 12 h 15"/>
                    <a:gd name="T52" fmla="*/ 0 w 18"/>
                    <a:gd name="T53" fmla="*/ 12 h 15"/>
                    <a:gd name="T54" fmla="*/ 0 w 18"/>
                    <a:gd name="T55" fmla="*/ 12 h 15"/>
                    <a:gd name="T56" fmla="*/ 0 w 18"/>
                    <a:gd name="T57" fmla="*/ 12 h 15"/>
                    <a:gd name="T58" fmla="*/ 0 w 18"/>
                    <a:gd name="T59" fmla="*/ 12 h 15"/>
                    <a:gd name="T60" fmla="*/ 0 w 18"/>
                    <a:gd name="T61" fmla="*/ 12 h 15"/>
                    <a:gd name="T62" fmla="*/ 0 w 18"/>
                    <a:gd name="T63" fmla="*/ 12 h 15"/>
                    <a:gd name="T64" fmla="*/ 0 w 18"/>
                    <a:gd name="T65"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 h="15">
                      <a:moveTo>
                        <a:pt x="0" y="12"/>
                      </a:moveTo>
                      <a:lnTo>
                        <a:pt x="17" y="0"/>
                      </a:lnTo>
                      <a:lnTo>
                        <a:pt x="17" y="0"/>
                      </a:lnTo>
                      <a:lnTo>
                        <a:pt x="17" y="0"/>
                      </a:lnTo>
                      <a:lnTo>
                        <a:pt x="17" y="0"/>
                      </a:lnTo>
                      <a:lnTo>
                        <a:pt x="17" y="0"/>
                      </a:lnTo>
                      <a:lnTo>
                        <a:pt x="17" y="0"/>
                      </a:lnTo>
                      <a:lnTo>
                        <a:pt x="17" y="0"/>
                      </a:lnTo>
                      <a:lnTo>
                        <a:pt x="17" y="0"/>
                      </a:lnTo>
                      <a:lnTo>
                        <a:pt x="18" y="0"/>
                      </a:lnTo>
                      <a:lnTo>
                        <a:pt x="18" y="0"/>
                      </a:lnTo>
                      <a:lnTo>
                        <a:pt x="18" y="1"/>
                      </a:lnTo>
                      <a:lnTo>
                        <a:pt x="18" y="1"/>
                      </a:lnTo>
                      <a:lnTo>
                        <a:pt x="18" y="1"/>
                      </a:lnTo>
                      <a:lnTo>
                        <a:pt x="18" y="1"/>
                      </a:lnTo>
                      <a:lnTo>
                        <a:pt x="18" y="1"/>
                      </a:lnTo>
                      <a:lnTo>
                        <a:pt x="18" y="1"/>
                      </a:lnTo>
                      <a:lnTo>
                        <a:pt x="18" y="1"/>
                      </a:lnTo>
                      <a:lnTo>
                        <a:pt x="18" y="1"/>
                      </a:lnTo>
                      <a:lnTo>
                        <a:pt x="18" y="1"/>
                      </a:lnTo>
                      <a:lnTo>
                        <a:pt x="18" y="1"/>
                      </a:lnTo>
                      <a:lnTo>
                        <a:pt x="18" y="1"/>
                      </a:lnTo>
                      <a:lnTo>
                        <a:pt x="18" y="1"/>
                      </a:lnTo>
                      <a:lnTo>
                        <a:pt x="18" y="1"/>
                      </a:lnTo>
                      <a:lnTo>
                        <a:pt x="18" y="3"/>
                      </a:lnTo>
                      <a:lnTo>
                        <a:pt x="18" y="3"/>
                      </a:lnTo>
                      <a:lnTo>
                        <a:pt x="18" y="3"/>
                      </a:lnTo>
                      <a:lnTo>
                        <a:pt x="18" y="3"/>
                      </a:lnTo>
                      <a:lnTo>
                        <a:pt x="18" y="3"/>
                      </a:lnTo>
                      <a:lnTo>
                        <a:pt x="18" y="3"/>
                      </a:lnTo>
                      <a:lnTo>
                        <a:pt x="18" y="3"/>
                      </a:lnTo>
                      <a:lnTo>
                        <a:pt x="18" y="3"/>
                      </a:lnTo>
                      <a:lnTo>
                        <a:pt x="17" y="3"/>
                      </a:lnTo>
                      <a:lnTo>
                        <a:pt x="17" y="3"/>
                      </a:lnTo>
                      <a:lnTo>
                        <a:pt x="0" y="15"/>
                      </a:lnTo>
                      <a:lnTo>
                        <a:pt x="0" y="15"/>
                      </a:lnTo>
                      <a:lnTo>
                        <a:pt x="0" y="15"/>
                      </a:lnTo>
                      <a:lnTo>
                        <a:pt x="0" y="13"/>
                      </a:lnTo>
                      <a:lnTo>
                        <a:pt x="0" y="13"/>
                      </a:lnTo>
                      <a:lnTo>
                        <a:pt x="0" y="13"/>
                      </a:lnTo>
                      <a:lnTo>
                        <a:pt x="0" y="13"/>
                      </a:lnTo>
                      <a:lnTo>
                        <a:pt x="0" y="13"/>
                      </a:lnTo>
                      <a:lnTo>
                        <a:pt x="0" y="13"/>
                      </a:lnTo>
                      <a:lnTo>
                        <a:pt x="0" y="13"/>
                      </a:lnTo>
                      <a:lnTo>
                        <a:pt x="0" y="13"/>
                      </a:lnTo>
                      <a:lnTo>
                        <a:pt x="0" y="13"/>
                      </a:lnTo>
                      <a:lnTo>
                        <a:pt x="0" y="13"/>
                      </a:lnTo>
                      <a:lnTo>
                        <a:pt x="0" y="13"/>
                      </a:lnTo>
                      <a:lnTo>
                        <a:pt x="0" y="13"/>
                      </a:lnTo>
                      <a:lnTo>
                        <a:pt x="0" y="13"/>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close/>
                    </a:path>
                  </a:pathLst>
                </a:custGeom>
                <a:solidFill>
                  <a:srgbClr val="000000"/>
                </a:solidFill>
                <a:ln w="9525">
                  <a:solidFill>
                    <a:schemeClr val="hlink"/>
                  </a:solidFill>
                  <a:round/>
                  <a:headEnd/>
                  <a:tailEnd/>
                </a:ln>
              </p:spPr>
              <p:txBody>
                <a:bodyPr/>
                <a:lstStyle/>
                <a:p>
                  <a:endParaRPr lang="en-US"/>
                </a:p>
              </p:txBody>
            </p:sp>
            <p:sp>
              <p:nvSpPr>
                <p:cNvPr id="2594" name="Freeform 546"/>
                <p:cNvSpPr>
                  <a:spLocks/>
                </p:cNvSpPr>
                <p:nvPr/>
              </p:nvSpPr>
              <p:spPr bwMode="auto">
                <a:xfrm>
                  <a:off x="3671" y="1578"/>
                  <a:ext cx="18" cy="15"/>
                </a:xfrm>
                <a:custGeom>
                  <a:avLst/>
                  <a:gdLst>
                    <a:gd name="T0" fmla="*/ 0 w 18"/>
                    <a:gd name="T1" fmla="*/ 12 h 15"/>
                    <a:gd name="T2" fmla="*/ 17 w 18"/>
                    <a:gd name="T3" fmla="*/ 0 h 15"/>
                    <a:gd name="T4" fmla="*/ 18 w 18"/>
                    <a:gd name="T5" fmla="*/ 0 h 15"/>
                    <a:gd name="T6" fmla="*/ 18 w 18"/>
                    <a:gd name="T7" fmla="*/ 1 h 15"/>
                    <a:gd name="T8" fmla="*/ 18 w 18"/>
                    <a:gd name="T9" fmla="*/ 3 h 15"/>
                    <a:gd name="T10" fmla="*/ 17 w 18"/>
                    <a:gd name="T11" fmla="*/ 3 h 15"/>
                    <a:gd name="T12" fmla="*/ 0 w 18"/>
                    <a:gd name="T13" fmla="*/ 15 h 15"/>
                    <a:gd name="T14" fmla="*/ 0 w 18"/>
                    <a:gd name="T15" fmla="*/ 13 h 15"/>
                    <a:gd name="T16" fmla="*/ 0 w 18"/>
                    <a:gd name="T1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5">
                      <a:moveTo>
                        <a:pt x="0" y="12"/>
                      </a:moveTo>
                      <a:lnTo>
                        <a:pt x="17" y="0"/>
                      </a:lnTo>
                      <a:lnTo>
                        <a:pt x="18" y="0"/>
                      </a:lnTo>
                      <a:lnTo>
                        <a:pt x="18" y="1"/>
                      </a:lnTo>
                      <a:lnTo>
                        <a:pt x="18" y="3"/>
                      </a:lnTo>
                      <a:lnTo>
                        <a:pt x="17" y="3"/>
                      </a:lnTo>
                      <a:lnTo>
                        <a:pt x="0" y="15"/>
                      </a:lnTo>
                      <a:lnTo>
                        <a:pt x="0" y="13"/>
                      </a:lnTo>
                      <a:lnTo>
                        <a:pt x="0" y="12"/>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95" name="Freeform 547"/>
                <p:cNvSpPr>
                  <a:spLocks/>
                </p:cNvSpPr>
                <p:nvPr/>
              </p:nvSpPr>
              <p:spPr bwMode="auto">
                <a:xfrm>
                  <a:off x="3671" y="1590"/>
                  <a:ext cx="1" cy="3"/>
                </a:xfrm>
                <a:custGeom>
                  <a:avLst/>
                  <a:gdLst>
                    <a:gd name="T0" fmla="*/ 0 h 3"/>
                    <a:gd name="T1" fmla="*/ 0 h 3"/>
                    <a:gd name="T2" fmla="*/ 0 h 3"/>
                    <a:gd name="T3" fmla="*/ 0 h 3"/>
                    <a:gd name="T4" fmla="*/ 0 h 3"/>
                    <a:gd name="T5" fmla="*/ 0 h 3"/>
                    <a:gd name="T6" fmla="*/ 0 h 3"/>
                    <a:gd name="T7" fmla="*/ 1 h 3"/>
                    <a:gd name="T8" fmla="*/ 1 h 3"/>
                    <a:gd name="T9" fmla="*/ 1 h 3"/>
                    <a:gd name="T10" fmla="*/ 1 h 3"/>
                    <a:gd name="T11" fmla="*/ 1 h 3"/>
                    <a:gd name="T12" fmla="*/ 1 h 3"/>
                    <a:gd name="T13" fmla="*/ 1 h 3"/>
                    <a:gd name="T14" fmla="*/ 3 h 3"/>
                    <a:gd name="T15" fmla="*/ 3 h 3"/>
                    <a:gd name="T16" fmla="*/ 3 h 3"/>
                    <a:gd name="T17" fmla="*/ 3 h 3"/>
                    <a:gd name="T18" fmla="*/ 3 h 3"/>
                    <a:gd name="T19" fmla="*/ 1 h 3"/>
                    <a:gd name="T20" fmla="*/ 1 h 3"/>
                    <a:gd name="T21" fmla="*/ 1 h 3"/>
                    <a:gd name="T22" fmla="*/ 1 h 3"/>
                    <a:gd name="T23" fmla="*/ 1 h 3"/>
                    <a:gd name="T24" fmla="*/ 1 h 3"/>
                    <a:gd name="T25" fmla="*/ 1 h 3"/>
                    <a:gd name="T26" fmla="*/ 0 h 3"/>
                    <a:gd name="T27" fmla="*/ 0 h 3"/>
                    <a:gd name="T28" fmla="*/ 0 h 3"/>
                    <a:gd name="T29" fmla="*/ 0 h 3"/>
                    <a:gd name="T30" fmla="*/ 0 h 3"/>
                    <a:gd name="T31" fmla="*/ 0 h 3"/>
                    <a:gd name="T32" fmla="*/ 0 h 3"/>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Lst>
                  <a:rect l="0" t="0" r="r" b="b"/>
                  <a:pathLst>
                    <a:path h="3">
                      <a:moveTo>
                        <a:pt x="0" y="0"/>
                      </a:moveTo>
                      <a:lnTo>
                        <a:pt x="0" y="0"/>
                      </a:lnTo>
                      <a:lnTo>
                        <a:pt x="0" y="0"/>
                      </a:lnTo>
                      <a:lnTo>
                        <a:pt x="0" y="0"/>
                      </a:lnTo>
                      <a:lnTo>
                        <a:pt x="0" y="0"/>
                      </a:lnTo>
                      <a:lnTo>
                        <a:pt x="0" y="0"/>
                      </a:lnTo>
                      <a:lnTo>
                        <a:pt x="0" y="0"/>
                      </a:lnTo>
                      <a:lnTo>
                        <a:pt x="0" y="1"/>
                      </a:lnTo>
                      <a:lnTo>
                        <a:pt x="0" y="1"/>
                      </a:lnTo>
                      <a:lnTo>
                        <a:pt x="0" y="1"/>
                      </a:lnTo>
                      <a:lnTo>
                        <a:pt x="0" y="1"/>
                      </a:lnTo>
                      <a:lnTo>
                        <a:pt x="0" y="1"/>
                      </a:lnTo>
                      <a:lnTo>
                        <a:pt x="0" y="1"/>
                      </a:lnTo>
                      <a:lnTo>
                        <a:pt x="0" y="1"/>
                      </a:lnTo>
                      <a:lnTo>
                        <a:pt x="0" y="3"/>
                      </a:lnTo>
                      <a:lnTo>
                        <a:pt x="0" y="3"/>
                      </a:lnTo>
                      <a:lnTo>
                        <a:pt x="0" y="3"/>
                      </a:lnTo>
                      <a:lnTo>
                        <a:pt x="0" y="3"/>
                      </a:lnTo>
                      <a:lnTo>
                        <a:pt x="0" y="3"/>
                      </a:lnTo>
                      <a:lnTo>
                        <a:pt x="0" y="1"/>
                      </a:lnTo>
                      <a:lnTo>
                        <a:pt x="0" y="1"/>
                      </a:lnTo>
                      <a:lnTo>
                        <a:pt x="0" y="1"/>
                      </a:lnTo>
                      <a:lnTo>
                        <a:pt x="0" y="1"/>
                      </a:lnTo>
                      <a:lnTo>
                        <a:pt x="0" y="1"/>
                      </a:lnTo>
                      <a:lnTo>
                        <a:pt x="0" y="1"/>
                      </a:lnTo>
                      <a:lnTo>
                        <a:pt x="0" y="1"/>
                      </a:lnTo>
                      <a:lnTo>
                        <a:pt x="0" y="0"/>
                      </a:lnTo>
                      <a:lnTo>
                        <a:pt x="0" y="0"/>
                      </a:lnTo>
                      <a:lnTo>
                        <a:pt x="0" y="0"/>
                      </a:lnTo>
                      <a:lnTo>
                        <a:pt x="0" y="0"/>
                      </a:lnTo>
                      <a:lnTo>
                        <a:pt x="0" y="0"/>
                      </a:lnTo>
                      <a:lnTo>
                        <a:pt x="0" y="0"/>
                      </a:lnTo>
                      <a:lnTo>
                        <a:pt x="0" y="0"/>
                      </a:lnTo>
                      <a:close/>
                    </a:path>
                  </a:pathLst>
                </a:custGeom>
                <a:solidFill>
                  <a:srgbClr val="000000"/>
                </a:solidFill>
                <a:ln w="9525">
                  <a:solidFill>
                    <a:schemeClr val="hlink"/>
                  </a:solidFill>
                  <a:round/>
                  <a:headEnd/>
                  <a:tailEnd/>
                </a:ln>
              </p:spPr>
              <p:txBody>
                <a:bodyPr/>
                <a:lstStyle/>
                <a:p>
                  <a:endParaRPr lang="en-US"/>
                </a:p>
              </p:txBody>
            </p:sp>
            <p:sp>
              <p:nvSpPr>
                <p:cNvPr id="2596" name="Freeform 548"/>
                <p:cNvSpPr>
                  <a:spLocks/>
                </p:cNvSpPr>
                <p:nvPr/>
              </p:nvSpPr>
              <p:spPr bwMode="auto">
                <a:xfrm>
                  <a:off x="3671" y="1590"/>
                  <a:ext cx="1" cy="3"/>
                </a:xfrm>
                <a:custGeom>
                  <a:avLst/>
                  <a:gdLst>
                    <a:gd name="T0" fmla="*/ 0 h 3"/>
                    <a:gd name="T1" fmla="*/ 1 h 3"/>
                    <a:gd name="T2" fmla="*/ 3 h 3"/>
                    <a:gd name="T3" fmla="*/ 1 h 3"/>
                    <a:gd name="T4" fmla="*/ 0 h 3"/>
                  </a:gdLst>
                  <a:ahLst/>
                  <a:cxnLst>
                    <a:cxn ang="0">
                      <a:pos x="0" y="T0"/>
                    </a:cxn>
                    <a:cxn ang="0">
                      <a:pos x="0" y="T1"/>
                    </a:cxn>
                    <a:cxn ang="0">
                      <a:pos x="0" y="T2"/>
                    </a:cxn>
                    <a:cxn ang="0">
                      <a:pos x="0" y="T3"/>
                    </a:cxn>
                    <a:cxn ang="0">
                      <a:pos x="0" y="T4"/>
                    </a:cxn>
                  </a:cxnLst>
                  <a:rect l="0" t="0" r="r" b="b"/>
                  <a:pathLst>
                    <a:path h="3">
                      <a:moveTo>
                        <a:pt x="0" y="0"/>
                      </a:moveTo>
                      <a:lnTo>
                        <a:pt x="0" y="1"/>
                      </a:lnTo>
                      <a:lnTo>
                        <a:pt x="0" y="3"/>
                      </a:lnTo>
                      <a:lnTo>
                        <a:pt x="0" y="1"/>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97" name="Freeform 549"/>
                <p:cNvSpPr>
                  <a:spLocks/>
                </p:cNvSpPr>
                <p:nvPr/>
              </p:nvSpPr>
              <p:spPr bwMode="auto">
                <a:xfrm>
                  <a:off x="3759" y="1578"/>
                  <a:ext cx="19" cy="13"/>
                </a:xfrm>
                <a:custGeom>
                  <a:avLst/>
                  <a:gdLst>
                    <a:gd name="T0" fmla="*/ 0 w 19"/>
                    <a:gd name="T1" fmla="*/ 0 h 13"/>
                    <a:gd name="T2" fmla="*/ 0 w 19"/>
                    <a:gd name="T3" fmla="*/ 0 h 13"/>
                    <a:gd name="T4" fmla="*/ 0 w 19"/>
                    <a:gd name="T5" fmla="*/ 0 h 13"/>
                    <a:gd name="T6" fmla="*/ 0 w 19"/>
                    <a:gd name="T7" fmla="*/ 0 h 13"/>
                    <a:gd name="T8" fmla="*/ 0 w 19"/>
                    <a:gd name="T9" fmla="*/ 0 h 13"/>
                    <a:gd name="T10" fmla="*/ 0 w 19"/>
                    <a:gd name="T11" fmla="*/ 0 h 13"/>
                    <a:gd name="T12" fmla="*/ 0 w 19"/>
                    <a:gd name="T13" fmla="*/ 1 h 13"/>
                    <a:gd name="T14" fmla="*/ 0 w 19"/>
                    <a:gd name="T15" fmla="*/ 1 h 13"/>
                    <a:gd name="T16" fmla="*/ 0 w 19"/>
                    <a:gd name="T17" fmla="*/ 1 h 13"/>
                    <a:gd name="T18" fmla="*/ 0 w 19"/>
                    <a:gd name="T19" fmla="*/ 1 h 13"/>
                    <a:gd name="T20" fmla="*/ 0 w 19"/>
                    <a:gd name="T21" fmla="*/ 1 h 13"/>
                    <a:gd name="T22" fmla="*/ 0 w 19"/>
                    <a:gd name="T23" fmla="*/ 1 h 13"/>
                    <a:gd name="T24" fmla="*/ 0 w 19"/>
                    <a:gd name="T25" fmla="*/ 1 h 13"/>
                    <a:gd name="T26" fmla="*/ 0 w 19"/>
                    <a:gd name="T27" fmla="*/ 3 h 13"/>
                    <a:gd name="T28" fmla="*/ 0 w 19"/>
                    <a:gd name="T29" fmla="*/ 3 h 13"/>
                    <a:gd name="T30" fmla="*/ 0 w 19"/>
                    <a:gd name="T31" fmla="*/ 3 h 13"/>
                    <a:gd name="T32" fmla="*/ 0 w 19"/>
                    <a:gd name="T33" fmla="*/ 3 h 13"/>
                    <a:gd name="T34" fmla="*/ 19 w 19"/>
                    <a:gd name="T35" fmla="*/ 13 h 13"/>
                    <a:gd name="T36" fmla="*/ 19 w 19"/>
                    <a:gd name="T37" fmla="*/ 13 h 13"/>
                    <a:gd name="T38" fmla="*/ 17 w 19"/>
                    <a:gd name="T39" fmla="*/ 13 h 13"/>
                    <a:gd name="T40" fmla="*/ 17 w 19"/>
                    <a:gd name="T41" fmla="*/ 13 h 13"/>
                    <a:gd name="T42" fmla="*/ 17 w 19"/>
                    <a:gd name="T43" fmla="*/ 13 h 13"/>
                    <a:gd name="T44" fmla="*/ 17 w 19"/>
                    <a:gd name="T45" fmla="*/ 13 h 13"/>
                    <a:gd name="T46" fmla="*/ 17 w 19"/>
                    <a:gd name="T47" fmla="*/ 13 h 13"/>
                    <a:gd name="T48" fmla="*/ 17 w 19"/>
                    <a:gd name="T49" fmla="*/ 12 h 13"/>
                    <a:gd name="T50" fmla="*/ 17 w 19"/>
                    <a:gd name="T51" fmla="*/ 12 h 13"/>
                    <a:gd name="T52" fmla="*/ 17 w 19"/>
                    <a:gd name="T53" fmla="*/ 12 h 13"/>
                    <a:gd name="T54" fmla="*/ 17 w 19"/>
                    <a:gd name="T55" fmla="*/ 12 h 13"/>
                    <a:gd name="T56" fmla="*/ 19 w 19"/>
                    <a:gd name="T57" fmla="*/ 12 h 13"/>
                    <a:gd name="T58" fmla="*/ 19 w 19"/>
                    <a:gd name="T59" fmla="*/ 12 h 13"/>
                    <a:gd name="T60" fmla="*/ 19 w 19"/>
                    <a:gd name="T61" fmla="*/ 12 h 13"/>
                    <a:gd name="T62" fmla="*/ 19 w 19"/>
                    <a:gd name="T63" fmla="*/ 12 h 13"/>
                    <a:gd name="T64" fmla="*/ 19 w 19"/>
                    <a:gd name="T65"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3">
                      <a:moveTo>
                        <a:pt x="19" y="12"/>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3"/>
                      </a:lnTo>
                      <a:lnTo>
                        <a:pt x="0" y="3"/>
                      </a:lnTo>
                      <a:lnTo>
                        <a:pt x="0" y="3"/>
                      </a:lnTo>
                      <a:lnTo>
                        <a:pt x="0" y="3"/>
                      </a:lnTo>
                      <a:lnTo>
                        <a:pt x="0" y="3"/>
                      </a:lnTo>
                      <a:lnTo>
                        <a:pt x="0" y="3"/>
                      </a:lnTo>
                      <a:lnTo>
                        <a:pt x="0" y="3"/>
                      </a:lnTo>
                      <a:lnTo>
                        <a:pt x="0" y="3"/>
                      </a:lnTo>
                      <a:lnTo>
                        <a:pt x="19" y="13"/>
                      </a:lnTo>
                      <a:lnTo>
                        <a:pt x="19" y="13"/>
                      </a:lnTo>
                      <a:lnTo>
                        <a:pt x="19" y="13"/>
                      </a:lnTo>
                      <a:lnTo>
                        <a:pt x="19" y="13"/>
                      </a:lnTo>
                      <a:lnTo>
                        <a:pt x="19" y="13"/>
                      </a:lnTo>
                      <a:lnTo>
                        <a:pt x="17" y="13"/>
                      </a:lnTo>
                      <a:lnTo>
                        <a:pt x="17" y="13"/>
                      </a:lnTo>
                      <a:lnTo>
                        <a:pt x="17" y="13"/>
                      </a:lnTo>
                      <a:lnTo>
                        <a:pt x="17" y="13"/>
                      </a:lnTo>
                      <a:lnTo>
                        <a:pt x="17" y="13"/>
                      </a:lnTo>
                      <a:lnTo>
                        <a:pt x="17" y="13"/>
                      </a:lnTo>
                      <a:lnTo>
                        <a:pt x="17" y="13"/>
                      </a:lnTo>
                      <a:lnTo>
                        <a:pt x="17" y="13"/>
                      </a:lnTo>
                      <a:lnTo>
                        <a:pt x="17" y="13"/>
                      </a:lnTo>
                      <a:lnTo>
                        <a:pt x="17" y="13"/>
                      </a:lnTo>
                      <a:lnTo>
                        <a:pt x="17" y="12"/>
                      </a:lnTo>
                      <a:lnTo>
                        <a:pt x="17" y="12"/>
                      </a:lnTo>
                      <a:lnTo>
                        <a:pt x="17" y="12"/>
                      </a:lnTo>
                      <a:lnTo>
                        <a:pt x="17" y="12"/>
                      </a:lnTo>
                      <a:lnTo>
                        <a:pt x="17" y="12"/>
                      </a:lnTo>
                      <a:lnTo>
                        <a:pt x="17" y="12"/>
                      </a:lnTo>
                      <a:lnTo>
                        <a:pt x="17" y="12"/>
                      </a:lnTo>
                      <a:lnTo>
                        <a:pt x="19" y="12"/>
                      </a:lnTo>
                      <a:lnTo>
                        <a:pt x="19" y="12"/>
                      </a:lnTo>
                      <a:lnTo>
                        <a:pt x="19" y="12"/>
                      </a:lnTo>
                      <a:lnTo>
                        <a:pt x="19" y="12"/>
                      </a:lnTo>
                      <a:lnTo>
                        <a:pt x="19" y="12"/>
                      </a:lnTo>
                      <a:lnTo>
                        <a:pt x="19" y="12"/>
                      </a:lnTo>
                      <a:lnTo>
                        <a:pt x="19" y="12"/>
                      </a:lnTo>
                      <a:lnTo>
                        <a:pt x="19" y="12"/>
                      </a:lnTo>
                      <a:lnTo>
                        <a:pt x="19" y="12"/>
                      </a:lnTo>
                      <a:lnTo>
                        <a:pt x="19" y="12"/>
                      </a:lnTo>
                      <a:lnTo>
                        <a:pt x="19" y="12"/>
                      </a:lnTo>
                      <a:close/>
                    </a:path>
                  </a:pathLst>
                </a:custGeom>
                <a:solidFill>
                  <a:srgbClr val="000000"/>
                </a:solidFill>
                <a:ln w="9525">
                  <a:solidFill>
                    <a:schemeClr val="hlink"/>
                  </a:solidFill>
                  <a:round/>
                  <a:headEnd/>
                  <a:tailEnd/>
                </a:ln>
              </p:spPr>
              <p:txBody>
                <a:bodyPr/>
                <a:lstStyle/>
                <a:p>
                  <a:endParaRPr lang="en-US"/>
                </a:p>
              </p:txBody>
            </p:sp>
            <p:sp>
              <p:nvSpPr>
                <p:cNvPr id="2598" name="Freeform 550"/>
                <p:cNvSpPr>
                  <a:spLocks/>
                </p:cNvSpPr>
                <p:nvPr/>
              </p:nvSpPr>
              <p:spPr bwMode="auto">
                <a:xfrm>
                  <a:off x="3759" y="1578"/>
                  <a:ext cx="19" cy="13"/>
                </a:xfrm>
                <a:custGeom>
                  <a:avLst/>
                  <a:gdLst>
                    <a:gd name="T0" fmla="*/ 19 w 19"/>
                    <a:gd name="T1" fmla="*/ 12 h 13"/>
                    <a:gd name="T2" fmla="*/ 0 w 19"/>
                    <a:gd name="T3" fmla="*/ 0 h 13"/>
                    <a:gd name="T4" fmla="*/ 0 w 19"/>
                    <a:gd name="T5" fmla="*/ 1 h 13"/>
                    <a:gd name="T6" fmla="*/ 0 w 19"/>
                    <a:gd name="T7" fmla="*/ 3 h 13"/>
                    <a:gd name="T8" fmla="*/ 19 w 19"/>
                    <a:gd name="T9" fmla="*/ 13 h 13"/>
                    <a:gd name="T10" fmla="*/ 17 w 19"/>
                    <a:gd name="T11" fmla="*/ 13 h 13"/>
                    <a:gd name="T12" fmla="*/ 17 w 19"/>
                    <a:gd name="T13" fmla="*/ 12 h 13"/>
                    <a:gd name="T14" fmla="*/ 19 w 19"/>
                    <a:gd name="T15" fmla="*/ 1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19" y="12"/>
                      </a:moveTo>
                      <a:lnTo>
                        <a:pt x="0" y="0"/>
                      </a:lnTo>
                      <a:lnTo>
                        <a:pt x="0" y="1"/>
                      </a:lnTo>
                      <a:lnTo>
                        <a:pt x="0" y="3"/>
                      </a:lnTo>
                      <a:lnTo>
                        <a:pt x="19" y="13"/>
                      </a:lnTo>
                      <a:lnTo>
                        <a:pt x="17" y="13"/>
                      </a:lnTo>
                      <a:lnTo>
                        <a:pt x="17" y="12"/>
                      </a:lnTo>
                      <a:lnTo>
                        <a:pt x="19" y="12"/>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99" name="Freeform 551"/>
                <p:cNvSpPr>
                  <a:spLocks/>
                </p:cNvSpPr>
                <p:nvPr/>
              </p:nvSpPr>
              <p:spPr bwMode="auto">
                <a:xfrm>
                  <a:off x="3776" y="1590"/>
                  <a:ext cx="2" cy="1"/>
                </a:xfrm>
                <a:custGeom>
                  <a:avLst/>
                  <a:gdLst>
                    <a:gd name="T0" fmla="*/ 2 w 2"/>
                    <a:gd name="T1" fmla="*/ 0 h 1"/>
                    <a:gd name="T2" fmla="*/ 2 w 2"/>
                    <a:gd name="T3" fmla="*/ 0 h 1"/>
                    <a:gd name="T4" fmla="*/ 2 w 2"/>
                    <a:gd name="T5" fmla="*/ 0 h 1"/>
                    <a:gd name="T6" fmla="*/ 2 w 2"/>
                    <a:gd name="T7" fmla="*/ 0 h 1"/>
                    <a:gd name="T8" fmla="*/ 0 w 2"/>
                    <a:gd name="T9" fmla="*/ 0 h 1"/>
                    <a:gd name="T10" fmla="*/ 0 w 2"/>
                    <a:gd name="T11" fmla="*/ 0 h 1"/>
                    <a:gd name="T12" fmla="*/ 0 w 2"/>
                    <a:gd name="T13" fmla="*/ 0 h 1"/>
                    <a:gd name="T14" fmla="*/ 0 w 2"/>
                    <a:gd name="T15" fmla="*/ 0 h 1"/>
                    <a:gd name="T16" fmla="*/ 0 w 2"/>
                    <a:gd name="T17" fmla="*/ 1 h 1"/>
                    <a:gd name="T18" fmla="*/ 0 w 2"/>
                    <a:gd name="T19" fmla="*/ 1 h 1"/>
                    <a:gd name="T20" fmla="*/ 0 w 2"/>
                    <a:gd name="T21" fmla="*/ 1 h 1"/>
                    <a:gd name="T22" fmla="*/ 0 w 2"/>
                    <a:gd name="T23" fmla="*/ 1 h 1"/>
                    <a:gd name="T24" fmla="*/ 0 w 2"/>
                    <a:gd name="T25" fmla="*/ 1 h 1"/>
                    <a:gd name="T26" fmla="*/ 2 w 2"/>
                    <a:gd name="T27" fmla="*/ 1 h 1"/>
                    <a:gd name="T28" fmla="*/ 2 w 2"/>
                    <a:gd name="T29" fmla="*/ 1 h 1"/>
                    <a:gd name="T30" fmla="*/ 2 w 2"/>
                    <a:gd name="T31" fmla="*/ 1 h 1"/>
                    <a:gd name="T32" fmla="*/ 2 w 2"/>
                    <a:gd name="T33" fmla="*/ 1 h 1"/>
                    <a:gd name="T34" fmla="*/ 2 w 2"/>
                    <a:gd name="T35" fmla="*/ 1 h 1"/>
                    <a:gd name="T36" fmla="*/ 2 w 2"/>
                    <a:gd name="T37" fmla="*/ 1 h 1"/>
                    <a:gd name="T38" fmla="*/ 2 w 2"/>
                    <a:gd name="T39" fmla="*/ 1 h 1"/>
                    <a:gd name="T40" fmla="*/ 2 w 2"/>
                    <a:gd name="T41" fmla="*/ 1 h 1"/>
                    <a:gd name="T42" fmla="*/ 2 w 2"/>
                    <a:gd name="T43" fmla="*/ 1 h 1"/>
                    <a:gd name="T44" fmla="*/ 2 w 2"/>
                    <a:gd name="T45" fmla="*/ 1 h 1"/>
                    <a:gd name="T46" fmla="*/ 2 w 2"/>
                    <a:gd name="T47" fmla="*/ 1 h 1"/>
                    <a:gd name="T48" fmla="*/ 2 w 2"/>
                    <a:gd name="T49" fmla="*/ 1 h 1"/>
                    <a:gd name="T50" fmla="*/ 2 w 2"/>
                    <a:gd name="T51" fmla="*/ 0 h 1"/>
                    <a:gd name="T52" fmla="*/ 2 w 2"/>
                    <a:gd name="T53" fmla="*/ 0 h 1"/>
                    <a:gd name="T54" fmla="*/ 2 w 2"/>
                    <a:gd name="T55" fmla="*/ 0 h 1"/>
                    <a:gd name="T56" fmla="*/ 2 w 2"/>
                    <a:gd name="T57" fmla="*/ 0 h 1"/>
                    <a:gd name="T58" fmla="*/ 2 w 2"/>
                    <a:gd name="T59" fmla="*/ 0 h 1"/>
                    <a:gd name="T60" fmla="*/ 2 w 2"/>
                    <a:gd name="T61" fmla="*/ 0 h 1"/>
                    <a:gd name="T62" fmla="*/ 2 w 2"/>
                    <a:gd name="T63" fmla="*/ 0 h 1"/>
                    <a:gd name="T64" fmla="*/ 2 w 2"/>
                    <a:gd name="T65"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 h="1">
                      <a:moveTo>
                        <a:pt x="2" y="0"/>
                      </a:moveTo>
                      <a:lnTo>
                        <a:pt x="2" y="0"/>
                      </a:lnTo>
                      <a:lnTo>
                        <a:pt x="2" y="0"/>
                      </a:lnTo>
                      <a:lnTo>
                        <a:pt x="2" y="0"/>
                      </a:lnTo>
                      <a:lnTo>
                        <a:pt x="0" y="0"/>
                      </a:lnTo>
                      <a:lnTo>
                        <a:pt x="0" y="0"/>
                      </a:lnTo>
                      <a:lnTo>
                        <a:pt x="0" y="0"/>
                      </a:lnTo>
                      <a:lnTo>
                        <a:pt x="0" y="0"/>
                      </a:lnTo>
                      <a:lnTo>
                        <a:pt x="0" y="1"/>
                      </a:lnTo>
                      <a:lnTo>
                        <a:pt x="0" y="1"/>
                      </a:lnTo>
                      <a:lnTo>
                        <a:pt x="0" y="1"/>
                      </a:lnTo>
                      <a:lnTo>
                        <a:pt x="0" y="1"/>
                      </a:lnTo>
                      <a:lnTo>
                        <a:pt x="0"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0"/>
                      </a:lnTo>
                      <a:lnTo>
                        <a:pt x="2" y="0"/>
                      </a:lnTo>
                      <a:lnTo>
                        <a:pt x="2" y="0"/>
                      </a:lnTo>
                      <a:lnTo>
                        <a:pt x="2" y="0"/>
                      </a:lnTo>
                      <a:lnTo>
                        <a:pt x="2" y="0"/>
                      </a:lnTo>
                      <a:lnTo>
                        <a:pt x="2" y="0"/>
                      </a:lnTo>
                      <a:lnTo>
                        <a:pt x="2" y="0"/>
                      </a:lnTo>
                      <a:lnTo>
                        <a:pt x="2" y="0"/>
                      </a:lnTo>
                      <a:close/>
                    </a:path>
                  </a:pathLst>
                </a:custGeom>
                <a:solidFill>
                  <a:srgbClr val="000000"/>
                </a:solidFill>
                <a:ln w="9525">
                  <a:solidFill>
                    <a:schemeClr val="hlink"/>
                  </a:solidFill>
                  <a:round/>
                  <a:headEnd/>
                  <a:tailEnd/>
                </a:ln>
              </p:spPr>
              <p:txBody>
                <a:bodyPr/>
                <a:lstStyle/>
                <a:p>
                  <a:endParaRPr lang="en-US"/>
                </a:p>
              </p:txBody>
            </p:sp>
            <p:sp>
              <p:nvSpPr>
                <p:cNvPr id="2600" name="Rectangle 552"/>
                <p:cNvSpPr>
                  <a:spLocks noChangeArrowheads="1"/>
                </p:cNvSpPr>
                <p:nvPr/>
              </p:nvSpPr>
              <p:spPr bwMode="auto">
                <a:xfrm>
                  <a:off x="3776" y="1590"/>
                  <a:ext cx="2" cy="1"/>
                </a:xfrm>
                <a:prstGeom prst="rect">
                  <a:avLst/>
                </a:prstGeom>
                <a:noFill/>
                <a:ln w="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01" name="Freeform 553"/>
                <p:cNvSpPr>
                  <a:spLocks/>
                </p:cNvSpPr>
                <p:nvPr/>
              </p:nvSpPr>
              <p:spPr bwMode="auto">
                <a:xfrm>
                  <a:off x="3688" y="1530"/>
                  <a:ext cx="73" cy="9"/>
                </a:xfrm>
                <a:custGeom>
                  <a:avLst/>
                  <a:gdLst>
                    <a:gd name="T0" fmla="*/ 11 w 73"/>
                    <a:gd name="T1" fmla="*/ 0 h 9"/>
                    <a:gd name="T2" fmla="*/ 62 w 73"/>
                    <a:gd name="T3" fmla="*/ 0 h 9"/>
                    <a:gd name="T4" fmla="*/ 73 w 73"/>
                    <a:gd name="T5" fmla="*/ 9 h 9"/>
                    <a:gd name="T6" fmla="*/ 0 w 73"/>
                    <a:gd name="T7" fmla="*/ 9 h 9"/>
                    <a:gd name="T8" fmla="*/ 11 w 73"/>
                    <a:gd name="T9" fmla="*/ 0 h 9"/>
                  </a:gdLst>
                  <a:ahLst/>
                  <a:cxnLst>
                    <a:cxn ang="0">
                      <a:pos x="T0" y="T1"/>
                    </a:cxn>
                    <a:cxn ang="0">
                      <a:pos x="T2" y="T3"/>
                    </a:cxn>
                    <a:cxn ang="0">
                      <a:pos x="T4" y="T5"/>
                    </a:cxn>
                    <a:cxn ang="0">
                      <a:pos x="T6" y="T7"/>
                    </a:cxn>
                    <a:cxn ang="0">
                      <a:pos x="T8" y="T9"/>
                    </a:cxn>
                  </a:cxnLst>
                  <a:rect l="0" t="0" r="r" b="b"/>
                  <a:pathLst>
                    <a:path w="73" h="9">
                      <a:moveTo>
                        <a:pt x="11" y="0"/>
                      </a:moveTo>
                      <a:lnTo>
                        <a:pt x="62" y="0"/>
                      </a:lnTo>
                      <a:lnTo>
                        <a:pt x="73" y="9"/>
                      </a:lnTo>
                      <a:lnTo>
                        <a:pt x="0" y="9"/>
                      </a:lnTo>
                      <a:lnTo>
                        <a:pt x="11"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02" name="Freeform 554"/>
                <p:cNvSpPr>
                  <a:spLocks/>
                </p:cNvSpPr>
                <p:nvPr/>
              </p:nvSpPr>
              <p:spPr bwMode="auto">
                <a:xfrm>
                  <a:off x="3671" y="1537"/>
                  <a:ext cx="18" cy="14"/>
                </a:xfrm>
                <a:custGeom>
                  <a:avLst/>
                  <a:gdLst>
                    <a:gd name="T0" fmla="*/ 17 w 18"/>
                    <a:gd name="T1" fmla="*/ 0 h 14"/>
                    <a:gd name="T2" fmla="*/ 17 w 18"/>
                    <a:gd name="T3" fmla="*/ 0 h 14"/>
                    <a:gd name="T4" fmla="*/ 17 w 18"/>
                    <a:gd name="T5" fmla="*/ 0 h 14"/>
                    <a:gd name="T6" fmla="*/ 17 w 18"/>
                    <a:gd name="T7" fmla="*/ 0 h 14"/>
                    <a:gd name="T8" fmla="*/ 18 w 18"/>
                    <a:gd name="T9" fmla="*/ 0 h 14"/>
                    <a:gd name="T10" fmla="*/ 18 w 18"/>
                    <a:gd name="T11" fmla="*/ 0 h 14"/>
                    <a:gd name="T12" fmla="*/ 18 w 18"/>
                    <a:gd name="T13" fmla="*/ 0 h 14"/>
                    <a:gd name="T14" fmla="*/ 18 w 18"/>
                    <a:gd name="T15" fmla="*/ 2 h 14"/>
                    <a:gd name="T16" fmla="*/ 18 w 18"/>
                    <a:gd name="T17" fmla="*/ 2 h 14"/>
                    <a:gd name="T18" fmla="*/ 18 w 18"/>
                    <a:gd name="T19" fmla="*/ 2 h 14"/>
                    <a:gd name="T20" fmla="*/ 18 w 18"/>
                    <a:gd name="T21" fmla="*/ 2 h 14"/>
                    <a:gd name="T22" fmla="*/ 18 w 18"/>
                    <a:gd name="T23" fmla="*/ 2 h 14"/>
                    <a:gd name="T24" fmla="*/ 18 w 18"/>
                    <a:gd name="T25" fmla="*/ 2 h 14"/>
                    <a:gd name="T26" fmla="*/ 18 w 18"/>
                    <a:gd name="T27" fmla="*/ 3 h 14"/>
                    <a:gd name="T28" fmla="*/ 18 w 18"/>
                    <a:gd name="T29" fmla="*/ 3 h 14"/>
                    <a:gd name="T30" fmla="*/ 18 w 18"/>
                    <a:gd name="T31" fmla="*/ 3 h 14"/>
                    <a:gd name="T32" fmla="*/ 17 w 18"/>
                    <a:gd name="T33" fmla="*/ 3 h 14"/>
                    <a:gd name="T34" fmla="*/ 0 w 18"/>
                    <a:gd name="T35" fmla="*/ 14 h 14"/>
                    <a:gd name="T36" fmla="*/ 0 w 18"/>
                    <a:gd name="T37" fmla="*/ 14 h 14"/>
                    <a:gd name="T38" fmla="*/ 0 w 18"/>
                    <a:gd name="T39" fmla="*/ 14 h 14"/>
                    <a:gd name="T40" fmla="*/ 0 w 18"/>
                    <a:gd name="T41" fmla="*/ 14 h 14"/>
                    <a:gd name="T42" fmla="*/ 0 w 18"/>
                    <a:gd name="T43" fmla="*/ 14 h 14"/>
                    <a:gd name="T44" fmla="*/ 0 w 18"/>
                    <a:gd name="T45" fmla="*/ 14 h 14"/>
                    <a:gd name="T46" fmla="*/ 0 w 18"/>
                    <a:gd name="T47" fmla="*/ 14 h 14"/>
                    <a:gd name="T48" fmla="*/ 0 w 18"/>
                    <a:gd name="T49" fmla="*/ 12 h 14"/>
                    <a:gd name="T50" fmla="*/ 0 w 18"/>
                    <a:gd name="T51" fmla="*/ 12 h 14"/>
                    <a:gd name="T52" fmla="*/ 0 w 18"/>
                    <a:gd name="T53" fmla="*/ 12 h 14"/>
                    <a:gd name="T54" fmla="*/ 0 w 18"/>
                    <a:gd name="T55" fmla="*/ 12 h 14"/>
                    <a:gd name="T56" fmla="*/ 0 w 18"/>
                    <a:gd name="T57" fmla="*/ 12 h 14"/>
                    <a:gd name="T58" fmla="*/ 0 w 18"/>
                    <a:gd name="T59" fmla="*/ 12 h 14"/>
                    <a:gd name="T60" fmla="*/ 0 w 18"/>
                    <a:gd name="T61" fmla="*/ 12 h 14"/>
                    <a:gd name="T62" fmla="*/ 0 w 18"/>
                    <a:gd name="T63" fmla="*/ 12 h 14"/>
                    <a:gd name="T64" fmla="*/ 0 w 18"/>
                    <a:gd name="T65"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 h="14">
                      <a:moveTo>
                        <a:pt x="0" y="12"/>
                      </a:moveTo>
                      <a:lnTo>
                        <a:pt x="17" y="0"/>
                      </a:lnTo>
                      <a:lnTo>
                        <a:pt x="17" y="0"/>
                      </a:lnTo>
                      <a:lnTo>
                        <a:pt x="17" y="0"/>
                      </a:lnTo>
                      <a:lnTo>
                        <a:pt x="17" y="0"/>
                      </a:lnTo>
                      <a:lnTo>
                        <a:pt x="17" y="0"/>
                      </a:lnTo>
                      <a:lnTo>
                        <a:pt x="17" y="0"/>
                      </a:lnTo>
                      <a:lnTo>
                        <a:pt x="17" y="0"/>
                      </a:lnTo>
                      <a:lnTo>
                        <a:pt x="17" y="0"/>
                      </a:lnTo>
                      <a:lnTo>
                        <a:pt x="18" y="0"/>
                      </a:lnTo>
                      <a:lnTo>
                        <a:pt x="18" y="0"/>
                      </a:lnTo>
                      <a:lnTo>
                        <a:pt x="18" y="0"/>
                      </a:lnTo>
                      <a:lnTo>
                        <a:pt x="18" y="0"/>
                      </a:lnTo>
                      <a:lnTo>
                        <a:pt x="18" y="0"/>
                      </a:lnTo>
                      <a:lnTo>
                        <a:pt x="18" y="2"/>
                      </a:lnTo>
                      <a:lnTo>
                        <a:pt x="18" y="2"/>
                      </a:lnTo>
                      <a:lnTo>
                        <a:pt x="18" y="2"/>
                      </a:lnTo>
                      <a:lnTo>
                        <a:pt x="18" y="2"/>
                      </a:lnTo>
                      <a:lnTo>
                        <a:pt x="18" y="2"/>
                      </a:lnTo>
                      <a:lnTo>
                        <a:pt x="18" y="2"/>
                      </a:lnTo>
                      <a:lnTo>
                        <a:pt x="18" y="2"/>
                      </a:lnTo>
                      <a:lnTo>
                        <a:pt x="18" y="2"/>
                      </a:lnTo>
                      <a:lnTo>
                        <a:pt x="18" y="2"/>
                      </a:lnTo>
                      <a:lnTo>
                        <a:pt x="18" y="2"/>
                      </a:lnTo>
                      <a:lnTo>
                        <a:pt x="18" y="2"/>
                      </a:lnTo>
                      <a:lnTo>
                        <a:pt x="18" y="2"/>
                      </a:lnTo>
                      <a:lnTo>
                        <a:pt x="18" y="2"/>
                      </a:lnTo>
                      <a:lnTo>
                        <a:pt x="18" y="3"/>
                      </a:lnTo>
                      <a:lnTo>
                        <a:pt x="18" y="3"/>
                      </a:lnTo>
                      <a:lnTo>
                        <a:pt x="18" y="3"/>
                      </a:lnTo>
                      <a:lnTo>
                        <a:pt x="18" y="3"/>
                      </a:lnTo>
                      <a:lnTo>
                        <a:pt x="18" y="3"/>
                      </a:lnTo>
                      <a:lnTo>
                        <a:pt x="17" y="3"/>
                      </a:lnTo>
                      <a:lnTo>
                        <a:pt x="17" y="3"/>
                      </a:lnTo>
                      <a:lnTo>
                        <a:pt x="0" y="14"/>
                      </a:lnTo>
                      <a:lnTo>
                        <a:pt x="0" y="14"/>
                      </a:lnTo>
                      <a:lnTo>
                        <a:pt x="0" y="14"/>
                      </a:lnTo>
                      <a:lnTo>
                        <a:pt x="0" y="14"/>
                      </a:lnTo>
                      <a:lnTo>
                        <a:pt x="0" y="14"/>
                      </a:lnTo>
                      <a:lnTo>
                        <a:pt x="0" y="14"/>
                      </a:lnTo>
                      <a:lnTo>
                        <a:pt x="0" y="14"/>
                      </a:lnTo>
                      <a:lnTo>
                        <a:pt x="0" y="14"/>
                      </a:lnTo>
                      <a:lnTo>
                        <a:pt x="0" y="14"/>
                      </a:lnTo>
                      <a:lnTo>
                        <a:pt x="0" y="14"/>
                      </a:lnTo>
                      <a:lnTo>
                        <a:pt x="0" y="14"/>
                      </a:lnTo>
                      <a:lnTo>
                        <a:pt x="0" y="14"/>
                      </a:lnTo>
                      <a:lnTo>
                        <a:pt x="0" y="14"/>
                      </a:lnTo>
                      <a:lnTo>
                        <a:pt x="0" y="14"/>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close/>
                    </a:path>
                  </a:pathLst>
                </a:custGeom>
                <a:solidFill>
                  <a:srgbClr val="000000"/>
                </a:solidFill>
                <a:ln w="9525">
                  <a:solidFill>
                    <a:schemeClr val="hlink"/>
                  </a:solidFill>
                  <a:round/>
                  <a:headEnd/>
                  <a:tailEnd/>
                </a:ln>
              </p:spPr>
              <p:txBody>
                <a:bodyPr/>
                <a:lstStyle/>
                <a:p>
                  <a:endParaRPr lang="en-US"/>
                </a:p>
              </p:txBody>
            </p:sp>
            <p:sp>
              <p:nvSpPr>
                <p:cNvPr id="2603" name="Freeform 555"/>
                <p:cNvSpPr>
                  <a:spLocks/>
                </p:cNvSpPr>
                <p:nvPr/>
              </p:nvSpPr>
              <p:spPr bwMode="auto">
                <a:xfrm>
                  <a:off x="3671" y="1537"/>
                  <a:ext cx="18" cy="14"/>
                </a:xfrm>
                <a:custGeom>
                  <a:avLst/>
                  <a:gdLst>
                    <a:gd name="T0" fmla="*/ 0 w 18"/>
                    <a:gd name="T1" fmla="*/ 12 h 14"/>
                    <a:gd name="T2" fmla="*/ 17 w 18"/>
                    <a:gd name="T3" fmla="*/ 0 h 14"/>
                    <a:gd name="T4" fmla="*/ 18 w 18"/>
                    <a:gd name="T5" fmla="*/ 0 h 14"/>
                    <a:gd name="T6" fmla="*/ 18 w 18"/>
                    <a:gd name="T7" fmla="*/ 2 h 14"/>
                    <a:gd name="T8" fmla="*/ 18 w 18"/>
                    <a:gd name="T9" fmla="*/ 3 h 14"/>
                    <a:gd name="T10" fmla="*/ 17 w 18"/>
                    <a:gd name="T11" fmla="*/ 3 h 14"/>
                    <a:gd name="T12" fmla="*/ 0 w 18"/>
                    <a:gd name="T13" fmla="*/ 14 h 14"/>
                    <a:gd name="T14" fmla="*/ 0 w 18"/>
                    <a:gd name="T15" fmla="*/ 12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4">
                      <a:moveTo>
                        <a:pt x="0" y="12"/>
                      </a:moveTo>
                      <a:lnTo>
                        <a:pt x="17" y="0"/>
                      </a:lnTo>
                      <a:lnTo>
                        <a:pt x="18" y="0"/>
                      </a:lnTo>
                      <a:lnTo>
                        <a:pt x="18" y="2"/>
                      </a:lnTo>
                      <a:lnTo>
                        <a:pt x="18" y="3"/>
                      </a:lnTo>
                      <a:lnTo>
                        <a:pt x="17" y="3"/>
                      </a:lnTo>
                      <a:lnTo>
                        <a:pt x="0" y="14"/>
                      </a:lnTo>
                      <a:lnTo>
                        <a:pt x="0" y="12"/>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04" name="Freeform 556"/>
                <p:cNvSpPr>
                  <a:spLocks/>
                </p:cNvSpPr>
                <p:nvPr/>
              </p:nvSpPr>
              <p:spPr bwMode="auto">
                <a:xfrm>
                  <a:off x="3671" y="1549"/>
                  <a:ext cx="1" cy="2"/>
                </a:xfrm>
                <a:custGeom>
                  <a:avLst/>
                  <a:gdLst>
                    <a:gd name="T0" fmla="*/ 0 h 2"/>
                    <a:gd name="T1" fmla="*/ 0 h 2"/>
                    <a:gd name="T2" fmla="*/ 0 h 2"/>
                    <a:gd name="T3" fmla="*/ 0 h 2"/>
                    <a:gd name="T4" fmla="*/ 0 h 2"/>
                    <a:gd name="T5" fmla="*/ 0 h 2"/>
                    <a:gd name="T6" fmla="*/ 0 h 2"/>
                    <a:gd name="T7" fmla="*/ 0 h 2"/>
                    <a:gd name="T8" fmla="*/ 2 h 2"/>
                    <a:gd name="T9" fmla="*/ 2 h 2"/>
                    <a:gd name="T10" fmla="*/ 2 h 2"/>
                    <a:gd name="T11" fmla="*/ 2 h 2"/>
                    <a:gd name="T12" fmla="*/ 2 h 2"/>
                    <a:gd name="T13" fmla="*/ 2 h 2"/>
                    <a:gd name="T14" fmla="*/ 2 h 2"/>
                    <a:gd name="T15" fmla="*/ 2 h 2"/>
                    <a:gd name="T16" fmla="*/ 2 h 2"/>
                    <a:gd name="T17" fmla="*/ 2 h 2"/>
                    <a:gd name="T18" fmla="*/ 2 h 2"/>
                    <a:gd name="T19" fmla="*/ 2 h 2"/>
                    <a:gd name="T20" fmla="*/ 2 h 2"/>
                    <a:gd name="T21" fmla="*/ 2 h 2"/>
                    <a:gd name="T22" fmla="*/ 2 h 2"/>
                    <a:gd name="T23" fmla="*/ 2 h 2"/>
                    <a:gd name="T24" fmla="*/ 2 h 2"/>
                    <a:gd name="T25" fmla="*/ 0 h 2"/>
                    <a:gd name="T26" fmla="*/ 0 h 2"/>
                    <a:gd name="T27" fmla="*/ 0 h 2"/>
                    <a:gd name="T28" fmla="*/ 0 h 2"/>
                    <a:gd name="T29" fmla="*/ 0 h 2"/>
                    <a:gd name="T30" fmla="*/ 0 h 2"/>
                    <a:gd name="T31" fmla="*/ 0 h 2"/>
                    <a:gd name="T32"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Lst>
                  <a:rect l="0" t="0" r="r" b="b"/>
                  <a:pathLst>
                    <a:path h="2">
                      <a:moveTo>
                        <a:pt x="0" y="0"/>
                      </a:moveTo>
                      <a:lnTo>
                        <a:pt x="0" y="0"/>
                      </a:lnTo>
                      <a:lnTo>
                        <a:pt x="0" y="0"/>
                      </a:lnTo>
                      <a:lnTo>
                        <a:pt x="0" y="0"/>
                      </a:lnTo>
                      <a:lnTo>
                        <a:pt x="0" y="0"/>
                      </a:lnTo>
                      <a:lnTo>
                        <a:pt x="0" y="0"/>
                      </a:lnTo>
                      <a:lnTo>
                        <a:pt x="0" y="0"/>
                      </a:lnTo>
                      <a:lnTo>
                        <a:pt x="0" y="0"/>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0"/>
                      </a:lnTo>
                      <a:lnTo>
                        <a:pt x="0" y="0"/>
                      </a:lnTo>
                      <a:lnTo>
                        <a:pt x="0" y="0"/>
                      </a:lnTo>
                      <a:lnTo>
                        <a:pt x="0" y="0"/>
                      </a:lnTo>
                      <a:lnTo>
                        <a:pt x="0" y="0"/>
                      </a:lnTo>
                      <a:lnTo>
                        <a:pt x="0" y="0"/>
                      </a:lnTo>
                      <a:lnTo>
                        <a:pt x="0" y="0"/>
                      </a:lnTo>
                      <a:lnTo>
                        <a:pt x="0" y="0"/>
                      </a:lnTo>
                      <a:close/>
                    </a:path>
                  </a:pathLst>
                </a:custGeom>
                <a:solidFill>
                  <a:srgbClr val="000000"/>
                </a:solidFill>
                <a:ln w="9525">
                  <a:solidFill>
                    <a:schemeClr val="hlink"/>
                  </a:solidFill>
                  <a:round/>
                  <a:headEnd/>
                  <a:tailEnd/>
                </a:ln>
              </p:spPr>
              <p:txBody>
                <a:bodyPr/>
                <a:lstStyle/>
                <a:p>
                  <a:endParaRPr lang="en-US"/>
                </a:p>
              </p:txBody>
            </p:sp>
            <p:sp>
              <p:nvSpPr>
                <p:cNvPr id="2605" name="Freeform 557"/>
                <p:cNvSpPr>
                  <a:spLocks/>
                </p:cNvSpPr>
                <p:nvPr/>
              </p:nvSpPr>
              <p:spPr bwMode="auto">
                <a:xfrm>
                  <a:off x="3671" y="1549"/>
                  <a:ext cx="1" cy="2"/>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06" name="Freeform 558"/>
                <p:cNvSpPr>
                  <a:spLocks/>
                </p:cNvSpPr>
                <p:nvPr/>
              </p:nvSpPr>
              <p:spPr bwMode="auto">
                <a:xfrm>
                  <a:off x="3759" y="1537"/>
                  <a:ext cx="19" cy="14"/>
                </a:xfrm>
                <a:custGeom>
                  <a:avLst/>
                  <a:gdLst>
                    <a:gd name="T0" fmla="*/ 0 w 19"/>
                    <a:gd name="T1" fmla="*/ 0 h 14"/>
                    <a:gd name="T2" fmla="*/ 0 w 19"/>
                    <a:gd name="T3" fmla="*/ 0 h 14"/>
                    <a:gd name="T4" fmla="*/ 0 w 19"/>
                    <a:gd name="T5" fmla="*/ 0 h 14"/>
                    <a:gd name="T6" fmla="*/ 0 w 19"/>
                    <a:gd name="T7" fmla="*/ 0 h 14"/>
                    <a:gd name="T8" fmla="*/ 0 w 19"/>
                    <a:gd name="T9" fmla="*/ 0 h 14"/>
                    <a:gd name="T10" fmla="*/ 0 w 19"/>
                    <a:gd name="T11" fmla="*/ 0 h 14"/>
                    <a:gd name="T12" fmla="*/ 0 w 19"/>
                    <a:gd name="T13" fmla="*/ 0 h 14"/>
                    <a:gd name="T14" fmla="*/ 0 w 19"/>
                    <a:gd name="T15" fmla="*/ 0 h 14"/>
                    <a:gd name="T16" fmla="*/ 0 w 19"/>
                    <a:gd name="T17" fmla="*/ 2 h 14"/>
                    <a:gd name="T18" fmla="*/ 0 w 19"/>
                    <a:gd name="T19" fmla="*/ 2 h 14"/>
                    <a:gd name="T20" fmla="*/ 0 w 19"/>
                    <a:gd name="T21" fmla="*/ 2 h 14"/>
                    <a:gd name="T22" fmla="*/ 0 w 19"/>
                    <a:gd name="T23" fmla="*/ 2 h 14"/>
                    <a:gd name="T24" fmla="*/ 0 w 19"/>
                    <a:gd name="T25" fmla="*/ 2 h 14"/>
                    <a:gd name="T26" fmla="*/ 0 w 19"/>
                    <a:gd name="T27" fmla="*/ 2 h 14"/>
                    <a:gd name="T28" fmla="*/ 0 w 19"/>
                    <a:gd name="T29" fmla="*/ 3 h 14"/>
                    <a:gd name="T30" fmla="*/ 0 w 19"/>
                    <a:gd name="T31" fmla="*/ 3 h 14"/>
                    <a:gd name="T32" fmla="*/ 0 w 19"/>
                    <a:gd name="T33" fmla="*/ 3 h 14"/>
                    <a:gd name="T34" fmla="*/ 19 w 19"/>
                    <a:gd name="T35" fmla="*/ 14 h 14"/>
                    <a:gd name="T36" fmla="*/ 19 w 19"/>
                    <a:gd name="T37" fmla="*/ 14 h 14"/>
                    <a:gd name="T38" fmla="*/ 17 w 19"/>
                    <a:gd name="T39" fmla="*/ 14 h 14"/>
                    <a:gd name="T40" fmla="*/ 17 w 19"/>
                    <a:gd name="T41" fmla="*/ 14 h 14"/>
                    <a:gd name="T42" fmla="*/ 17 w 19"/>
                    <a:gd name="T43" fmla="*/ 14 h 14"/>
                    <a:gd name="T44" fmla="*/ 17 w 19"/>
                    <a:gd name="T45" fmla="*/ 14 h 14"/>
                    <a:gd name="T46" fmla="*/ 17 w 19"/>
                    <a:gd name="T47" fmla="*/ 12 h 14"/>
                    <a:gd name="T48" fmla="*/ 17 w 19"/>
                    <a:gd name="T49" fmla="*/ 12 h 14"/>
                    <a:gd name="T50" fmla="*/ 17 w 19"/>
                    <a:gd name="T51" fmla="*/ 12 h 14"/>
                    <a:gd name="T52" fmla="*/ 17 w 19"/>
                    <a:gd name="T53" fmla="*/ 12 h 14"/>
                    <a:gd name="T54" fmla="*/ 17 w 19"/>
                    <a:gd name="T55" fmla="*/ 12 h 14"/>
                    <a:gd name="T56" fmla="*/ 19 w 19"/>
                    <a:gd name="T57" fmla="*/ 12 h 14"/>
                    <a:gd name="T58" fmla="*/ 19 w 19"/>
                    <a:gd name="T59" fmla="*/ 12 h 14"/>
                    <a:gd name="T60" fmla="*/ 19 w 19"/>
                    <a:gd name="T61" fmla="*/ 12 h 14"/>
                    <a:gd name="T62" fmla="*/ 19 w 19"/>
                    <a:gd name="T63" fmla="*/ 12 h 14"/>
                    <a:gd name="T64" fmla="*/ 19 w 19"/>
                    <a:gd name="T65"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4">
                      <a:moveTo>
                        <a:pt x="19" y="12"/>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0" y="3"/>
                      </a:lnTo>
                      <a:lnTo>
                        <a:pt x="0" y="3"/>
                      </a:lnTo>
                      <a:lnTo>
                        <a:pt x="19" y="14"/>
                      </a:lnTo>
                      <a:lnTo>
                        <a:pt x="19" y="14"/>
                      </a:lnTo>
                      <a:lnTo>
                        <a:pt x="19" y="14"/>
                      </a:lnTo>
                      <a:lnTo>
                        <a:pt x="19" y="14"/>
                      </a:lnTo>
                      <a:lnTo>
                        <a:pt x="19" y="14"/>
                      </a:lnTo>
                      <a:lnTo>
                        <a:pt x="17" y="14"/>
                      </a:lnTo>
                      <a:lnTo>
                        <a:pt x="17" y="14"/>
                      </a:lnTo>
                      <a:lnTo>
                        <a:pt x="17" y="14"/>
                      </a:lnTo>
                      <a:lnTo>
                        <a:pt x="17" y="14"/>
                      </a:lnTo>
                      <a:lnTo>
                        <a:pt x="17" y="14"/>
                      </a:lnTo>
                      <a:lnTo>
                        <a:pt x="17" y="14"/>
                      </a:lnTo>
                      <a:lnTo>
                        <a:pt x="17" y="14"/>
                      </a:lnTo>
                      <a:lnTo>
                        <a:pt x="17" y="12"/>
                      </a:lnTo>
                      <a:lnTo>
                        <a:pt x="17" y="12"/>
                      </a:lnTo>
                      <a:lnTo>
                        <a:pt x="17" y="12"/>
                      </a:lnTo>
                      <a:lnTo>
                        <a:pt x="17" y="12"/>
                      </a:lnTo>
                      <a:lnTo>
                        <a:pt x="17" y="12"/>
                      </a:lnTo>
                      <a:lnTo>
                        <a:pt x="17" y="12"/>
                      </a:lnTo>
                      <a:lnTo>
                        <a:pt x="17" y="12"/>
                      </a:lnTo>
                      <a:lnTo>
                        <a:pt x="17" y="12"/>
                      </a:lnTo>
                      <a:lnTo>
                        <a:pt x="17" y="12"/>
                      </a:lnTo>
                      <a:lnTo>
                        <a:pt x="17" y="12"/>
                      </a:lnTo>
                      <a:lnTo>
                        <a:pt x="19" y="12"/>
                      </a:lnTo>
                      <a:lnTo>
                        <a:pt x="19" y="12"/>
                      </a:lnTo>
                      <a:lnTo>
                        <a:pt x="19" y="12"/>
                      </a:lnTo>
                      <a:lnTo>
                        <a:pt x="19" y="12"/>
                      </a:lnTo>
                      <a:lnTo>
                        <a:pt x="19" y="12"/>
                      </a:lnTo>
                      <a:lnTo>
                        <a:pt x="19" y="12"/>
                      </a:lnTo>
                      <a:lnTo>
                        <a:pt x="19" y="12"/>
                      </a:lnTo>
                      <a:lnTo>
                        <a:pt x="19" y="12"/>
                      </a:lnTo>
                      <a:lnTo>
                        <a:pt x="19" y="12"/>
                      </a:lnTo>
                      <a:lnTo>
                        <a:pt x="19" y="12"/>
                      </a:lnTo>
                      <a:lnTo>
                        <a:pt x="19" y="12"/>
                      </a:lnTo>
                      <a:close/>
                    </a:path>
                  </a:pathLst>
                </a:custGeom>
                <a:solidFill>
                  <a:srgbClr val="000000"/>
                </a:solidFill>
                <a:ln w="9525">
                  <a:solidFill>
                    <a:schemeClr val="hlink"/>
                  </a:solidFill>
                  <a:round/>
                  <a:headEnd/>
                  <a:tailEnd/>
                </a:ln>
              </p:spPr>
              <p:txBody>
                <a:bodyPr/>
                <a:lstStyle/>
                <a:p>
                  <a:endParaRPr lang="en-US"/>
                </a:p>
              </p:txBody>
            </p:sp>
            <p:sp>
              <p:nvSpPr>
                <p:cNvPr id="2607" name="Freeform 559"/>
                <p:cNvSpPr>
                  <a:spLocks/>
                </p:cNvSpPr>
                <p:nvPr/>
              </p:nvSpPr>
              <p:spPr bwMode="auto">
                <a:xfrm>
                  <a:off x="3759" y="1537"/>
                  <a:ext cx="19" cy="14"/>
                </a:xfrm>
                <a:custGeom>
                  <a:avLst/>
                  <a:gdLst>
                    <a:gd name="T0" fmla="*/ 19 w 19"/>
                    <a:gd name="T1" fmla="*/ 12 h 14"/>
                    <a:gd name="T2" fmla="*/ 0 w 19"/>
                    <a:gd name="T3" fmla="*/ 0 h 14"/>
                    <a:gd name="T4" fmla="*/ 0 w 19"/>
                    <a:gd name="T5" fmla="*/ 2 h 14"/>
                    <a:gd name="T6" fmla="*/ 0 w 19"/>
                    <a:gd name="T7" fmla="*/ 3 h 14"/>
                    <a:gd name="T8" fmla="*/ 19 w 19"/>
                    <a:gd name="T9" fmla="*/ 14 h 14"/>
                    <a:gd name="T10" fmla="*/ 17 w 19"/>
                    <a:gd name="T11" fmla="*/ 14 h 14"/>
                    <a:gd name="T12" fmla="*/ 17 w 19"/>
                    <a:gd name="T13" fmla="*/ 12 h 14"/>
                    <a:gd name="T14" fmla="*/ 19 w 19"/>
                    <a:gd name="T15" fmla="*/ 12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4">
                      <a:moveTo>
                        <a:pt x="19" y="12"/>
                      </a:moveTo>
                      <a:lnTo>
                        <a:pt x="0" y="0"/>
                      </a:lnTo>
                      <a:lnTo>
                        <a:pt x="0" y="2"/>
                      </a:lnTo>
                      <a:lnTo>
                        <a:pt x="0" y="3"/>
                      </a:lnTo>
                      <a:lnTo>
                        <a:pt x="19" y="14"/>
                      </a:lnTo>
                      <a:lnTo>
                        <a:pt x="17" y="14"/>
                      </a:lnTo>
                      <a:lnTo>
                        <a:pt x="17" y="12"/>
                      </a:lnTo>
                      <a:lnTo>
                        <a:pt x="19" y="12"/>
                      </a:lnTo>
                    </a:path>
                  </a:pathLst>
                </a:custGeom>
                <a:noFill/>
                <a:ln w="0">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08" name="Freeform 560"/>
                <p:cNvSpPr>
                  <a:spLocks/>
                </p:cNvSpPr>
                <p:nvPr/>
              </p:nvSpPr>
              <p:spPr bwMode="auto">
                <a:xfrm>
                  <a:off x="3776" y="1549"/>
                  <a:ext cx="2" cy="2"/>
                </a:xfrm>
                <a:custGeom>
                  <a:avLst/>
                  <a:gdLst>
                    <a:gd name="T0" fmla="*/ 2 w 2"/>
                    <a:gd name="T1" fmla="*/ 0 h 2"/>
                    <a:gd name="T2" fmla="*/ 2 w 2"/>
                    <a:gd name="T3" fmla="*/ 0 h 2"/>
                    <a:gd name="T4" fmla="*/ 2 w 2"/>
                    <a:gd name="T5" fmla="*/ 0 h 2"/>
                    <a:gd name="T6" fmla="*/ 2 w 2"/>
                    <a:gd name="T7" fmla="*/ 0 h 2"/>
                    <a:gd name="T8" fmla="*/ 0 w 2"/>
                    <a:gd name="T9" fmla="*/ 0 h 2"/>
                    <a:gd name="T10" fmla="*/ 0 w 2"/>
                    <a:gd name="T11" fmla="*/ 0 h 2"/>
                    <a:gd name="T12" fmla="*/ 0 w 2"/>
                    <a:gd name="T13" fmla="*/ 0 h 2"/>
                    <a:gd name="T14" fmla="*/ 0 w 2"/>
                    <a:gd name="T15" fmla="*/ 0 h 2"/>
                    <a:gd name="T16" fmla="*/ 0 w 2"/>
                    <a:gd name="T17" fmla="*/ 0 h 2"/>
                    <a:gd name="T18" fmla="*/ 0 w 2"/>
                    <a:gd name="T19" fmla="*/ 2 h 2"/>
                    <a:gd name="T20" fmla="*/ 0 w 2"/>
                    <a:gd name="T21" fmla="*/ 2 h 2"/>
                    <a:gd name="T22" fmla="*/ 0 w 2"/>
                    <a:gd name="T23" fmla="*/ 2 h 2"/>
                    <a:gd name="T24" fmla="*/ 0 w 2"/>
                    <a:gd name="T25" fmla="*/ 2 h 2"/>
                    <a:gd name="T26" fmla="*/ 2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2 w 2"/>
                    <a:gd name="T41" fmla="*/ 2 h 2"/>
                    <a:gd name="T42" fmla="*/ 2 w 2"/>
                    <a:gd name="T43" fmla="*/ 2 h 2"/>
                    <a:gd name="T44" fmla="*/ 2 w 2"/>
                    <a:gd name="T45" fmla="*/ 2 h 2"/>
                    <a:gd name="T46" fmla="*/ 2 w 2"/>
                    <a:gd name="T47" fmla="*/ 2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 h="2">
                      <a:moveTo>
                        <a:pt x="2" y="0"/>
                      </a:moveTo>
                      <a:lnTo>
                        <a:pt x="2" y="0"/>
                      </a:lnTo>
                      <a:lnTo>
                        <a:pt x="2" y="0"/>
                      </a:lnTo>
                      <a:lnTo>
                        <a:pt x="2" y="0"/>
                      </a:lnTo>
                      <a:lnTo>
                        <a:pt x="0" y="0"/>
                      </a:lnTo>
                      <a:lnTo>
                        <a:pt x="0" y="0"/>
                      </a:lnTo>
                      <a:lnTo>
                        <a:pt x="0" y="0"/>
                      </a:lnTo>
                      <a:lnTo>
                        <a:pt x="0" y="0"/>
                      </a:lnTo>
                      <a:lnTo>
                        <a:pt x="0" y="0"/>
                      </a:lnTo>
                      <a:lnTo>
                        <a:pt x="0" y="2"/>
                      </a:lnTo>
                      <a:lnTo>
                        <a:pt x="0" y="2"/>
                      </a:lnTo>
                      <a:lnTo>
                        <a:pt x="0" y="2"/>
                      </a:lnTo>
                      <a:lnTo>
                        <a:pt x="0" y="2"/>
                      </a:lnTo>
                      <a:lnTo>
                        <a:pt x="2" y="2"/>
                      </a:lnTo>
                      <a:lnTo>
                        <a:pt x="2" y="2"/>
                      </a:lnTo>
                      <a:lnTo>
                        <a:pt x="2" y="2"/>
                      </a:lnTo>
                      <a:lnTo>
                        <a:pt x="2" y="2"/>
                      </a:lnTo>
                      <a:lnTo>
                        <a:pt x="2" y="2"/>
                      </a:lnTo>
                      <a:lnTo>
                        <a:pt x="2" y="2"/>
                      </a:lnTo>
                      <a:lnTo>
                        <a:pt x="2" y="2"/>
                      </a:lnTo>
                      <a:lnTo>
                        <a:pt x="2" y="2"/>
                      </a:lnTo>
                      <a:lnTo>
                        <a:pt x="2" y="2"/>
                      </a:lnTo>
                      <a:lnTo>
                        <a:pt x="2" y="2"/>
                      </a:lnTo>
                      <a:lnTo>
                        <a:pt x="2" y="2"/>
                      </a:lnTo>
                      <a:lnTo>
                        <a:pt x="2" y="0"/>
                      </a:lnTo>
                      <a:lnTo>
                        <a:pt x="2" y="0"/>
                      </a:lnTo>
                      <a:lnTo>
                        <a:pt x="2" y="0"/>
                      </a:lnTo>
                      <a:lnTo>
                        <a:pt x="2" y="0"/>
                      </a:lnTo>
                      <a:lnTo>
                        <a:pt x="2" y="0"/>
                      </a:lnTo>
                      <a:lnTo>
                        <a:pt x="2" y="0"/>
                      </a:lnTo>
                      <a:lnTo>
                        <a:pt x="2" y="0"/>
                      </a:lnTo>
                      <a:lnTo>
                        <a:pt x="2" y="0"/>
                      </a:lnTo>
                      <a:lnTo>
                        <a:pt x="2" y="0"/>
                      </a:lnTo>
                      <a:close/>
                    </a:path>
                  </a:pathLst>
                </a:custGeom>
                <a:solidFill>
                  <a:srgbClr val="000000"/>
                </a:solidFill>
                <a:ln w="9525">
                  <a:solidFill>
                    <a:schemeClr val="hlink"/>
                  </a:solidFill>
                  <a:round/>
                  <a:headEnd/>
                  <a:tailEnd/>
                </a:ln>
              </p:spPr>
              <p:txBody>
                <a:bodyPr/>
                <a:lstStyle/>
                <a:p>
                  <a:endParaRPr lang="en-US"/>
                </a:p>
              </p:txBody>
            </p:sp>
            <p:sp>
              <p:nvSpPr>
                <p:cNvPr id="2609" name="Rectangle 561"/>
                <p:cNvSpPr>
                  <a:spLocks noChangeArrowheads="1"/>
                </p:cNvSpPr>
                <p:nvPr/>
              </p:nvSpPr>
              <p:spPr bwMode="auto">
                <a:xfrm>
                  <a:off x="3776" y="1549"/>
                  <a:ext cx="2" cy="2"/>
                </a:xfrm>
                <a:prstGeom prst="rect">
                  <a:avLst/>
                </a:prstGeom>
                <a:noFill/>
                <a:ln w="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10" name="Freeform 562"/>
                <p:cNvSpPr>
                  <a:spLocks/>
                </p:cNvSpPr>
                <p:nvPr/>
              </p:nvSpPr>
              <p:spPr bwMode="auto">
                <a:xfrm>
                  <a:off x="3795" y="1489"/>
                  <a:ext cx="9" cy="5"/>
                </a:xfrm>
                <a:custGeom>
                  <a:avLst/>
                  <a:gdLst>
                    <a:gd name="T0" fmla="*/ 9 w 9"/>
                    <a:gd name="T1" fmla="*/ 5 h 5"/>
                    <a:gd name="T2" fmla="*/ 9 w 9"/>
                    <a:gd name="T3" fmla="*/ 3 h 5"/>
                    <a:gd name="T4" fmla="*/ 8 w 9"/>
                    <a:gd name="T5" fmla="*/ 2 h 5"/>
                    <a:gd name="T6" fmla="*/ 6 w 9"/>
                    <a:gd name="T7" fmla="*/ 2 h 5"/>
                    <a:gd name="T8" fmla="*/ 4 w 9"/>
                    <a:gd name="T9" fmla="*/ 0 h 5"/>
                    <a:gd name="T10" fmla="*/ 3 w 9"/>
                    <a:gd name="T11" fmla="*/ 2 h 5"/>
                    <a:gd name="T12" fmla="*/ 1 w 9"/>
                    <a:gd name="T13" fmla="*/ 2 h 5"/>
                    <a:gd name="T14" fmla="*/ 0 w 9"/>
                    <a:gd name="T15" fmla="*/ 3 h 5"/>
                    <a:gd name="T16" fmla="*/ 0 w 9"/>
                    <a:gd name="T17" fmla="*/ 5 h 5"/>
                    <a:gd name="T18" fmla="*/ 9 w 9"/>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5">
                      <a:moveTo>
                        <a:pt x="9" y="5"/>
                      </a:moveTo>
                      <a:lnTo>
                        <a:pt x="9" y="3"/>
                      </a:lnTo>
                      <a:lnTo>
                        <a:pt x="8" y="2"/>
                      </a:lnTo>
                      <a:lnTo>
                        <a:pt x="6" y="2"/>
                      </a:lnTo>
                      <a:lnTo>
                        <a:pt x="4" y="0"/>
                      </a:lnTo>
                      <a:lnTo>
                        <a:pt x="3" y="2"/>
                      </a:lnTo>
                      <a:lnTo>
                        <a:pt x="1" y="2"/>
                      </a:lnTo>
                      <a:lnTo>
                        <a:pt x="0" y="3"/>
                      </a:lnTo>
                      <a:lnTo>
                        <a:pt x="0" y="5"/>
                      </a:lnTo>
                      <a:lnTo>
                        <a:pt x="9" y="5"/>
                      </a:lnTo>
                      <a:close/>
                    </a:path>
                  </a:pathLst>
                </a:custGeom>
                <a:solidFill>
                  <a:srgbClr val="000000"/>
                </a:solidFill>
                <a:ln w="9525">
                  <a:solidFill>
                    <a:schemeClr val="hlink"/>
                  </a:solidFill>
                  <a:round/>
                  <a:headEnd/>
                  <a:tailEnd/>
                </a:ln>
              </p:spPr>
              <p:txBody>
                <a:bodyPr/>
                <a:lstStyle/>
                <a:p>
                  <a:endParaRPr lang="en-US"/>
                </a:p>
              </p:txBody>
            </p:sp>
          </p:grpSp>
        </p:grpSp>
        <p:sp>
          <p:nvSpPr>
            <p:cNvPr id="2611" name="Text Box 563"/>
            <p:cNvSpPr txBox="1">
              <a:spLocks noChangeArrowheads="1"/>
            </p:cNvSpPr>
            <p:nvPr/>
          </p:nvSpPr>
          <p:spPr bwMode="auto">
            <a:xfrm>
              <a:off x="356" y="892"/>
              <a:ext cx="1583"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1200" b="1">
                  <a:solidFill>
                    <a:srgbClr val="FFFFCC"/>
                  </a:solidFill>
                  <a:cs typeface="Arial" panose="020B0604020202020204" pitchFamily="34" charset="0"/>
                </a:rPr>
                <a:t>PEMBANGKIT PLTA / PLTGU</a:t>
              </a:r>
            </a:p>
          </p:txBody>
        </p:sp>
        <p:sp>
          <p:nvSpPr>
            <p:cNvPr id="2612" name="Text Box 564"/>
            <p:cNvSpPr txBox="1">
              <a:spLocks noChangeArrowheads="1"/>
            </p:cNvSpPr>
            <p:nvPr/>
          </p:nvSpPr>
          <p:spPr bwMode="auto">
            <a:xfrm>
              <a:off x="980" y="1325"/>
              <a:ext cx="863"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1200" b="1">
                  <a:solidFill>
                    <a:srgbClr val="FFFFCC"/>
                  </a:solidFill>
                  <a:cs typeface="Arial" panose="020B0604020202020204" pitchFamily="34" charset="0"/>
                </a:rPr>
                <a:t>GARDU INDUK STEP UP</a:t>
              </a:r>
            </a:p>
          </p:txBody>
        </p:sp>
        <p:sp>
          <p:nvSpPr>
            <p:cNvPr id="2613" name="Text Box 565"/>
            <p:cNvSpPr txBox="1">
              <a:spLocks noChangeArrowheads="1"/>
            </p:cNvSpPr>
            <p:nvPr/>
          </p:nvSpPr>
          <p:spPr bwMode="auto">
            <a:xfrm>
              <a:off x="740" y="1901"/>
              <a:ext cx="770"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1200" b="1">
                  <a:solidFill>
                    <a:srgbClr val="FFFFCC"/>
                  </a:solidFill>
                  <a:cs typeface="Arial" panose="020B0604020202020204" pitchFamily="34" charset="0"/>
                </a:rPr>
                <a:t>SALURAN TRANSMISI</a:t>
              </a:r>
            </a:p>
          </p:txBody>
        </p:sp>
        <p:sp>
          <p:nvSpPr>
            <p:cNvPr id="2614" name="Text Box 566"/>
            <p:cNvSpPr txBox="1">
              <a:spLocks noChangeArrowheads="1"/>
            </p:cNvSpPr>
            <p:nvPr/>
          </p:nvSpPr>
          <p:spPr bwMode="auto">
            <a:xfrm>
              <a:off x="1988" y="2141"/>
              <a:ext cx="769" cy="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1200" b="1">
                  <a:solidFill>
                    <a:srgbClr val="FFFFCC"/>
                  </a:solidFill>
                  <a:cs typeface="Arial" panose="020B0604020202020204" pitchFamily="34" charset="0"/>
                </a:rPr>
                <a:t>INDUSTRI BESAR</a:t>
              </a:r>
            </a:p>
          </p:txBody>
        </p:sp>
        <p:sp>
          <p:nvSpPr>
            <p:cNvPr id="2615" name="Text Box 567"/>
            <p:cNvSpPr txBox="1">
              <a:spLocks noChangeArrowheads="1"/>
            </p:cNvSpPr>
            <p:nvPr/>
          </p:nvSpPr>
          <p:spPr bwMode="auto">
            <a:xfrm>
              <a:off x="2661" y="3864"/>
              <a:ext cx="814"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1200" b="1">
                  <a:solidFill>
                    <a:srgbClr val="FFFFCC"/>
                  </a:solidFill>
                  <a:cs typeface="Arial" panose="020B0604020202020204" pitchFamily="34" charset="0"/>
                </a:rPr>
                <a:t>PERUMAHAN</a:t>
              </a:r>
            </a:p>
          </p:txBody>
        </p:sp>
        <p:sp>
          <p:nvSpPr>
            <p:cNvPr id="2616" name="Text Box 568"/>
            <p:cNvSpPr txBox="1">
              <a:spLocks noChangeArrowheads="1"/>
            </p:cNvSpPr>
            <p:nvPr/>
          </p:nvSpPr>
          <p:spPr bwMode="auto">
            <a:xfrm>
              <a:off x="2276" y="1372"/>
              <a:ext cx="1103"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1200" b="1">
                  <a:solidFill>
                    <a:srgbClr val="FFFFCC"/>
                  </a:solidFill>
                  <a:cs typeface="Arial" panose="020B0604020202020204" pitchFamily="34" charset="0"/>
                </a:rPr>
                <a:t>PEMBANGKIT PLTG</a:t>
              </a:r>
            </a:p>
          </p:txBody>
        </p:sp>
        <p:sp>
          <p:nvSpPr>
            <p:cNvPr id="2617" name="Text Box 569"/>
            <p:cNvSpPr txBox="1">
              <a:spLocks noChangeArrowheads="1"/>
            </p:cNvSpPr>
            <p:nvPr/>
          </p:nvSpPr>
          <p:spPr bwMode="auto">
            <a:xfrm>
              <a:off x="3716" y="1660"/>
              <a:ext cx="910"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1200" b="1">
                  <a:solidFill>
                    <a:srgbClr val="FFFFCC"/>
                  </a:solidFill>
                  <a:cs typeface="Arial" panose="020B0604020202020204" pitchFamily="34" charset="0"/>
                </a:rPr>
                <a:t>UNIT PENGATUR DISTRIBUSI</a:t>
              </a:r>
            </a:p>
          </p:txBody>
        </p:sp>
        <p:sp>
          <p:nvSpPr>
            <p:cNvPr id="2618" name="Text Box 570"/>
            <p:cNvSpPr txBox="1">
              <a:spLocks noChangeArrowheads="1"/>
            </p:cNvSpPr>
            <p:nvPr/>
          </p:nvSpPr>
          <p:spPr bwMode="auto">
            <a:xfrm>
              <a:off x="4052" y="3245"/>
              <a:ext cx="1344"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1200" b="1">
                  <a:solidFill>
                    <a:srgbClr val="FFFFCC"/>
                  </a:solidFill>
                  <a:cs typeface="Arial" panose="020B0604020202020204" pitchFamily="34" charset="0"/>
                </a:rPr>
                <a:t>KANTOR / PERTOKOAN</a:t>
              </a:r>
            </a:p>
          </p:txBody>
        </p:sp>
        <p:sp>
          <p:nvSpPr>
            <p:cNvPr id="2619" name="Line 571"/>
            <p:cNvSpPr>
              <a:spLocks noChangeShapeType="1"/>
            </p:cNvSpPr>
            <p:nvPr/>
          </p:nvSpPr>
          <p:spPr bwMode="auto">
            <a:xfrm flipH="1">
              <a:off x="4628" y="1591"/>
              <a:ext cx="1" cy="52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20" name="Line 572"/>
            <p:cNvSpPr>
              <a:spLocks noChangeShapeType="1"/>
            </p:cNvSpPr>
            <p:nvPr/>
          </p:nvSpPr>
          <p:spPr bwMode="auto">
            <a:xfrm flipV="1">
              <a:off x="4628" y="1543"/>
              <a:ext cx="48" cy="48"/>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21" name="Line 573"/>
            <p:cNvSpPr>
              <a:spLocks noChangeShapeType="1"/>
            </p:cNvSpPr>
            <p:nvPr/>
          </p:nvSpPr>
          <p:spPr bwMode="auto">
            <a:xfrm>
              <a:off x="4436" y="1831"/>
              <a:ext cx="240" cy="1"/>
            </a:xfrm>
            <a:prstGeom prst="line">
              <a:avLst/>
            </a:prstGeom>
            <a:noFill/>
            <a:ln w="19050">
              <a:solidFill>
                <a:srgbClr val="99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22" name="Line 574"/>
            <p:cNvSpPr>
              <a:spLocks noChangeShapeType="1"/>
            </p:cNvSpPr>
            <p:nvPr/>
          </p:nvSpPr>
          <p:spPr bwMode="auto">
            <a:xfrm flipV="1">
              <a:off x="4484" y="1807"/>
              <a:ext cx="48" cy="48"/>
            </a:xfrm>
            <a:prstGeom prst="line">
              <a:avLst/>
            </a:prstGeom>
            <a:noFill/>
            <a:ln w="9525">
              <a:solidFill>
                <a:srgbClr val="99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23" name="Line 575"/>
            <p:cNvSpPr>
              <a:spLocks noChangeShapeType="1"/>
            </p:cNvSpPr>
            <p:nvPr/>
          </p:nvSpPr>
          <p:spPr bwMode="auto">
            <a:xfrm flipV="1">
              <a:off x="4532" y="1804"/>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24" name="Line 576"/>
            <p:cNvSpPr>
              <a:spLocks noChangeShapeType="1"/>
            </p:cNvSpPr>
            <p:nvPr/>
          </p:nvSpPr>
          <p:spPr bwMode="auto">
            <a:xfrm flipV="1">
              <a:off x="4580" y="1810"/>
              <a:ext cx="48" cy="48"/>
            </a:xfrm>
            <a:prstGeom prst="line">
              <a:avLst/>
            </a:prstGeom>
            <a:noFill/>
            <a:ln w="9525">
              <a:solidFill>
                <a:srgbClr val="99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25" name="Line 577"/>
            <p:cNvSpPr>
              <a:spLocks noChangeShapeType="1"/>
            </p:cNvSpPr>
            <p:nvPr/>
          </p:nvSpPr>
          <p:spPr bwMode="auto">
            <a:xfrm flipV="1">
              <a:off x="4436" y="1801"/>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26" name="Line 578"/>
            <p:cNvSpPr>
              <a:spLocks noChangeShapeType="1"/>
            </p:cNvSpPr>
            <p:nvPr/>
          </p:nvSpPr>
          <p:spPr bwMode="auto">
            <a:xfrm>
              <a:off x="4628" y="1543"/>
              <a:ext cx="240" cy="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27" name="Line 579"/>
            <p:cNvSpPr>
              <a:spLocks noChangeShapeType="1"/>
            </p:cNvSpPr>
            <p:nvPr/>
          </p:nvSpPr>
          <p:spPr bwMode="auto">
            <a:xfrm flipV="1">
              <a:off x="4628" y="1516"/>
              <a:ext cx="48" cy="48"/>
            </a:xfrm>
            <a:prstGeom prst="line">
              <a:avLst/>
            </a:prstGeom>
            <a:noFill/>
            <a:ln w="9525">
              <a:solidFill>
                <a:srgbClr val="99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28" name="Line 580"/>
            <p:cNvSpPr>
              <a:spLocks noChangeShapeType="1"/>
            </p:cNvSpPr>
            <p:nvPr/>
          </p:nvSpPr>
          <p:spPr bwMode="auto">
            <a:xfrm flipV="1">
              <a:off x="4676" y="1519"/>
              <a:ext cx="48" cy="48"/>
            </a:xfrm>
            <a:prstGeom prst="line">
              <a:avLst/>
            </a:prstGeom>
            <a:noFill/>
            <a:ln w="9525">
              <a:solidFill>
                <a:srgbClr val="99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29" name="Line 581"/>
            <p:cNvSpPr>
              <a:spLocks noChangeShapeType="1"/>
            </p:cNvSpPr>
            <p:nvPr/>
          </p:nvSpPr>
          <p:spPr bwMode="auto">
            <a:xfrm flipV="1">
              <a:off x="4724" y="1522"/>
              <a:ext cx="48" cy="48"/>
            </a:xfrm>
            <a:prstGeom prst="line">
              <a:avLst/>
            </a:prstGeom>
            <a:noFill/>
            <a:ln w="9525">
              <a:solidFill>
                <a:srgbClr val="99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0" name="Line 582"/>
            <p:cNvSpPr>
              <a:spLocks noChangeShapeType="1"/>
            </p:cNvSpPr>
            <p:nvPr/>
          </p:nvSpPr>
          <p:spPr bwMode="auto">
            <a:xfrm flipV="1">
              <a:off x="4772" y="1525"/>
              <a:ext cx="48" cy="48"/>
            </a:xfrm>
            <a:prstGeom prst="line">
              <a:avLst/>
            </a:prstGeom>
            <a:noFill/>
            <a:ln w="9525">
              <a:solidFill>
                <a:srgbClr val="99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1" name="Line 583"/>
            <p:cNvSpPr>
              <a:spLocks noChangeShapeType="1"/>
            </p:cNvSpPr>
            <p:nvPr/>
          </p:nvSpPr>
          <p:spPr bwMode="auto">
            <a:xfrm flipV="1">
              <a:off x="4820" y="1519"/>
              <a:ext cx="48" cy="48"/>
            </a:xfrm>
            <a:prstGeom prst="line">
              <a:avLst/>
            </a:prstGeom>
            <a:noFill/>
            <a:ln w="9525">
              <a:solidFill>
                <a:srgbClr val="99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2" name="Line 584"/>
            <p:cNvSpPr>
              <a:spLocks noChangeShapeType="1"/>
            </p:cNvSpPr>
            <p:nvPr/>
          </p:nvSpPr>
          <p:spPr bwMode="auto">
            <a:xfrm>
              <a:off x="4580" y="1975"/>
              <a:ext cx="240" cy="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3" name="Line 585"/>
            <p:cNvSpPr>
              <a:spLocks noChangeShapeType="1"/>
            </p:cNvSpPr>
            <p:nvPr/>
          </p:nvSpPr>
          <p:spPr bwMode="auto">
            <a:xfrm flipV="1">
              <a:off x="4772" y="1954"/>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4" name="Line 586"/>
            <p:cNvSpPr>
              <a:spLocks noChangeShapeType="1"/>
            </p:cNvSpPr>
            <p:nvPr/>
          </p:nvSpPr>
          <p:spPr bwMode="auto">
            <a:xfrm flipV="1">
              <a:off x="4724" y="1951"/>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5" name="Line 587"/>
            <p:cNvSpPr>
              <a:spLocks noChangeShapeType="1"/>
            </p:cNvSpPr>
            <p:nvPr/>
          </p:nvSpPr>
          <p:spPr bwMode="auto">
            <a:xfrm flipV="1">
              <a:off x="4676" y="1948"/>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6" name="Line 588"/>
            <p:cNvSpPr>
              <a:spLocks noChangeShapeType="1"/>
            </p:cNvSpPr>
            <p:nvPr/>
          </p:nvSpPr>
          <p:spPr bwMode="auto">
            <a:xfrm flipV="1">
              <a:off x="4628" y="1945"/>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7" name="Line 589"/>
            <p:cNvSpPr>
              <a:spLocks noChangeShapeType="1"/>
            </p:cNvSpPr>
            <p:nvPr/>
          </p:nvSpPr>
          <p:spPr bwMode="auto">
            <a:xfrm flipV="1">
              <a:off x="4580" y="1951"/>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8" name="Text Box 590"/>
            <p:cNvSpPr txBox="1">
              <a:spLocks noChangeArrowheads="1"/>
            </p:cNvSpPr>
            <p:nvPr/>
          </p:nvSpPr>
          <p:spPr bwMode="auto">
            <a:xfrm>
              <a:off x="2709" y="2716"/>
              <a:ext cx="766" cy="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1200" b="1">
                  <a:solidFill>
                    <a:srgbClr val="FFFFCC"/>
                  </a:solidFill>
                  <a:cs typeface="Arial" panose="020B0604020202020204" pitchFamily="34" charset="0"/>
                </a:rPr>
                <a:t>SALURAN TRANSMISI</a:t>
              </a:r>
            </a:p>
          </p:txBody>
        </p:sp>
        <p:sp>
          <p:nvSpPr>
            <p:cNvPr id="2639" name="Text Box 591"/>
            <p:cNvSpPr txBox="1">
              <a:spLocks noChangeArrowheads="1"/>
            </p:cNvSpPr>
            <p:nvPr/>
          </p:nvSpPr>
          <p:spPr bwMode="auto">
            <a:xfrm>
              <a:off x="2228" y="3294"/>
              <a:ext cx="769"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1200" b="1">
                  <a:solidFill>
                    <a:srgbClr val="FFFFCC"/>
                  </a:solidFill>
                  <a:cs typeface="Arial" panose="020B0604020202020204" pitchFamily="34" charset="0"/>
                </a:rPr>
                <a:t>JARINGAN</a:t>
              </a:r>
            </a:p>
            <a:p>
              <a:pPr eaLnBrk="0" hangingPunct="0"/>
              <a:r>
                <a:rPr lang="en-US" altLang="en-US" sz="1200" b="1">
                  <a:solidFill>
                    <a:srgbClr val="FFFFCC"/>
                  </a:solidFill>
                  <a:cs typeface="Arial" panose="020B0604020202020204" pitchFamily="34" charset="0"/>
                </a:rPr>
                <a:t>TM / TR</a:t>
              </a:r>
            </a:p>
          </p:txBody>
        </p:sp>
        <p:graphicFrame>
          <p:nvGraphicFramePr>
            <p:cNvPr id="2640" name="Object 592"/>
            <p:cNvGraphicFramePr>
              <a:graphicFrameLocks noChangeAspect="1"/>
            </p:cNvGraphicFramePr>
            <p:nvPr/>
          </p:nvGraphicFramePr>
          <p:xfrm>
            <a:off x="1460" y="3388"/>
            <a:ext cx="960" cy="544"/>
          </p:xfrm>
          <a:graphic>
            <a:graphicData uri="http://schemas.openxmlformats.org/presentationml/2006/ole">
              <mc:AlternateContent xmlns:mc="http://schemas.openxmlformats.org/markup-compatibility/2006">
                <mc:Choice xmlns:v="urn:schemas-microsoft-com:vml" Requires="v">
                  <p:oleObj spid="_x0000_s2714" name="CorelPhotoPaint.Image.8" r:id="rId20" imgW="1123810" imgH="637926" progId="CorelPhotoPaint.Image.8">
                    <p:embed/>
                  </p:oleObj>
                </mc:Choice>
                <mc:Fallback>
                  <p:oleObj name="CorelPhotoPaint.Image.8" r:id="rId20" imgW="1123810" imgH="637926" progId="CorelPhotoPaint.Image.8">
                    <p:embed/>
                    <p:pic>
                      <p:nvPicPr>
                        <p:cNvPr id="0" name="Object 592"/>
                        <p:cNvPicPr>
                          <a:picLocks noChangeAspect="1" noChangeArrowheads="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60" y="3388"/>
                          <a:ext cx="960" cy="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41" name="Object 593"/>
            <p:cNvGraphicFramePr>
              <a:graphicFrameLocks noChangeAspect="1"/>
            </p:cNvGraphicFramePr>
            <p:nvPr/>
          </p:nvGraphicFramePr>
          <p:xfrm>
            <a:off x="452" y="3004"/>
            <a:ext cx="816" cy="467"/>
          </p:xfrm>
          <a:graphic>
            <a:graphicData uri="http://schemas.openxmlformats.org/presentationml/2006/ole">
              <mc:AlternateContent xmlns:mc="http://schemas.openxmlformats.org/markup-compatibility/2006">
                <mc:Choice xmlns:v="urn:schemas-microsoft-com:vml" Requires="v">
                  <p:oleObj spid="_x0000_s2715" name="CorelPhotoPaint.Image.8" r:id="rId22" imgW="961905" imgH="552235" progId="CorelPhotoPaint.Image.8">
                    <p:embed/>
                  </p:oleObj>
                </mc:Choice>
                <mc:Fallback>
                  <p:oleObj name="CorelPhotoPaint.Image.8" r:id="rId22" imgW="961905" imgH="552235" progId="CorelPhotoPaint.Image.8">
                    <p:embed/>
                    <p:pic>
                      <p:nvPicPr>
                        <p:cNvPr id="0" name="Object 593"/>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2" y="3004"/>
                          <a:ext cx="816" cy="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42" name="Text Box 594"/>
            <p:cNvSpPr txBox="1">
              <a:spLocks noChangeArrowheads="1"/>
            </p:cNvSpPr>
            <p:nvPr/>
          </p:nvSpPr>
          <p:spPr bwMode="auto">
            <a:xfrm>
              <a:off x="404" y="3435"/>
              <a:ext cx="1056"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1200" b="1">
                  <a:solidFill>
                    <a:srgbClr val="FFFFCC"/>
                  </a:solidFill>
                  <a:cs typeface="Arial" panose="020B0604020202020204" pitchFamily="34" charset="0"/>
                </a:rPr>
                <a:t>INDUSTRI MENENGAH / KECIL</a:t>
              </a:r>
            </a:p>
          </p:txBody>
        </p:sp>
        <p:sp>
          <p:nvSpPr>
            <p:cNvPr id="2643" name="Text Box 595"/>
            <p:cNvSpPr txBox="1">
              <a:spLocks noChangeArrowheads="1"/>
            </p:cNvSpPr>
            <p:nvPr/>
          </p:nvSpPr>
          <p:spPr bwMode="auto">
            <a:xfrm>
              <a:off x="1316" y="3867"/>
              <a:ext cx="1297"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1200" b="1">
                  <a:solidFill>
                    <a:srgbClr val="FFFFCC"/>
                  </a:solidFill>
                  <a:cs typeface="Arial" panose="020B0604020202020204" pitchFamily="34" charset="0"/>
                </a:rPr>
                <a:t>SEKOLAH / PERGURUAN TINGGI</a:t>
              </a:r>
            </a:p>
          </p:txBody>
        </p:sp>
        <p:sp>
          <p:nvSpPr>
            <p:cNvPr id="2644" name="Text Box 596"/>
            <p:cNvSpPr txBox="1">
              <a:spLocks noChangeArrowheads="1"/>
            </p:cNvSpPr>
            <p:nvPr/>
          </p:nvSpPr>
          <p:spPr bwMode="auto">
            <a:xfrm>
              <a:off x="5012" y="2476"/>
              <a:ext cx="816"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1200" b="1">
                  <a:solidFill>
                    <a:srgbClr val="FFFFCC"/>
                  </a:solidFill>
                  <a:cs typeface="Arial" panose="020B0604020202020204" pitchFamily="34" charset="0"/>
                </a:rPr>
                <a:t>PEMBANGKIT PLTD</a:t>
              </a:r>
            </a:p>
          </p:txBody>
        </p:sp>
        <p:sp>
          <p:nvSpPr>
            <p:cNvPr id="2645" name="Text Box 597"/>
            <p:cNvSpPr txBox="1">
              <a:spLocks noChangeArrowheads="1"/>
            </p:cNvSpPr>
            <p:nvPr/>
          </p:nvSpPr>
          <p:spPr bwMode="auto">
            <a:xfrm>
              <a:off x="356" y="2667"/>
              <a:ext cx="816"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1200" b="1">
                  <a:solidFill>
                    <a:srgbClr val="FFFFCC"/>
                  </a:solidFill>
                  <a:cs typeface="Arial" panose="020B0604020202020204" pitchFamily="34" charset="0"/>
                </a:rPr>
                <a:t>GARDU INDUK 150 kV</a:t>
              </a:r>
            </a:p>
          </p:txBody>
        </p:sp>
        <p:sp>
          <p:nvSpPr>
            <p:cNvPr id="2646" name="Line 598"/>
            <p:cNvSpPr>
              <a:spLocks noChangeShapeType="1"/>
            </p:cNvSpPr>
            <p:nvPr/>
          </p:nvSpPr>
          <p:spPr bwMode="auto">
            <a:xfrm flipH="1">
              <a:off x="2084" y="3256"/>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47" name="Line 599"/>
            <p:cNvSpPr>
              <a:spLocks noChangeShapeType="1"/>
            </p:cNvSpPr>
            <p:nvPr/>
          </p:nvSpPr>
          <p:spPr bwMode="auto">
            <a:xfrm>
              <a:off x="2084" y="3298"/>
              <a:ext cx="1"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48" name="Line 600"/>
            <p:cNvSpPr>
              <a:spLocks noChangeShapeType="1"/>
            </p:cNvSpPr>
            <p:nvPr/>
          </p:nvSpPr>
          <p:spPr bwMode="auto">
            <a:xfrm flipH="1">
              <a:off x="2036" y="3340"/>
              <a:ext cx="4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49" name="Freeform 601"/>
            <p:cNvSpPr>
              <a:spLocks/>
            </p:cNvSpPr>
            <p:nvPr/>
          </p:nvSpPr>
          <p:spPr bwMode="auto">
            <a:xfrm>
              <a:off x="995" y="2932"/>
              <a:ext cx="102" cy="183"/>
            </a:xfrm>
            <a:custGeom>
              <a:avLst/>
              <a:gdLst>
                <a:gd name="T0" fmla="*/ 102 w 102"/>
                <a:gd name="T1" fmla="*/ 0 h 183"/>
                <a:gd name="T2" fmla="*/ 75 w 102"/>
                <a:gd name="T3" fmla="*/ 54 h 183"/>
                <a:gd name="T4" fmla="*/ 54 w 102"/>
                <a:gd name="T5" fmla="*/ 144 h 183"/>
                <a:gd name="T6" fmla="*/ 27 w 102"/>
                <a:gd name="T7" fmla="*/ 162 h 183"/>
                <a:gd name="T8" fmla="*/ 18 w 102"/>
                <a:gd name="T9" fmla="*/ 168 h 183"/>
                <a:gd name="T10" fmla="*/ 0 w 102"/>
                <a:gd name="T11" fmla="*/ 183 h 183"/>
              </a:gdLst>
              <a:ahLst/>
              <a:cxnLst>
                <a:cxn ang="0">
                  <a:pos x="T0" y="T1"/>
                </a:cxn>
                <a:cxn ang="0">
                  <a:pos x="T2" y="T3"/>
                </a:cxn>
                <a:cxn ang="0">
                  <a:pos x="T4" y="T5"/>
                </a:cxn>
                <a:cxn ang="0">
                  <a:pos x="T6" y="T7"/>
                </a:cxn>
                <a:cxn ang="0">
                  <a:pos x="T8" y="T9"/>
                </a:cxn>
                <a:cxn ang="0">
                  <a:pos x="T10" y="T11"/>
                </a:cxn>
              </a:cxnLst>
              <a:rect l="0" t="0" r="r" b="b"/>
              <a:pathLst>
                <a:path w="102" h="183">
                  <a:moveTo>
                    <a:pt x="102" y="0"/>
                  </a:moveTo>
                  <a:cubicBezTo>
                    <a:pt x="91" y="16"/>
                    <a:pt x="81" y="35"/>
                    <a:pt x="75" y="54"/>
                  </a:cubicBezTo>
                  <a:cubicBezTo>
                    <a:pt x="71" y="85"/>
                    <a:pt x="64" y="115"/>
                    <a:pt x="54" y="144"/>
                  </a:cubicBezTo>
                  <a:cubicBezTo>
                    <a:pt x="51" y="154"/>
                    <a:pt x="36" y="156"/>
                    <a:pt x="27" y="162"/>
                  </a:cubicBezTo>
                  <a:cubicBezTo>
                    <a:pt x="24" y="164"/>
                    <a:pt x="18" y="168"/>
                    <a:pt x="18" y="168"/>
                  </a:cubicBezTo>
                  <a:cubicBezTo>
                    <a:pt x="11" y="178"/>
                    <a:pt x="0" y="179"/>
                    <a:pt x="0" y="183"/>
                  </a:cubicBezTo>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0" name="AutoShape 602"/>
            <p:cNvSpPr>
              <a:spLocks noChangeArrowheads="1"/>
            </p:cNvSpPr>
            <p:nvPr/>
          </p:nvSpPr>
          <p:spPr bwMode="auto">
            <a:xfrm>
              <a:off x="2084" y="3196"/>
              <a:ext cx="96" cy="96"/>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1" name="AutoShape 603"/>
            <p:cNvSpPr>
              <a:spLocks noChangeArrowheads="1"/>
            </p:cNvSpPr>
            <p:nvPr/>
          </p:nvSpPr>
          <p:spPr bwMode="auto">
            <a:xfrm>
              <a:off x="1028" y="2860"/>
              <a:ext cx="96" cy="96"/>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 name="AutoShape 604"/>
            <p:cNvSpPr>
              <a:spLocks noChangeArrowheads="1"/>
            </p:cNvSpPr>
            <p:nvPr/>
          </p:nvSpPr>
          <p:spPr bwMode="auto">
            <a:xfrm>
              <a:off x="3524" y="3436"/>
              <a:ext cx="96" cy="96"/>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3" name="Freeform 605"/>
            <p:cNvSpPr>
              <a:spLocks/>
            </p:cNvSpPr>
            <p:nvPr/>
          </p:nvSpPr>
          <p:spPr bwMode="auto">
            <a:xfrm>
              <a:off x="2258" y="2638"/>
              <a:ext cx="510" cy="33"/>
            </a:xfrm>
            <a:custGeom>
              <a:avLst/>
              <a:gdLst>
                <a:gd name="T0" fmla="*/ 0 w 510"/>
                <a:gd name="T1" fmla="*/ 0 h 33"/>
                <a:gd name="T2" fmla="*/ 75 w 510"/>
                <a:gd name="T3" fmla="*/ 24 h 33"/>
                <a:gd name="T4" fmla="*/ 186 w 510"/>
                <a:gd name="T5" fmla="*/ 33 h 33"/>
                <a:gd name="T6" fmla="*/ 402 w 510"/>
                <a:gd name="T7" fmla="*/ 30 h 33"/>
                <a:gd name="T8" fmla="*/ 450 w 510"/>
                <a:gd name="T9" fmla="*/ 12 h 33"/>
                <a:gd name="T10" fmla="*/ 510 w 510"/>
                <a:gd name="T11" fmla="*/ 6 h 33"/>
              </a:gdLst>
              <a:ahLst/>
              <a:cxnLst>
                <a:cxn ang="0">
                  <a:pos x="T0" y="T1"/>
                </a:cxn>
                <a:cxn ang="0">
                  <a:pos x="T2" y="T3"/>
                </a:cxn>
                <a:cxn ang="0">
                  <a:pos x="T4" y="T5"/>
                </a:cxn>
                <a:cxn ang="0">
                  <a:pos x="T6" y="T7"/>
                </a:cxn>
                <a:cxn ang="0">
                  <a:pos x="T8" y="T9"/>
                </a:cxn>
                <a:cxn ang="0">
                  <a:pos x="T10" y="T11"/>
                </a:cxn>
              </a:cxnLst>
              <a:rect l="0" t="0" r="r" b="b"/>
              <a:pathLst>
                <a:path w="510" h="33">
                  <a:moveTo>
                    <a:pt x="0" y="0"/>
                  </a:moveTo>
                  <a:cubicBezTo>
                    <a:pt x="27" y="4"/>
                    <a:pt x="49" y="15"/>
                    <a:pt x="75" y="24"/>
                  </a:cubicBezTo>
                  <a:cubicBezTo>
                    <a:pt x="103" y="33"/>
                    <a:pt x="157" y="31"/>
                    <a:pt x="186" y="33"/>
                  </a:cubicBezTo>
                  <a:cubicBezTo>
                    <a:pt x="258" y="32"/>
                    <a:pt x="330" y="32"/>
                    <a:pt x="402" y="30"/>
                  </a:cubicBezTo>
                  <a:cubicBezTo>
                    <a:pt x="419" y="30"/>
                    <a:pt x="433" y="14"/>
                    <a:pt x="450" y="12"/>
                  </a:cubicBezTo>
                  <a:cubicBezTo>
                    <a:pt x="470" y="10"/>
                    <a:pt x="490" y="6"/>
                    <a:pt x="510" y="6"/>
                  </a:cubicBezTo>
                </a:path>
              </a:pathLst>
            </a:custGeom>
            <a:noFill/>
            <a:ln w="3175" cmpd="sng">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4" name="Freeform 606"/>
            <p:cNvSpPr>
              <a:spLocks/>
            </p:cNvSpPr>
            <p:nvPr/>
          </p:nvSpPr>
          <p:spPr bwMode="auto">
            <a:xfrm>
              <a:off x="2285" y="2683"/>
              <a:ext cx="456" cy="27"/>
            </a:xfrm>
            <a:custGeom>
              <a:avLst/>
              <a:gdLst>
                <a:gd name="T0" fmla="*/ 0 w 456"/>
                <a:gd name="T1" fmla="*/ 0 h 27"/>
                <a:gd name="T2" fmla="*/ 141 w 456"/>
                <a:gd name="T3" fmla="*/ 27 h 27"/>
                <a:gd name="T4" fmla="*/ 405 w 456"/>
                <a:gd name="T5" fmla="*/ 18 h 27"/>
                <a:gd name="T6" fmla="*/ 456 w 456"/>
                <a:gd name="T7" fmla="*/ 12 h 27"/>
              </a:gdLst>
              <a:ahLst/>
              <a:cxnLst>
                <a:cxn ang="0">
                  <a:pos x="T0" y="T1"/>
                </a:cxn>
                <a:cxn ang="0">
                  <a:pos x="T2" y="T3"/>
                </a:cxn>
                <a:cxn ang="0">
                  <a:pos x="T4" y="T5"/>
                </a:cxn>
                <a:cxn ang="0">
                  <a:pos x="T6" y="T7"/>
                </a:cxn>
              </a:cxnLst>
              <a:rect l="0" t="0" r="r" b="b"/>
              <a:pathLst>
                <a:path w="456" h="27">
                  <a:moveTo>
                    <a:pt x="0" y="0"/>
                  </a:moveTo>
                  <a:cubicBezTo>
                    <a:pt x="49" y="4"/>
                    <a:pt x="93" y="19"/>
                    <a:pt x="141" y="27"/>
                  </a:cubicBezTo>
                  <a:cubicBezTo>
                    <a:pt x="250" y="25"/>
                    <a:pt x="312" y="24"/>
                    <a:pt x="405" y="18"/>
                  </a:cubicBezTo>
                  <a:cubicBezTo>
                    <a:pt x="423" y="12"/>
                    <a:pt x="436" y="12"/>
                    <a:pt x="456" y="12"/>
                  </a:cubicBezTo>
                </a:path>
              </a:pathLst>
            </a:custGeom>
            <a:noFill/>
            <a:ln w="3175" cmpd="sng">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5" name="Freeform 607"/>
            <p:cNvSpPr>
              <a:spLocks/>
            </p:cNvSpPr>
            <p:nvPr/>
          </p:nvSpPr>
          <p:spPr bwMode="auto">
            <a:xfrm>
              <a:off x="2276" y="2756"/>
              <a:ext cx="465" cy="47"/>
            </a:xfrm>
            <a:custGeom>
              <a:avLst/>
              <a:gdLst>
                <a:gd name="T0" fmla="*/ 0 w 426"/>
                <a:gd name="T1" fmla="*/ 0 h 27"/>
                <a:gd name="T2" fmla="*/ 180 w 426"/>
                <a:gd name="T3" fmla="*/ 18 h 27"/>
                <a:gd name="T4" fmla="*/ 261 w 426"/>
                <a:gd name="T5" fmla="*/ 27 h 27"/>
                <a:gd name="T6" fmla="*/ 369 w 426"/>
                <a:gd name="T7" fmla="*/ 24 h 27"/>
                <a:gd name="T8" fmla="*/ 402 w 426"/>
                <a:gd name="T9" fmla="*/ 12 h 27"/>
                <a:gd name="T10" fmla="*/ 426 w 426"/>
                <a:gd name="T11" fmla="*/ 6 h 27"/>
              </a:gdLst>
              <a:ahLst/>
              <a:cxnLst>
                <a:cxn ang="0">
                  <a:pos x="T0" y="T1"/>
                </a:cxn>
                <a:cxn ang="0">
                  <a:pos x="T2" y="T3"/>
                </a:cxn>
                <a:cxn ang="0">
                  <a:pos x="T4" y="T5"/>
                </a:cxn>
                <a:cxn ang="0">
                  <a:pos x="T6" y="T7"/>
                </a:cxn>
                <a:cxn ang="0">
                  <a:pos x="T8" y="T9"/>
                </a:cxn>
                <a:cxn ang="0">
                  <a:pos x="T10" y="T11"/>
                </a:cxn>
              </a:cxnLst>
              <a:rect l="0" t="0" r="r" b="b"/>
              <a:pathLst>
                <a:path w="426" h="27">
                  <a:moveTo>
                    <a:pt x="0" y="0"/>
                  </a:moveTo>
                  <a:cubicBezTo>
                    <a:pt x="69" y="23"/>
                    <a:pt x="72" y="16"/>
                    <a:pt x="180" y="18"/>
                  </a:cubicBezTo>
                  <a:cubicBezTo>
                    <a:pt x="207" y="22"/>
                    <a:pt x="234" y="24"/>
                    <a:pt x="261" y="27"/>
                  </a:cubicBezTo>
                  <a:cubicBezTo>
                    <a:pt x="297" y="26"/>
                    <a:pt x="333" y="26"/>
                    <a:pt x="369" y="24"/>
                  </a:cubicBezTo>
                  <a:cubicBezTo>
                    <a:pt x="379" y="23"/>
                    <a:pt x="392" y="15"/>
                    <a:pt x="402" y="12"/>
                  </a:cubicBezTo>
                  <a:cubicBezTo>
                    <a:pt x="410" y="10"/>
                    <a:pt x="426" y="6"/>
                    <a:pt x="426" y="6"/>
                  </a:cubicBezTo>
                </a:path>
              </a:pathLst>
            </a:custGeom>
            <a:noFill/>
            <a:ln w="3175" cmpd="sng">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6" name="Freeform 608"/>
            <p:cNvSpPr>
              <a:spLocks/>
            </p:cNvSpPr>
            <p:nvPr/>
          </p:nvSpPr>
          <p:spPr bwMode="auto">
            <a:xfrm>
              <a:off x="3659" y="3337"/>
              <a:ext cx="441" cy="351"/>
            </a:xfrm>
            <a:custGeom>
              <a:avLst/>
              <a:gdLst>
                <a:gd name="T0" fmla="*/ 0 w 441"/>
                <a:gd name="T1" fmla="*/ 0 h 351"/>
                <a:gd name="T2" fmla="*/ 33 w 441"/>
                <a:gd name="T3" fmla="*/ 24 h 351"/>
                <a:gd name="T4" fmla="*/ 39 w 441"/>
                <a:gd name="T5" fmla="*/ 33 h 351"/>
                <a:gd name="T6" fmla="*/ 57 w 441"/>
                <a:gd name="T7" fmla="*/ 39 h 351"/>
                <a:gd name="T8" fmla="*/ 102 w 441"/>
                <a:gd name="T9" fmla="*/ 69 h 351"/>
                <a:gd name="T10" fmla="*/ 204 w 441"/>
                <a:gd name="T11" fmla="*/ 144 h 351"/>
                <a:gd name="T12" fmla="*/ 279 w 441"/>
                <a:gd name="T13" fmla="*/ 207 h 351"/>
                <a:gd name="T14" fmla="*/ 324 w 441"/>
                <a:gd name="T15" fmla="*/ 240 h 351"/>
                <a:gd name="T16" fmla="*/ 390 w 441"/>
                <a:gd name="T17" fmla="*/ 300 h 351"/>
                <a:gd name="T18" fmla="*/ 414 w 441"/>
                <a:gd name="T19" fmla="*/ 327 h 351"/>
                <a:gd name="T20" fmla="*/ 432 w 441"/>
                <a:gd name="T21" fmla="*/ 339 h 351"/>
                <a:gd name="T22" fmla="*/ 441 w 441"/>
                <a:gd name="T23"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1" h="351">
                  <a:moveTo>
                    <a:pt x="0" y="0"/>
                  </a:moveTo>
                  <a:cubicBezTo>
                    <a:pt x="7" y="10"/>
                    <a:pt x="21" y="20"/>
                    <a:pt x="33" y="24"/>
                  </a:cubicBezTo>
                  <a:cubicBezTo>
                    <a:pt x="35" y="27"/>
                    <a:pt x="36" y="31"/>
                    <a:pt x="39" y="33"/>
                  </a:cubicBezTo>
                  <a:cubicBezTo>
                    <a:pt x="44" y="36"/>
                    <a:pt x="57" y="39"/>
                    <a:pt x="57" y="39"/>
                  </a:cubicBezTo>
                  <a:cubicBezTo>
                    <a:pt x="70" y="52"/>
                    <a:pt x="89" y="56"/>
                    <a:pt x="102" y="69"/>
                  </a:cubicBezTo>
                  <a:cubicBezTo>
                    <a:pt x="129" y="96"/>
                    <a:pt x="169" y="126"/>
                    <a:pt x="204" y="144"/>
                  </a:cubicBezTo>
                  <a:cubicBezTo>
                    <a:pt x="222" y="168"/>
                    <a:pt x="254" y="190"/>
                    <a:pt x="279" y="207"/>
                  </a:cubicBezTo>
                  <a:cubicBezTo>
                    <a:pt x="294" y="217"/>
                    <a:pt x="307" y="234"/>
                    <a:pt x="324" y="240"/>
                  </a:cubicBezTo>
                  <a:cubicBezTo>
                    <a:pt x="345" y="261"/>
                    <a:pt x="370" y="278"/>
                    <a:pt x="390" y="300"/>
                  </a:cubicBezTo>
                  <a:cubicBezTo>
                    <a:pt x="398" y="309"/>
                    <a:pt x="405" y="319"/>
                    <a:pt x="414" y="327"/>
                  </a:cubicBezTo>
                  <a:cubicBezTo>
                    <a:pt x="419" y="332"/>
                    <a:pt x="432" y="339"/>
                    <a:pt x="432" y="339"/>
                  </a:cubicBezTo>
                  <a:cubicBezTo>
                    <a:pt x="439" y="349"/>
                    <a:pt x="435" y="345"/>
                    <a:pt x="441" y="351"/>
                  </a:cubicBezTo>
                </a:path>
              </a:pathLst>
            </a:custGeom>
            <a:noFill/>
            <a:ln w="3175" cmpd="sng">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7" name="Freeform 609"/>
            <p:cNvSpPr>
              <a:spLocks/>
            </p:cNvSpPr>
            <p:nvPr/>
          </p:nvSpPr>
          <p:spPr bwMode="auto">
            <a:xfrm>
              <a:off x="3605" y="3385"/>
              <a:ext cx="495" cy="378"/>
            </a:xfrm>
            <a:custGeom>
              <a:avLst/>
              <a:gdLst>
                <a:gd name="T0" fmla="*/ 0 w 495"/>
                <a:gd name="T1" fmla="*/ 0 h 378"/>
                <a:gd name="T2" fmla="*/ 51 w 495"/>
                <a:gd name="T3" fmla="*/ 30 h 378"/>
                <a:gd name="T4" fmla="*/ 108 w 495"/>
                <a:gd name="T5" fmla="*/ 78 h 378"/>
                <a:gd name="T6" fmla="*/ 222 w 495"/>
                <a:gd name="T7" fmla="*/ 138 h 378"/>
                <a:gd name="T8" fmla="*/ 288 w 495"/>
                <a:gd name="T9" fmla="*/ 195 h 378"/>
                <a:gd name="T10" fmla="*/ 339 w 495"/>
                <a:gd name="T11" fmla="*/ 249 h 378"/>
                <a:gd name="T12" fmla="*/ 369 w 495"/>
                <a:gd name="T13" fmla="*/ 279 h 378"/>
                <a:gd name="T14" fmla="*/ 387 w 495"/>
                <a:gd name="T15" fmla="*/ 291 h 378"/>
                <a:gd name="T16" fmla="*/ 396 w 495"/>
                <a:gd name="T17" fmla="*/ 297 h 378"/>
                <a:gd name="T18" fmla="*/ 420 w 495"/>
                <a:gd name="T19" fmla="*/ 318 h 378"/>
                <a:gd name="T20" fmla="*/ 459 w 495"/>
                <a:gd name="T21" fmla="*/ 354 h 378"/>
                <a:gd name="T22" fmla="*/ 477 w 495"/>
                <a:gd name="T23" fmla="*/ 366 h 378"/>
                <a:gd name="T24" fmla="*/ 495 w 495"/>
                <a:gd name="T25" fmla="*/ 37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5" h="378">
                  <a:moveTo>
                    <a:pt x="0" y="0"/>
                  </a:moveTo>
                  <a:cubicBezTo>
                    <a:pt x="16" y="11"/>
                    <a:pt x="35" y="18"/>
                    <a:pt x="51" y="30"/>
                  </a:cubicBezTo>
                  <a:cubicBezTo>
                    <a:pt x="71" y="45"/>
                    <a:pt x="85" y="65"/>
                    <a:pt x="108" y="78"/>
                  </a:cubicBezTo>
                  <a:cubicBezTo>
                    <a:pt x="145" y="99"/>
                    <a:pt x="188" y="111"/>
                    <a:pt x="222" y="138"/>
                  </a:cubicBezTo>
                  <a:cubicBezTo>
                    <a:pt x="245" y="156"/>
                    <a:pt x="265" y="177"/>
                    <a:pt x="288" y="195"/>
                  </a:cubicBezTo>
                  <a:cubicBezTo>
                    <a:pt x="296" y="211"/>
                    <a:pt x="323" y="241"/>
                    <a:pt x="339" y="249"/>
                  </a:cubicBezTo>
                  <a:cubicBezTo>
                    <a:pt x="347" y="261"/>
                    <a:pt x="357" y="270"/>
                    <a:pt x="369" y="279"/>
                  </a:cubicBezTo>
                  <a:cubicBezTo>
                    <a:pt x="375" y="283"/>
                    <a:pt x="381" y="287"/>
                    <a:pt x="387" y="291"/>
                  </a:cubicBezTo>
                  <a:cubicBezTo>
                    <a:pt x="390" y="293"/>
                    <a:pt x="396" y="297"/>
                    <a:pt x="396" y="297"/>
                  </a:cubicBezTo>
                  <a:cubicBezTo>
                    <a:pt x="402" y="306"/>
                    <a:pt x="420" y="318"/>
                    <a:pt x="420" y="318"/>
                  </a:cubicBezTo>
                  <a:cubicBezTo>
                    <a:pt x="428" y="330"/>
                    <a:pt x="446" y="350"/>
                    <a:pt x="459" y="354"/>
                  </a:cubicBezTo>
                  <a:cubicBezTo>
                    <a:pt x="479" y="374"/>
                    <a:pt x="457" y="355"/>
                    <a:pt x="477" y="366"/>
                  </a:cubicBezTo>
                  <a:cubicBezTo>
                    <a:pt x="483" y="370"/>
                    <a:pt x="495" y="378"/>
                    <a:pt x="495" y="378"/>
                  </a:cubicBezTo>
                </a:path>
              </a:pathLst>
            </a:custGeom>
            <a:noFill/>
            <a:ln w="3175" cmpd="sng">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8" name="Freeform 610"/>
            <p:cNvSpPr>
              <a:spLocks/>
            </p:cNvSpPr>
            <p:nvPr/>
          </p:nvSpPr>
          <p:spPr bwMode="auto">
            <a:xfrm>
              <a:off x="3551" y="3421"/>
              <a:ext cx="546" cy="423"/>
            </a:xfrm>
            <a:custGeom>
              <a:avLst/>
              <a:gdLst>
                <a:gd name="T0" fmla="*/ 0 w 546"/>
                <a:gd name="T1" fmla="*/ 0 h 423"/>
                <a:gd name="T2" fmla="*/ 84 w 546"/>
                <a:gd name="T3" fmla="*/ 39 h 423"/>
                <a:gd name="T4" fmla="*/ 141 w 546"/>
                <a:gd name="T5" fmla="*/ 78 h 423"/>
                <a:gd name="T6" fmla="*/ 213 w 546"/>
                <a:gd name="T7" fmla="*/ 153 h 423"/>
                <a:gd name="T8" fmla="*/ 267 w 546"/>
                <a:gd name="T9" fmla="*/ 180 h 423"/>
                <a:gd name="T10" fmla="*/ 285 w 546"/>
                <a:gd name="T11" fmla="*/ 195 h 423"/>
                <a:gd name="T12" fmla="*/ 312 w 546"/>
                <a:gd name="T13" fmla="*/ 210 h 423"/>
                <a:gd name="T14" fmla="*/ 351 w 546"/>
                <a:gd name="T15" fmla="*/ 243 h 423"/>
                <a:gd name="T16" fmla="*/ 420 w 546"/>
                <a:gd name="T17" fmla="*/ 294 h 423"/>
                <a:gd name="T18" fmla="*/ 483 w 546"/>
                <a:gd name="T19" fmla="*/ 363 h 423"/>
                <a:gd name="T20" fmla="*/ 501 w 546"/>
                <a:gd name="T21" fmla="*/ 384 h 423"/>
                <a:gd name="T22" fmla="*/ 519 w 546"/>
                <a:gd name="T23" fmla="*/ 396 h 423"/>
                <a:gd name="T24" fmla="*/ 546 w 546"/>
                <a:gd name="T25" fmla="*/ 42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6" h="423">
                  <a:moveTo>
                    <a:pt x="0" y="0"/>
                  </a:moveTo>
                  <a:cubicBezTo>
                    <a:pt x="12" y="12"/>
                    <a:pt x="63" y="33"/>
                    <a:pt x="84" y="39"/>
                  </a:cubicBezTo>
                  <a:cubicBezTo>
                    <a:pt x="101" y="56"/>
                    <a:pt x="124" y="61"/>
                    <a:pt x="141" y="78"/>
                  </a:cubicBezTo>
                  <a:cubicBezTo>
                    <a:pt x="163" y="100"/>
                    <a:pt x="187" y="136"/>
                    <a:pt x="213" y="153"/>
                  </a:cubicBezTo>
                  <a:cubicBezTo>
                    <a:pt x="231" y="165"/>
                    <a:pt x="248" y="171"/>
                    <a:pt x="267" y="180"/>
                  </a:cubicBezTo>
                  <a:cubicBezTo>
                    <a:pt x="277" y="184"/>
                    <a:pt x="277" y="188"/>
                    <a:pt x="285" y="195"/>
                  </a:cubicBezTo>
                  <a:cubicBezTo>
                    <a:pt x="294" y="202"/>
                    <a:pt x="304" y="203"/>
                    <a:pt x="312" y="210"/>
                  </a:cubicBezTo>
                  <a:cubicBezTo>
                    <a:pt x="326" y="223"/>
                    <a:pt x="335" y="233"/>
                    <a:pt x="351" y="243"/>
                  </a:cubicBezTo>
                  <a:cubicBezTo>
                    <a:pt x="370" y="271"/>
                    <a:pt x="393" y="276"/>
                    <a:pt x="420" y="294"/>
                  </a:cubicBezTo>
                  <a:cubicBezTo>
                    <a:pt x="438" y="321"/>
                    <a:pt x="460" y="340"/>
                    <a:pt x="483" y="363"/>
                  </a:cubicBezTo>
                  <a:cubicBezTo>
                    <a:pt x="497" y="377"/>
                    <a:pt x="486" y="373"/>
                    <a:pt x="501" y="384"/>
                  </a:cubicBezTo>
                  <a:cubicBezTo>
                    <a:pt x="507" y="388"/>
                    <a:pt x="519" y="396"/>
                    <a:pt x="519" y="396"/>
                  </a:cubicBezTo>
                  <a:cubicBezTo>
                    <a:pt x="527" y="408"/>
                    <a:pt x="540" y="411"/>
                    <a:pt x="546" y="423"/>
                  </a:cubicBezTo>
                </a:path>
              </a:pathLst>
            </a:custGeom>
            <a:noFill/>
            <a:ln w="3175" cmpd="sng">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9" name="AutoShape 611"/>
            <p:cNvSpPr>
              <a:spLocks noChangeArrowheads="1"/>
            </p:cNvSpPr>
            <p:nvPr/>
          </p:nvSpPr>
          <p:spPr bwMode="auto">
            <a:xfrm>
              <a:off x="2132" y="2524"/>
              <a:ext cx="192" cy="96"/>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0" name="Line 612"/>
            <p:cNvSpPr>
              <a:spLocks noChangeShapeType="1"/>
            </p:cNvSpPr>
            <p:nvPr/>
          </p:nvSpPr>
          <p:spPr bwMode="auto">
            <a:xfrm>
              <a:off x="2132" y="2506"/>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1" name="Line 613"/>
            <p:cNvSpPr>
              <a:spLocks noChangeShapeType="1"/>
            </p:cNvSpPr>
            <p:nvPr/>
          </p:nvSpPr>
          <p:spPr bwMode="auto">
            <a:xfrm>
              <a:off x="2180" y="2476"/>
              <a:ext cx="1"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 name="Line 614"/>
            <p:cNvSpPr>
              <a:spLocks noChangeShapeType="1"/>
            </p:cNvSpPr>
            <p:nvPr/>
          </p:nvSpPr>
          <p:spPr bwMode="auto">
            <a:xfrm>
              <a:off x="2228" y="2476"/>
              <a:ext cx="1"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 name="Line 615"/>
            <p:cNvSpPr>
              <a:spLocks noChangeShapeType="1"/>
            </p:cNvSpPr>
            <p:nvPr/>
          </p:nvSpPr>
          <p:spPr bwMode="auto">
            <a:xfrm>
              <a:off x="2276" y="2476"/>
              <a:ext cx="1"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 name="Line 616"/>
            <p:cNvSpPr>
              <a:spLocks noChangeShapeType="1"/>
            </p:cNvSpPr>
            <p:nvPr/>
          </p:nvSpPr>
          <p:spPr bwMode="auto">
            <a:xfrm>
              <a:off x="2180" y="2504"/>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5" name="Line 617"/>
            <p:cNvSpPr>
              <a:spLocks noChangeShapeType="1"/>
            </p:cNvSpPr>
            <p:nvPr/>
          </p:nvSpPr>
          <p:spPr bwMode="auto">
            <a:xfrm>
              <a:off x="2228" y="2506"/>
              <a:ext cx="48"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6" name="Freeform 618"/>
            <p:cNvSpPr>
              <a:spLocks/>
            </p:cNvSpPr>
            <p:nvPr/>
          </p:nvSpPr>
          <p:spPr bwMode="auto">
            <a:xfrm>
              <a:off x="2132" y="2516"/>
              <a:ext cx="96" cy="144"/>
            </a:xfrm>
            <a:custGeom>
              <a:avLst/>
              <a:gdLst>
                <a:gd name="T0" fmla="*/ 87 w 87"/>
                <a:gd name="T1" fmla="*/ 127 h 127"/>
                <a:gd name="T2" fmla="*/ 75 w 87"/>
                <a:gd name="T3" fmla="*/ 78 h 127"/>
                <a:gd name="T4" fmla="*/ 60 w 87"/>
                <a:gd name="T5" fmla="*/ 63 h 127"/>
                <a:gd name="T6" fmla="*/ 36 w 87"/>
                <a:gd name="T7" fmla="*/ 51 h 127"/>
                <a:gd name="T8" fmla="*/ 26 w 87"/>
                <a:gd name="T9" fmla="*/ 40 h 127"/>
                <a:gd name="T10" fmla="*/ 15 w 87"/>
                <a:gd name="T11" fmla="*/ 12 h 127"/>
                <a:gd name="T12" fmla="*/ 12 w 87"/>
                <a:gd name="T13" fmla="*/ 3 h 127"/>
                <a:gd name="T14" fmla="*/ 0 w 87"/>
                <a:gd name="T15" fmla="*/ 0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127">
                  <a:moveTo>
                    <a:pt x="87" y="127"/>
                  </a:moveTo>
                  <a:cubicBezTo>
                    <a:pt x="85" y="116"/>
                    <a:pt x="84" y="87"/>
                    <a:pt x="75" y="78"/>
                  </a:cubicBezTo>
                  <a:cubicBezTo>
                    <a:pt x="70" y="73"/>
                    <a:pt x="65" y="68"/>
                    <a:pt x="60" y="63"/>
                  </a:cubicBezTo>
                  <a:cubicBezTo>
                    <a:pt x="54" y="57"/>
                    <a:pt x="36" y="51"/>
                    <a:pt x="36" y="51"/>
                  </a:cubicBezTo>
                  <a:cubicBezTo>
                    <a:pt x="33" y="47"/>
                    <a:pt x="29" y="44"/>
                    <a:pt x="26" y="40"/>
                  </a:cubicBezTo>
                  <a:cubicBezTo>
                    <a:pt x="21" y="32"/>
                    <a:pt x="19" y="21"/>
                    <a:pt x="15" y="12"/>
                  </a:cubicBezTo>
                  <a:cubicBezTo>
                    <a:pt x="15" y="10"/>
                    <a:pt x="14" y="4"/>
                    <a:pt x="12" y="3"/>
                  </a:cubicBezTo>
                  <a:cubicBezTo>
                    <a:pt x="9" y="1"/>
                    <a:pt x="0" y="0"/>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7" name="Freeform 619"/>
            <p:cNvSpPr>
              <a:spLocks/>
            </p:cNvSpPr>
            <p:nvPr/>
          </p:nvSpPr>
          <p:spPr bwMode="auto">
            <a:xfrm>
              <a:off x="2180" y="2506"/>
              <a:ext cx="96" cy="210"/>
            </a:xfrm>
            <a:custGeom>
              <a:avLst/>
              <a:gdLst>
                <a:gd name="T0" fmla="*/ 86 w 93"/>
                <a:gd name="T1" fmla="*/ 171 h 171"/>
                <a:gd name="T2" fmla="*/ 53 w 93"/>
                <a:gd name="T3" fmla="*/ 51 h 171"/>
                <a:gd name="T4" fmla="*/ 23 w 93"/>
                <a:gd name="T5" fmla="*/ 14 h 171"/>
                <a:gd name="T6" fmla="*/ 6 w 93"/>
                <a:gd name="T7" fmla="*/ 5 h 171"/>
                <a:gd name="T8" fmla="*/ 0 w 93"/>
                <a:gd name="T9" fmla="*/ 0 h 171"/>
              </a:gdLst>
              <a:ahLst/>
              <a:cxnLst>
                <a:cxn ang="0">
                  <a:pos x="T0" y="T1"/>
                </a:cxn>
                <a:cxn ang="0">
                  <a:pos x="T2" y="T3"/>
                </a:cxn>
                <a:cxn ang="0">
                  <a:pos x="T4" y="T5"/>
                </a:cxn>
                <a:cxn ang="0">
                  <a:pos x="T6" y="T7"/>
                </a:cxn>
                <a:cxn ang="0">
                  <a:pos x="T8" y="T9"/>
                </a:cxn>
              </a:cxnLst>
              <a:rect l="0" t="0" r="r" b="b"/>
              <a:pathLst>
                <a:path w="93" h="171">
                  <a:moveTo>
                    <a:pt x="86" y="171"/>
                  </a:moveTo>
                  <a:cubicBezTo>
                    <a:pt x="85" y="124"/>
                    <a:pt x="93" y="80"/>
                    <a:pt x="53" y="51"/>
                  </a:cubicBezTo>
                  <a:cubicBezTo>
                    <a:pt x="49" y="40"/>
                    <a:pt x="33" y="22"/>
                    <a:pt x="23" y="14"/>
                  </a:cubicBezTo>
                  <a:cubicBezTo>
                    <a:pt x="19" y="8"/>
                    <a:pt x="13" y="6"/>
                    <a:pt x="6" y="5"/>
                  </a:cubicBezTo>
                  <a:cubicBezTo>
                    <a:pt x="1" y="1"/>
                    <a:pt x="3" y="3"/>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8" name="Freeform 620"/>
            <p:cNvSpPr>
              <a:spLocks/>
            </p:cNvSpPr>
            <p:nvPr/>
          </p:nvSpPr>
          <p:spPr bwMode="auto">
            <a:xfrm>
              <a:off x="2233" y="2511"/>
              <a:ext cx="76" cy="246"/>
            </a:xfrm>
            <a:custGeom>
              <a:avLst/>
              <a:gdLst>
                <a:gd name="T0" fmla="*/ 42 w 76"/>
                <a:gd name="T1" fmla="*/ 246 h 246"/>
                <a:gd name="T2" fmla="*/ 51 w 76"/>
                <a:gd name="T3" fmla="*/ 184 h 246"/>
                <a:gd name="T4" fmla="*/ 3 w 76"/>
                <a:gd name="T5" fmla="*/ 4 h 246"/>
                <a:gd name="T6" fmla="*/ 0 w 76"/>
                <a:gd name="T7" fmla="*/ 0 h 246"/>
              </a:gdLst>
              <a:ahLst/>
              <a:cxnLst>
                <a:cxn ang="0">
                  <a:pos x="T0" y="T1"/>
                </a:cxn>
                <a:cxn ang="0">
                  <a:pos x="T2" y="T3"/>
                </a:cxn>
                <a:cxn ang="0">
                  <a:pos x="T4" y="T5"/>
                </a:cxn>
                <a:cxn ang="0">
                  <a:pos x="T6" y="T7"/>
                </a:cxn>
              </a:cxnLst>
              <a:rect l="0" t="0" r="r" b="b"/>
              <a:pathLst>
                <a:path w="76" h="246">
                  <a:moveTo>
                    <a:pt x="42" y="246"/>
                  </a:moveTo>
                  <a:cubicBezTo>
                    <a:pt x="56" y="239"/>
                    <a:pt x="49" y="199"/>
                    <a:pt x="51" y="184"/>
                  </a:cubicBezTo>
                  <a:cubicBezTo>
                    <a:pt x="49" y="45"/>
                    <a:pt x="76" y="58"/>
                    <a:pt x="3" y="4"/>
                  </a:cubicBezTo>
                  <a:cubicBezTo>
                    <a:pt x="1" y="0"/>
                    <a:pt x="2" y="0"/>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9" name="Freeform 621"/>
            <p:cNvSpPr>
              <a:spLocks/>
            </p:cNvSpPr>
            <p:nvPr/>
          </p:nvSpPr>
          <p:spPr bwMode="auto">
            <a:xfrm>
              <a:off x="2303" y="2740"/>
              <a:ext cx="426" cy="15"/>
            </a:xfrm>
            <a:custGeom>
              <a:avLst/>
              <a:gdLst>
                <a:gd name="T0" fmla="*/ 0 w 426"/>
                <a:gd name="T1" fmla="*/ 0 h 15"/>
                <a:gd name="T2" fmla="*/ 287 w 426"/>
                <a:gd name="T3" fmla="*/ 9 h 15"/>
                <a:gd name="T4" fmla="*/ 335 w 426"/>
                <a:gd name="T5" fmla="*/ 15 h 15"/>
                <a:gd name="T6" fmla="*/ 416 w 426"/>
                <a:gd name="T7" fmla="*/ 8 h 15"/>
                <a:gd name="T8" fmla="*/ 426 w 426"/>
                <a:gd name="T9" fmla="*/ 2 h 15"/>
              </a:gdLst>
              <a:ahLst/>
              <a:cxnLst>
                <a:cxn ang="0">
                  <a:pos x="T0" y="T1"/>
                </a:cxn>
                <a:cxn ang="0">
                  <a:pos x="T2" y="T3"/>
                </a:cxn>
                <a:cxn ang="0">
                  <a:pos x="T4" y="T5"/>
                </a:cxn>
                <a:cxn ang="0">
                  <a:pos x="T6" y="T7"/>
                </a:cxn>
                <a:cxn ang="0">
                  <a:pos x="T8" y="T9"/>
                </a:cxn>
              </a:cxnLst>
              <a:rect l="0" t="0" r="r" b="b"/>
              <a:pathLst>
                <a:path w="426" h="15">
                  <a:moveTo>
                    <a:pt x="0" y="0"/>
                  </a:moveTo>
                  <a:cubicBezTo>
                    <a:pt x="97" y="1"/>
                    <a:pt x="191" y="3"/>
                    <a:pt x="287" y="9"/>
                  </a:cubicBezTo>
                  <a:cubicBezTo>
                    <a:pt x="303" y="12"/>
                    <a:pt x="319" y="14"/>
                    <a:pt x="335" y="15"/>
                  </a:cubicBezTo>
                  <a:cubicBezTo>
                    <a:pt x="366" y="13"/>
                    <a:pt x="389" y="13"/>
                    <a:pt x="416" y="8"/>
                  </a:cubicBezTo>
                  <a:cubicBezTo>
                    <a:pt x="420" y="6"/>
                    <a:pt x="424" y="7"/>
                    <a:pt x="426" y="2"/>
                  </a:cubicBezTo>
                </a:path>
              </a:pathLst>
            </a:custGeom>
            <a:noFill/>
            <a:ln w="3175" cmpd="sng">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0" name="Freeform 622"/>
            <p:cNvSpPr>
              <a:spLocks/>
            </p:cNvSpPr>
            <p:nvPr/>
          </p:nvSpPr>
          <p:spPr bwMode="auto">
            <a:xfrm>
              <a:off x="2272" y="2467"/>
              <a:ext cx="148" cy="14"/>
            </a:xfrm>
            <a:custGeom>
              <a:avLst/>
              <a:gdLst>
                <a:gd name="T0" fmla="*/ 0 w 148"/>
                <a:gd name="T1" fmla="*/ 14 h 14"/>
                <a:gd name="T2" fmla="*/ 67 w 148"/>
                <a:gd name="T3" fmla="*/ 8 h 14"/>
                <a:gd name="T4" fmla="*/ 139 w 148"/>
                <a:gd name="T5" fmla="*/ 9 h 14"/>
                <a:gd name="T6" fmla="*/ 148 w 148"/>
                <a:gd name="T7" fmla="*/ 0 h 14"/>
              </a:gdLst>
              <a:ahLst/>
              <a:cxnLst>
                <a:cxn ang="0">
                  <a:pos x="T0" y="T1"/>
                </a:cxn>
                <a:cxn ang="0">
                  <a:pos x="T2" y="T3"/>
                </a:cxn>
                <a:cxn ang="0">
                  <a:pos x="T4" y="T5"/>
                </a:cxn>
                <a:cxn ang="0">
                  <a:pos x="T6" y="T7"/>
                </a:cxn>
              </a:cxnLst>
              <a:rect l="0" t="0" r="r" b="b"/>
              <a:pathLst>
                <a:path w="148" h="14">
                  <a:moveTo>
                    <a:pt x="0" y="14"/>
                  </a:moveTo>
                  <a:cubicBezTo>
                    <a:pt x="21" y="7"/>
                    <a:pt x="45" y="9"/>
                    <a:pt x="67" y="8"/>
                  </a:cubicBezTo>
                  <a:cubicBezTo>
                    <a:pt x="93" y="9"/>
                    <a:pt x="114" y="12"/>
                    <a:pt x="139" y="9"/>
                  </a:cubicBezTo>
                  <a:cubicBezTo>
                    <a:pt x="142" y="6"/>
                    <a:pt x="148" y="0"/>
                    <a:pt x="148"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1" name="Freeform 623"/>
            <p:cNvSpPr>
              <a:spLocks/>
            </p:cNvSpPr>
            <p:nvPr/>
          </p:nvSpPr>
          <p:spPr bwMode="auto">
            <a:xfrm>
              <a:off x="2228" y="2451"/>
              <a:ext cx="189" cy="25"/>
            </a:xfrm>
            <a:custGeom>
              <a:avLst/>
              <a:gdLst>
                <a:gd name="T0" fmla="*/ 0 w 189"/>
                <a:gd name="T1" fmla="*/ 25 h 25"/>
                <a:gd name="T2" fmla="*/ 60 w 189"/>
                <a:gd name="T3" fmla="*/ 1 h 25"/>
                <a:gd name="T4" fmla="*/ 189 w 189"/>
                <a:gd name="T5" fmla="*/ 0 h 25"/>
              </a:gdLst>
              <a:ahLst/>
              <a:cxnLst>
                <a:cxn ang="0">
                  <a:pos x="T0" y="T1"/>
                </a:cxn>
                <a:cxn ang="0">
                  <a:pos x="T2" y="T3"/>
                </a:cxn>
                <a:cxn ang="0">
                  <a:pos x="T4" y="T5"/>
                </a:cxn>
              </a:cxnLst>
              <a:rect l="0" t="0" r="r" b="b"/>
              <a:pathLst>
                <a:path w="189" h="25">
                  <a:moveTo>
                    <a:pt x="0" y="25"/>
                  </a:moveTo>
                  <a:cubicBezTo>
                    <a:pt x="8" y="0"/>
                    <a:pt x="37" y="2"/>
                    <a:pt x="60" y="1"/>
                  </a:cubicBezTo>
                  <a:cubicBezTo>
                    <a:pt x="99" y="0"/>
                    <a:pt x="151" y="0"/>
                    <a:pt x="189" y="0"/>
                  </a:cubicBezTo>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2" name="Freeform 624"/>
            <p:cNvSpPr>
              <a:spLocks/>
            </p:cNvSpPr>
            <p:nvPr/>
          </p:nvSpPr>
          <p:spPr bwMode="auto">
            <a:xfrm>
              <a:off x="2179" y="2433"/>
              <a:ext cx="240" cy="42"/>
            </a:xfrm>
            <a:custGeom>
              <a:avLst/>
              <a:gdLst>
                <a:gd name="T0" fmla="*/ 0 w 240"/>
                <a:gd name="T1" fmla="*/ 42 h 42"/>
                <a:gd name="T2" fmla="*/ 42 w 240"/>
                <a:gd name="T3" fmla="*/ 18 h 42"/>
                <a:gd name="T4" fmla="*/ 93 w 240"/>
                <a:gd name="T5" fmla="*/ 0 h 42"/>
                <a:gd name="T6" fmla="*/ 240 w 240"/>
                <a:gd name="T7" fmla="*/ 1 h 42"/>
              </a:gdLst>
              <a:ahLst/>
              <a:cxnLst>
                <a:cxn ang="0">
                  <a:pos x="T0" y="T1"/>
                </a:cxn>
                <a:cxn ang="0">
                  <a:pos x="T2" y="T3"/>
                </a:cxn>
                <a:cxn ang="0">
                  <a:pos x="T4" y="T5"/>
                </a:cxn>
                <a:cxn ang="0">
                  <a:pos x="T6" y="T7"/>
                </a:cxn>
              </a:cxnLst>
              <a:rect l="0" t="0" r="r" b="b"/>
              <a:pathLst>
                <a:path w="240" h="42">
                  <a:moveTo>
                    <a:pt x="0" y="42"/>
                  </a:moveTo>
                  <a:cubicBezTo>
                    <a:pt x="7" y="25"/>
                    <a:pt x="25" y="21"/>
                    <a:pt x="42" y="18"/>
                  </a:cubicBezTo>
                  <a:cubicBezTo>
                    <a:pt x="57" y="7"/>
                    <a:pt x="75" y="2"/>
                    <a:pt x="93" y="0"/>
                  </a:cubicBezTo>
                  <a:cubicBezTo>
                    <a:pt x="142" y="0"/>
                    <a:pt x="240" y="1"/>
                    <a:pt x="240" y="1"/>
                  </a:cubicBezTo>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3" name="Line 625"/>
            <p:cNvSpPr>
              <a:spLocks noChangeShapeType="1"/>
            </p:cNvSpPr>
            <p:nvPr/>
          </p:nvSpPr>
          <p:spPr bwMode="auto">
            <a:xfrm>
              <a:off x="2172" y="2562"/>
              <a:ext cx="1"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4" name="Line 626"/>
            <p:cNvSpPr>
              <a:spLocks noChangeShapeType="1"/>
            </p:cNvSpPr>
            <p:nvPr/>
          </p:nvSpPr>
          <p:spPr bwMode="auto">
            <a:xfrm>
              <a:off x="2194" y="2562"/>
              <a:ext cx="1"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5" name="Line 627"/>
            <p:cNvSpPr>
              <a:spLocks noChangeShapeType="1"/>
            </p:cNvSpPr>
            <p:nvPr/>
          </p:nvSpPr>
          <p:spPr bwMode="auto">
            <a:xfrm>
              <a:off x="2212" y="2562"/>
              <a:ext cx="1"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6" name="Line 628"/>
            <p:cNvSpPr>
              <a:spLocks noChangeShapeType="1"/>
            </p:cNvSpPr>
            <p:nvPr/>
          </p:nvSpPr>
          <p:spPr bwMode="auto">
            <a:xfrm>
              <a:off x="2204" y="2562"/>
              <a:ext cx="1"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7" name="Line 629"/>
            <p:cNvSpPr>
              <a:spLocks noChangeShapeType="1"/>
            </p:cNvSpPr>
            <p:nvPr/>
          </p:nvSpPr>
          <p:spPr bwMode="auto">
            <a:xfrm>
              <a:off x="2182" y="2562"/>
              <a:ext cx="1"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8" name="Line 630"/>
            <p:cNvSpPr>
              <a:spLocks noChangeShapeType="1"/>
            </p:cNvSpPr>
            <p:nvPr/>
          </p:nvSpPr>
          <p:spPr bwMode="auto">
            <a:xfrm>
              <a:off x="2222" y="2562"/>
              <a:ext cx="1"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9" name="Line 631"/>
            <p:cNvSpPr>
              <a:spLocks noChangeShapeType="1"/>
            </p:cNvSpPr>
            <p:nvPr/>
          </p:nvSpPr>
          <p:spPr bwMode="auto">
            <a:xfrm>
              <a:off x="2244" y="2562"/>
              <a:ext cx="1"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0" name="Line 632"/>
            <p:cNvSpPr>
              <a:spLocks noChangeShapeType="1"/>
            </p:cNvSpPr>
            <p:nvPr/>
          </p:nvSpPr>
          <p:spPr bwMode="auto">
            <a:xfrm>
              <a:off x="2262" y="2562"/>
              <a:ext cx="1"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1" name="Line 633"/>
            <p:cNvSpPr>
              <a:spLocks noChangeShapeType="1"/>
            </p:cNvSpPr>
            <p:nvPr/>
          </p:nvSpPr>
          <p:spPr bwMode="auto">
            <a:xfrm>
              <a:off x="2254" y="2562"/>
              <a:ext cx="1"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2" name="Line 634"/>
            <p:cNvSpPr>
              <a:spLocks noChangeShapeType="1"/>
            </p:cNvSpPr>
            <p:nvPr/>
          </p:nvSpPr>
          <p:spPr bwMode="auto">
            <a:xfrm>
              <a:off x="2232" y="2562"/>
              <a:ext cx="1"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3" name="Text Box 635"/>
            <p:cNvSpPr txBox="1">
              <a:spLocks noChangeArrowheads="1"/>
            </p:cNvSpPr>
            <p:nvPr/>
          </p:nvSpPr>
          <p:spPr bwMode="auto">
            <a:xfrm>
              <a:off x="3331" y="2284"/>
              <a:ext cx="817"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1200" b="1">
                  <a:solidFill>
                    <a:srgbClr val="FFFFCC"/>
                  </a:solidFill>
                  <a:cs typeface="Arial" panose="020B0604020202020204" pitchFamily="34" charset="0"/>
                </a:rPr>
                <a:t>GARDU INDUK 70 kV</a:t>
              </a:r>
            </a:p>
          </p:txBody>
        </p:sp>
        <p:pic>
          <p:nvPicPr>
            <p:cNvPr id="2684" name="Picture 636" descr="KTRUPB01"/>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292" y="1948"/>
              <a:ext cx="960" cy="573"/>
            </a:xfrm>
            <a:prstGeom prst="rect">
              <a:avLst/>
            </a:prstGeom>
            <a:noFill/>
            <a:extLst>
              <a:ext uri="{909E8E84-426E-40DD-AFC4-6F175D3DCCD1}">
                <a14:hiddenFill xmlns:a14="http://schemas.microsoft.com/office/drawing/2010/main">
                  <a:solidFill>
                    <a:srgbClr val="FFFFFF"/>
                  </a:solidFill>
                </a14:hiddenFill>
              </a:ext>
            </a:extLst>
          </p:spPr>
        </p:pic>
        <p:sp>
          <p:nvSpPr>
            <p:cNvPr id="2685" name="Freeform 637"/>
            <p:cNvSpPr>
              <a:spLocks/>
            </p:cNvSpPr>
            <p:nvPr/>
          </p:nvSpPr>
          <p:spPr bwMode="auto">
            <a:xfrm>
              <a:off x="3593" y="3532"/>
              <a:ext cx="504" cy="414"/>
            </a:xfrm>
            <a:custGeom>
              <a:avLst/>
              <a:gdLst>
                <a:gd name="T0" fmla="*/ 0 w 504"/>
                <a:gd name="T1" fmla="*/ 0 h 414"/>
                <a:gd name="T2" fmla="*/ 18 w 504"/>
                <a:gd name="T3" fmla="*/ 12 h 414"/>
                <a:gd name="T4" fmla="*/ 27 w 504"/>
                <a:gd name="T5" fmla="*/ 18 h 414"/>
                <a:gd name="T6" fmla="*/ 48 w 504"/>
                <a:gd name="T7" fmla="*/ 42 h 414"/>
                <a:gd name="T8" fmla="*/ 78 w 504"/>
                <a:gd name="T9" fmla="*/ 72 h 414"/>
                <a:gd name="T10" fmla="*/ 99 w 504"/>
                <a:gd name="T11" fmla="*/ 96 h 414"/>
                <a:gd name="T12" fmla="*/ 129 w 504"/>
                <a:gd name="T13" fmla="*/ 132 h 414"/>
                <a:gd name="T14" fmla="*/ 147 w 504"/>
                <a:gd name="T15" fmla="*/ 144 h 414"/>
                <a:gd name="T16" fmla="*/ 180 w 504"/>
                <a:gd name="T17" fmla="*/ 174 h 414"/>
                <a:gd name="T18" fmla="*/ 219 w 504"/>
                <a:gd name="T19" fmla="*/ 210 h 414"/>
                <a:gd name="T20" fmla="*/ 264 w 504"/>
                <a:gd name="T21" fmla="*/ 246 h 414"/>
                <a:gd name="T22" fmla="*/ 288 w 504"/>
                <a:gd name="T23" fmla="*/ 267 h 414"/>
                <a:gd name="T24" fmla="*/ 315 w 504"/>
                <a:gd name="T25" fmla="*/ 288 h 414"/>
                <a:gd name="T26" fmla="*/ 408 w 504"/>
                <a:gd name="T27" fmla="*/ 348 h 414"/>
                <a:gd name="T28" fmla="*/ 423 w 504"/>
                <a:gd name="T29" fmla="*/ 360 h 414"/>
                <a:gd name="T30" fmla="*/ 441 w 504"/>
                <a:gd name="T31" fmla="*/ 372 h 414"/>
                <a:gd name="T32" fmla="*/ 504 w 504"/>
                <a:gd name="T33" fmla="*/ 41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4" h="414">
                  <a:moveTo>
                    <a:pt x="0" y="0"/>
                  </a:moveTo>
                  <a:cubicBezTo>
                    <a:pt x="6" y="4"/>
                    <a:pt x="12" y="8"/>
                    <a:pt x="18" y="12"/>
                  </a:cubicBezTo>
                  <a:cubicBezTo>
                    <a:pt x="21" y="14"/>
                    <a:pt x="27" y="18"/>
                    <a:pt x="27" y="18"/>
                  </a:cubicBezTo>
                  <a:cubicBezTo>
                    <a:pt x="41" y="39"/>
                    <a:pt x="33" y="32"/>
                    <a:pt x="48" y="42"/>
                  </a:cubicBezTo>
                  <a:cubicBezTo>
                    <a:pt x="55" y="53"/>
                    <a:pt x="67" y="65"/>
                    <a:pt x="78" y="72"/>
                  </a:cubicBezTo>
                  <a:cubicBezTo>
                    <a:pt x="92" y="93"/>
                    <a:pt x="84" y="86"/>
                    <a:pt x="99" y="96"/>
                  </a:cubicBezTo>
                  <a:cubicBezTo>
                    <a:pt x="107" y="108"/>
                    <a:pt x="118" y="123"/>
                    <a:pt x="129" y="132"/>
                  </a:cubicBezTo>
                  <a:cubicBezTo>
                    <a:pt x="134" y="137"/>
                    <a:pt x="147" y="144"/>
                    <a:pt x="147" y="144"/>
                  </a:cubicBezTo>
                  <a:cubicBezTo>
                    <a:pt x="155" y="156"/>
                    <a:pt x="168" y="166"/>
                    <a:pt x="180" y="174"/>
                  </a:cubicBezTo>
                  <a:cubicBezTo>
                    <a:pt x="188" y="186"/>
                    <a:pt x="206" y="206"/>
                    <a:pt x="219" y="210"/>
                  </a:cubicBezTo>
                  <a:cubicBezTo>
                    <a:pt x="234" y="225"/>
                    <a:pt x="246" y="234"/>
                    <a:pt x="264" y="246"/>
                  </a:cubicBezTo>
                  <a:cubicBezTo>
                    <a:pt x="275" y="254"/>
                    <a:pt x="275" y="263"/>
                    <a:pt x="288" y="267"/>
                  </a:cubicBezTo>
                  <a:cubicBezTo>
                    <a:pt x="308" y="287"/>
                    <a:pt x="298" y="282"/>
                    <a:pt x="315" y="288"/>
                  </a:cubicBezTo>
                  <a:cubicBezTo>
                    <a:pt x="336" y="309"/>
                    <a:pt x="380" y="339"/>
                    <a:pt x="408" y="348"/>
                  </a:cubicBezTo>
                  <a:cubicBezTo>
                    <a:pt x="419" y="365"/>
                    <a:pt x="408" y="351"/>
                    <a:pt x="423" y="360"/>
                  </a:cubicBezTo>
                  <a:cubicBezTo>
                    <a:pt x="429" y="364"/>
                    <a:pt x="441" y="372"/>
                    <a:pt x="441" y="372"/>
                  </a:cubicBezTo>
                  <a:cubicBezTo>
                    <a:pt x="455" y="393"/>
                    <a:pt x="487" y="397"/>
                    <a:pt x="504" y="414"/>
                  </a:cubicBezTo>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ransition spd="slow">
    <p:wheel spokes="8"/>
    <p:sndAc>
      <p:stSnd>
        <p:snd r:embed="rId3"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2" dur="500"/>
                                        <p:tgtEl>
                                          <p:spTgt spid="205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1" end="1"/>
                                            </p:txEl>
                                          </p:spTgt>
                                        </p:tgtEl>
                                        <p:attrNameLst>
                                          <p:attrName>style.visibility</p:attrName>
                                        </p:attrNameLst>
                                      </p:cBhvr>
                                      <p:to>
                                        <p:strVal val="visible"/>
                                      </p:to>
                                    </p:set>
                                    <p:animEffect transition="in" filter="checkerboard(across)">
                                      <p:cBhvr>
                                        <p:cTn id="17" dur="500"/>
                                        <p:tgtEl>
                                          <p:spTgt spid="205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diamond(in)">
                                      <p:cBhvr>
                                        <p:cTn id="22"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ChangeArrowheads="1"/>
          </p:cNvSpPr>
          <p:nvPr/>
        </p:nvSpPr>
        <p:spPr bwMode="auto">
          <a:xfrm>
            <a:off x="1116013" y="620713"/>
            <a:ext cx="935037" cy="936625"/>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d-ID" altLang="en-US" sz="1600"/>
              <a:t>connector</a:t>
            </a:r>
            <a:endParaRPr lang="en-US" altLang="en-US" sz="1600"/>
          </a:p>
        </p:txBody>
      </p:sp>
      <p:sp>
        <p:nvSpPr>
          <p:cNvPr id="23555" name="AutoShape 3"/>
          <p:cNvSpPr>
            <a:spLocks noChangeArrowheads="1"/>
          </p:cNvSpPr>
          <p:nvPr/>
        </p:nvSpPr>
        <p:spPr bwMode="auto">
          <a:xfrm>
            <a:off x="1116013" y="1916113"/>
            <a:ext cx="865187" cy="935037"/>
          </a:xfrm>
          <a:prstGeom prst="flowChartOffpageConnector">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d-ID" altLang="en-US" sz="1600"/>
              <a:t>Off page</a:t>
            </a:r>
          </a:p>
          <a:p>
            <a:pPr algn="ctr"/>
            <a:r>
              <a:rPr lang="id-ID" altLang="en-US" sz="1600"/>
              <a:t>connector</a:t>
            </a:r>
            <a:endParaRPr lang="en-US" altLang="en-US" sz="1600"/>
          </a:p>
        </p:txBody>
      </p:sp>
      <p:sp>
        <p:nvSpPr>
          <p:cNvPr id="23556" name="AutoShape 4"/>
          <p:cNvSpPr>
            <a:spLocks noChangeArrowheads="1"/>
          </p:cNvSpPr>
          <p:nvPr/>
        </p:nvSpPr>
        <p:spPr bwMode="auto">
          <a:xfrm>
            <a:off x="4284663" y="836613"/>
            <a:ext cx="1079500" cy="1152525"/>
          </a:xfrm>
          <a:prstGeom prst="flowChartInternalStorag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d-ID" altLang="en-US"/>
              <a:t>Internal</a:t>
            </a:r>
          </a:p>
          <a:p>
            <a:pPr algn="ctr"/>
            <a:r>
              <a:rPr lang="id-ID" altLang="en-US"/>
              <a:t>storage</a:t>
            </a:r>
            <a:endParaRPr lang="en-US" altLang="en-US"/>
          </a:p>
        </p:txBody>
      </p:sp>
      <p:sp>
        <p:nvSpPr>
          <p:cNvPr id="23557" name="AutoShape 5"/>
          <p:cNvSpPr>
            <a:spLocks noChangeArrowheads="1"/>
          </p:cNvSpPr>
          <p:nvPr/>
        </p:nvSpPr>
        <p:spPr bwMode="auto">
          <a:xfrm>
            <a:off x="4356100" y="2420938"/>
            <a:ext cx="1008063" cy="936625"/>
          </a:xfrm>
          <a:prstGeom prst="flowChartPunchedCard">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d-ID" altLang="en-US"/>
              <a:t>Card</a:t>
            </a:r>
            <a:endParaRPr lang="en-US" altLang="en-US"/>
          </a:p>
        </p:txBody>
      </p:sp>
      <p:sp>
        <p:nvSpPr>
          <p:cNvPr id="23558" name="AutoShape 6"/>
          <p:cNvSpPr>
            <a:spLocks noChangeArrowheads="1"/>
          </p:cNvSpPr>
          <p:nvPr/>
        </p:nvSpPr>
        <p:spPr bwMode="auto">
          <a:xfrm>
            <a:off x="4427538" y="3860800"/>
            <a:ext cx="936625" cy="1152525"/>
          </a:xfrm>
          <a:prstGeom prst="flowChartPunchedTap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d-ID" altLang="en-US"/>
              <a:t>Punched</a:t>
            </a:r>
          </a:p>
          <a:p>
            <a:pPr algn="ctr"/>
            <a:r>
              <a:rPr lang="id-ID" altLang="en-US"/>
              <a:t>tape</a:t>
            </a:r>
            <a:endParaRPr lang="en-US" altLang="en-US"/>
          </a:p>
        </p:txBody>
      </p:sp>
      <p:sp>
        <p:nvSpPr>
          <p:cNvPr id="23559" name="AutoShape 7"/>
          <p:cNvSpPr>
            <a:spLocks noChangeArrowheads="1"/>
          </p:cNvSpPr>
          <p:nvPr/>
        </p:nvSpPr>
        <p:spPr bwMode="auto">
          <a:xfrm>
            <a:off x="4427538" y="5589588"/>
            <a:ext cx="1081087" cy="863600"/>
          </a:xfrm>
          <a:prstGeom prst="flowChartOnlineStorag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d-ID" altLang="en-US"/>
              <a:t>Stored </a:t>
            </a:r>
          </a:p>
          <a:p>
            <a:pPr algn="ctr"/>
            <a:r>
              <a:rPr lang="id-ID" altLang="en-US"/>
              <a:t>data</a:t>
            </a:r>
            <a:endParaRPr lang="en-US" altLang="en-US"/>
          </a:p>
        </p:txBody>
      </p:sp>
      <p:sp>
        <p:nvSpPr>
          <p:cNvPr id="23560" name="AutoShape 8"/>
          <p:cNvSpPr>
            <a:spLocks noChangeArrowheads="1"/>
          </p:cNvSpPr>
          <p:nvPr/>
        </p:nvSpPr>
        <p:spPr bwMode="auto">
          <a:xfrm>
            <a:off x="6227763" y="908050"/>
            <a:ext cx="865187" cy="1008063"/>
          </a:xfrm>
          <a:prstGeom prst="flowChartMagneticDisk">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d-ID" altLang="en-US" sz="1600"/>
              <a:t>Magnetic</a:t>
            </a:r>
          </a:p>
          <a:p>
            <a:pPr algn="ctr"/>
            <a:r>
              <a:rPr lang="id-ID" altLang="en-US" sz="1600"/>
              <a:t>disk</a:t>
            </a:r>
            <a:endParaRPr lang="en-US" altLang="en-US" sz="1600"/>
          </a:p>
        </p:txBody>
      </p:sp>
      <p:sp>
        <p:nvSpPr>
          <p:cNvPr id="23561" name="AutoShape 9"/>
          <p:cNvSpPr>
            <a:spLocks noChangeArrowheads="1"/>
          </p:cNvSpPr>
          <p:nvPr/>
        </p:nvSpPr>
        <p:spPr bwMode="auto">
          <a:xfrm>
            <a:off x="971550" y="3141663"/>
            <a:ext cx="1081088" cy="1295400"/>
          </a:xfrm>
          <a:prstGeom prst="flowChartDisplay">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d-ID" altLang="en-US"/>
              <a:t>Display</a:t>
            </a:r>
            <a:endParaRPr lang="en-US" altLang="en-US"/>
          </a:p>
        </p:txBody>
      </p:sp>
      <p:sp>
        <p:nvSpPr>
          <p:cNvPr id="23562" name="AutoShape 10"/>
          <p:cNvSpPr>
            <a:spLocks noChangeArrowheads="1"/>
          </p:cNvSpPr>
          <p:nvPr/>
        </p:nvSpPr>
        <p:spPr bwMode="auto">
          <a:xfrm>
            <a:off x="6156325" y="2349500"/>
            <a:ext cx="1223963" cy="1081088"/>
          </a:xfrm>
          <a:prstGeom prst="flowChartMagneticDrum">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id-ID" altLang="en-US" sz="1600"/>
              <a:t>Direct</a:t>
            </a:r>
          </a:p>
          <a:p>
            <a:r>
              <a:rPr lang="id-ID" altLang="en-US" sz="1600"/>
              <a:t>Access</a:t>
            </a:r>
          </a:p>
          <a:p>
            <a:r>
              <a:rPr lang="id-ID" altLang="en-US" sz="1600"/>
              <a:t>Storage</a:t>
            </a:r>
            <a:endParaRPr lang="en-US" altLang="en-US" sz="1600"/>
          </a:p>
        </p:txBody>
      </p:sp>
    </p:spTree>
  </p:cSld>
  <p:clrMapOvr>
    <a:masterClrMapping/>
  </p:clrMapOvr>
  <p:transition spd="slow">
    <p:wheel spokes="8"/>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ppt_x"/>
                                          </p:val>
                                        </p:tav>
                                        <p:tav tm="100000">
                                          <p:val>
                                            <p:strVal val="#ppt_x"/>
                                          </p:val>
                                        </p:tav>
                                      </p:tavLst>
                                    </p:anim>
                                    <p:anim calcmode="lin" valueType="num">
                                      <p:cBhvr additive="base">
                                        <p:cTn id="8" dur="500" fill="hold"/>
                                        <p:tgtEl>
                                          <p:spTgt spid="2355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23555"/>
                                        </p:tgtEl>
                                        <p:attrNameLst>
                                          <p:attrName>style.visibility</p:attrName>
                                        </p:attrNameLst>
                                      </p:cBhvr>
                                      <p:to>
                                        <p:strVal val="visible"/>
                                      </p:to>
                                    </p:set>
                                    <p:animEffect transition="in" filter="wheel(4)">
                                      <p:cBhvr>
                                        <p:cTn id="13" dur="2000"/>
                                        <p:tgtEl>
                                          <p:spTgt spid="2355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23561"/>
                                        </p:tgtEl>
                                        <p:attrNameLst>
                                          <p:attrName>style.visibility</p:attrName>
                                        </p:attrNameLst>
                                      </p:cBhvr>
                                      <p:to>
                                        <p:strVal val="visible"/>
                                      </p:to>
                                    </p:set>
                                    <p:animEffect transition="in" filter="wheel(4)">
                                      <p:cBhvr>
                                        <p:cTn id="18" dur="2000"/>
                                        <p:tgtEl>
                                          <p:spTgt spid="2356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23556"/>
                                        </p:tgtEl>
                                        <p:attrNameLst>
                                          <p:attrName>style.visibility</p:attrName>
                                        </p:attrNameLst>
                                      </p:cBhvr>
                                      <p:to>
                                        <p:strVal val="visible"/>
                                      </p:to>
                                    </p:set>
                                    <p:animEffect transition="in" filter="box(in)">
                                      <p:cBhvr>
                                        <p:cTn id="23" dur="500"/>
                                        <p:tgtEl>
                                          <p:spTgt spid="2355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3557"/>
                                        </p:tgtEl>
                                        <p:attrNameLst>
                                          <p:attrName>style.visibility</p:attrName>
                                        </p:attrNameLst>
                                      </p:cBhvr>
                                      <p:to>
                                        <p:strVal val="visible"/>
                                      </p:to>
                                    </p:set>
                                    <p:animEffect transition="in" filter="blinds(horizontal)">
                                      <p:cBhvr>
                                        <p:cTn id="28" dur="500"/>
                                        <p:tgtEl>
                                          <p:spTgt spid="2355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23558"/>
                                        </p:tgtEl>
                                        <p:attrNameLst>
                                          <p:attrName>style.visibility</p:attrName>
                                        </p:attrNameLst>
                                      </p:cBhvr>
                                      <p:to>
                                        <p:strVal val="visible"/>
                                      </p:to>
                                    </p:set>
                                    <p:animEffect transition="in" filter="diamond(in)">
                                      <p:cBhvr>
                                        <p:cTn id="33" dur="2000"/>
                                        <p:tgtEl>
                                          <p:spTgt spid="2355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23559"/>
                                        </p:tgtEl>
                                        <p:attrNameLst>
                                          <p:attrName>style.visibility</p:attrName>
                                        </p:attrNameLst>
                                      </p:cBhvr>
                                      <p:to>
                                        <p:strVal val="visible"/>
                                      </p:to>
                                    </p:set>
                                    <p:animEffect transition="in" filter="diamond(in)">
                                      <p:cBhvr>
                                        <p:cTn id="38" dur="2000"/>
                                        <p:tgtEl>
                                          <p:spTgt spid="2355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8" presetClass="entr" presetSubtype="12" fill="hold" grpId="0" nodeType="clickEffect">
                                  <p:stCondLst>
                                    <p:cond delay="0"/>
                                  </p:stCondLst>
                                  <p:childTnLst>
                                    <p:set>
                                      <p:cBhvr>
                                        <p:cTn id="42" dur="1" fill="hold">
                                          <p:stCondLst>
                                            <p:cond delay="0"/>
                                          </p:stCondLst>
                                        </p:cTn>
                                        <p:tgtEl>
                                          <p:spTgt spid="23560"/>
                                        </p:tgtEl>
                                        <p:attrNameLst>
                                          <p:attrName>style.visibility</p:attrName>
                                        </p:attrNameLst>
                                      </p:cBhvr>
                                      <p:to>
                                        <p:strVal val="visible"/>
                                      </p:to>
                                    </p:set>
                                    <p:animEffect transition="in" filter="strips(downLeft)">
                                      <p:cBhvr>
                                        <p:cTn id="43" dur="500"/>
                                        <p:tgtEl>
                                          <p:spTgt spid="2356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8" presetClass="entr" presetSubtype="12" fill="hold" grpId="0" nodeType="clickEffect">
                                  <p:stCondLst>
                                    <p:cond delay="0"/>
                                  </p:stCondLst>
                                  <p:childTnLst>
                                    <p:set>
                                      <p:cBhvr>
                                        <p:cTn id="47" dur="1" fill="hold">
                                          <p:stCondLst>
                                            <p:cond delay="0"/>
                                          </p:stCondLst>
                                        </p:cTn>
                                        <p:tgtEl>
                                          <p:spTgt spid="23562"/>
                                        </p:tgtEl>
                                        <p:attrNameLst>
                                          <p:attrName>style.visibility</p:attrName>
                                        </p:attrNameLst>
                                      </p:cBhvr>
                                      <p:to>
                                        <p:strVal val="visible"/>
                                      </p:to>
                                    </p:set>
                                    <p:animEffect transition="in" filter="strips(downLeft)">
                                      <p:cBhvr>
                                        <p:cTn id="48" dur="500"/>
                                        <p:tgtEl>
                                          <p:spTgt spid="23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P spid="23555" grpId="0" animBg="1"/>
      <p:bldP spid="23556" grpId="0" animBg="1"/>
      <p:bldP spid="23557" grpId="0" animBg="1"/>
      <p:bldP spid="23558" grpId="0" animBg="1"/>
      <p:bldP spid="23559" grpId="0" animBg="1"/>
      <p:bldP spid="23560" grpId="0" animBg="1"/>
      <p:bldP spid="23561" grpId="0" animBg="1"/>
      <p:bldP spid="23562" grpId="0" animBg="1"/>
    </p:bld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9"/>
          <p:cNvSpPr>
            <a:spLocks noGrp="1" noChangeArrowheads="1"/>
          </p:cNvSpPr>
          <p:nvPr>
            <p:ph type="dt" sz="half" idx="2"/>
          </p:nvPr>
        </p:nvSpPr>
        <p:spPr/>
        <p:txBody>
          <a:bodyPr/>
          <a:lstStyle/>
          <a:p>
            <a:fld id="{AD6F7223-C409-4EA5-A751-760EC15F070B}" type="datetime1">
              <a:rPr lang="en-US" altLang="en-US"/>
              <a:pPr/>
              <a:t>5/15/2017</a:t>
            </a:fld>
            <a:endParaRPr lang="en-US" altLang="en-US"/>
          </a:p>
        </p:txBody>
      </p:sp>
      <p:sp>
        <p:nvSpPr>
          <p:cNvPr id="10" name="Rectangle 11"/>
          <p:cNvSpPr>
            <a:spLocks noGrp="1" noChangeArrowheads="1"/>
          </p:cNvSpPr>
          <p:nvPr>
            <p:ph type="sldNum" sz="quarter" idx="4"/>
          </p:nvPr>
        </p:nvSpPr>
        <p:spPr/>
        <p:txBody>
          <a:bodyPr/>
          <a:lstStyle/>
          <a:p>
            <a:fld id="{AE89DEB0-ACD3-46A9-98A5-EDDF769FDC0C}" type="slidenum">
              <a:rPr lang="en-US" altLang="en-US"/>
              <a:pPr/>
              <a:t>100</a:t>
            </a:fld>
            <a:endParaRPr lang="en-US" altLang="en-US"/>
          </a:p>
        </p:txBody>
      </p:sp>
      <p:sp>
        <p:nvSpPr>
          <p:cNvPr id="176130" name="Rectangle 2"/>
          <p:cNvSpPr>
            <a:spLocks noChangeArrowheads="1"/>
          </p:cNvSpPr>
          <p:nvPr/>
        </p:nvSpPr>
        <p:spPr bwMode="auto">
          <a:xfrm>
            <a:off x="611188" y="188913"/>
            <a:ext cx="8193087"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572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id-ID" altLang="en-US" sz="1600"/>
              <a:t>	</a:t>
            </a:r>
            <a:r>
              <a:rPr lang="en-US" altLang="en-US" sz="1600"/>
              <a:t>IF (j  .GT. 1000) THEN</a:t>
            </a:r>
          </a:p>
          <a:p>
            <a:r>
              <a:rPr lang="en-US" altLang="en-US" sz="1600"/>
              <a:t>C	Pernyataan-pernyataan disini hanya akan dieksekusi bila j &gt; 1000</a:t>
            </a:r>
          </a:p>
          <a:p>
            <a:r>
              <a:rPr lang="id-ID" altLang="en-US" sz="1600"/>
              <a:t>	</a:t>
            </a:r>
            <a:r>
              <a:rPr lang="en-US" altLang="en-US" sz="1600"/>
              <a:t>ELSE IF(j  .GT. 100) THEN</a:t>
            </a:r>
          </a:p>
          <a:p>
            <a:r>
              <a:rPr lang="en-US" altLang="en-US" sz="1600"/>
              <a:t>C	Pernyataan-pernyataan disini hanya akan dieksekusi bila j &gt; 100 dan j &lt;= 1000</a:t>
            </a:r>
          </a:p>
          <a:p>
            <a:r>
              <a:rPr lang="id-ID" altLang="en-US" sz="1600"/>
              <a:t>	</a:t>
            </a:r>
            <a:r>
              <a:rPr lang="en-US" altLang="en-US" sz="1600"/>
              <a:t>ELSE IF(j  .GT. 10) THEN</a:t>
            </a:r>
          </a:p>
          <a:p>
            <a:r>
              <a:rPr lang="en-US" altLang="en-US" sz="1600"/>
              <a:t>C	Pernyataan-pernyataan disini hanya akan dieksekusi bila j &gt; 10 dan j &lt;= 100</a:t>
            </a:r>
          </a:p>
          <a:p>
            <a:r>
              <a:rPr lang="id-ID" altLang="en-US" sz="1600"/>
              <a:t>	</a:t>
            </a:r>
            <a:r>
              <a:rPr lang="en-US" altLang="en-US" sz="1600"/>
              <a:t>ELSE</a:t>
            </a:r>
          </a:p>
          <a:p>
            <a:r>
              <a:rPr lang="en-US" altLang="en-US" sz="1600"/>
              <a:t>C	Pernyataan-pernyataan disini hanya akan dieksekusi bila j &lt;= 10</a:t>
            </a:r>
          </a:p>
          <a:p>
            <a:r>
              <a:rPr lang="id-ID" altLang="en-US" sz="1600"/>
              <a:t>	</a:t>
            </a:r>
            <a:r>
              <a:rPr lang="en-US" altLang="en-US" sz="1600"/>
              <a:t>END IF</a:t>
            </a:r>
          </a:p>
        </p:txBody>
      </p:sp>
      <p:sp>
        <p:nvSpPr>
          <p:cNvPr id="176131" name="Rectangle 3"/>
          <p:cNvSpPr>
            <a:spLocks noChangeArrowheads="1"/>
          </p:cNvSpPr>
          <p:nvPr/>
        </p:nvSpPr>
        <p:spPr bwMode="auto">
          <a:xfrm>
            <a:off x="96838" y="2636838"/>
            <a:ext cx="1162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altLang="en-US" b="1"/>
              <a:t>IMPLICIT</a:t>
            </a:r>
          </a:p>
        </p:txBody>
      </p:sp>
      <p:sp>
        <p:nvSpPr>
          <p:cNvPr id="176132" name="Rectangle 4"/>
          <p:cNvSpPr>
            <a:spLocks noChangeArrowheads="1"/>
          </p:cNvSpPr>
          <p:nvPr/>
        </p:nvSpPr>
        <p:spPr bwMode="auto">
          <a:xfrm>
            <a:off x="352425" y="2997200"/>
            <a:ext cx="810736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1600"/>
              <a:t>Aksi: Mendefinisikan tipe default untuk nama-nama yang didefinisikan oleh user, dengan sintak sebagai berikut:</a:t>
            </a:r>
          </a:p>
        </p:txBody>
      </p:sp>
      <p:sp>
        <p:nvSpPr>
          <p:cNvPr id="176133" name="Rectangle 5"/>
          <p:cNvSpPr>
            <a:spLocks noChangeArrowheads="1"/>
          </p:cNvSpPr>
          <p:nvPr/>
        </p:nvSpPr>
        <p:spPr bwMode="auto">
          <a:xfrm>
            <a:off x="971550" y="3709988"/>
            <a:ext cx="540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altLang="en-US" b="1"/>
              <a:t>IMPLICIT </a:t>
            </a:r>
            <a:r>
              <a:rPr lang="en-US" altLang="en-US"/>
              <a:t>{type (letter) [[, type (letters)]]…./ </a:t>
            </a:r>
            <a:r>
              <a:rPr lang="en-US" altLang="en-US" b="1"/>
              <a:t>NONE}</a:t>
            </a:r>
            <a:r>
              <a:rPr lang="en-US" altLang="en-US"/>
              <a:t> </a:t>
            </a:r>
          </a:p>
        </p:txBody>
      </p:sp>
      <p:sp>
        <p:nvSpPr>
          <p:cNvPr id="176134" name="Rectangle 6"/>
          <p:cNvSpPr>
            <a:spLocks noChangeArrowheads="1"/>
          </p:cNvSpPr>
          <p:nvPr/>
        </p:nvSpPr>
        <p:spPr bwMode="auto">
          <a:xfrm>
            <a:off x="323850" y="4171950"/>
            <a:ext cx="53117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altLang="en-US" sz="1600"/>
              <a:t>Berikut adalah contoh penggunaan pernyataan tersebut. </a:t>
            </a:r>
          </a:p>
        </p:txBody>
      </p:sp>
      <p:sp>
        <p:nvSpPr>
          <p:cNvPr id="176135" name="Rectangle 7"/>
          <p:cNvSpPr>
            <a:spLocks noChangeArrowheads="1"/>
          </p:cNvSpPr>
          <p:nvPr/>
        </p:nvSpPr>
        <p:spPr bwMode="auto">
          <a:xfrm>
            <a:off x="1547813" y="4635500"/>
            <a:ext cx="2970212"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572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n-US" altLang="en-US" sz="1600"/>
              <a:t>IMPLICIT INTEGER ( a - b)</a:t>
            </a:r>
          </a:p>
          <a:p>
            <a:r>
              <a:rPr lang="en-US" altLang="en-US" sz="1600"/>
              <a:t>IMPLICIT CHARACTER*10 (n)</a:t>
            </a:r>
          </a:p>
          <a:p>
            <a:r>
              <a:rPr lang="en-US" altLang="en-US" sz="1600"/>
              <a:t>CHARACTER*20 anyname</a:t>
            </a:r>
          </a:p>
          <a:p>
            <a:r>
              <a:rPr lang="en-US" altLang="en-US" sz="1600"/>
              <a:t>age = 10</a:t>
            </a:r>
          </a:p>
          <a:p>
            <a:r>
              <a:rPr lang="en-US" altLang="en-US" sz="1600"/>
              <a:t>name = ‘PAUL’</a:t>
            </a:r>
          </a:p>
        </p:txBody>
      </p:sp>
    </p:spTree>
    <p:extLst>
      <p:ext uri="{BB962C8B-B14F-4D97-AF65-F5344CB8AC3E}">
        <p14:creationId xmlns:p14="http://schemas.microsoft.com/office/powerpoint/2010/main" val="29625968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76130"/>
                                        </p:tgtEl>
                                        <p:attrNameLst>
                                          <p:attrName>style.visibility</p:attrName>
                                        </p:attrNameLst>
                                      </p:cBhvr>
                                      <p:to>
                                        <p:strVal val="visible"/>
                                      </p:to>
                                    </p:set>
                                    <p:animEffect transition="in" filter="strips(downLeft)">
                                      <p:cBhvr>
                                        <p:cTn id="7" dur="500"/>
                                        <p:tgtEl>
                                          <p:spTgt spid="1761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176131"/>
                                        </p:tgtEl>
                                        <p:attrNameLst>
                                          <p:attrName>style.visibility</p:attrName>
                                        </p:attrNameLst>
                                      </p:cBhvr>
                                      <p:to>
                                        <p:strVal val="visible"/>
                                      </p:to>
                                    </p:set>
                                    <p:anim calcmode="lin" valueType="num">
                                      <p:cBhvr>
                                        <p:cTn id="12" dur="500" decel="50000" fill="hold">
                                          <p:stCondLst>
                                            <p:cond delay="0"/>
                                          </p:stCondLst>
                                        </p:cTn>
                                        <p:tgtEl>
                                          <p:spTgt spid="176131"/>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76131"/>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76131"/>
                                        </p:tgtEl>
                                        <p:attrNameLst>
                                          <p:attrName>ppt_w</p:attrName>
                                        </p:attrNameLst>
                                      </p:cBhvr>
                                      <p:tavLst>
                                        <p:tav tm="0">
                                          <p:val>
                                            <p:strVal val="#ppt_w*.05"/>
                                          </p:val>
                                        </p:tav>
                                        <p:tav tm="100000">
                                          <p:val>
                                            <p:strVal val="#ppt_w"/>
                                          </p:val>
                                        </p:tav>
                                      </p:tavLst>
                                    </p:anim>
                                    <p:anim calcmode="lin" valueType="num">
                                      <p:cBhvr>
                                        <p:cTn id="15" dur="1000" fill="hold"/>
                                        <p:tgtEl>
                                          <p:spTgt spid="176131"/>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76131"/>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76131"/>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76131"/>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7613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176132"/>
                                        </p:tgtEl>
                                        <p:attrNameLst>
                                          <p:attrName>style.visibility</p:attrName>
                                        </p:attrNameLst>
                                      </p:cBhvr>
                                      <p:to>
                                        <p:strVal val="visible"/>
                                      </p:to>
                                    </p:set>
                                    <p:animEffect transition="in" filter="strips(downLeft)">
                                      <p:cBhvr>
                                        <p:cTn id="24" dur="500"/>
                                        <p:tgtEl>
                                          <p:spTgt spid="17613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176133"/>
                                        </p:tgtEl>
                                        <p:attrNameLst>
                                          <p:attrName>style.visibility</p:attrName>
                                        </p:attrNameLst>
                                      </p:cBhvr>
                                      <p:to>
                                        <p:strVal val="visible"/>
                                      </p:to>
                                    </p:set>
                                    <p:anim calcmode="lin" valueType="num">
                                      <p:cBhvr>
                                        <p:cTn id="29" dur="500" decel="50000" fill="hold">
                                          <p:stCondLst>
                                            <p:cond delay="0"/>
                                          </p:stCondLst>
                                        </p:cTn>
                                        <p:tgtEl>
                                          <p:spTgt spid="176133"/>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76133"/>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76133"/>
                                        </p:tgtEl>
                                        <p:attrNameLst>
                                          <p:attrName>ppt_w</p:attrName>
                                        </p:attrNameLst>
                                      </p:cBhvr>
                                      <p:tavLst>
                                        <p:tav tm="0">
                                          <p:val>
                                            <p:strVal val="#ppt_w*.05"/>
                                          </p:val>
                                        </p:tav>
                                        <p:tav tm="100000">
                                          <p:val>
                                            <p:strVal val="#ppt_w"/>
                                          </p:val>
                                        </p:tav>
                                      </p:tavLst>
                                    </p:anim>
                                    <p:anim calcmode="lin" valueType="num">
                                      <p:cBhvr>
                                        <p:cTn id="32" dur="1000" fill="hold"/>
                                        <p:tgtEl>
                                          <p:spTgt spid="176133"/>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76133"/>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76133"/>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76133"/>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7613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176134"/>
                                        </p:tgtEl>
                                        <p:attrNameLst>
                                          <p:attrName>style.visibility</p:attrName>
                                        </p:attrNameLst>
                                      </p:cBhvr>
                                      <p:to>
                                        <p:strVal val="visible"/>
                                      </p:to>
                                    </p:set>
                                    <p:animEffect transition="in" filter="strips(downLeft)">
                                      <p:cBhvr>
                                        <p:cTn id="41" dur="500"/>
                                        <p:tgtEl>
                                          <p:spTgt spid="17613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1" presetClass="entr" presetSubtype="0" fill="hold" grpId="0" nodeType="clickEffect">
                                  <p:stCondLst>
                                    <p:cond delay="0"/>
                                  </p:stCondLst>
                                  <p:iterate type="lt">
                                    <p:tmPct val="10000"/>
                                  </p:iterate>
                                  <p:childTnLst>
                                    <p:set>
                                      <p:cBhvr>
                                        <p:cTn id="45" dur="1" fill="hold">
                                          <p:stCondLst>
                                            <p:cond delay="0"/>
                                          </p:stCondLst>
                                        </p:cTn>
                                        <p:tgtEl>
                                          <p:spTgt spid="176135"/>
                                        </p:tgtEl>
                                        <p:attrNameLst>
                                          <p:attrName>style.visibility</p:attrName>
                                        </p:attrNameLst>
                                      </p:cBhvr>
                                      <p:to>
                                        <p:strVal val="visible"/>
                                      </p:to>
                                    </p:set>
                                    <p:anim calcmode="lin" valueType="num">
                                      <p:cBhvr>
                                        <p:cTn id="46" dur="500" fill="hold"/>
                                        <p:tgtEl>
                                          <p:spTgt spid="176135"/>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176135"/>
                                        </p:tgtEl>
                                        <p:attrNameLst>
                                          <p:attrName>ppt_y</p:attrName>
                                        </p:attrNameLst>
                                      </p:cBhvr>
                                      <p:tavLst>
                                        <p:tav tm="0">
                                          <p:val>
                                            <p:strVal val="#ppt_y"/>
                                          </p:val>
                                        </p:tav>
                                        <p:tav tm="100000">
                                          <p:val>
                                            <p:strVal val="#ppt_y"/>
                                          </p:val>
                                        </p:tav>
                                      </p:tavLst>
                                    </p:anim>
                                    <p:anim calcmode="lin" valueType="num">
                                      <p:cBhvr>
                                        <p:cTn id="48" dur="500" fill="hold"/>
                                        <p:tgtEl>
                                          <p:spTgt spid="176135"/>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176135"/>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176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0" grpId="0"/>
      <p:bldP spid="176131" grpId="0"/>
      <p:bldP spid="176132" grpId="0"/>
      <p:bldP spid="176133" grpId="0"/>
      <p:bldP spid="176134" grpId="0"/>
      <p:bldP spid="176135" grpId="0"/>
    </p:bld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9"/>
          <p:cNvSpPr>
            <a:spLocks noGrp="1" noChangeArrowheads="1"/>
          </p:cNvSpPr>
          <p:nvPr>
            <p:ph type="dt" sz="half" idx="2"/>
          </p:nvPr>
        </p:nvSpPr>
        <p:spPr/>
        <p:txBody>
          <a:bodyPr/>
          <a:lstStyle/>
          <a:p>
            <a:fld id="{1BC7AACD-2318-4039-B959-D4C47C0A4689}" type="datetime1">
              <a:rPr lang="en-US" altLang="en-US"/>
              <a:pPr/>
              <a:t>5/15/2017</a:t>
            </a:fld>
            <a:endParaRPr lang="en-US" altLang="en-US"/>
          </a:p>
        </p:txBody>
      </p:sp>
      <p:sp>
        <p:nvSpPr>
          <p:cNvPr id="12" name="Rectangle 11"/>
          <p:cNvSpPr>
            <a:spLocks noGrp="1" noChangeArrowheads="1"/>
          </p:cNvSpPr>
          <p:nvPr>
            <p:ph type="sldNum" sz="quarter" idx="4"/>
          </p:nvPr>
        </p:nvSpPr>
        <p:spPr/>
        <p:txBody>
          <a:bodyPr/>
          <a:lstStyle/>
          <a:p>
            <a:fld id="{D3CDD7D7-29DE-4688-93F7-EB2BF82A193E}" type="slidenum">
              <a:rPr lang="en-US" altLang="en-US"/>
              <a:pPr/>
              <a:t>101</a:t>
            </a:fld>
            <a:endParaRPr lang="en-US" altLang="en-US"/>
          </a:p>
        </p:txBody>
      </p:sp>
      <p:sp>
        <p:nvSpPr>
          <p:cNvPr id="175106" name="Rectangle 2"/>
          <p:cNvSpPr>
            <a:spLocks noChangeArrowheads="1"/>
          </p:cNvSpPr>
          <p:nvPr/>
        </p:nvSpPr>
        <p:spPr bwMode="auto">
          <a:xfrm>
            <a:off x="107950" y="109538"/>
            <a:ext cx="1200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altLang="en-US" b="1"/>
              <a:t>INCLUDE</a:t>
            </a:r>
          </a:p>
        </p:txBody>
      </p:sp>
      <p:sp>
        <p:nvSpPr>
          <p:cNvPr id="175107" name="Rectangle 3"/>
          <p:cNvSpPr>
            <a:spLocks noChangeArrowheads="1"/>
          </p:cNvSpPr>
          <p:nvPr/>
        </p:nvSpPr>
        <p:spPr bwMode="auto">
          <a:xfrm>
            <a:off x="323850" y="549275"/>
            <a:ext cx="8280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1600"/>
              <a:t>Aksi: Menyisipkan isi file teks tertentu pada lokasi pernyataan INCLUDE, dengan sintak sebagai berikut:</a:t>
            </a:r>
          </a:p>
        </p:txBody>
      </p:sp>
      <p:sp>
        <p:nvSpPr>
          <p:cNvPr id="175108" name="Rectangle 4"/>
          <p:cNvSpPr>
            <a:spLocks noChangeArrowheads="1"/>
          </p:cNvSpPr>
          <p:nvPr/>
        </p:nvSpPr>
        <p:spPr bwMode="auto">
          <a:xfrm>
            <a:off x="755650" y="1268413"/>
            <a:ext cx="2355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altLang="en-US" b="1"/>
              <a:t>INCLUDE </a:t>
            </a:r>
            <a:r>
              <a:rPr lang="en-US" altLang="en-US"/>
              <a:t>‘ filename’ </a:t>
            </a:r>
          </a:p>
        </p:txBody>
      </p:sp>
      <p:sp>
        <p:nvSpPr>
          <p:cNvPr id="175109" name="Rectangle 5"/>
          <p:cNvSpPr>
            <a:spLocks noChangeArrowheads="1"/>
          </p:cNvSpPr>
          <p:nvPr/>
        </p:nvSpPr>
        <p:spPr bwMode="auto">
          <a:xfrm>
            <a:off x="323850" y="1724025"/>
            <a:ext cx="53117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altLang="en-US" sz="1600"/>
              <a:t>Berikut adalah contoh penggunaan pernyataan tersebut. </a:t>
            </a:r>
          </a:p>
        </p:txBody>
      </p:sp>
      <p:sp>
        <p:nvSpPr>
          <p:cNvPr id="175110" name="Rectangle 6"/>
          <p:cNvSpPr>
            <a:spLocks noChangeArrowheads="1"/>
          </p:cNvSpPr>
          <p:nvPr/>
        </p:nvSpPr>
        <p:spPr bwMode="auto">
          <a:xfrm>
            <a:off x="827088" y="2276475"/>
            <a:ext cx="304165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600"/>
              <a:t>INTEGER	i</a:t>
            </a:r>
          </a:p>
          <a:p>
            <a:r>
              <a:rPr lang="en-US" altLang="en-US" sz="1600"/>
              <a:t>REAL		x</a:t>
            </a:r>
          </a:p>
          <a:p>
            <a:r>
              <a:rPr lang="en-US" altLang="en-US" sz="1600"/>
              <a:t>INCLUDE  	‘stkvars.for’</a:t>
            </a:r>
          </a:p>
        </p:txBody>
      </p:sp>
      <p:sp>
        <p:nvSpPr>
          <p:cNvPr id="175111" name="Rectangle 7"/>
          <p:cNvSpPr>
            <a:spLocks noChangeArrowheads="1"/>
          </p:cNvSpPr>
          <p:nvPr/>
        </p:nvSpPr>
        <p:spPr bwMode="auto">
          <a:xfrm>
            <a:off x="122238" y="3429000"/>
            <a:ext cx="1136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altLang="en-US" b="1"/>
              <a:t>INQUIRE</a:t>
            </a:r>
          </a:p>
        </p:txBody>
      </p:sp>
      <p:sp>
        <p:nvSpPr>
          <p:cNvPr id="175112" name="Rectangle 8"/>
          <p:cNvSpPr>
            <a:spLocks noChangeArrowheads="1"/>
          </p:cNvSpPr>
          <p:nvPr/>
        </p:nvSpPr>
        <p:spPr bwMode="auto">
          <a:xfrm>
            <a:off x="395288" y="3789363"/>
            <a:ext cx="8099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altLang="en-US" sz="1600"/>
              <a:t>Aksi: Mengembalikan property dari sebuah file eksternal, dengan sintak sebagai berikut:</a:t>
            </a:r>
          </a:p>
        </p:txBody>
      </p:sp>
      <p:sp>
        <p:nvSpPr>
          <p:cNvPr id="175113" name="Rectangle 9"/>
          <p:cNvSpPr>
            <a:spLocks noChangeArrowheads="1"/>
          </p:cNvSpPr>
          <p:nvPr/>
        </p:nvSpPr>
        <p:spPr bwMode="auto">
          <a:xfrm>
            <a:off x="2484438" y="620713"/>
            <a:ext cx="3732212" cy="54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572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n-US" altLang="en-US" sz="1600" b="1"/>
              <a:t>INQUIRE </a:t>
            </a:r>
            <a:r>
              <a:rPr lang="en-US" altLang="en-US" sz="1600"/>
              <a:t>({[[UNIT=]]unitspec/FILE=file}</a:t>
            </a:r>
          </a:p>
          <a:p>
            <a:r>
              <a:rPr lang="en-US" altLang="en-US" sz="1600"/>
              <a:t>[[ , </a:t>
            </a:r>
            <a:r>
              <a:rPr lang="en-US" altLang="en-US" sz="1600" b="1"/>
              <a:t>ACCESS=</a:t>
            </a:r>
            <a:r>
              <a:rPr lang="en-US" altLang="en-US" sz="1600"/>
              <a:t>acces]]</a:t>
            </a:r>
          </a:p>
          <a:p>
            <a:r>
              <a:rPr lang="en-US" altLang="en-US" sz="1600"/>
              <a:t>[[ , </a:t>
            </a:r>
            <a:r>
              <a:rPr lang="en-US" altLang="en-US" sz="1600" b="1"/>
              <a:t>BINARY=</a:t>
            </a:r>
            <a:r>
              <a:rPr lang="en-US" altLang="en-US" sz="1600"/>
              <a:t>binary]]</a:t>
            </a:r>
          </a:p>
          <a:p>
            <a:r>
              <a:rPr lang="en-US" altLang="en-US" sz="1600"/>
              <a:t>[[ , </a:t>
            </a:r>
            <a:r>
              <a:rPr lang="en-US" altLang="en-US" sz="1600" b="1"/>
              <a:t>BLANK=</a:t>
            </a:r>
            <a:r>
              <a:rPr lang="en-US" altLang="en-US" sz="1600"/>
              <a:t>blank]]</a:t>
            </a:r>
          </a:p>
          <a:p>
            <a:r>
              <a:rPr lang="en-US" altLang="en-US" sz="1600"/>
              <a:t>[[ , </a:t>
            </a:r>
            <a:r>
              <a:rPr lang="en-US" altLang="en-US" sz="1600" b="1"/>
              <a:t>BLOCKSIZE=</a:t>
            </a:r>
            <a:r>
              <a:rPr lang="en-US" altLang="en-US" sz="1600"/>
              <a:t>blocksize]]</a:t>
            </a:r>
          </a:p>
          <a:p>
            <a:r>
              <a:rPr lang="en-US" altLang="en-US" sz="1600"/>
              <a:t>[[ , </a:t>
            </a:r>
            <a:r>
              <a:rPr lang="en-US" altLang="en-US" sz="1600" b="1"/>
              <a:t>DIRECT=</a:t>
            </a:r>
            <a:r>
              <a:rPr lang="en-US" altLang="en-US" sz="1600"/>
              <a:t>direct]]</a:t>
            </a:r>
          </a:p>
          <a:p>
            <a:r>
              <a:rPr lang="en-US" altLang="en-US" sz="1600"/>
              <a:t>[[ , </a:t>
            </a:r>
            <a:r>
              <a:rPr lang="en-US" altLang="en-US" sz="1600" b="1"/>
              <a:t>ERR=</a:t>
            </a:r>
            <a:r>
              <a:rPr lang="en-US" altLang="en-US" sz="1600"/>
              <a:t>errlabel]]</a:t>
            </a:r>
          </a:p>
          <a:p>
            <a:r>
              <a:rPr lang="en-US" altLang="en-US" sz="1600"/>
              <a:t>[[ , </a:t>
            </a:r>
            <a:r>
              <a:rPr lang="en-US" altLang="en-US" sz="1600" b="1"/>
              <a:t>EXIST=</a:t>
            </a:r>
            <a:r>
              <a:rPr lang="en-US" altLang="en-US" sz="1600"/>
              <a:t>exist]]</a:t>
            </a:r>
          </a:p>
          <a:p>
            <a:r>
              <a:rPr lang="en-US" altLang="en-US" sz="1600"/>
              <a:t>[[ , </a:t>
            </a:r>
            <a:r>
              <a:rPr lang="en-US" altLang="en-US" sz="1600" b="1"/>
              <a:t>FORM=</a:t>
            </a:r>
            <a:r>
              <a:rPr lang="en-US" altLang="en-US" sz="1600"/>
              <a:t>form]]</a:t>
            </a:r>
          </a:p>
          <a:p>
            <a:r>
              <a:rPr lang="en-US" altLang="en-US" sz="1600"/>
              <a:t>[[ , </a:t>
            </a:r>
            <a:r>
              <a:rPr lang="en-US" altLang="en-US" sz="1600" b="1"/>
              <a:t>FORMATTED=</a:t>
            </a:r>
            <a:r>
              <a:rPr lang="en-US" altLang="en-US" sz="1600"/>
              <a:t>formatted]]</a:t>
            </a:r>
          </a:p>
          <a:p>
            <a:r>
              <a:rPr lang="en-US" altLang="en-US" sz="1600"/>
              <a:t>[[ , </a:t>
            </a:r>
            <a:r>
              <a:rPr lang="en-US" altLang="en-US" sz="1600" b="1"/>
              <a:t>IOFOCUS=</a:t>
            </a:r>
            <a:r>
              <a:rPr lang="en-US" altLang="en-US" sz="1600"/>
              <a:t>iofocus]]</a:t>
            </a:r>
          </a:p>
          <a:p>
            <a:r>
              <a:rPr lang="en-US" altLang="en-US" sz="1600"/>
              <a:t>[[ , </a:t>
            </a:r>
            <a:r>
              <a:rPr lang="en-US" altLang="en-US" sz="1600" b="1"/>
              <a:t>IOSTAT=</a:t>
            </a:r>
            <a:r>
              <a:rPr lang="en-US" altLang="en-US" sz="1600"/>
              <a:t>iocheck]]</a:t>
            </a:r>
          </a:p>
          <a:p>
            <a:r>
              <a:rPr lang="en-US" altLang="en-US" sz="1600"/>
              <a:t>[[ , </a:t>
            </a:r>
            <a:r>
              <a:rPr lang="en-US" altLang="en-US" sz="1600" b="1"/>
              <a:t>MODE=</a:t>
            </a:r>
            <a:r>
              <a:rPr lang="en-US" altLang="en-US" sz="1600"/>
              <a:t>mode]]</a:t>
            </a:r>
          </a:p>
          <a:p>
            <a:r>
              <a:rPr lang="en-US" altLang="en-US" sz="1600"/>
              <a:t>[[ , </a:t>
            </a:r>
            <a:r>
              <a:rPr lang="en-US" altLang="en-US" sz="1600" b="1"/>
              <a:t>NAME=</a:t>
            </a:r>
            <a:r>
              <a:rPr lang="en-US" altLang="en-US" sz="1600"/>
              <a:t>name]]</a:t>
            </a:r>
          </a:p>
          <a:p>
            <a:r>
              <a:rPr lang="en-US" altLang="en-US" sz="1600"/>
              <a:t>[[ , </a:t>
            </a:r>
            <a:r>
              <a:rPr lang="en-US" altLang="en-US" sz="1600" b="1"/>
              <a:t>NAMED=</a:t>
            </a:r>
            <a:r>
              <a:rPr lang="en-US" altLang="en-US" sz="1600"/>
              <a:t>named]]</a:t>
            </a:r>
          </a:p>
          <a:p>
            <a:r>
              <a:rPr lang="en-US" altLang="en-US" sz="1600"/>
              <a:t>[[ , </a:t>
            </a:r>
            <a:r>
              <a:rPr lang="en-US" altLang="en-US" sz="1600" b="1"/>
              <a:t>NEXTREC=</a:t>
            </a:r>
            <a:r>
              <a:rPr lang="en-US" altLang="en-US" sz="1600"/>
              <a:t>nextrec]]</a:t>
            </a:r>
          </a:p>
          <a:p>
            <a:r>
              <a:rPr lang="en-US" altLang="en-US" sz="1600"/>
              <a:t>[[ , </a:t>
            </a:r>
            <a:r>
              <a:rPr lang="en-US" altLang="en-US" sz="1600" b="1"/>
              <a:t>NUMBER=</a:t>
            </a:r>
            <a:r>
              <a:rPr lang="en-US" altLang="en-US" sz="1600"/>
              <a:t>num]]</a:t>
            </a:r>
          </a:p>
          <a:p>
            <a:r>
              <a:rPr lang="en-US" altLang="en-US" sz="1600"/>
              <a:t>[[ , </a:t>
            </a:r>
            <a:r>
              <a:rPr lang="en-US" altLang="en-US" sz="1600" b="1"/>
              <a:t>OPENED=</a:t>
            </a:r>
            <a:r>
              <a:rPr lang="en-US" altLang="en-US" sz="1600"/>
              <a:t>opened]]</a:t>
            </a:r>
          </a:p>
          <a:p>
            <a:r>
              <a:rPr lang="en-US" altLang="en-US" sz="1600"/>
              <a:t>[[ , </a:t>
            </a:r>
            <a:r>
              <a:rPr lang="en-US" altLang="en-US" sz="1600" b="1"/>
              <a:t>RECL=</a:t>
            </a:r>
            <a:r>
              <a:rPr lang="en-US" altLang="en-US" sz="1600"/>
              <a:t>recl]]</a:t>
            </a:r>
          </a:p>
          <a:p>
            <a:r>
              <a:rPr lang="en-US" altLang="en-US" sz="1600"/>
              <a:t>[[ , </a:t>
            </a:r>
            <a:r>
              <a:rPr lang="en-US" altLang="en-US" sz="1600" b="1"/>
              <a:t>SEQUENTIAL=</a:t>
            </a:r>
            <a:r>
              <a:rPr lang="en-US" altLang="en-US" sz="1600"/>
              <a:t>seq]]</a:t>
            </a:r>
          </a:p>
          <a:p>
            <a:r>
              <a:rPr lang="en-US" altLang="en-US" sz="1600"/>
              <a:t>[[ , </a:t>
            </a:r>
            <a:r>
              <a:rPr lang="en-US" altLang="en-US" sz="1600" b="1"/>
              <a:t>SHARE=</a:t>
            </a:r>
            <a:r>
              <a:rPr lang="en-US" altLang="en-US" sz="1600"/>
              <a:t>share]]</a:t>
            </a:r>
          </a:p>
          <a:p>
            <a:r>
              <a:rPr lang="en-US" altLang="en-US" sz="1600"/>
              <a:t>[[ , </a:t>
            </a:r>
            <a:r>
              <a:rPr lang="en-US" altLang="en-US" sz="1600" b="1"/>
              <a:t>UNFORMATTED=</a:t>
            </a:r>
            <a:r>
              <a:rPr lang="en-US" altLang="en-US" sz="1600"/>
              <a:t>unformatted]]</a:t>
            </a:r>
          </a:p>
        </p:txBody>
      </p:sp>
    </p:spTree>
    <p:extLst>
      <p:ext uri="{BB962C8B-B14F-4D97-AF65-F5344CB8AC3E}">
        <p14:creationId xmlns:p14="http://schemas.microsoft.com/office/powerpoint/2010/main" val="2167391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75106"/>
                                        </p:tgtEl>
                                        <p:attrNameLst>
                                          <p:attrName>style.visibility</p:attrName>
                                        </p:attrNameLst>
                                      </p:cBhvr>
                                      <p:to>
                                        <p:strVal val="visible"/>
                                      </p:to>
                                    </p:set>
                                    <p:anim calcmode="lin" valueType="num">
                                      <p:cBhvr>
                                        <p:cTn id="7" dur="500" decel="50000" fill="hold">
                                          <p:stCondLst>
                                            <p:cond delay="0"/>
                                          </p:stCondLst>
                                        </p:cTn>
                                        <p:tgtEl>
                                          <p:spTgt spid="17510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7510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75106"/>
                                        </p:tgtEl>
                                        <p:attrNameLst>
                                          <p:attrName>ppt_w</p:attrName>
                                        </p:attrNameLst>
                                      </p:cBhvr>
                                      <p:tavLst>
                                        <p:tav tm="0">
                                          <p:val>
                                            <p:strVal val="#ppt_w*.05"/>
                                          </p:val>
                                        </p:tav>
                                        <p:tav tm="100000">
                                          <p:val>
                                            <p:strVal val="#ppt_w"/>
                                          </p:val>
                                        </p:tav>
                                      </p:tavLst>
                                    </p:anim>
                                    <p:anim calcmode="lin" valueType="num">
                                      <p:cBhvr>
                                        <p:cTn id="10" dur="1000" fill="hold"/>
                                        <p:tgtEl>
                                          <p:spTgt spid="17510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7510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7510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7510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7510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175107"/>
                                        </p:tgtEl>
                                        <p:attrNameLst>
                                          <p:attrName>style.visibility</p:attrName>
                                        </p:attrNameLst>
                                      </p:cBhvr>
                                      <p:to>
                                        <p:strVal val="visible"/>
                                      </p:to>
                                    </p:set>
                                    <p:animEffect transition="in" filter="strips(downLeft)">
                                      <p:cBhvr>
                                        <p:cTn id="19" dur="500"/>
                                        <p:tgtEl>
                                          <p:spTgt spid="17510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175108"/>
                                        </p:tgtEl>
                                        <p:attrNameLst>
                                          <p:attrName>style.visibility</p:attrName>
                                        </p:attrNameLst>
                                      </p:cBhvr>
                                      <p:to>
                                        <p:strVal val="visible"/>
                                      </p:to>
                                    </p:set>
                                    <p:anim calcmode="lin" valueType="num">
                                      <p:cBhvr>
                                        <p:cTn id="24" dur="500" decel="50000" fill="hold">
                                          <p:stCondLst>
                                            <p:cond delay="0"/>
                                          </p:stCondLst>
                                        </p:cTn>
                                        <p:tgtEl>
                                          <p:spTgt spid="175108"/>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75108"/>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75108"/>
                                        </p:tgtEl>
                                        <p:attrNameLst>
                                          <p:attrName>ppt_w</p:attrName>
                                        </p:attrNameLst>
                                      </p:cBhvr>
                                      <p:tavLst>
                                        <p:tav tm="0">
                                          <p:val>
                                            <p:strVal val="#ppt_w*.05"/>
                                          </p:val>
                                        </p:tav>
                                        <p:tav tm="100000">
                                          <p:val>
                                            <p:strVal val="#ppt_w"/>
                                          </p:val>
                                        </p:tav>
                                      </p:tavLst>
                                    </p:anim>
                                    <p:anim calcmode="lin" valueType="num">
                                      <p:cBhvr>
                                        <p:cTn id="27" dur="1000" fill="hold"/>
                                        <p:tgtEl>
                                          <p:spTgt spid="175108"/>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75108"/>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75108"/>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75108"/>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7510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175109"/>
                                        </p:tgtEl>
                                        <p:attrNameLst>
                                          <p:attrName>style.visibility</p:attrName>
                                        </p:attrNameLst>
                                      </p:cBhvr>
                                      <p:to>
                                        <p:strVal val="visible"/>
                                      </p:to>
                                    </p:set>
                                    <p:animEffect transition="in" filter="strips(downLeft)">
                                      <p:cBhvr>
                                        <p:cTn id="36" dur="500"/>
                                        <p:tgtEl>
                                          <p:spTgt spid="17510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175110"/>
                                        </p:tgtEl>
                                        <p:attrNameLst>
                                          <p:attrName>style.visibility</p:attrName>
                                        </p:attrNameLst>
                                      </p:cBhvr>
                                      <p:to>
                                        <p:strVal val="visible"/>
                                      </p:to>
                                    </p:set>
                                    <p:animEffect transition="in" filter="strips(downLeft)">
                                      <p:cBhvr>
                                        <p:cTn id="41" dur="500"/>
                                        <p:tgtEl>
                                          <p:spTgt spid="17511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5" presetClass="entr" presetSubtype="0" fill="hold" grpId="0" nodeType="clickEffect">
                                  <p:stCondLst>
                                    <p:cond delay="0"/>
                                  </p:stCondLst>
                                  <p:childTnLst>
                                    <p:set>
                                      <p:cBhvr>
                                        <p:cTn id="45" dur="1" fill="hold">
                                          <p:stCondLst>
                                            <p:cond delay="0"/>
                                          </p:stCondLst>
                                        </p:cTn>
                                        <p:tgtEl>
                                          <p:spTgt spid="175111"/>
                                        </p:tgtEl>
                                        <p:attrNameLst>
                                          <p:attrName>style.visibility</p:attrName>
                                        </p:attrNameLst>
                                      </p:cBhvr>
                                      <p:to>
                                        <p:strVal val="visible"/>
                                      </p:to>
                                    </p:set>
                                    <p:anim calcmode="lin" valueType="num">
                                      <p:cBhvr>
                                        <p:cTn id="46" dur="500" decel="50000" fill="hold">
                                          <p:stCondLst>
                                            <p:cond delay="0"/>
                                          </p:stCondLst>
                                        </p:cTn>
                                        <p:tgtEl>
                                          <p:spTgt spid="175111"/>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75111"/>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75111"/>
                                        </p:tgtEl>
                                        <p:attrNameLst>
                                          <p:attrName>ppt_w</p:attrName>
                                        </p:attrNameLst>
                                      </p:cBhvr>
                                      <p:tavLst>
                                        <p:tav tm="0">
                                          <p:val>
                                            <p:strVal val="#ppt_w*.05"/>
                                          </p:val>
                                        </p:tav>
                                        <p:tav tm="100000">
                                          <p:val>
                                            <p:strVal val="#ppt_w"/>
                                          </p:val>
                                        </p:tav>
                                      </p:tavLst>
                                    </p:anim>
                                    <p:anim calcmode="lin" valueType="num">
                                      <p:cBhvr>
                                        <p:cTn id="49" dur="1000" fill="hold"/>
                                        <p:tgtEl>
                                          <p:spTgt spid="175111"/>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75111"/>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75111"/>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75111"/>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7511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8" presetClass="entr" presetSubtype="12" fill="hold" grpId="0" nodeType="clickEffect">
                                  <p:stCondLst>
                                    <p:cond delay="0"/>
                                  </p:stCondLst>
                                  <p:childTnLst>
                                    <p:set>
                                      <p:cBhvr>
                                        <p:cTn id="57" dur="1" fill="hold">
                                          <p:stCondLst>
                                            <p:cond delay="0"/>
                                          </p:stCondLst>
                                        </p:cTn>
                                        <p:tgtEl>
                                          <p:spTgt spid="175112"/>
                                        </p:tgtEl>
                                        <p:attrNameLst>
                                          <p:attrName>style.visibility</p:attrName>
                                        </p:attrNameLst>
                                      </p:cBhvr>
                                      <p:to>
                                        <p:strVal val="visible"/>
                                      </p:to>
                                    </p:set>
                                    <p:animEffect transition="in" filter="strips(downLeft)">
                                      <p:cBhvr>
                                        <p:cTn id="58" dur="500"/>
                                        <p:tgtEl>
                                          <p:spTgt spid="175112"/>
                                        </p:tgtEl>
                                      </p:cBhvr>
                                    </p:animEffect>
                                  </p:childTnLst>
                                </p:cTn>
                              </p:par>
                              <p:par>
                                <p:cTn id="59" presetID="2" presetClass="exit" presetSubtype="4" fill="hold" grpId="1" nodeType="withEffect">
                                  <p:stCondLst>
                                    <p:cond delay="0"/>
                                  </p:stCondLst>
                                  <p:childTnLst>
                                    <p:anim calcmode="lin" valueType="num">
                                      <p:cBhvr additive="base">
                                        <p:cTn id="60" dur="500"/>
                                        <p:tgtEl>
                                          <p:spTgt spid="175112"/>
                                        </p:tgtEl>
                                        <p:attrNameLst>
                                          <p:attrName>ppt_x</p:attrName>
                                        </p:attrNameLst>
                                      </p:cBhvr>
                                      <p:tavLst>
                                        <p:tav tm="0">
                                          <p:val>
                                            <p:strVal val="ppt_x"/>
                                          </p:val>
                                        </p:tav>
                                        <p:tav tm="100000">
                                          <p:val>
                                            <p:strVal val="ppt_x"/>
                                          </p:val>
                                        </p:tav>
                                      </p:tavLst>
                                    </p:anim>
                                    <p:anim calcmode="lin" valueType="num">
                                      <p:cBhvr additive="base">
                                        <p:cTn id="61" dur="500"/>
                                        <p:tgtEl>
                                          <p:spTgt spid="175112"/>
                                        </p:tgtEl>
                                        <p:attrNameLst>
                                          <p:attrName>ppt_y</p:attrName>
                                        </p:attrNameLst>
                                      </p:cBhvr>
                                      <p:tavLst>
                                        <p:tav tm="0">
                                          <p:val>
                                            <p:strVal val="ppt_y"/>
                                          </p:val>
                                        </p:tav>
                                        <p:tav tm="100000">
                                          <p:val>
                                            <p:strVal val="1+ppt_h/2"/>
                                          </p:val>
                                        </p:tav>
                                      </p:tavLst>
                                    </p:anim>
                                    <p:set>
                                      <p:cBhvr>
                                        <p:cTn id="62" dur="1" fill="hold">
                                          <p:stCondLst>
                                            <p:cond delay="499"/>
                                          </p:stCondLst>
                                        </p:cTn>
                                        <p:tgtEl>
                                          <p:spTgt spid="175112"/>
                                        </p:tgtEl>
                                        <p:attrNameLst>
                                          <p:attrName>style.visibility</p:attrName>
                                        </p:attrNameLst>
                                      </p:cBhvr>
                                      <p:to>
                                        <p:strVal val="hidden"/>
                                      </p:to>
                                    </p:set>
                                  </p:childTnLst>
                                </p:cTn>
                              </p:par>
                              <p:par>
                                <p:cTn id="63" presetID="2" presetClass="exit" presetSubtype="4" fill="hold" grpId="1" nodeType="withEffect">
                                  <p:stCondLst>
                                    <p:cond delay="0"/>
                                  </p:stCondLst>
                                  <p:childTnLst>
                                    <p:anim calcmode="lin" valueType="num">
                                      <p:cBhvr additive="base">
                                        <p:cTn id="64" dur="500"/>
                                        <p:tgtEl>
                                          <p:spTgt spid="175111"/>
                                        </p:tgtEl>
                                        <p:attrNameLst>
                                          <p:attrName>ppt_x</p:attrName>
                                        </p:attrNameLst>
                                      </p:cBhvr>
                                      <p:tavLst>
                                        <p:tav tm="0">
                                          <p:val>
                                            <p:strVal val="ppt_x"/>
                                          </p:val>
                                        </p:tav>
                                        <p:tav tm="100000">
                                          <p:val>
                                            <p:strVal val="ppt_x"/>
                                          </p:val>
                                        </p:tav>
                                      </p:tavLst>
                                    </p:anim>
                                    <p:anim calcmode="lin" valueType="num">
                                      <p:cBhvr additive="base">
                                        <p:cTn id="65" dur="500"/>
                                        <p:tgtEl>
                                          <p:spTgt spid="175111"/>
                                        </p:tgtEl>
                                        <p:attrNameLst>
                                          <p:attrName>ppt_y</p:attrName>
                                        </p:attrNameLst>
                                      </p:cBhvr>
                                      <p:tavLst>
                                        <p:tav tm="0">
                                          <p:val>
                                            <p:strVal val="ppt_y"/>
                                          </p:val>
                                        </p:tav>
                                        <p:tav tm="100000">
                                          <p:val>
                                            <p:strVal val="1+ppt_h/2"/>
                                          </p:val>
                                        </p:tav>
                                      </p:tavLst>
                                    </p:anim>
                                    <p:set>
                                      <p:cBhvr>
                                        <p:cTn id="66" dur="1" fill="hold">
                                          <p:stCondLst>
                                            <p:cond delay="499"/>
                                          </p:stCondLst>
                                        </p:cTn>
                                        <p:tgtEl>
                                          <p:spTgt spid="175111"/>
                                        </p:tgtEl>
                                        <p:attrNameLst>
                                          <p:attrName>style.visibility</p:attrName>
                                        </p:attrNameLst>
                                      </p:cBhvr>
                                      <p:to>
                                        <p:strVal val="hidden"/>
                                      </p:to>
                                    </p:set>
                                  </p:childTnLst>
                                </p:cTn>
                              </p:par>
                              <p:par>
                                <p:cTn id="67" presetID="2" presetClass="exit" presetSubtype="4" fill="hold" grpId="1" nodeType="withEffect">
                                  <p:stCondLst>
                                    <p:cond delay="0"/>
                                  </p:stCondLst>
                                  <p:childTnLst>
                                    <p:anim calcmode="lin" valueType="num">
                                      <p:cBhvr additive="base">
                                        <p:cTn id="68" dur="500"/>
                                        <p:tgtEl>
                                          <p:spTgt spid="175110"/>
                                        </p:tgtEl>
                                        <p:attrNameLst>
                                          <p:attrName>ppt_x</p:attrName>
                                        </p:attrNameLst>
                                      </p:cBhvr>
                                      <p:tavLst>
                                        <p:tav tm="0">
                                          <p:val>
                                            <p:strVal val="ppt_x"/>
                                          </p:val>
                                        </p:tav>
                                        <p:tav tm="100000">
                                          <p:val>
                                            <p:strVal val="ppt_x"/>
                                          </p:val>
                                        </p:tav>
                                      </p:tavLst>
                                    </p:anim>
                                    <p:anim calcmode="lin" valueType="num">
                                      <p:cBhvr additive="base">
                                        <p:cTn id="69" dur="500"/>
                                        <p:tgtEl>
                                          <p:spTgt spid="175110"/>
                                        </p:tgtEl>
                                        <p:attrNameLst>
                                          <p:attrName>ppt_y</p:attrName>
                                        </p:attrNameLst>
                                      </p:cBhvr>
                                      <p:tavLst>
                                        <p:tav tm="0">
                                          <p:val>
                                            <p:strVal val="ppt_y"/>
                                          </p:val>
                                        </p:tav>
                                        <p:tav tm="100000">
                                          <p:val>
                                            <p:strVal val="1+ppt_h/2"/>
                                          </p:val>
                                        </p:tav>
                                      </p:tavLst>
                                    </p:anim>
                                    <p:set>
                                      <p:cBhvr>
                                        <p:cTn id="70" dur="1" fill="hold">
                                          <p:stCondLst>
                                            <p:cond delay="499"/>
                                          </p:stCondLst>
                                        </p:cTn>
                                        <p:tgtEl>
                                          <p:spTgt spid="175110"/>
                                        </p:tgtEl>
                                        <p:attrNameLst>
                                          <p:attrName>style.visibility</p:attrName>
                                        </p:attrNameLst>
                                      </p:cBhvr>
                                      <p:to>
                                        <p:strVal val="hidden"/>
                                      </p:to>
                                    </p:set>
                                  </p:childTnLst>
                                </p:cTn>
                              </p:par>
                              <p:par>
                                <p:cTn id="71" presetID="2" presetClass="exit" presetSubtype="4" fill="hold" grpId="1" nodeType="withEffect">
                                  <p:stCondLst>
                                    <p:cond delay="0"/>
                                  </p:stCondLst>
                                  <p:childTnLst>
                                    <p:anim calcmode="lin" valueType="num">
                                      <p:cBhvr additive="base">
                                        <p:cTn id="72" dur="500"/>
                                        <p:tgtEl>
                                          <p:spTgt spid="175109"/>
                                        </p:tgtEl>
                                        <p:attrNameLst>
                                          <p:attrName>ppt_x</p:attrName>
                                        </p:attrNameLst>
                                      </p:cBhvr>
                                      <p:tavLst>
                                        <p:tav tm="0">
                                          <p:val>
                                            <p:strVal val="ppt_x"/>
                                          </p:val>
                                        </p:tav>
                                        <p:tav tm="100000">
                                          <p:val>
                                            <p:strVal val="ppt_x"/>
                                          </p:val>
                                        </p:tav>
                                      </p:tavLst>
                                    </p:anim>
                                    <p:anim calcmode="lin" valueType="num">
                                      <p:cBhvr additive="base">
                                        <p:cTn id="73" dur="500"/>
                                        <p:tgtEl>
                                          <p:spTgt spid="175109"/>
                                        </p:tgtEl>
                                        <p:attrNameLst>
                                          <p:attrName>ppt_y</p:attrName>
                                        </p:attrNameLst>
                                      </p:cBhvr>
                                      <p:tavLst>
                                        <p:tav tm="0">
                                          <p:val>
                                            <p:strVal val="ppt_y"/>
                                          </p:val>
                                        </p:tav>
                                        <p:tav tm="100000">
                                          <p:val>
                                            <p:strVal val="1+ppt_h/2"/>
                                          </p:val>
                                        </p:tav>
                                      </p:tavLst>
                                    </p:anim>
                                    <p:set>
                                      <p:cBhvr>
                                        <p:cTn id="74" dur="1" fill="hold">
                                          <p:stCondLst>
                                            <p:cond delay="499"/>
                                          </p:stCondLst>
                                        </p:cTn>
                                        <p:tgtEl>
                                          <p:spTgt spid="175109"/>
                                        </p:tgtEl>
                                        <p:attrNameLst>
                                          <p:attrName>style.visibility</p:attrName>
                                        </p:attrNameLst>
                                      </p:cBhvr>
                                      <p:to>
                                        <p:strVal val="hidden"/>
                                      </p:to>
                                    </p:set>
                                  </p:childTnLst>
                                </p:cTn>
                              </p:par>
                              <p:par>
                                <p:cTn id="75" presetID="2" presetClass="exit" presetSubtype="4" fill="hold" grpId="1" nodeType="withEffect">
                                  <p:stCondLst>
                                    <p:cond delay="0"/>
                                  </p:stCondLst>
                                  <p:childTnLst>
                                    <p:anim calcmode="lin" valueType="num">
                                      <p:cBhvr additive="base">
                                        <p:cTn id="76" dur="500"/>
                                        <p:tgtEl>
                                          <p:spTgt spid="175108"/>
                                        </p:tgtEl>
                                        <p:attrNameLst>
                                          <p:attrName>ppt_x</p:attrName>
                                        </p:attrNameLst>
                                      </p:cBhvr>
                                      <p:tavLst>
                                        <p:tav tm="0">
                                          <p:val>
                                            <p:strVal val="ppt_x"/>
                                          </p:val>
                                        </p:tav>
                                        <p:tav tm="100000">
                                          <p:val>
                                            <p:strVal val="ppt_x"/>
                                          </p:val>
                                        </p:tav>
                                      </p:tavLst>
                                    </p:anim>
                                    <p:anim calcmode="lin" valueType="num">
                                      <p:cBhvr additive="base">
                                        <p:cTn id="77" dur="500"/>
                                        <p:tgtEl>
                                          <p:spTgt spid="175108"/>
                                        </p:tgtEl>
                                        <p:attrNameLst>
                                          <p:attrName>ppt_y</p:attrName>
                                        </p:attrNameLst>
                                      </p:cBhvr>
                                      <p:tavLst>
                                        <p:tav tm="0">
                                          <p:val>
                                            <p:strVal val="ppt_y"/>
                                          </p:val>
                                        </p:tav>
                                        <p:tav tm="100000">
                                          <p:val>
                                            <p:strVal val="1+ppt_h/2"/>
                                          </p:val>
                                        </p:tav>
                                      </p:tavLst>
                                    </p:anim>
                                    <p:set>
                                      <p:cBhvr>
                                        <p:cTn id="78" dur="1" fill="hold">
                                          <p:stCondLst>
                                            <p:cond delay="499"/>
                                          </p:stCondLst>
                                        </p:cTn>
                                        <p:tgtEl>
                                          <p:spTgt spid="175108"/>
                                        </p:tgtEl>
                                        <p:attrNameLst>
                                          <p:attrName>style.visibility</p:attrName>
                                        </p:attrNameLst>
                                      </p:cBhvr>
                                      <p:to>
                                        <p:strVal val="hidden"/>
                                      </p:to>
                                    </p:set>
                                  </p:childTnLst>
                                </p:cTn>
                              </p:par>
                              <p:par>
                                <p:cTn id="79" presetID="2" presetClass="exit" presetSubtype="4" fill="hold" grpId="1" nodeType="withEffect">
                                  <p:stCondLst>
                                    <p:cond delay="0"/>
                                  </p:stCondLst>
                                  <p:childTnLst>
                                    <p:anim calcmode="lin" valueType="num">
                                      <p:cBhvr additive="base">
                                        <p:cTn id="80" dur="500"/>
                                        <p:tgtEl>
                                          <p:spTgt spid="175107"/>
                                        </p:tgtEl>
                                        <p:attrNameLst>
                                          <p:attrName>ppt_x</p:attrName>
                                        </p:attrNameLst>
                                      </p:cBhvr>
                                      <p:tavLst>
                                        <p:tav tm="0">
                                          <p:val>
                                            <p:strVal val="ppt_x"/>
                                          </p:val>
                                        </p:tav>
                                        <p:tav tm="100000">
                                          <p:val>
                                            <p:strVal val="ppt_x"/>
                                          </p:val>
                                        </p:tav>
                                      </p:tavLst>
                                    </p:anim>
                                    <p:anim calcmode="lin" valueType="num">
                                      <p:cBhvr additive="base">
                                        <p:cTn id="81" dur="500"/>
                                        <p:tgtEl>
                                          <p:spTgt spid="175107"/>
                                        </p:tgtEl>
                                        <p:attrNameLst>
                                          <p:attrName>ppt_y</p:attrName>
                                        </p:attrNameLst>
                                      </p:cBhvr>
                                      <p:tavLst>
                                        <p:tav tm="0">
                                          <p:val>
                                            <p:strVal val="ppt_y"/>
                                          </p:val>
                                        </p:tav>
                                        <p:tav tm="100000">
                                          <p:val>
                                            <p:strVal val="1+ppt_h/2"/>
                                          </p:val>
                                        </p:tav>
                                      </p:tavLst>
                                    </p:anim>
                                    <p:set>
                                      <p:cBhvr>
                                        <p:cTn id="82" dur="1" fill="hold">
                                          <p:stCondLst>
                                            <p:cond delay="499"/>
                                          </p:stCondLst>
                                        </p:cTn>
                                        <p:tgtEl>
                                          <p:spTgt spid="175107"/>
                                        </p:tgtEl>
                                        <p:attrNameLst>
                                          <p:attrName>style.visibility</p:attrName>
                                        </p:attrNameLst>
                                      </p:cBhvr>
                                      <p:to>
                                        <p:strVal val="hidden"/>
                                      </p:to>
                                    </p:set>
                                  </p:childTnLst>
                                </p:cTn>
                              </p:par>
                              <p:par>
                                <p:cTn id="83" presetID="2" presetClass="exit" presetSubtype="4" fill="hold" grpId="1" nodeType="withEffect">
                                  <p:stCondLst>
                                    <p:cond delay="0"/>
                                  </p:stCondLst>
                                  <p:childTnLst>
                                    <p:anim calcmode="lin" valueType="num">
                                      <p:cBhvr additive="base">
                                        <p:cTn id="84" dur="500"/>
                                        <p:tgtEl>
                                          <p:spTgt spid="175106"/>
                                        </p:tgtEl>
                                        <p:attrNameLst>
                                          <p:attrName>ppt_x</p:attrName>
                                        </p:attrNameLst>
                                      </p:cBhvr>
                                      <p:tavLst>
                                        <p:tav tm="0">
                                          <p:val>
                                            <p:strVal val="ppt_x"/>
                                          </p:val>
                                        </p:tav>
                                        <p:tav tm="100000">
                                          <p:val>
                                            <p:strVal val="ppt_x"/>
                                          </p:val>
                                        </p:tav>
                                      </p:tavLst>
                                    </p:anim>
                                    <p:anim calcmode="lin" valueType="num">
                                      <p:cBhvr additive="base">
                                        <p:cTn id="85" dur="500"/>
                                        <p:tgtEl>
                                          <p:spTgt spid="175106"/>
                                        </p:tgtEl>
                                        <p:attrNameLst>
                                          <p:attrName>ppt_y</p:attrName>
                                        </p:attrNameLst>
                                      </p:cBhvr>
                                      <p:tavLst>
                                        <p:tav tm="0">
                                          <p:val>
                                            <p:strVal val="ppt_y"/>
                                          </p:val>
                                        </p:tav>
                                        <p:tav tm="100000">
                                          <p:val>
                                            <p:strVal val="1+ppt_h/2"/>
                                          </p:val>
                                        </p:tav>
                                      </p:tavLst>
                                    </p:anim>
                                    <p:set>
                                      <p:cBhvr>
                                        <p:cTn id="86" dur="1" fill="hold">
                                          <p:stCondLst>
                                            <p:cond delay="499"/>
                                          </p:stCondLst>
                                        </p:cTn>
                                        <p:tgtEl>
                                          <p:spTgt spid="175106"/>
                                        </p:tgtEl>
                                        <p:attrNameLst>
                                          <p:attrName>style.visibility</p:attrName>
                                        </p:attrNameLst>
                                      </p:cBhvr>
                                      <p:to>
                                        <p:strVal val="hidden"/>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25" presetClass="entr" presetSubtype="0" fill="hold" grpId="0" nodeType="clickEffect">
                                  <p:stCondLst>
                                    <p:cond delay="0"/>
                                  </p:stCondLst>
                                  <p:childTnLst>
                                    <p:set>
                                      <p:cBhvr>
                                        <p:cTn id="90" dur="1" fill="hold">
                                          <p:stCondLst>
                                            <p:cond delay="0"/>
                                          </p:stCondLst>
                                        </p:cTn>
                                        <p:tgtEl>
                                          <p:spTgt spid="175113"/>
                                        </p:tgtEl>
                                        <p:attrNameLst>
                                          <p:attrName>style.visibility</p:attrName>
                                        </p:attrNameLst>
                                      </p:cBhvr>
                                      <p:to>
                                        <p:strVal val="visible"/>
                                      </p:to>
                                    </p:set>
                                    <p:anim calcmode="lin" valueType="num">
                                      <p:cBhvr>
                                        <p:cTn id="91" dur="500" decel="50000" fill="hold">
                                          <p:stCondLst>
                                            <p:cond delay="0"/>
                                          </p:stCondLst>
                                        </p:cTn>
                                        <p:tgtEl>
                                          <p:spTgt spid="175113"/>
                                        </p:tgtEl>
                                        <p:attrNameLst>
                                          <p:attrName>style.rotation</p:attrName>
                                        </p:attrNameLst>
                                      </p:cBhvr>
                                      <p:tavLst>
                                        <p:tav tm="0">
                                          <p:val>
                                            <p:fltVal val="-90"/>
                                          </p:val>
                                        </p:tav>
                                        <p:tav tm="100000">
                                          <p:val>
                                            <p:fltVal val="0"/>
                                          </p:val>
                                        </p:tav>
                                      </p:tavLst>
                                    </p:anim>
                                    <p:anim calcmode="lin" valueType="num">
                                      <p:cBhvr>
                                        <p:cTn id="92" dur="500" decel="50000" fill="hold">
                                          <p:stCondLst>
                                            <p:cond delay="0"/>
                                          </p:stCondLst>
                                        </p:cTn>
                                        <p:tgtEl>
                                          <p:spTgt spid="175113"/>
                                        </p:tgtEl>
                                        <p:attrNameLst>
                                          <p:attrName>ppt_w</p:attrName>
                                        </p:attrNameLst>
                                      </p:cBhvr>
                                      <p:tavLst>
                                        <p:tav tm="0">
                                          <p:val>
                                            <p:strVal val="#ppt_w"/>
                                          </p:val>
                                        </p:tav>
                                        <p:tav tm="100000">
                                          <p:val>
                                            <p:strVal val="#ppt_w*.05"/>
                                          </p:val>
                                        </p:tav>
                                      </p:tavLst>
                                    </p:anim>
                                    <p:anim calcmode="lin" valueType="num">
                                      <p:cBhvr>
                                        <p:cTn id="93" dur="500" accel="50000" fill="hold">
                                          <p:stCondLst>
                                            <p:cond delay="500"/>
                                          </p:stCondLst>
                                        </p:cTn>
                                        <p:tgtEl>
                                          <p:spTgt spid="175113"/>
                                        </p:tgtEl>
                                        <p:attrNameLst>
                                          <p:attrName>ppt_w</p:attrName>
                                        </p:attrNameLst>
                                      </p:cBhvr>
                                      <p:tavLst>
                                        <p:tav tm="0">
                                          <p:val>
                                            <p:strVal val="#ppt_w*.05"/>
                                          </p:val>
                                        </p:tav>
                                        <p:tav tm="100000">
                                          <p:val>
                                            <p:strVal val="#ppt_w"/>
                                          </p:val>
                                        </p:tav>
                                      </p:tavLst>
                                    </p:anim>
                                    <p:anim calcmode="lin" valueType="num">
                                      <p:cBhvr>
                                        <p:cTn id="94" dur="1000" fill="hold"/>
                                        <p:tgtEl>
                                          <p:spTgt spid="175113"/>
                                        </p:tgtEl>
                                        <p:attrNameLst>
                                          <p:attrName>ppt_h</p:attrName>
                                        </p:attrNameLst>
                                      </p:cBhvr>
                                      <p:tavLst>
                                        <p:tav tm="0">
                                          <p:val>
                                            <p:strVal val="#ppt_h"/>
                                          </p:val>
                                        </p:tav>
                                        <p:tav tm="100000">
                                          <p:val>
                                            <p:strVal val="#ppt_h"/>
                                          </p:val>
                                        </p:tav>
                                      </p:tavLst>
                                    </p:anim>
                                    <p:anim calcmode="lin" valueType="num">
                                      <p:cBhvr>
                                        <p:cTn id="95" dur="500" decel="50000" fill="hold">
                                          <p:stCondLst>
                                            <p:cond delay="0"/>
                                          </p:stCondLst>
                                        </p:cTn>
                                        <p:tgtEl>
                                          <p:spTgt spid="175113"/>
                                        </p:tgtEl>
                                        <p:attrNameLst>
                                          <p:attrName>ppt_x</p:attrName>
                                        </p:attrNameLst>
                                      </p:cBhvr>
                                      <p:tavLst>
                                        <p:tav tm="0">
                                          <p:val>
                                            <p:strVal val="#ppt_x+.4"/>
                                          </p:val>
                                        </p:tav>
                                        <p:tav tm="100000">
                                          <p:val>
                                            <p:strVal val="#ppt_x"/>
                                          </p:val>
                                        </p:tav>
                                      </p:tavLst>
                                    </p:anim>
                                    <p:anim calcmode="lin" valueType="num">
                                      <p:cBhvr>
                                        <p:cTn id="96" dur="500" decel="50000" fill="hold">
                                          <p:stCondLst>
                                            <p:cond delay="0"/>
                                          </p:stCondLst>
                                        </p:cTn>
                                        <p:tgtEl>
                                          <p:spTgt spid="175113"/>
                                        </p:tgtEl>
                                        <p:attrNameLst>
                                          <p:attrName>ppt_y</p:attrName>
                                        </p:attrNameLst>
                                      </p:cBhvr>
                                      <p:tavLst>
                                        <p:tav tm="0">
                                          <p:val>
                                            <p:strVal val="#ppt_y-.2"/>
                                          </p:val>
                                        </p:tav>
                                        <p:tav tm="100000">
                                          <p:val>
                                            <p:strVal val="#ppt_y+.1"/>
                                          </p:val>
                                        </p:tav>
                                      </p:tavLst>
                                    </p:anim>
                                    <p:anim calcmode="lin" valueType="num">
                                      <p:cBhvr>
                                        <p:cTn id="97" dur="500" accel="50000" fill="hold">
                                          <p:stCondLst>
                                            <p:cond delay="500"/>
                                          </p:stCondLst>
                                        </p:cTn>
                                        <p:tgtEl>
                                          <p:spTgt spid="175113"/>
                                        </p:tgtEl>
                                        <p:attrNameLst>
                                          <p:attrName>ppt_y</p:attrName>
                                        </p:attrNameLst>
                                      </p:cBhvr>
                                      <p:tavLst>
                                        <p:tav tm="0">
                                          <p:val>
                                            <p:strVal val="#ppt_y+.1"/>
                                          </p:val>
                                        </p:tav>
                                        <p:tav tm="100000">
                                          <p:val>
                                            <p:strVal val="#ppt_y"/>
                                          </p:val>
                                        </p:tav>
                                      </p:tavLst>
                                    </p:anim>
                                    <p:animEffect transition="in" filter="fade">
                                      <p:cBhvr>
                                        <p:cTn id="98" dur="1000" decel="50000">
                                          <p:stCondLst>
                                            <p:cond delay="0"/>
                                          </p:stCondLst>
                                        </p:cTn>
                                        <p:tgtEl>
                                          <p:spTgt spid="175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6" grpId="0"/>
      <p:bldP spid="175106" grpId="1"/>
      <p:bldP spid="175107" grpId="0"/>
      <p:bldP spid="175107" grpId="1"/>
      <p:bldP spid="175108" grpId="0"/>
      <p:bldP spid="175108" grpId="1"/>
      <p:bldP spid="175109" grpId="0"/>
      <p:bldP spid="175109" grpId="1"/>
      <p:bldP spid="175110" grpId="0"/>
      <p:bldP spid="175110" grpId="1"/>
      <p:bldP spid="175111" grpId="0"/>
      <p:bldP spid="175111" grpId="1"/>
      <p:bldP spid="175112" grpId="0"/>
      <p:bldP spid="175112" grpId="1"/>
      <p:bldP spid="175113"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9"/>
          <p:cNvSpPr>
            <a:spLocks noGrp="1" noChangeArrowheads="1"/>
          </p:cNvSpPr>
          <p:nvPr>
            <p:ph type="dt" sz="half" idx="2"/>
          </p:nvPr>
        </p:nvSpPr>
        <p:spPr/>
        <p:txBody>
          <a:bodyPr/>
          <a:lstStyle/>
          <a:p>
            <a:fld id="{64CDF104-CA3D-4F94-86B8-057B54306398}" type="datetime1">
              <a:rPr lang="en-US" altLang="en-US"/>
              <a:pPr/>
              <a:t>5/15/2017</a:t>
            </a:fld>
            <a:endParaRPr lang="en-US" altLang="en-US"/>
          </a:p>
        </p:txBody>
      </p:sp>
      <p:sp>
        <p:nvSpPr>
          <p:cNvPr id="13" name="Rectangle 11"/>
          <p:cNvSpPr>
            <a:spLocks noGrp="1" noChangeArrowheads="1"/>
          </p:cNvSpPr>
          <p:nvPr>
            <p:ph type="sldNum" sz="quarter" idx="4"/>
          </p:nvPr>
        </p:nvSpPr>
        <p:spPr/>
        <p:txBody>
          <a:bodyPr/>
          <a:lstStyle/>
          <a:p>
            <a:fld id="{AEFD198E-0B5B-4A89-B40F-CCD201AEAC44}" type="slidenum">
              <a:rPr lang="en-US" altLang="en-US"/>
              <a:pPr/>
              <a:t>102</a:t>
            </a:fld>
            <a:endParaRPr lang="en-US" altLang="en-US"/>
          </a:p>
        </p:txBody>
      </p:sp>
      <p:pic>
        <p:nvPicPr>
          <p:cNvPr id="94221" name="Picture 13" descr="KIF_1661"/>
          <p:cNvPicPr>
            <a:picLocks noChangeAspect="1" noChangeArrowheads="1"/>
          </p:cNvPicPr>
          <p:nvPr/>
        </p:nvPicPr>
        <p:blipFill>
          <a:blip r:embed="rId3" cstate="print">
            <a:lum bright="18000"/>
            <a:extLst>
              <a:ext uri="{28A0092B-C50C-407E-A947-70E740481C1C}">
                <a14:useLocalDpi xmlns:a14="http://schemas.microsoft.com/office/drawing/2010/main" val="0"/>
              </a:ext>
            </a:extLst>
          </a:blip>
          <a:srcRect/>
          <a:stretch>
            <a:fillRect/>
          </a:stretch>
        </p:blipFill>
        <p:spPr bwMode="auto">
          <a:xfrm>
            <a:off x="0" y="4322763"/>
            <a:ext cx="4140200" cy="2481262"/>
          </a:xfrm>
          <a:prstGeom prst="rect">
            <a:avLst/>
          </a:prstGeom>
          <a:noFill/>
          <a:extLst>
            <a:ext uri="{909E8E84-426E-40DD-AFC4-6F175D3DCCD1}">
              <a14:hiddenFill xmlns:a14="http://schemas.microsoft.com/office/drawing/2010/main">
                <a:solidFill>
                  <a:srgbClr val="FFFFFF"/>
                </a:solidFill>
              </a14:hiddenFill>
            </a:ext>
          </a:extLst>
        </p:spPr>
      </p:pic>
      <p:pic>
        <p:nvPicPr>
          <p:cNvPr id="94222" name="Picture 14" descr="KIF_1663"/>
          <p:cNvPicPr>
            <a:picLocks noChangeAspect="1" noChangeArrowheads="1"/>
          </p:cNvPicPr>
          <p:nvPr/>
        </p:nvPicPr>
        <p:blipFill>
          <a:blip r:embed="rId4" cstate="print">
            <a:lum bright="12000"/>
            <a:extLst>
              <a:ext uri="{28A0092B-C50C-407E-A947-70E740481C1C}">
                <a14:useLocalDpi xmlns:a14="http://schemas.microsoft.com/office/drawing/2010/main" val="0"/>
              </a:ext>
            </a:extLst>
          </a:blip>
          <a:srcRect/>
          <a:stretch>
            <a:fillRect/>
          </a:stretch>
        </p:blipFill>
        <p:spPr bwMode="auto">
          <a:xfrm>
            <a:off x="3635375" y="0"/>
            <a:ext cx="2663825" cy="1484313"/>
          </a:xfrm>
          <a:prstGeom prst="rect">
            <a:avLst/>
          </a:prstGeom>
          <a:noFill/>
          <a:extLst>
            <a:ext uri="{909E8E84-426E-40DD-AFC4-6F175D3DCCD1}">
              <a14:hiddenFill xmlns:a14="http://schemas.microsoft.com/office/drawing/2010/main">
                <a:solidFill>
                  <a:srgbClr val="FFFFFF"/>
                </a:solidFill>
              </a14:hiddenFill>
            </a:ext>
          </a:extLst>
        </p:spPr>
      </p:pic>
      <p:pic>
        <p:nvPicPr>
          <p:cNvPr id="94223" name="Picture 15" descr="KIF_1511"/>
          <p:cNvPicPr>
            <a:picLocks noChangeAspect="1" noChangeArrowheads="1"/>
          </p:cNvPicPr>
          <p:nvPr/>
        </p:nvPicPr>
        <p:blipFill>
          <a:blip r:embed="rId5" cstate="print">
            <a:lum bright="24000"/>
            <a:extLst>
              <a:ext uri="{28A0092B-C50C-407E-A947-70E740481C1C}">
                <a14:useLocalDpi xmlns:a14="http://schemas.microsoft.com/office/drawing/2010/main" val="0"/>
              </a:ext>
            </a:extLst>
          </a:blip>
          <a:srcRect/>
          <a:stretch>
            <a:fillRect/>
          </a:stretch>
        </p:blipFill>
        <p:spPr bwMode="auto">
          <a:xfrm>
            <a:off x="6119813" y="4814888"/>
            <a:ext cx="3024187" cy="2043112"/>
          </a:xfrm>
          <a:prstGeom prst="rect">
            <a:avLst/>
          </a:prstGeom>
          <a:noFill/>
          <a:extLst>
            <a:ext uri="{909E8E84-426E-40DD-AFC4-6F175D3DCCD1}">
              <a14:hiddenFill xmlns:a14="http://schemas.microsoft.com/office/drawing/2010/main">
                <a:solidFill>
                  <a:srgbClr val="FFFFFF"/>
                </a:solidFill>
              </a14:hiddenFill>
            </a:ext>
          </a:extLst>
        </p:spPr>
      </p:pic>
      <p:pic>
        <p:nvPicPr>
          <p:cNvPr id="94224" name="Picture 16" descr="acsr"/>
          <p:cNvPicPr>
            <a:picLocks noChangeAspect="1" noChangeArrowheads="1"/>
          </p:cNvPicPr>
          <p:nvPr/>
        </p:nvPicPr>
        <p:blipFill>
          <a:blip r:embed="rId6">
            <a:lum bright="18000"/>
            <a:extLst>
              <a:ext uri="{28A0092B-C50C-407E-A947-70E740481C1C}">
                <a14:useLocalDpi xmlns:a14="http://schemas.microsoft.com/office/drawing/2010/main" val="0"/>
              </a:ext>
            </a:extLst>
          </a:blip>
          <a:srcRect/>
          <a:stretch>
            <a:fillRect/>
          </a:stretch>
        </p:blipFill>
        <p:spPr bwMode="auto">
          <a:xfrm>
            <a:off x="0" y="0"/>
            <a:ext cx="3708400" cy="1484313"/>
          </a:xfrm>
          <a:prstGeom prst="rect">
            <a:avLst/>
          </a:prstGeom>
          <a:noFill/>
          <a:extLst>
            <a:ext uri="{909E8E84-426E-40DD-AFC4-6F175D3DCCD1}">
              <a14:hiddenFill xmlns:a14="http://schemas.microsoft.com/office/drawing/2010/main">
                <a:solidFill>
                  <a:srgbClr val="FFFFFF"/>
                </a:solidFill>
              </a14:hiddenFill>
            </a:ext>
          </a:extLst>
        </p:spPr>
      </p:pic>
      <p:pic>
        <p:nvPicPr>
          <p:cNvPr id="94226" name="Picture 18" descr="nya"/>
          <p:cNvPicPr>
            <a:picLocks noChangeAspect="1" noChangeArrowheads="1"/>
          </p:cNvPicPr>
          <p:nvPr/>
        </p:nvPicPr>
        <p:blipFill>
          <a:blip r:embed="rId7">
            <a:lum bright="12000"/>
            <a:extLst>
              <a:ext uri="{28A0092B-C50C-407E-A947-70E740481C1C}">
                <a14:useLocalDpi xmlns:a14="http://schemas.microsoft.com/office/drawing/2010/main" val="0"/>
              </a:ext>
            </a:extLst>
          </a:blip>
          <a:srcRect/>
          <a:stretch>
            <a:fillRect/>
          </a:stretch>
        </p:blipFill>
        <p:spPr bwMode="auto">
          <a:xfrm>
            <a:off x="0" y="2997200"/>
            <a:ext cx="3995738" cy="1417638"/>
          </a:xfrm>
          <a:prstGeom prst="rect">
            <a:avLst/>
          </a:prstGeom>
          <a:noFill/>
          <a:extLst>
            <a:ext uri="{909E8E84-426E-40DD-AFC4-6F175D3DCCD1}">
              <a14:hiddenFill xmlns:a14="http://schemas.microsoft.com/office/drawing/2010/main">
                <a:solidFill>
                  <a:srgbClr val="FFFFFF"/>
                </a:solidFill>
              </a14:hiddenFill>
            </a:ext>
          </a:extLst>
        </p:spPr>
      </p:pic>
      <p:pic>
        <p:nvPicPr>
          <p:cNvPr id="94227" name="Picture 19" descr="xlpe"/>
          <p:cNvPicPr>
            <a:picLocks noChangeAspect="1" noChangeArrowheads="1"/>
          </p:cNvPicPr>
          <p:nvPr/>
        </p:nvPicPr>
        <p:blipFill>
          <a:blip r:embed="rId8">
            <a:lum bright="18000"/>
            <a:extLst>
              <a:ext uri="{28A0092B-C50C-407E-A947-70E740481C1C}">
                <a14:useLocalDpi xmlns:a14="http://schemas.microsoft.com/office/drawing/2010/main" val="0"/>
              </a:ext>
            </a:extLst>
          </a:blip>
          <a:srcRect/>
          <a:stretch>
            <a:fillRect/>
          </a:stretch>
        </p:blipFill>
        <p:spPr bwMode="auto">
          <a:xfrm>
            <a:off x="4140200" y="4292600"/>
            <a:ext cx="1979613" cy="2565400"/>
          </a:xfrm>
          <a:prstGeom prst="rect">
            <a:avLst/>
          </a:prstGeom>
          <a:noFill/>
          <a:extLst>
            <a:ext uri="{909E8E84-426E-40DD-AFC4-6F175D3DCCD1}">
              <a14:hiddenFill xmlns:a14="http://schemas.microsoft.com/office/drawing/2010/main">
                <a:solidFill>
                  <a:srgbClr val="FFFFFF"/>
                </a:solidFill>
              </a14:hiddenFill>
            </a:ext>
          </a:extLst>
        </p:spPr>
      </p:pic>
      <p:pic>
        <p:nvPicPr>
          <p:cNvPr id="94228" name="Picture 20" descr="nym"/>
          <p:cNvPicPr>
            <a:picLocks noChangeAspect="1" noChangeArrowheads="1"/>
          </p:cNvPicPr>
          <p:nvPr/>
        </p:nvPicPr>
        <p:blipFill>
          <a:blip r:embed="rId9">
            <a:lum bright="18000"/>
            <a:extLst>
              <a:ext uri="{28A0092B-C50C-407E-A947-70E740481C1C}">
                <a14:useLocalDpi xmlns:a14="http://schemas.microsoft.com/office/drawing/2010/main" val="0"/>
              </a:ext>
            </a:extLst>
          </a:blip>
          <a:srcRect/>
          <a:stretch>
            <a:fillRect/>
          </a:stretch>
        </p:blipFill>
        <p:spPr bwMode="auto">
          <a:xfrm>
            <a:off x="3887788" y="2997200"/>
            <a:ext cx="5256212" cy="1727200"/>
          </a:xfrm>
          <a:prstGeom prst="rect">
            <a:avLst/>
          </a:prstGeom>
          <a:noFill/>
          <a:extLst>
            <a:ext uri="{909E8E84-426E-40DD-AFC4-6F175D3DCCD1}">
              <a14:hiddenFill xmlns:a14="http://schemas.microsoft.com/office/drawing/2010/main">
                <a:solidFill>
                  <a:srgbClr val="FFFFFF"/>
                </a:solidFill>
              </a14:hiddenFill>
            </a:ext>
          </a:extLst>
        </p:spPr>
      </p:pic>
      <p:pic>
        <p:nvPicPr>
          <p:cNvPr id="94229" name="Picture 21" descr="nyfgby"/>
          <p:cNvPicPr>
            <a:picLocks noChangeAspect="1" noChangeArrowheads="1"/>
          </p:cNvPicPr>
          <p:nvPr/>
        </p:nvPicPr>
        <p:blipFill>
          <a:blip r:embed="rId10">
            <a:lum bright="24000"/>
            <a:extLst>
              <a:ext uri="{28A0092B-C50C-407E-A947-70E740481C1C}">
                <a14:useLocalDpi xmlns:a14="http://schemas.microsoft.com/office/drawing/2010/main" val="0"/>
              </a:ext>
            </a:extLst>
          </a:blip>
          <a:srcRect/>
          <a:stretch>
            <a:fillRect/>
          </a:stretch>
        </p:blipFill>
        <p:spPr bwMode="auto">
          <a:xfrm>
            <a:off x="5940425" y="0"/>
            <a:ext cx="3203575" cy="1484313"/>
          </a:xfrm>
          <a:prstGeom prst="rect">
            <a:avLst/>
          </a:prstGeom>
          <a:noFill/>
          <a:extLst>
            <a:ext uri="{909E8E84-426E-40DD-AFC4-6F175D3DCCD1}">
              <a14:hiddenFill xmlns:a14="http://schemas.microsoft.com/office/drawing/2010/main">
                <a:solidFill>
                  <a:srgbClr val="FFFFFF"/>
                </a:solidFill>
              </a14:hiddenFill>
            </a:ext>
          </a:extLst>
        </p:spPr>
      </p:pic>
      <p:sp>
        <p:nvSpPr>
          <p:cNvPr id="94230" name="WordArt 22"/>
          <p:cNvSpPr>
            <a:spLocks noChangeArrowheads="1" noChangeShapeType="1" noTextEdit="1"/>
          </p:cNvSpPr>
          <p:nvPr/>
        </p:nvSpPr>
        <p:spPr bwMode="auto">
          <a:xfrm>
            <a:off x="0" y="1557338"/>
            <a:ext cx="8820150" cy="1295400"/>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panose="020B0A04020102020204" pitchFamily="34" charset="0"/>
              </a:rPr>
              <a:t>Fortran</a:t>
            </a:r>
          </a:p>
        </p:txBody>
      </p:sp>
    </p:spTree>
    <p:extLst>
      <p:ext uri="{BB962C8B-B14F-4D97-AF65-F5344CB8AC3E}">
        <p14:creationId xmlns:p14="http://schemas.microsoft.com/office/powerpoint/2010/main" val="3292170159"/>
      </p:ext>
    </p:extLst>
  </p:cSld>
  <p:clrMapOvr>
    <a:masterClrMapping/>
  </p:clrMapOvr>
  <p:transition spd="slow">
    <p:wheel spokes="8"/>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94223"/>
                                        </p:tgtEl>
                                        <p:attrNameLst>
                                          <p:attrName>style.visibility</p:attrName>
                                        </p:attrNameLst>
                                      </p:cBhvr>
                                      <p:to>
                                        <p:strVal val="visible"/>
                                      </p:to>
                                    </p:set>
                                    <p:animEffect transition="in" filter="diamond(in)">
                                      <p:cBhvr>
                                        <p:cTn id="7" dur="2000"/>
                                        <p:tgtEl>
                                          <p:spTgt spid="942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94229"/>
                                        </p:tgtEl>
                                        <p:attrNameLst>
                                          <p:attrName>style.visibility</p:attrName>
                                        </p:attrNameLst>
                                      </p:cBhvr>
                                      <p:to>
                                        <p:strVal val="visible"/>
                                      </p:to>
                                    </p:set>
                                    <p:anim calcmode="lin" valueType="num">
                                      <p:cBhvr>
                                        <p:cTn id="12" dur="1000" fill="hold"/>
                                        <p:tgtEl>
                                          <p:spTgt spid="94229"/>
                                        </p:tgtEl>
                                        <p:attrNameLst>
                                          <p:attrName>ppt_w</p:attrName>
                                        </p:attrNameLst>
                                      </p:cBhvr>
                                      <p:tavLst>
                                        <p:tav tm="0">
                                          <p:val>
                                            <p:fltVal val="0"/>
                                          </p:val>
                                        </p:tav>
                                        <p:tav tm="100000">
                                          <p:val>
                                            <p:strVal val="#ppt_w"/>
                                          </p:val>
                                        </p:tav>
                                      </p:tavLst>
                                    </p:anim>
                                    <p:anim calcmode="lin" valueType="num">
                                      <p:cBhvr>
                                        <p:cTn id="13" dur="1000" fill="hold"/>
                                        <p:tgtEl>
                                          <p:spTgt spid="94229"/>
                                        </p:tgtEl>
                                        <p:attrNameLst>
                                          <p:attrName>ppt_h</p:attrName>
                                        </p:attrNameLst>
                                      </p:cBhvr>
                                      <p:tavLst>
                                        <p:tav tm="0">
                                          <p:val>
                                            <p:fltVal val="0"/>
                                          </p:val>
                                        </p:tav>
                                        <p:tav tm="100000">
                                          <p:val>
                                            <p:strVal val="#ppt_h"/>
                                          </p:val>
                                        </p:tav>
                                      </p:tavLst>
                                    </p:anim>
                                    <p:anim calcmode="lin" valueType="num">
                                      <p:cBhvr>
                                        <p:cTn id="14" dur="1000" fill="hold"/>
                                        <p:tgtEl>
                                          <p:spTgt spid="94229"/>
                                        </p:tgtEl>
                                        <p:attrNameLst>
                                          <p:attrName>style.rotation</p:attrName>
                                        </p:attrNameLst>
                                      </p:cBhvr>
                                      <p:tavLst>
                                        <p:tav tm="0">
                                          <p:val>
                                            <p:fltVal val="90"/>
                                          </p:val>
                                        </p:tav>
                                        <p:tav tm="100000">
                                          <p:val>
                                            <p:fltVal val="0"/>
                                          </p:val>
                                        </p:tav>
                                      </p:tavLst>
                                    </p:anim>
                                    <p:animEffect transition="in" filter="fade">
                                      <p:cBhvr>
                                        <p:cTn id="15" dur="1000"/>
                                        <p:tgtEl>
                                          <p:spTgt spid="9422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3" presetClass="entr" presetSubtype="16" fill="hold" nodeType="clickEffect">
                                  <p:stCondLst>
                                    <p:cond delay="0"/>
                                  </p:stCondLst>
                                  <p:childTnLst>
                                    <p:set>
                                      <p:cBhvr>
                                        <p:cTn id="19" dur="1" fill="hold">
                                          <p:stCondLst>
                                            <p:cond delay="0"/>
                                          </p:stCondLst>
                                        </p:cTn>
                                        <p:tgtEl>
                                          <p:spTgt spid="94221"/>
                                        </p:tgtEl>
                                        <p:attrNameLst>
                                          <p:attrName>style.visibility</p:attrName>
                                        </p:attrNameLst>
                                      </p:cBhvr>
                                      <p:to>
                                        <p:strVal val="visible"/>
                                      </p:to>
                                    </p:set>
                                    <p:animEffect transition="in" filter="plus(in)">
                                      <p:cBhvr>
                                        <p:cTn id="20" dur="2000"/>
                                        <p:tgtEl>
                                          <p:spTgt spid="9422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94227"/>
                                        </p:tgtEl>
                                        <p:attrNameLst>
                                          <p:attrName>style.visibility</p:attrName>
                                        </p:attrNameLst>
                                      </p:cBhvr>
                                      <p:to>
                                        <p:strVal val="visible"/>
                                      </p:to>
                                    </p:set>
                                    <p:animEffect transition="in" filter="dissolve">
                                      <p:cBhvr>
                                        <p:cTn id="25" dur="500"/>
                                        <p:tgtEl>
                                          <p:spTgt spid="9422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1" presetClass="entr" presetSubtype="0" fill="hold" nodeType="clickEffect">
                                  <p:stCondLst>
                                    <p:cond delay="0"/>
                                  </p:stCondLst>
                                  <p:iterate type="lt">
                                    <p:tmPct val="5000"/>
                                  </p:iterate>
                                  <p:childTnLst>
                                    <p:set>
                                      <p:cBhvr>
                                        <p:cTn id="29" dur="1" fill="hold">
                                          <p:stCondLst>
                                            <p:cond delay="0"/>
                                          </p:stCondLst>
                                        </p:cTn>
                                        <p:tgtEl>
                                          <p:spTgt spid="94228"/>
                                        </p:tgtEl>
                                        <p:attrNameLst>
                                          <p:attrName>style.visibility</p:attrName>
                                        </p:attrNameLst>
                                      </p:cBhvr>
                                      <p:to>
                                        <p:strVal val="visible"/>
                                      </p:to>
                                    </p:set>
                                    <p:anim calcmode="lin" valueType="num">
                                      <p:cBhvr>
                                        <p:cTn id="30" dur="1000" fill="hold"/>
                                        <p:tgtEl>
                                          <p:spTgt spid="94228"/>
                                        </p:tgtEl>
                                        <p:attrNameLst>
                                          <p:attrName>ppt_w</p:attrName>
                                        </p:attrNameLst>
                                      </p:cBhvr>
                                      <p:tavLst>
                                        <p:tav tm="0">
                                          <p:val>
                                            <p:fltVal val="0"/>
                                          </p:val>
                                        </p:tav>
                                        <p:tav tm="100000">
                                          <p:val>
                                            <p:strVal val="#ppt_w"/>
                                          </p:val>
                                        </p:tav>
                                      </p:tavLst>
                                    </p:anim>
                                    <p:anim calcmode="lin" valueType="num">
                                      <p:cBhvr>
                                        <p:cTn id="31" dur="1000" fill="hold"/>
                                        <p:tgtEl>
                                          <p:spTgt spid="94228"/>
                                        </p:tgtEl>
                                        <p:attrNameLst>
                                          <p:attrName>ppt_h</p:attrName>
                                        </p:attrNameLst>
                                      </p:cBhvr>
                                      <p:tavLst>
                                        <p:tav tm="0">
                                          <p:val>
                                            <p:fltVal val="0"/>
                                          </p:val>
                                        </p:tav>
                                        <p:tav tm="100000">
                                          <p:val>
                                            <p:strVal val="#ppt_h"/>
                                          </p:val>
                                        </p:tav>
                                      </p:tavLst>
                                    </p:anim>
                                    <p:anim calcmode="lin" valueType="num">
                                      <p:cBhvr>
                                        <p:cTn id="32" dur="1000" fill="hold"/>
                                        <p:tgtEl>
                                          <p:spTgt spid="94228"/>
                                        </p:tgtEl>
                                        <p:attrNameLst>
                                          <p:attrName>style.rotation</p:attrName>
                                        </p:attrNameLst>
                                      </p:cBhvr>
                                      <p:tavLst>
                                        <p:tav tm="0">
                                          <p:val>
                                            <p:fltVal val="90"/>
                                          </p:val>
                                        </p:tav>
                                        <p:tav tm="100000">
                                          <p:val>
                                            <p:fltVal val="0"/>
                                          </p:val>
                                        </p:tav>
                                      </p:tavLst>
                                    </p:anim>
                                    <p:animEffect transition="in" filter="fade">
                                      <p:cBhvr>
                                        <p:cTn id="33" dur="1000"/>
                                        <p:tgtEl>
                                          <p:spTgt spid="9422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8" presetClass="entr" presetSubtype="12" fill="hold" nodeType="clickEffect">
                                  <p:stCondLst>
                                    <p:cond delay="0"/>
                                  </p:stCondLst>
                                  <p:childTnLst>
                                    <p:set>
                                      <p:cBhvr>
                                        <p:cTn id="37" dur="1" fill="hold">
                                          <p:stCondLst>
                                            <p:cond delay="0"/>
                                          </p:stCondLst>
                                        </p:cTn>
                                        <p:tgtEl>
                                          <p:spTgt spid="94226"/>
                                        </p:tgtEl>
                                        <p:attrNameLst>
                                          <p:attrName>style.visibility</p:attrName>
                                        </p:attrNameLst>
                                      </p:cBhvr>
                                      <p:to>
                                        <p:strVal val="visible"/>
                                      </p:to>
                                    </p:set>
                                    <p:animEffect transition="in" filter="strips(downLeft)">
                                      <p:cBhvr>
                                        <p:cTn id="38" dur="500"/>
                                        <p:tgtEl>
                                          <p:spTgt spid="9422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1" presetClass="entr" presetSubtype="0" fill="hold" nodeType="clickEffect">
                                  <p:stCondLst>
                                    <p:cond delay="0"/>
                                  </p:stCondLst>
                                  <p:iterate type="lt">
                                    <p:tmPct val="5000"/>
                                  </p:iterate>
                                  <p:childTnLst>
                                    <p:set>
                                      <p:cBhvr>
                                        <p:cTn id="42" dur="1" fill="hold">
                                          <p:stCondLst>
                                            <p:cond delay="0"/>
                                          </p:stCondLst>
                                        </p:cTn>
                                        <p:tgtEl>
                                          <p:spTgt spid="94224"/>
                                        </p:tgtEl>
                                        <p:attrNameLst>
                                          <p:attrName>style.visibility</p:attrName>
                                        </p:attrNameLst>
                                      </p:cBhvr>
                                      <p:to>
                                        <p:strVal val="visible"/>
                                      </p:to>
                                    </p:set>
                                    <p:anim calcmode="lin" valueType="num">
                                      <p:cBhvr>
                                        <p:cTn id="43" dur="1000" fill="hold"/>
                                        <p:tgtEl>
                                          <p:spTgt spid="94224"/>
                                        </p:tgtEl>
                                        <p:attrNameLst>
                                          <p:attrName>ppt_w</p:attrName>
                                        </p:attrNameLst>
                                      </p:cBhvr>
                                      <p:tavLst>
                                        <p:tav tm="0">
                                          <p:val>
                                            <p:fltVal val="0"/>
                                          </p:val>
                                        </p:tav>
                                        <p:tav tm="100000">
                                          <p:val>
                                            <p:strVal val="#ppt_w"/>
                                          </p:val>
                                        </p:tav>
                                      </p:tavLst>
                                    </p:anim>
                                    <p:anim calcmode="lin" valueType="num">
                                      <p:cBhvr>
                                        <p:cTn id="44" dur="1000" fill="hold"/>
                                        <p:tgtEl>
                                          <p:spTgt spid="94224"/>
                                        </p:tgtEl>
                                        <p:attrNameLst>
                                          <p:attrName>ppt_h</p:attrName>
                                        </p:attrNameLst>
                                      </p:cBhvr>
                                      <p:tavLst>
                                        <p:tav tm="0">
                                          <p:val>
                                            <p:fltVal val="0"/>
                                          </p:val>
                                        </p:tav>
                                        <p:tav tm="100000">
                                          <p:val>
                                            <p:strVal val="#ppt_h"/>
                                          </p:val>
                                        </p:tav>
                                      </p:tavLst>
                                    </p:anim>
                                    <p:anim calcmode="lin" valueType="num">
                                      <p:cBhvr>
                                        <p:cTn id="45" dur="1000" fill="hold"/>
                                        <p:tgtEl>
                                          <p:spTgt spid="94224"/>
                                        </p:tgtEl>
                                        <p:attrNameLst>
                                          <p:attrName>style.rotation</p:attrName>
                                        </p:attrNameLst>
                                      </p:cBhvr>
                                      <p:tavLst>
                                        <p:tav tm="0">
                                          <p:val>
                                            <p:fltVal val="90"/>
                                          </p:val>
                                        </p:tav>
                                        <p:tav tm="100000">
                                          <p:val>
                                            <p:fltVal val="0"/>
                                          </p:val>
                                        </p:tav>
                                      </p:tavLst>
                                    </p:anim>
                                    <p:animEffect transition="in" filter="fade">
                                      <p:cBhvr>
                                        <p:cTn id="46" dur="1000"/>
                                        <p:tgtEl>
                                          <p:spTgt spid="9422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0" presetClass="entr" presetSubtype="0" fill="hold" nodeType="clickEffect">
                                  <p:stCondLst>
                                    <p:cond delay="0"/>
                                  </p:stCondLst>
                                  <p:childTnLst>
                                    <p:set>
                                      <p:cBhvr>
                                        <p:cTn id="50" dur="1" fill="hold">
                                          <p:stCondLst>
                                            <p:cond delay="0"/>
                                          </p:stCondLst>
                                        </p:cTn>
                                        <p:tgtEl>
                                          <p:spTgt spid="94222"/>
                                        </p:tgtEl>
                                        <p:attrNameLst>
                                          <p:attrName>style.visibility</p:attrName>
                                        </p:attrNameLst>
                                      </p:cBhvr>
                                      <p:to>
                                        <p:strVal val="visible"/>
                                      </p:to>
                                    </p:set>
                                    <p:animEffect transition="in" filter="wedge">
                                      <p:cBhvr>
                                        <p:cTn id="51" dur="2000"/>
                                        <p:tgtEl>
                                          <p:spTgt spid="94222"/>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8" presetClass="entr" presetSubtype="6" fill="hold" grpId="0" nodeType="clickEffect">
                                  <p:stCondLst>
                                    <p:cond delay="0"/>
                                  </p:stCondLst>
                                  <p:childTnLst>
                                    <p:set>
                                      <p:cBhvr>
                                        <p:cTn id="55" dur="1" fill="hold">
                                          <p:stCondLst>
                                            <p:cond delay="0"/>
                                          </p:stCondLst>
                                        </p:cTn>
                                        <p:tgtEl>
                                          <p:spTgt spid="94230"/>
                                        </p:tgtEl>
                                        <p:attrNameLst>
                                          <p:attrName>style.visibility</p:attrName>
                                        </p:attrNameLst>
                                      </p:cBhvr>
                                      <p:to>
                                        <p:strVal val="visible"/>
                                      </p:to>
                                    </p:set>
                                    <p:animEffect transition="in" filter="strips(downRight)">
                                      <p:cBhvr>
                                        <p:cTn id="56" dur="5000"/>
                                        <p:tgtEl>
                                          <p:spTgt spid="94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30" grpId="0" animBg="1"/>
    </p:bld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9"/>
          <p:cNvSpPr>
            <a:spLocks noGrp="1" noChangeArrowheads="1"/>
          </p:cNvSpPr>
          <p:nvPr>
            <p:ph type="dt" sz="half" idx="2"/>
          </p:nvPr>
        </p:nvSpPr>
        <p:spPr/>
        <p:txBody>
          <a:bodyPr/>
          <a:lstStyle/>
          <a:p>
            <a:fld id="{4DE6161A-019C-4FB4-BF0A-1EB14ABA64C5}" type="datetime1">
              <a:rPr lang="en-US" altLang="en-US"/>
              <a:pPr/>
              <a:t>5/15/2017</a:t>
            </a:fld>
            <a:endParaRPr lang="en-US" altLang="en-US"/>
          </a:p>
        </p:txBody>
      </p:sp>
      <p:sp>
        <p:nvSpPr>
          <p:cNvPr id="9" name="Rectangle 11"/>
          <p:cNvSpPr>
            <a:spLocks noGrp="1" noChangeArrowheads="1"/>
          </p:cNvSpPr>
          <p:nvPr>
            <p:ph type="sldNum" sz="quarter" idx="4"/>
          </p:nvPr>
        </p:nvSpPr>
        <p:spPr/>
        <p:txBody>
          <a:bodyPr/>
          <a:lstStyle/>
          <a:p>
            <a:fld id="{657881CD-5672-4CBE-BAC8-9FF37025A6D1}" type="slidenum">
              <a:rPr lang="en-US" altLang="en-US"/>
              <a:pPr/>
              <a:t>103</a:t>
            </a:fld>
            <a:endParaRPr lang="en-US" altLang="en-US"/>
          </a:p>
        </p:txBody>
      </p:sp>
      <p:sp>
        <p:nvSpPr>
          <p:cNvPr id="228354" name="Rectangle 2"/>
          <p:cNvSpPr>
            <a:spLocks noChangeArrowheads="1"/>
          </p:cNvSpPr>
          <p:nvPr/>
        </p:nvSpPr>
        <p:spPr bwMode="auto">
          <a:xfrm>
            <a:off x="395288" y="212725"/>
            <a:ext cx="53117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altLang="en-US" sz="1600"/>
              <a:t>Berikut adalah contoh penggunaan pernyataan tersebut. </a:t>
            </a:r>
          </a:p>
        </p:txBody>
      </p:sp>
      <p:sp>
        <p:nvSpPr>
          <p:cNvPr id="228355" name="Rectangle 3"/>
          <p:cNvSpPr>
            <a:spLocks noChangeArrowheads="1"/>
          </p:cNvSpPr>
          <p:nvPr/>
        </p:nvSpPr>
        <p:spPr bwMode="auto">
          <a:xfrm>
            <a:off x="1042988" y="836613"/>
            <a:ext cx="6054725"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572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id-ID" altLang="en-US" sz="1600"/>
              <a:t>	</a:t>
            </a:r>
            <a:r>
              <a:rPr lang="en-US" altLang="en-US" sz="1600"/>
              <a:t>CHARACTER*12	fname</a:t>
            </a:r>
          </a:p>
          <a:p>
            <a:r>
              <a:rPr lang="id-ID" altLang="en-US" sz="1600"/>
              <a:t>	</a:t>
            </a:r>
            <a:r>
              <a:rPr lang="en-US" altLang="en-US" sz="1600"/>
              <a:t>LOGICAL		exists</a:t>
            </a:r>
          </a:p>
          <a:p>
            <a:r>
              <a:rPr lang="en-US" altLang="en-US" sz="1600"/>
              <a:t>100	WRITE (*, ‘ (1X, A\) ‘ )  ‘ Enter the file name: ‘</a:t>
            </a:r>
          </a:p>
          <a:p>
            <a:r>
              <a:rPr lang="en-US" altLang="en-US" sz="1600"/>
              <a:t>	READ   (*, ‘ (A) ‘) fname</a:t>
            </a:r>
          </a:p>
          <a:p>
            <a:r>
              <a:rPr lang="id-ID" altLang="en-US" sz="1600"/>
              <a:t>	</a:t>
            </a:r>
            <a:r>
              <a:rPr lang="en-US" altLang="en-US" sz="1600"/>
              <a:t>INQUIRE (FILE = fname, EXIST = exist)</a:t>
            </a:r>
          </a:p>
          <a:p>
            <a:r>
              <a:rPr lang="id-ID" altLang="en-US" sz="1600"/>
              <a:t>	</a:t>
            </a:r>
            <a:r>
              <a:rPr lang="en-US" altLang="en-US" sz="1600"/>
              <a:t>IF (.NOT. exist) THEN</a:t>
            </a:r>
          </a:p>
          <a:p>
            <a:r>
              <a:rPr lang="id-ID" altLang="en-US" sz="1600"/>
              <a:t>		</a:t>
            </a:r>
            <a:r>
              <a:rPr lang="en-US" altLang="en-US" sz="1600"/>
              <a:t>WRITE (*, ‘( 2A/)’) ‘ &gt; Cannot find file’, fname</a:t>
            </a:r>
          </a:p>
          <a:p>
            <a:r>
              <a:rPr lang="id-ID" altLang="en-US" sz="1600"/>
              <a:t>		</a:t>
            </a:r>
            <a:r>
              <a:rPr lang="en-US" altLang="en-US" sz="1600"/>
              <a:t>GOTO 100</a:t>
            </a:r>
          </a:p>
          <a:p>
            <a:r>
              <a:rPr lang="id-ID" altLang="en-US" sz="1600"/>
              <a:t>	</a:t>
            </a:r>
            <a:r>
              <a:rPr lang="en-US" altLang="en-US" sz="1600"/>
              <a:t>END IF</a:t>
            </a:r>
          </a:p>
          <a:p>
            <a:r>
              <a:rPr lang="id-ID" altLang="en-US" sz="1600"/>
              <a:t>	</a:t>
            </a:r>
            <a:r>
              <a:rPr lang="en-US" altLang="en-US" sz="1600"/>
              <a:t>..</a:t>
            </a:r>
          </a:p>
          <a:p>
            <a:r>
              <a:rPr lang="id-ID" altLang="en-US" sz="1600"/>
              <a:t>	</a:t>
            </a:r>
            <a:r>
              <a:rPr lang="en-US" altLang="en-US" sz="1600"/>
              <a:t>END</a:t>
            </a:r>
          </a:p>
        </p:txBody>
      </p:sp>
      <p:sp>
        <p:nvSpPr>
          <p:cNvPr id="228357" name="Rectangle 5"/>
          <p:cNvSpPr>
            <a:spLocks noChangeArrowheads="1"/>
          </p:cNvSpPr>
          <p:nvPr/>
        </p:nvSpPr>
        <p:spPr bwMode="auto">
          <a:xfrm>
            <a:off x="107950" y="3789363"/>
            <a:ext cx="1200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altLang="en-US" b="1"/>
              <a:t>INTEGER</a:t>
            </a:r>
          </a:p>
        </p:txBody>
      </p:sp>
      <p:sp>
        <p:nvSpPr>
          <p:cNvPr id="228358" name="Rectangle 6"/>
          <p:cNvSpPr>
            <a:spLocks noChangeArrowheads="1"/>
          </p:cNvSpPr>
          <p:nvPr/>
        </p:nvSpPr>
        <p:spPr bwMode="auto">
          <a:xfrm>
            <a:off x="395288" y="4143375"/>
            <a:ext cx="82200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1600"/>
              <a:t>Aksi: Menetapkan tipe INTEGER bagi nama-nama yang didefinisikan oleh user, dengan sintak sebagai berikut:</a:t>
            </a:r>
          </a:p>
        </p:txBody>
      </p:sp>
      <p:sp>
        <p:nvSpPr>
          <p:cNvPr id="228359" name="Rectangle 7"/>
          <p:cNvSpPr>
            <a:spLocks noChangeArrowheads="1"/>
          </p:cNvSpPr>
          <p:nvPr/>
        </p:nvSpPr>
        <p:spPr bwMode="auto">
          <a:xfrm>
            <a:off x="927100" y="4868863"/>
            <a:ext cx="7893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b="1"/>
              <a:t>INTEGER </a:t>
            </a:r>
            <a:r>
              <a:rPr lang="en-US" altLang="en-US"/>
              <a:t>[[*bytes]] / [[ [</a:t>
            </a:r>
            <a:r>
              <a:rPr lang="en-US" altLang="en-US" b="1"/>
              <a:t>C</a:t>
            </a:r>
            <a:r>
              <a:rPr lang="en-US" altLang="en-US"/>
              <a:t>] ]]/ vname[[ [attrs] ]][[*length]][[(dim)]][[/values/]]</a:t>
            </a:r>
          </a:p>
          <a:p>
            <a:pPr algn="ctr"/>
            <a:r>
              <a:rPr lang="en-US" altLang="en-US"/>
              <a:t>			[[ , vname[[ [attrs] ]][[*length]][[(dim)]][[/values/]]…</a:t>
            </a:r>
          </a:p>
        </p:txBody>
      </p:sp>
    </p:spTree>
    <p:extLst>
      <p:ext uri="{BB962C8B-B14F-4D97-AF65-F5344CB8AC3E}">
        <p14:creationId xmlns:p14="http://schemas.microsoft.com/office/powerpoint/2010/main" val="2020882926"/>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28354"/>
                                        </p:tgtEl>
                                        <p:attrNameLst>
                                          <p:attrName>style.visibility</p:attrName>
                                        </p:attrNameLst>
                                      </p:cBhvr>
                                      <p:to>
                                        <p:strVal val="visible"/>
                                      </p:to>
                                    </p:set>
                                    <p:animEffect transition="in" filter="strips(downLeft)">
                                      <p:cBhvr>
                                        <p:cTn id="7" dur="500"/>
                                        <p:tgtEl>
                                          <p:spTgt spid="2283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28355"/>
                                        </p:tgtEl>
                                        <p:attrNameLst>
                                          <p:attrName>style.visibility</p:attrName>
                                        </p:attrNameLst>
                                      </p:cBhvr>
                                      <p:to>
                                        <p:strVal val="visible"/>
                                      </p:to>
                                    </p:set>
                                    <p:animEffect transition="in" filter="strips(downLeft)">
                                      <p:cBhvr>
                                        <p:cTn id="12" dur="500"/>
                                        <p:tgtEl>
                                          <p:spTgt spid="22835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5" presetClass="entr" presetSubtype="0" fill="hold" grpId="0" nodeType="clickEffect">
                                  <p:stCondLst>
                                    <p:cond delay="0"/>
                                  </p:stCondLst>
                                  <p:childTnLst>
                                    <p:set>
                                      <p:cBhvr>
                                        <p:cTn id="16" dur="1" fill="hold">
                                          <p:stCondLst>
                                            <p:cond delay="0"/>
                                          </p:stCondLst>
                                        </p:cTn>
                                        <p:tgtEl>
                                          <p:spTgt spid="228357"/>
                                        </p:tgtEl>
                                        <p:attrNameLst>
                                          <p:attrName>style.visibility</p:attrName>
                                        </p:attrNameLst>
                                      </p:cBhvr>
                                      <p:to>
                                        <p:strVal val="visible"/>
                                      </p:to>
                                    </p:set>
                                    <p:anim calcmode="lin" valueType="num">
                                      <p:cBhvr>
                                        <p:cTn id="17" dur="500" decel="50000" fill="hold">
                                          <p:stCondLst>
                                            <p:cond delay="0"/>
                                          </p:stCondLst>
                                        </p:cTn>
                                        <p:tgtEl>
                                          <p:spTgt spid="228357"/>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28357"/>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28357"/>
                                        </p:tgtEl>
                                        <p:attrNameLst>
                                          <p:attrName>ppt_w</p:attrName>
                                        </p:attrNameLst>
                                      </p:cBhvr>
                                      <p:tavLst>
                                        <p:tav tm="0">
                                          <p:val>
                                            <p:strVal val="#ppt_w*.05"/>
                                          </p:val>
                                        </p:tav>
                                        <p:tav tm="100000">
                                          <p:val>
                                            <p:strVal val="#ppt_w"/>
                                          </p:val>
                                        </p:tav>
                                      </p:tavLst>
                                    </p:anim>
                                    <p:anim calcmode="lin" valueType="num">
                                      <p:cBhvr>
                                        <p:cTn id="20" dur="1000" fill="hold"/>
                                        <p:tgtEl>
                                          <p:spTgt spid="228357"/>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28357"/>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28357"/>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28357"/>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2835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228358"/>
                                        </p:tgtEl>
                                        <p:attrNameLst>
                                          <p:attrName>style.visibility</p:attrName>
                                        </p:attrNameLst>
                                      </p:cBhvr>
                                      <p:to>
                                        <p:strVal val="visible"/>
                                      </p:to>
                                    </p:set>
                                    <p:animEffect transition="in" filter="strips(downLeft)">
                                      <p:cBhvr>
                                        <p:cTn id="29" dur="500"/>
                                        <p:tgtEl>
                                          <p:spTgt spid="22835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5" presetClass="entr" presetSubtype="0" fill="hold" grpId="0" nodeType="clickEffect">
                                  <p:stCondLst>
                                    <p:cond delay="0"/>
                                  </p:stCondLst>
                                  <p:childTnLst>
                                    <p:set>
                                      <p:cBhvr>
                                        <p:cTn id="33" dur="1" fill="hold">
                                          <p:stCondLst>
                                            <p:cond delay="0"/>
                                          </p:stCondLst>
                                        </p:cTn>
                                        <p:tgtEl>
                                          <p:spTgt spid="228359"/>
                                        </p:tgtEl>
                                        <p:attrNameLst>
                                          <p:attrName>style.visibility</p:attrName>
                                        </p:attrNameLst>
                                      </p:cBhvr>
                                      <p:to>
                                        <p:strVal val="visible"/>
                                      </p:to>
                                    </p:set>
                                    <p:anim calcmode="lin" valueType="num">
                                      <p:cBhvr>
                                        <p:cTn id="34" dur="500" decel="50000" fill="hold">
                                          <p:stCondLst>
                                            <p:cond delay="0"/>
                                          </p:stCondLst>
                                        </p:cTn>
                                        <p:tgtEl>
                                          <p:spTgt spid="228359"/>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228359"/>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228359"/>
                                        </p:tgtEl>
                                        <p:attrNameLst>
                                          <p:attrName>ppt_w</p:attrName>
                                        </p:attrNameLst>
                                      </p:cBhvr>
                                      <p:tavLst>
                                        <p:tav tm="0">
                                          <p:val>
                                            <p:strVal val="#ppt_w*.05"/>
                                          </p:val>
                                        </p:tav>
                                        <p:tav tm="100000">
                                          <p:val>
                                            <p:strVal val="#ppt_w"/>
                                          </p:val>
                                        </p:tav>
                                      </p:tavLst>
                                    </p:anim>
                                    <p:anim calcmode="lin" valueType="num">
                                      <p:cBhvr>
                                        <p:cTn id="37" dur="1000" fill="hold"/>
                                        <p:tgtEl>
                                          <p:spTgt spid="228359"/>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228359"/>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228359"/>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228359"/>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228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4" grpId="0"/>
      <p:bldP spid="228355" grpId="0"/>
      <p:bldP spid="228357" grpId="0"/>
      <p:bldP spid="228358" grpId="0"/>
      <p:bldP spid="228359" grpId="0"/>
    </p:bld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9"/>
          <p:cNvSpPr>
            <a:spLocks noGrp="1" noChangeArrowheads="1"/>
          </p:cNvSpPr>
          <p:nvPr>
            <p:ph type="dt" sz="half" idx="2"/>
          </p:nvPr>
        </p:nvSpPr>
        <p:spPr/>
        <p:txBody>
          <a:bodyPr/>
          <a:lstStyle/>
          <a:p>
            <a:fld id="{191D81B9-0DF0-47F1-B59B-F622094D40D0}" type="datetime1">
              <a:rPr lang="en-US" altLang="en-US"/>
              <a:pPr/>
              <a:t>5/15/2017</a:t>
            </a:fld>
            <a:endParaRPr lang="en-US" altLang="en-US"/>
          </a:p>
        </p:txBody>
      </p:sp>
      <p:sp>
        <p:nvSpPr>
          <p:cNvPr id="11" name="Rectangle 11"/>
          <p:cNvSpPr>
            <a:spLocks noGrp="1" noChangeArrowheads="1"/>
          </p:cNvSpPr>
          <p:nvPr>
            <p:ph type="sldNum" sz="quarter" idx="4"/>
          </p:nvPr>
        </p:nvSpPr>
        <p:spPr/>
        <p:txBody>
          <a:bodyPr/>
          <a:lstStyle/>
          <a:p>
            <a:fld id="{A6C038B5-496C-42FD-A385-FC2CB23598AF}" type="slidenum">
              <a:rPr lang="en-US" altLang="en-US"/>
              <a:pPr/>
              <a:t>104</a:t>
            </a:fld>
            <a:endParaRPr lang="en-US" altLang="en-US"/>
          </a:p>
        </p:txBody>
      </p:sp>
      <p:sp>
        <p:nvSpPr>
          <p:cNvPr id="227330" name="Rectangle 2"/>
          <p:cNvSpPr>
            <a:spLocks noChangeArrowheads="1"/>
          </p:cNvSpPr>
          <p:nvPr/>
        </p:nvSpPr>
        <p:spPr bwMode="auto">
          <a:xfrm>
            <a:off x="250825" y="333375"/>
            <a:ext cx="53117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s-ES_tradnl" altLang="en-US" sz="1600"/>
              <a:t>Berikut adalah contoh penggunaan pernyataan tersebut.</a:t>
            </a:r>
            <a:r>
              <a:rPr lang="en-US" altLang="en-US" sz="1600"/>
              <a:t> </a:t>
            </a:r>
          </a:p>
        </p:txBody>
      </p:sp>
      <p:sp>
        <p:nvSpPr>
          <p:cNvPr id="227331" name="Rectangle 3"/>
          <p:cNvSpPr>
            <a:spLocks noChangeArrowheads="1"/>
          </p:cNvSpPr>
          <p:nvPr/>
        </p:nvSpPr>
        <p:spPr bwMode="auto">
          <a:xfrm>
            <a:off x="1042988" y="765175"/>
            <a:ext cx="40608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600"/>
              <a:t>INTEGER count, matrix(4,4), sum*2</a:t>
            </a:r>
          </a:p>
          <a:p>
            <a:r>
              <a:rPr lang="en-US" altLang="en-US" sz="1600"/>
              <a:t>INTEGER*2  q, ml2*2, ivan*2(10), z*24(10)</a:t>
            </a:r>
          </a:p>
        </p:txBody>
      </p:sp>
      <p:sp>
        <p:nvSpPr>
          <p:cNvPr id="227332" name="Rectangle 4"/>
          <p:cNvSpPr>
            <a:spLocks noChangeArrowheads="1"/>
          </p:cNvSpPr>
          <p:nvPr/>
        </p:nvSpPr>
        <p:spPr bwMode="auto">
          <a:xfrm>
            <a:off x="106363" y="1628775"/>
            <a:ext cx="1873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altLang="en-US" b="1"/>
              <a:t>INTERFACE TO</a:t>
            </a:r>
          </a:p>
        </p:txBody>
      </p:sp>
      <p:sp>
        <p:nvSpPr>
          <p:cNvPr id="227333" name="Rectangle 5"/>
          <p:cNvSpPr>
            <a:spLocks noChangeArrowheads="1"/>
          </p:cNvSpPr>
          <p:nvPr/>
        </p:nvSpPr>
        <p:spPr bwMode="auto">
          <a:xfrm>
            <a:off x="250825" y="1984375"/>
            <a:ext cx="84978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1600"/>
              <a:t>Aksi: Menetapkan nama subroutine atau fungsi, atribut, dan tipe dari argument formal, dengan sintak sebagai berikut:</a:t>
            </a:r>
          </a:p>
        </p:txBody>
      </p:sp>
      <p:sp>
        <p:nvSpPr>
          <p:cNvPr id="227334" name="Rectangle 6"/>
          <p:cNvSpPr>
            <a:spLocks noChangeArrowheads="1"/>
          </p:cNvSpPr>
          <p:nvPr/>
        </p:nvSpPr>
        <p:spPr bwMode="auto">
          <a:xfrm>
            <a:off x="457200" y="2636838"/>
            <a:ext cx="7283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b="1"/>
              <a:t>INTERFACE TO </a:t>
            </a:r>
            <a:r>
              <a:rPr lang="en-US" altLang="en-US"/>
              <a:t>{function statement/subroutine statement}</a:t>
            </a:r>
          </a:p>
          <a:p>
            <a:pPr algn="ctr"/>
            <a:r>
              <a:rPr lang="en-US" altLang="en-US"/>
              <a:t>				(Formal-parameter-declaration(s))</a:t>
            </a:r>
          </a:p>
        </p:txBody>
      </p:sp>
      <p:sp>
        <p:nvSpPr>
          <p:cNvPr id="227335" name="Rectangle 7"/>
          <p:cNvSpPr>
            <a:spLocks noChangeArrowheads="1"/>
          </p:cNvSpPr>
          <p:nvPr/>
        </p:nvSpPr>
        <p:spPr bwMode="auto">
          <a:xfrm>
            <a:off x="250825" y="3284538"/>
            <a:ext cx="53117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altLang="en-US" sz="1600"/>
              <a:t>Berikut adalah contoh penggunaan pernyataan tersebut. </a:t>
            </a:r>
          </a:p>
        </p:txBody>
      </p:sp>
      <p:sp>
        <p:nvSpPr>
          <p:cNvPr id="227336" name="Rectangle 8"/>
          <p:cNvSpPr>
            <a:spLocks noChangeArrowheads="1"/>
          </p:cNvSpPr>
          <p:nvPr/>
        </p:nvSpPr>
        <p:spPr bwMode="auto">
          <a:xfrm>
            <a:off x="1187450" y="3716338"/>
            <a:ext cx="7342188"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572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id-ID" altLang="en-US" sz="1600"/>
              <a:t>	</a:t>
            </a:r>
            <a:r>
              <a:rPr lang="en-US" altLang="en-US" sz="1600"/>
              <a:t>INTEERFACE TO INTEGER FUNCTION Func (p, d, q)</a:t>
            </a:r>
          </a:p>
          <a:p>
            <a:r>
              <a:rPr lang="id-ID" altLang="en-US" sz="1600"/>
              <a:t>	</a:t>
            </a:r>
            <a:r>
              <a:rPr lang="en-US" altLang="en-US" sz="1600"/>
              <a:t>INTEGER*2 p</a:t>
            </a:r>
          </a:p>
          <a:p>
            <a:r>
              <a:rPr lang="id-ID" altLang="en-US" sz="1600"/>
              <a:t>	</a:t>
            </a:r>
            <a:r>
              <a:rPr lang="en-US" altLang="en-US" sz="1600"/>
              <a:t>REAL d[C]		! required appears in function definition</a:t>
            </a:r>
          </a:p>
          <a:p>
            <a:r>
              <a:rPr lang="id-ID" altLang="en-US" sz="1600"/>
              <a:t>	</a:t>
            </a:r>
            <a:r>
              <a:rPr lang="en-US" altLang="en-US" sz="1600"/>
              <a:t>REAL*8  q[FAR]	! overrides default in function definition</a:t>
            </a:r>
          </a:p>
          <a:p>
            <a:r>
              <a:rPr lang="en-US" altLang="en-US" sz="1600" b="1"/>
              <a:t>	</a:t>
            </a:r>
            <a:r>
              <a:rPr lang="en-US" altLang="en-US" sz="1600"/>
              <a:t>END</a:t>
            </a:r>
          </a:p>
          <a:p>
            <a:r>
              <a:rPr lang="en-US" altLang="en-US" sz="1600"/>
              <a:t>	INTEGER  FUNCTION (r, s, t)</a:t>
            </a:r>
          </a:p>
          <a:p>
            <a:r>
              <a:rPr lang="en-US" altLang="en-US" sz="1600"/>
              <a:t>	INTEGER*2  r</a:t>
            </a:r>
          </a:p>
          <a:p>
            <a:r>
              <a:rPr lang="en-US" altLang="en-US" sz="1600"/>
              <a:t>	REAL s[C]</a:t>
            </a:r>
          </a:p>
          <a:p>
            <a:r>
              <a:rPr lang="en-US" altLang="en-US" sz="1600"/>
              <a:t>	REAL*8  t</a:t>
            </a:r>
          </a:p>
          <a:p>
            <a:r>
              <a:rPr lang="en-US" altLang="en-US" sz="1600"/>
              <a:t>	END</a:t>
            </a:r>
          </a:p>
        </p:txBody>
      </p:sp>
    </p:spTree>
    <p:extLst>
      <p:ext uri="{BB962C8B-B14F-4D97-AF65-F5344CB8AC3E}">
        <p14:creationId xmlns:p14="http://schemas.microsoft.com/office/powerpoint/2010/main" val="1379999898"/>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27330"/>
                                        </p:tgtEl>
                                        <p:attrNameLst>
                                          <p:attrName>style.visibility</p:attrName>
                                        </p:attrNameLst>
                                      </p:cBhvr>
                                      <p:to>
                                        <p:strVal val="visible"/>
                                      </p:to>
                                    </p:set>
                                    <p:animEffect transition="in" filter="strips(downLeft)">
                                      <p:cBhvr>
                                        <p:cTn id="7" dur="500"/>
                                        <p:tgtEl>
                                          <p:spTgt spid="2273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27331"/>
                                        </p:tgtEl>
                                        <p:attrNameLst>
                                          <p:attrName>style.visibility</p:attrName>
                                        </p:attrNameLst>
                                      </p:cBhvr>
                                      <p:to>
                                        <p:strVal val="visible"/>
                                      </p:to>
                                    </p:set>
                                    <p:animEffect transition="in" filter="strips(downLeft)">
                                      <p:cBhvr>
                                        <p:cTn id="12" dur="500"/>
                                        <p:tgtEl>
                                          <p:spTgt spid="2273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5" presetClass="entr" presetSubtype="0" fill="hold" grpId="0" nodeType="clickEffect">
                                  <p:stCondLst>
                                    <p:cond delay="0"/>
                                  </p:stCondLst>
                                  <p:childTnLst>
                                    <p:set>
                                      <p:cBhvr>
                                        <p:cTn id="16" dur="1" fill="hold">
                                          <p:stCondLst>
                                            <p:cond delay="0"/>
                                          </p:stCondLst>
                                        </p:cTn>
                                        <p:tgtEl>
                                          <p:spTgt spid="227332"/>
                                        </p:tgtEl>
                                        <p:attrNameLst>
                                          <p:attrName>style.visibility</p:attrName>
                                        </p:attrNameLst>
                                      </p:cBhvr>
                                      <p:to>
                                        <p:strVal val="visible"/>
                                      </p:to>
                                    </p:set>
                                    <p:anim calcmode="lin" valueType="num">
                                      <p:cBhvr>
                                        <p:cTn id="17" dur="500" decel="50000" fill="hold">
                                          <p:stCondLst>
                                            <p:cond delay="0"/>
                                          </p:stCondLst>
                                        </p:cTn>
                                        <p:tgtEl>
                                          <p:spTgt spid="227332"/>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27332"/>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27332"/>
                                        </p:tgtEl>
                                        <p:attrNameLst>
                                          <p:attrName>ppt_w</p:attrName>
                                        </p:attrNameLst>
                                      </p:cBhvr>
                                      <p:tavLst>
                                        <p:tav tm="0">
                                          <p:val>
                                            <p:strVal val="#ppt_w*.05"/>
                                          </p:val>
                                        </p:tav>
                                        <p:tav tm="100000">
                                          <p:val>
                                            <p:strVal val="#ppt_w"/>
                                          </p:val>
                                        </p:tav>
                                      </p:tavLst>
                                    </p:anim>
                                    <p:anim calcmode="lin" valueType="num">
                                      <p:cBhvr>
                                        <p:cTn id="20" dur="1000" fill="hold"/>
                                        <p:tgtEl>
                                          <p:spTgt spid="227332"/>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27332"/>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27332"/>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27332"/>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2733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227333"/>
                                        </p:tgtEl>
                                        <p:attrNameLst>
                                          <p:attrName>style.visibility</p:attrName>
                                        </p:attrNameLst>
                                      </p:cBhvr>
                                      <p:to>
                                        <p:strVal val="visible"/>
                                      </p:to>
                                    </p:set>
                                    <p:animEffect transition="in" filter="strips(downLeft)">
                                      <p:cBhvr>
                                        <p:cTn id="29" dur="500"/>
                                        <p:tgtEl>
                                          <p:spTgt spid="22733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5" presetClass="entr" presetSubtype="0" fill="hold" grpId="0" nodeType="clickEffect">
                                  <p:stCondLst>
                                    <p:cond delay="0"/>
                                  </p:stCondLst>
                                  <p:childTnLst>
                                    <p:set>
                                      <p:cBhvr>
                                        <p:cTn id="33" dur="1" fill="hold">
                                          <p:stCondLst>
                                            <p:cond delay="0"/>
                                          </p:stCondLst>
                                        </p:cTn>
                                        <p:tgtEl>
                                          <p:spTgt spid="227334"/>
                                        </p:tgtEl>
                                        <p:attrNameLst>
                                          <p:attrName>style.visibility</p:attrName>
                                        </p:attrNameLst>
                                      </p:cBhvr>
                                      <p:to>
                                        <p:strVal val="visible"/>
                                      </p:to>
                                    </p:set>
                                    <p:anim calcmode="lin" valueType="num">
                                      <p:cBhvr>
                                        <p:cTn id="34" dur="500" decel="50000" fill="hold">
                                          <p:stCondLst>
                                            <p:cond delay="0"/>
                                          </p:stCondLst>
                                        </p:cTn>
                                        <p:tgtEl>
                                          <p:spTgt spid="227334"/>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227334"/>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227334"/>
                                        </p:tgtEl>
                                        <p:attrNameLst>
                                          <p:attrName>ppt_w</p:attrName>
                                        </p:attrNameLst>
                                      </p:cBhvr>
                                      <p:tavLst>
                                        <p:tav tm="0">
                                          <p:val>
                                            <p:strVal val="#ppt_w*.05"/>
                                          </p:val>
                                        </p:tav>
                                        <p:tav tm="100000">
                                          <p:val>
                                            <p:strVal val="#ppt_w"/>
                                          </p:val>
                                        </p:tav>
                                      </p:tavLst>
                                    </p:anim>
                                    <p:anim calcmode="lin" valueType="num">
                                      <p:cBhvr>
                                        <p:cTn id="37" dur="1000" fill="hold"/>
                                        <p:tgtEl>
                                          <p:spTgt spid="227334"/>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227334"/>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227334"/>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227334"/>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22733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8" presetClass="entr" presetSubtype="12" fill="hold" grpId="0" nodeType="clickEffect">
                                  <p:stCondLst>
                                    <p:cond delay="0"/>
                                  </p:stCondLst>
                                  <p:childTnLst>
                                    <p:set>
                                      <p:cBhvr>
                                        <p:cTn id="45" dur="1" fill="hold">
                                          <p:stCondLst>
                                            <p:cond delay="0"/>
                                          </p:stCondLst>
                                        </p:cTn>
                                        <p:tgtEl>
                                          <p:spTgt spid="227335"/>
                                        </p:tgtEl>
                                        <p:attrNameLst>
                                          <p:attrName>style.visibility</p:attrName>
                                        </p:attrNameLst>
                                      </p:cBhvr>
                                      <p:to>
                                        <p:strVal val="visible"/>
                                      </p:to>
                                    </p:set>
                                    <p:animEffect transition="in" filter="strips(downLeft)">
                                      <p:cBhvr>
                                        <p:cTn id="46" dur="500"/>
                                        <p:tgtEl>
                                          <p:spTgt spid="227335"/>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8" presetClass="entr" presetSubtype="12" fill="hold" grpId="0" nodeType="clickEffect">
                                  <p:stCondLst>
                                    <p:cond delay="0"/>
                                  </p:stCondLst>
                                  <p:childTnLst>
                                    <p:set>
                                      <p:cBhvr>
                                        <p:cTn id="50" dur="1" fill="hold">
                                          <p:stCondLst>
                                            <p:cond delay="0"/>
                                          </p:stCondLst>
                                        </p:cTn>
                                        <p:tgtEl>
                                          <p:spTgt spid="227336"/>
                                        </p:tgtEl>
                                        <p:attrNameLst>
                                          <p:attrName>style.visibility</p:attrName>
                                        </p:attrNameLst>
                                      </p:cBhvr>
                                      <p:to>
                                        <p:strVal val="visible"/>
                                      </p:to>
                                    </p:set>
                                    <p:animEffect transition="in" filter="strips(downLeft)">
                                      <p:cBhvr>
                                        <p:cTn id="51" dur="500"/>
                                        <p:tgtEl>
                                          <p:spTgt spid="227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0" grpId="0"/>
      <p:bldP spid="227331" grpId="0"/>
      <p:bldP spid="227332" grpId="0"/>
      <p:bldP spid="227333" grpId="0"/>
      <p:bldP spid="227334" grpId="0"/>
      <p:bldP spid="227335" grpId="0"/>
      <p:bldP spid="227336" grpId="0"/>
    </p:bld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9"/>
          <p:cNvSpPr>
            <a:spLocks noGrp="1" noChangeArrowheads="1"/>
          </p:cNvSpPr>
          <p:nvPr>
            <p:ph type="dt" sz="half" idx="2"/>
          </p:nvPr>
        </p:nvSpPr>
        <p:spPr/>
        <p:txBody>
          <a:bodyPr/>
          <a:lstStyle/>
          <a:p>
            <a:fld id="{862A1C55-67F1-43FC-B3CB-93DCD8D751A9}" type="datetime1">
              <a:rPr lang="en-US" altLang="en-US"/>
              <a:pPr/>
              <a:t>5/15/2017</a:t>
            </a:fld>
            <a:endParaRPr lang="en-US" altLang="en-US"/>
          </a:p>
        </p:txBody>
      </p:sp>
      <p:sp>
        <p:nvSpPr>
          <p:cNvPr id="12" name="Rectangle 11"/>
          <p:cNvSpPr>
            <a:spLocks noGrp="1" noChangeArrowheads="1"/>
          </p:cNvSpPr>
          <p:nvPr>
            <p:ph type="sldNum" sz="quarter" idx="4"/>
          </p:nvPr>
        </p:nvSpPr>
        <p:spPr/>
        <p:txBody>
          <a:bodyPr/>
          <a:lstStyle/>
          <a:p>
            <a:fld id="{D0CD1F6F-8020-45EF-9E66-CC73702C5FA6}" type="slidenum">
              <a:rPr lang="en-US" altLang="en-US"/>
              <a:pPr/>
              <a:t>105</a:t>
            </a:fld>
            <a:endParaRPr lang="en-US" altLang="en-US"/>
          </a:p>
        </p:txBody>
      </p:sp>
      <p:sp>
        <p:nvSpPr>
          <p:cNvPr id="226306" name="Rectangle 2"/>
          <p:cNvSpPr>
            <a:spLocks noChangeArrowheads="1"/>
          </p:cNvSpPr>
          <p:nvPr/>
        </p:nvSpPr>
        <p:spPr bwMode="auto">
          <a:xfrm>
            <a:off x="76200" y="109538"/>
            <a:ext cx="1327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altLang="en-US" b="1"/>
              <a:t>INTRINSIC</a:t>
            </a:r>
          </a:p>
        </p:txBody>
      </p:sp>
      <p:sp>
        <p:nvSpPr>
          <p:cNvPr id="226307" name="Rectangle 3"/>
          <p:cNvSpPr>
            <a:spLocks noChangeArrowheads="1"/>
          </p:cNvSpPr>
          <p:nvPr/>
        </p:nvSpPr>
        <p:spPr bwMode="auto">
          <a:xfrm>
            <a:off x="330200" y="476250"/>
            <a:ext cx="77708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altLang="en-US" sz="1600"/>
              <a:t>Aksi: Mendeklarasikan nama sebuah fungsi intrinsic, dengan sintak sebagai berikut: </a:t>
            </a:r>
          </a:p>
        </p:txBody>
      </p:sp>
      <p:sp>
        <p:nvSpPr>
          <p:cNvPr id="226308" name="Rectangle 4"/>
          <p:cNvSpPr>
            <a:spLocks noChangeArrowheads="1"/>
          </p:cNvSpPr>
          <p:nvPr/>
        </p:nvSpPr>
        <p:spPr bwMode="auto">
          <a:xfrm>
            <a:off x="900113" y="981075"/>
            <a:ext cx="2139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altLang="en-US" b="1"/>
              <a:t>INTRINSIC </a:t>
            </a:r>
            <a:r>
              <a:rPr lang="en-US" altLang="en-US"/>
              <a:t>names </a:t>
            </a:r>
          </a:p>
        </p:txBody>
      </p:sp>
      <p:sp>
        <p:nvSpPr>
          <p:cNvPr id="226309" name="Rectangle 5"/>
          <p:cNvSpPr>
            <a:spLocks noChangeArrowheads="1"/>
          </p:cNvSpPr>
          <p:nvPr/>
        </p:nvSpPr>
        <p:spPr bwMode="auto">
          <a:xfrm>
            <a:off x="325438" y="1436688"/>
            <a:ext cx="5254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altLang="en-US" sz="1600"/>
              <a:t>Berikut adalah contoh penggunaan pernyataan tersebut.</a:t>
            </a:r>
          </a:p>
        </p:txBody>
      </p:sp>
      <p:sp>
        <p:nvSpPr>
          <p:cNvPr id="226310" name="Rectangle 6"/>
          <p:cNvSpPr>
            <a:spLocks noChangeArrowheads="1"/>
          </p:cNvSpPr>
          <p:nvPr/>
        </p:nvSpPr>
        <p:spPr bwMode="auto">
          <a:xfrm>
            <a:off x="900113" y="1916113"/>
            <a:ext cx="259556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600"/>
              <a:t>INTRINSIC SIN, COS</a:t>
            </a:r>
          </a:p>
          <a:p>
            <a:r>
              <a:rPr lang="en-US" altLang="en-US" sz="1600"/>
              <a:t>Result = Calc2 (SIN, COS)</a:t>
            </a:r>
          </a:p>
        </p:txBody>
      </p:sp>
      <p:sp>
        <p:nvSpPr>
          <p:cNvPr id="226311" name="Rectangle 7"/>
          <p:cNvSpPr>
            <a:spLocks noChangeArrowheads="1"/>
          </p:cNvSpPr>
          <p:nvPr/>
        </p:nvSpPr>
        <p:spPr bwMode="auto">
          <a:xfrm>
            <a:off x="101600" y="2917825"/>
            <a:ext cx="1301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altLang="en-US" b="1"/>
              <a:t>LOCKING</a:t>
            </a:r>
            <a:r>
              <a:rPr lang="en-US" altLang="en-US"/>
              <a:t> </a:t>
            </a:r>
          </a:p>
        </p:txBody>
      </p:sp>
      <p:sp>
        <p:nvSpPr>
          <p:cNvPr id="226312" name="Rectangle 8"/>
          <p:cNvSpPr>
            <a:spLocks noChangeArrowheads="1"/>
          </p:cNvSpPr>
          <p:nvPr/>
        </p:nvSpPr>
        <p:spPr bwMode="auto">
          <a:xfrm>
            <a:off x="338138" y="3279775"/>
            <a:ext cx="880586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altLang="en-US" sz="1600"/>
              <a:t>Aksi: Mengunci file akses langsung dan record untuk mencegah akses oleh pengguna lain dalam jaringan, dengan sintak sebagai berikut: </a:t>
            </a:r>
          </a:p>
        </p:txBody>
      </p:sp>
      <p:sp>
        <p:nvSpPr>
          <p:cNvPr id="226313" name="Rectangle 9"/>
          <p:cNvSpPr>
            <a:spLocks noChangeArrowheads="1"/>
          </p:cNvSpPr>
          <p:nvPr/>
        </p:nvSpPr>
        <p:spPr bwMode="auto">
          <a:xfrm>
            <a:off x="900113" y="3957638"/>
            <a:ext cx="2822575"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572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n-US" altLang="en-US" sz="1600" b="1"/>
              <a:t>LOCKING </a:t>
            </a:r>
            <a:r>
              <a:rPr lang="en-US" altLang="en-US" sz="1600"/>
              <a:t>([[</a:t>
            </a:r>
            <a:r>
              <a:rPr lang="en-US" altLang="en-US" sz="1600" b="1"/>
              <a:t>UNIT</a:t>
            </a:r>
            <a:r>
              <a:rPr lang="en-US" altLang="en-US" sz="1600"/>
              <a:t>=]]unitspec</a:t>
            </a:r>
          </a:p>
          <a:p>
            <a:r>
              <a:rPr lang="en-US" altLang="en-US" sz="1600"/>
              <a:t>[[ , </a:t>
            </a:r>
            <a:r>
              <a:rPr lang="en-US" altLang="en-US" sz="1600" b="1"/>
              <a:t>ERR=</a:t>
            </a:r>
            <a:r>
              <a:rPr lang="en-US" altLang="en-US" sz="1600"/>
              <a:t>errlabel]]</a:t>
            </a:r>
          </a:p>
          <a:p>
            <a:r>
              <a:rPr lang="en-US" altLang="en-US" sz="1600"/>
              <a:t>[[ , </a:t>
            </a:r>
            <a:r>
              <a:rPr lang="en-US" altLang="en-US" sz="1600" b="1"/>
              <a:t>IOSATAT=</a:t>
            </a:r>
            <a:r>
              <a:rPr lang="en-US" altLang="en-US" sz="1600"/>
              <a:t>iocheck]]</a:t>
            </a:r>
          </a:p>
          <a:p>
            <a:r>
              <a:rPr lang="en-US" altLang="en-US" sz="1600"/>
              <a:t>[[ , </a:t>
            </a:r>
            <a:r>
              <a:rPr lang="en-US" altLang="en-US" sz="1600" b="1"/>
              <a:t>LOCKMODE=</a:t>
            </a:r>
            <a:r>
              <a:rPr lang="en-US" altLang="en-US" sz="1600"/>
              <a:t>lockmode]]</a:t>
            </a:r>
          </a:p>
          <a:p>
            <a:r>
              <a:rPr lang="en-US" altLang="en-US" sz="1600"/>
              <a:t>[[ , </a:t>
            </a:r>
            <a:r>
              <a:rPr lang="en-US" altLang="en-US" sz="1600" b="1"/>
              <a:t>REC=</a:t>
            </a:r>
            <a:r>
              <a:rPr lang="en-US" altLang="en-US" sz="1600"/>
              <a:t>rec]]</a:t>
            </a:r>
          </a:p>
          <a:p>
            <a:r>
              <a:rPr lang="en-US" altLang="en-US" sz="1600"/>
              <a:t>[[ , </a:t>
            </a:r>
            <a:r>
              <a:rPr lang="en-US" altLang="en-US" sz="1600" b="1"/>
              <a:t>RECORD=</a:t>
            </a:r>
            <a:r>
              <a:rPr lang="en-US" altLang="en-US" sz="1600"/>
              <a:t>record]]</a:t>
            </a:r>
          </a:p>
        </p:txBody>
      </p:sp>
    </p:spTree>
    <p:extLst>
      <p:ext uri="{BB962C8B-B14F-4D97-AF65-F5344CB8AC3E}">
        <p14:creationId xmlns:p14="http://schemas.microsoft.com/office/powerpoint/2010/main" val="2841799504"/>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26306"/>
                                        </p:tgtEl>
                                        <p:attrNameLst>
                                          <p:attrName>style.visibility</p:attrName>
                                        </p:attrNameLst>
                                      </p:cBhvr>
                                      <p:to>
                                        <p:strVal val="visible"/>
                                      </p:to>
                                    </p:set>
                                    <p:anim calcmode="lin" valueType="num">
                                      <p:cBhvr>
                                        <p:cTn id="7" dur="500" decel="50000" fill="hold">
                                          <p:stCondLst>
                                            <p:cond delay="0"/>
                                          </p:stCondLst>
                                        </p:cTn>
                                        <p:tgtEl>
                                          <p:spTgt spid="22630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2630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26306"/>
                                        </p:tgtEl>
                                        <p:attrNameLst>
                                          <p:attrName>ppt_w</p:attrName>
                                        </p:attrNameLst>
                                      </p:cBhvr>
                                      <p:tavLst>
                                        <p:tav tm="0">
                                          <p:val>
                                            <p:strVal val="#ppt_w*.05"/>
                                          </p:val>
                                        </p:tav>
                                        <p:tav tm="100000">
                                          <p:val>
                                            <p:strVal val="#ppt_w"/>
                                          </p:val>
                                        </p:tav>
                                      </p:tavLst>
                                    </p:anim>
                                    <p:anim calcmode="lin" valueType="num">
                                      <p:cBhvr>
                                        <p:cTn id="10" dur="1000" fill="hold"/>
                                        <p:tgtEl>
                                          <p:spTgt spid="22630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2630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2630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2630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2630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226307"/>
                                        </p:tgtEl>
                                        <p:attrNameLst>
                                          <p:attrName>style.visibility</p:attrName>
                                        </p:attrNameLst>
                                      </p:cBhvr>
                                      <p:to>
                                        <p:strVal val="visible"/>
                                      </p:to>
                                    </p:set>
                                    <p:animEffect transition="in" filter="strips(downLeft)">
                                      <p:cBhvr>
                                        <p:cTn id="19" dur="500"/>
                                        <p:tgtEl>
                                          <p:spTgt spid="22630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226308"/>
                                        </p:tgtEl>
                                        <p:attrNameLst>
                                          <p:attrName>style.visibility</p:attrName>
                                        </p:attrNameLst>
                                      </p:cBhvr>
                                      <p:to>
                                        <p:strVal val="visible"/>
                                      </p:to>
                                    </p:set>
                                    <p:anim calcmode="lin" valueType="num">
                                      <p:cBhvr>
                                        <p:cTn id="24" dur="500" decel="50000" fill="hold">
                                          <p:stCondLst>
                                            <p:cond delay="0"/>
                                          </p:stCondLst>
                                        </p:cTn>
                                        <p:tgtEl>
                                          <p:spTgt spid="226308"/>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226308"/>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226308"/>
                                        </p:tgtEl>
                                        <p:attrNameLst>
                                          <p:attrName>ppt_w</p:attrName>
                                        </p:attrNameLst>
                                      </p:cBhvr>
                                      <p:tavLst>
                                        <p:tav tm="0">
                                          <p:val>
                                            <p:strVal val="#ppt_w*.05"/>
                                          </p:val>
                                        </p:tav>
                                        <p:tav tm="100000">
                                          <p:val>
                                            <p:strVal val="#ppt_w"/>
                                          </p:val>
                                        </p:tav>
                                      </p:tavLst>
                                    </p:anim>
                                    <p:anim calcmode="lin" valueType="num">
                                      <p:cBhvr>
                                        <p:cTn id="27" dur="1000" fill="hold"/>
                                        <p:tgtEl>
                                          <p:spTgt spid="226308"/>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226308"/>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226308"/>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226308"/>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22630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226309"/>
                                        </p:tgtEl>
                                        <p:attrNameLst>
                                          <p:attrName>style.visibility</p:attrName>
                                        </p:attrNameLst>
                                      </p:cBhvr>
                                      <p:to>
                                        <p:strVal val="visible"/>
                                      </p:to>
                                    </p:set>
                                    <p:animEffect transition="in" filter="strips(downLeft)">
                                      <p:cBhvr>
                                        <p:cTn id="36" dur="500"/>
                                        <p:tgtEl>
                                          <p:spTgt spid="22630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226310"/>
                                        </p:tgtEl>
                                        <p:attrNameLst>
                                          <p:attrName>style.visibility</p:attrName>
                                        </p:attrNameLst>
                                      </p:cBhvr>
                                      <p:to>
                                        <p:strVal val="visible"/>
                                      </p:to>
                                    </p:set>
                                    <p:anim calcmode="lin" valueType="num">
                                      <p:cBhvr>
                                        <p:cTn id="41" dur="500" decel="50000" fill="hold">
                                          <p:stCondLst>
                                            <p:cond delay="0"/>
                                          </p:stCondLst>
                                        </p:cTn>
                                        <p:tgtEl>
                                          <p:spTgt spid="226310"/>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226310"/>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226310"/>
                                        </p:tgtEl>
                                        <p:attrNameLst>
                                          <p:attrName>ppt_w</p:attrName>
                                        </p:attrNameLst>
                                      </p:cBhvr>
                                      <p:tavLst>
                                        <p:tav tm="0">
                                          <p:val>
                                            <p:strVal val="#ppt_w*.05"/>
                                          </p:val>
                                        </p:tav>
                                        <p:tav tm="100000">
                                          <p:val>
                                            <p:strVal val="#ppt_w"/>
                                          </p:val>
                                        </p:tav>
                                      </p:tavLst>
                                    </p:anim>
                                    <p:anim calcmode="lin" valueType="num">
                                      <p:cBhvr>
                                        <p:cTn id="44" dur="1000" fill="hold"/>
                                        <p:tgtEl>
                                          <p:spTgt spid="226310"/>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226310"/>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226310"/>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226310"/>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22631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5" presetClass="entr" presetSubtype="0" fill="hold" grpId="0" nodeType="clickEffect">
                                  <p:stCondLst>
                                    <p:cond delay="0"/>
                                  </p:stCondLst>
                                  <p:childTnLst>
                                    <p:set>
                                      <p:cBhvr>
                                        <p:cTn id="52" dur="1" fill="hold">
                                          <p:stCondLst>
                                            <p:cond delay="0"/>
                                          </p:stCondLst>
                                        </p:cTn>
                                        <p:tgtEl>
                                          <p:spTgt spid="226311"/>
                                        </p:tgtEl>
                                        <p:attrNameLst>
                                          <p:attrName>style.visibility</p:attrName>
                                        </p:attrNameLst>
                                      </p:cBhvr>
                                      <p:to>
                                        <p:strVal val="visible"/>
                                      </p:to>
                                    </p:set>
                                    <p:anim calcmode="lin" valueType="num">
                                      <p:cBhvr>
                                        <p:cTn id="53" dur="500" decel="50000" fill="hold">
                                          <p:stCondLst>
                                            <p:cond delay="0"/>
                                          </p:stCondLst>
                                        </p:cTn>
                                        <p:tgtEl>
                                          <p:spTgt spid="226311"/>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226311"/>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226311"/>
                                        </p:tgtEl>
                                        <p:attrNameLst>
                                          <p:attrName>ppt_w</p:attrName>
                                        </p:attrNameLst>
                                      </p:cBhvr>
                                      <p:tavLst>
                                        <p:tav tm="0">
                                          <p:val>
                                            <p:strVal val="#ppt_w*.05"/>
                                          </p:val>
                                        </p:tav>
                                        <p:tav tm="100000">
                                          <p:val>
                                            <p:strVal val="#ppt_w"/>
                                          </p:val>
                                        </p:tav>
                                      </p:tavLst>
                                    </p:anim>
                                    <p:anim calcmode="lin" valueType="num">
                                      <p:cBhvr>
                                        <p:cTn id="56" dur="1000" fill="hold"/>
                                        <p:tgtEl>
                                          <p:spTgt spid="226311"/>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226311"/>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226311"/>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226311"/>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226311"/>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8" presetClass="entr" presetSubtype="12" fill="hold" grpId="0" nodeType="clickEffect">
                                  <p:stCondLst>
                                    <p:cond delay="0"/>
                                  </p:stCondLst>
                                  <p:childTnLst>
                                    <p:set>
                                      <p:cBhvr>
                                        <p:cTn id="64" dur="1" fill="hold">
                                          <p:stCondLst>
                                            <p:cond delay="0"/>
                                          </p:stCondLst>
                                        </p:cTn>
                                        <p:tgtEl>
                                          <p:spTgt spid="226312"/>
                                        </p:tgtEl>
                                        <p:attrNameLst>
                                          <p:attrName>style.visibility</p:attrName>
                                        </p:attrNameLst>
                                      </p:cBhvr>
                                      <p:to>
                                        <p:strVal val="visible"/>
                                      </p:to>
                                    </p:set>
                                    <p:animEffect transition="in" filter="strips(downLeft)">
                                      <p:cBhvr>
                                        <p:cTn id="65" dur="500"/>
                                        <p:tgtEl>
                                          <p:spTgt spid="226312"/>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41" presetClass="entr" presetSubtype="0" fill="hold" grpId="0" nodeType="clickEffect">
                                  <p:stCondLst>
                                    <p:cond delay="0"/>
                                  </p:stCondLst>
                                  <p:iterate type="lt">
                                    <p:tmPct val="10000"/>
                                  </p:iterate>
                                  <p:childTnLst>
                                    <p:set>
                                      <p:cBhvr>
                                        <p:cTn id="69" dur="1" fill="hold">
                                          <p:stCondLst>
                                            <p:cond delay="0"/>
                                          </p:stCondLst>
                                        </p:cTn>
                                        <p:tgtEl>
                                          <p:spTgt spid="226313"/>
                                        </p:tgtEl>
                                        <p:attrNameLst>
                                          <p:attrName>style.visibility</p:attrName>
                                        </p:attrNameLst>
                                      </p:cBhvr>
                                      <p:to>
                                        <p:strVal val="visible"/>
                                      </p:to>
                                    </p:set>
                                    <p:anim calcmode="lin" valueType="num">
                                      <p:cBhvr>
                                        <p:cTn id="70" dur="500" fill="hold"/>
                                        <p:tgtEl>
                                          <p:spTgt spid="226313"/>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226313"/>
                                        </p:tgtEl>
                                        <p:attrNameLst>
                                          <p:attrName>ppt_y</p:attrName>
                                        </p:attrNameLst>
                                      </p:cBhvr>
                                      <p:tavLst>
                                        <p:tav tm="0">
                                          <p:val>
                                            <p:strVal val="#ppt_y"/>
                                          </p:val>
                                        </p:tav>
                                        <p:tav tm="100000">
                                          <p:val>
                                            <p:strVal val="#ppt_y"/>
                                          </p:val>
                                        </p:tav>
                                      </p:tavLst>
                                    </p:anim>
                                    <p:anim calcmode="lin" valueType="num">
                                      <p:cBhvr>
                                        <p:cTn id="72" dur="500" fill="hold"/>
                                        <p:tgtEl>
                                          <p:spTgt spid="226313"/>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226313"/>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226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6" grpId="0"/>
      <p:bldP spid="226307" grpId="0"/>
      <p:bldP spid="226308" grpId="0"/>
      <p:bldP spid="226309" grpId="0"/>
      <p:bldP spid="226310" grpId="0"/>
      <p:bldP spid="226311" grpId="0"/>
      <p:bldP spid="226312" grpId="0"/>
      <p:bldP spid="226313" grpId="0"/>
    </p:bld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9"/>
          <p:cNvSpPr>
            <a:spLocks noGrp="1" noChangeArrowheads="1"/>
          </p:cNvSpPr>
          <p:nvPr>
            <p:ph type="dt" sz="half" idx="2"/>
          </p:nvPr>
        </p:nvSpPr>
        <p:spPr/>
        <p:txBody>
          <a:bodyPr/>
          <a:lstStyle/>
          <a:p>
            <a:fld id="{2EE27BBE-7502-44B8-A7B5-27DAD303E291}" type="datetime1">
              <a:rPr lang="en-US" altLang="en-US"/>
              <a:pPr/>
              <a:t>5/15/2017</a:t>
            </a:fld>
            <a:endParaRPr lang="en-US" altLang="en-US"/>
          </a:p>
        </p:txBody>
      </p:sp>
      <p:sp>
        <p:nvSpPr>
          <p:cNvPr id="6" name="Rectangle 11"/>
          <p:cNvSpPr>
            <a:spLocks noGrp="1" noChangeArrowheads="1"/>
          </p:cNvSpPr>
          <p:nvPr>
            <p:ph type="sldNum" sz="quarter" idx="4"/>
          </p:nvPr>
        </p:nvSpPr>
        <p:spPr/>
        <p:txBody>
          <a:bodyPr/>
          <a:lstStyle/>
          <a:p>
            <a:fld id="{DE102F43-AC75-419E-971B-1E8E61490DF0}" type="slidenum">
              <a:rPr lang="en-US" altLang="en-US"/>
              <a:pPr/>
              <a:t>106</a:t>
            </a:fld>
            <a:endParaRPr lang="en-US" altLang="en-US"/>
          </a:p>
        </p:txBody>
      </p:sp>
      <p:sp>
        <p:nvSpPr>
          <p:cNvPr id="225282" name="Rectangle 2"/>
          <p:cNvSpPr>
            <a:spLocks noChangeArrowheads="1"/>
          </p:cNvSpPr>
          <p:nvPr/>
        </p:nvSpPr>
        <p:spPr bwMode="auto">
          <a:xfrm>
            <a:off x="107950" y="115888"/>
            <a:ext cx="1212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altLang="en-US" b="1"/>
              <a:t>LOGICAL</a:t>
            </a:r>
          </a:p>
        </p:txBody>
      </p:sp>
      <p:sp>
        <p:nvSpPr>
          <p:cNvPr id="225283" name="Rectangle 3"/>
          <p:cNvSpPr>
            <a:spLocks noChangeArrowheads="1"/>
          </p:cNvSpPr>
          <p:nvPr/>
        </p:nvSpPr>
        <p:spPr bwMode="auto">
          <a:xfrm>
            <a:off x="395288" y="549275"/>
            <a:ext cx="80645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1400"/>
              <a:t>Aksi: Menyatakan spesifikasi tipe LOGICAL nama-nama yang didefinisikan oleh user, dengan sintak sebagai berikut:</a:t>
            </a:r>
          </a:p>
        </p:txBody>
      </p:sp>
    </p:spTree>
    <p:extLst>
      <p:ext uri="{BB962C8B-B14F-4D97-AF65-F5344CB8AC3E}">
        <p14:creationId xmlns:p14="http://schemas.microsoft.com/office/powerpoint/2010/main" val="2493186646"/>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25282"/>
                                        </p:tgtEl>
                                        <p:attrNameLst>
                                          <p:attrName>style.visibility</p:attrName>
                                        </p:attrNameLst>
                                      </p:cBhvr>
                                      <p:to>
                                        <p:strVal val="visible"/>
                                      </p:to>
                                    </p:set>
                                    <p:anim calcmode="lin" valueType="num">
                                      <p:cBhvr>
                                        <p:cTn id="7" dur="500" decel="50000" fill="hold">
                                          <p:stCondLst>
                                            <p:cond delay="0"/>
                                          </p:stCondLst>
                                        </p:cTn>
                                        <p:tgtEl>
                                          <p:spTgt spid="22528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2528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25282"/>
                                        </p:tgtEl>
                                        <p:attrNameLst>
                                          <p:attrName>ppt_w</p:attrName>
                                        </p:attrNameLst>
                                      </p:cBhvr>
                                      <p:tavLst>
                                        <p:tav tm="0">
                                          <p:val>
                                            <p:strVal val="#ppt_w*.05"/>
                                          </p:val>
                                        </p:tav>
                                        <p:tav tm="100000">
                                          <p:val>
                                            <p:strVal val="#ppt_w"/>
                                          </p:val>
                                        </p:tav>
                                      </p:tavLst>
                                    </p:anim>
                                    <p:anim calcmode="lin" valueType="num">
                                      <p:cBhvr>
                                        <p:cTn id="10" dur="1000" fill="hold"/>
                                        <p:tgtEl>
                                          <p:spTgt spid="22528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2528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2528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2528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2528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225283"/>
                                        </p:tgtEl>
                                        <p:attrNameLst>
                                          <p:attrName>style.visibility</p:attrName>
                                        </p:attrNameLst>
                                      </p:cBhvr>
                                      <p:to>
                                        <p:strVal val="visible"/>
                                      </p:to>
                                    </p:set>
                                    <p:anim calcmode="lin" valueType="num">
                                      <p:cBhvr>
                                        <p:cTn id="19" dur="500" decel="50000" fill="hold">
                                          <p:stCondLst>
                                            <p:cond delay="0"/>
                                          </p:stCondLst>
                                        </p:cTn>
                                        <p:tgtEl>
                                          <p:spTgt spid="225283"/>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25283"/>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25283"/>
                                        </p:tgtEl>
                                        <p:attrNameLst>
                                          <p:attrName>ppt_w</p:attrName>
                                        </p:attrNameLst>
                                      </p:cBhvr>
                                      <p:tavLst>
                                        <p:tav tm="0">
                                          <p:val>
                                            <p:strVal val="#ppt_w*.05"/>
                                          </p:val>
                                        </p:tav>
                                        <p:tav tm="100000">
                                          <p:val>
                                            <p:strVal val="#ppt_w"/>
                                          </p:val>
                                        </p:tav>
                                      </p:tavLst>
                                    </p:anim>
                                    <p:anim calcmode="lin" valueType="num">
                                      <p:cBhvr>
                                        <p:cTn id="22" dur="1000" fill="hold"/>
                                        <p:tgtEl>
                                          <p:spTgt spid="225283"/>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25283"/>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25283"/>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25283"/>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25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2" grpId="0"/>
      <p:bldP spid="22528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
          <p:cNvGraphicFramePr>
            <a:graphicFrameLocks noChangeAspect="1"/>
          </p:cNvGraphicFramePr>
          <p:nvPr/>
        </p:nvGraphicFramePr>
        <p:xfrm>
          <a:off x="4421188" y="739775"/>
          <a:ext cx="4543425" cy="5426075"/>
        </p:xfrm>
        <a:graphic>
          <a:graphicData uri="http://schemas.openxmlformats.org/presentationml/2006/ole">
            <mc:AlternateContent xmlns:mc="http://schemas.openxmlformats.org/markup-compatibility/2006">
              <mc:Choice xmlns:v="urn:schemas-microsoft-com:vml" Requires="v">
                <p:oleObj spid="_x0000_s22534" r:id="rId4" imgW="4213440" imgH="5028840" progId="">
                  <p:embed/>
                </p:oleObj>
              </mc:Choice>
              <mc:Fallback>
                <p:oleObj r:id="rId4" imgW="4213440" imgH="502884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1188" y="739775"/>
                        <a:ext cx="4543425" cy="542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1" name="Rectangle 3"/>
          <p:cNvSpPr>
            <a:spLocks noChangeArrowheads="1"/>
          </p:cNvSpPr>
          <p:nvPr/>
        </p:nvSpPr>
        <p:spPr bwMode="auto">
          <a:xfrm>
            <a:off x="0" y="1412875"/>
            <a:ext cx="4706938"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a:tabLst>
                <a:tab pos="228600" algn="l"/>
              </a:tabLst>
              <a:defRPr>
                <a:solidFill>
                  <a:schemeClr val="tx1"/>
                </a:solidFill>
                <a:latin typeface="Arial" panose="020B0604020202020204" pitchFamily="34" charset="0"/>
              </a:defRPr>
            </a:lvl1pPr>
            <a:lvl2pPr marL="800100" indent="-342900">
              <a:tabLst>
                <a:tab pos="228600" algn="l"/>
              </a:tabLst>
              <a:defRPr>
                <a:solidFill>
                  <a:schemeClr val="tx1"/>
                </a:solidFill>
                <a:latin typeface="Arial" panose="020B0604020202020204" pitchFamily="34" charset="0"/>
              </a:defRPr>
            </a:lvl2pPr>
            <a:lvl3pPr marL="1257300" indent="-342900">
              <a:tabLst>
                <a:tab pos="228600" algn="l"/>
              </a:tabLst>
              <a:defRPr>
                <a:solidFill>
                  <a:schemeClr val="tx1"/>
                </a:solidFill>
                <a:latin typeface="Arial" panose="020B0604020202020204" pitchFamily="34" charset="0"/>
              </a:defRPr>
            </a:lvl3pPr>
            <a:lvl4pPr marL="1714500" indent="-342900">
              <a:tabLst>
                <a:tab pos="228600" algn="l"/>
              </a:tabLst>
              <a:defRPr>
                <a:solidFill>
                  <a:schemeClr val="tx1"/>
                </a:solidFill>
                <a:latin typeface="Arial" panose="020B0604020202020204" pitchFamily="34" charset="0"/>
              </a:defRPr>
            </a:lvl4pPr>
            <a:lvl5pPr marL="2171700" indent="-342900">
              <a:tabLst>
                <a:tab pos="2286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Lst>
              <a:defRPr>
                <a:solidFill>
                  <a:schemeClr val="tx1"/>
                </a:solidFill>
                <a:latin typeface="Arial" panose="020B0604020202020204" pitchFamily="34" charset="0"/>
              </a:defRPr>
            </a:lvl9pPr>
          </a:lstStyle>
          <a:p>
            <a:pPr>
              <a:buFontTx/>
              <a:buAutoNum type="arabicPeriod"/>
            </a:pPr>
            <a:r>
              <a:rPr lang="en-US" altLang="en-US" sz="1400"/>
              <a:t>Inisialisasi counter-counter</a:t>
            </a:r>
          </a:p>
          <a:p>
            <a:pPr>
              <a:buFontTx/>
              <a:buAutoNum type="arabicPeriod"/>
            </a:pPr>
            <a:r>
              <a:rPr lang="en-US" altLang="en-US" sz="1400"/>
              <a:t>Baca angka : jikatidakada angka lagi,lanjutkan ke 6</a:t>
            </a:r>
          </a:p>
          <a:p>
            <a:pPr>
              <a:buFontTx/>
              <a:buAutoNum type="arabicPeriod"/>
            </a:pPr>
            <a:r>
              <a:rPr lang="en-US" altLang="en-US" sz="1400"/>
              <a:t>Jika bilangan positif, tambahkan 1 pada positif counter, lanjutkan ke langkah 2</a:t>
            </a:r>
          </a:p>
          <a:p>
            <a:pPr>
              <a:buFontTx/>
              <a:buAutoNum type="arabicPeriod"/>
            </a:pPr>
            <a:r>
              <a:rPr lang="en-US" altLang="en-US" sz="1400"/>
              <a:t>Jika bilangan negatif, tambahkan 1 pada negatif counter, lanjutkan ke langkah 2</a:t>
            </a:r>
          </a:p>
          <a:p>
            <a:pPr>
              <a:buFontTx/>
              <a:buAutoNum type="arabicPeriod"/>
            </a:pPr>
            <a:r>
              <a:rPr lang="en-US" altLang="en-US" sz="1400"/>
              <a:t>Jika bilangan nol, tambahkan 1 pada zero counter, lanjutkan ke langkah 2</a:t>
            </a:r>
          </a:p>
          <a:p>
            <a:pPr>
              <a:buFontTx/>
              <a:buAutoNum type="arabicPeriod"/>
            </a:pPr>
            <a:r>
              <a:rPr lang="en-US" altLang="en-US" sz="1400"/>
              <a:t>Print counter-counter</a:t>
            </a:r>
          </a:p>
          <a:p>
            <a:pPr>
              <a:buFontTx/>
              <a:buAutoNum type="arabicPeriod"/>
            </a:pPr>
            <a:r>
              <a:rPr lang="en-US" altLang="en-US" sz="1400"/>
              <a:t>Selesai</a:t>
            </a:r>
          </a:p>
        </p:txBody>
      </p:sp>
    </p:spTree>
  </p:cSld>
  <p:clrMapOvr>
    <a:masterClrMapping/>
  </p:clrMapOvr>
  <p:transition spd="slow">
    <p:wheel spokes="8"/>
    <p:sndAc>
      <p:stSnd>
        <p:snd r:embed="rId3"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wedge">
                                      <p:cBhvr>
                                        <p:cTn id="7" dur="2000"/>
                                        <p:tgtEl>
                                          <p:spTgt spid="225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22530"/>
                                        </p:tgtEl>
                                        <p:attrNameLst>
                                          <p:attrName>style.visibility</p:attrName>
                                        </p:attrNameLst>
                                      </p:cBhvr>
                                      <p:to>
                                        <p:strVal val="visible"/>
                                      </p:to>
                                    </p:set>
                                    <p:animEffect transition="in" filter="strips(downRight)">
                                      <p:cBhvr>
                                        <p:cTn id="12" dur="50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2"/>
          <p:cNvGraphicFramePr>
            <a:graphicFrameLocks noChangeAspect="1"/>
          </p:cNvGraphicFramePr>
          <p:nvPr/>
        </p:nvGraphicFramePr>
        <p:xfrm>
          <a:off x="4381500" y="620713"/>
          <a:ext cx="4583113" cy="5545137"/>
        </p:xfrm>
        <a:graphic>
          <a:graphicData uri="http://schemas.openxmlformats.org/presentationml/2006/ole">
            <mc:AlternateContent xmlns:mc="http://schemas.openxmlformats.org/markup-compatibility/2006">
              <mc:Choice xmlns:v="urn:schemas-microsoft-com:vml" Requires="v">
                <p:oleObj spid="_x0000_s21510" r:id="rId4" imgW="3925440" imgH="6288840" progId="">
                  <p:embed/>
                </p:oleObj>
              </mc:Choice>
              <mc:Fallback>
                <p:oleObj r:id="rId4" imgW="3925440" imgH="628884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1500" y="620713"/>
                        <a:ext cx="4583113" cy="554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07" name="Rectangle 3"/>
          <p:cNvSpPr>
            <a:spLocks noChangeArrowheads="1"/>
          </p:cNvSpPr>
          <p:nvPr/>
        </p:nvSpPr>
        <p:spPr bwMode="auto">
          <a:xfrm>
            <a:off x="0" y="1412875"/>
            <a:ext cx="4706938"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a:tabLst>
                <a:tab pos="228600" algn="l"/>
              </a:tabLst>
              <a:defRPr>
                <a:solidFill>
                  <a:schemeClr val="tx1"/>
                </a:solidFill>
                <a:latin typeface="Arial" panose="020B0604020202020204" pitchFamily="34" charset="0"/>
              </a:defRPr>
            </a:lvl1pPr>
            <a:lvl2pPr marL="800100" indent="-342900">
              <a:tabLst>
                <a:tab pos="228600" algn="l"/>
              </a:tabLst>
              <a:defRPr>
                <a:solidFill>
                  <a:schemeClr val="tx1"/>
                </a:solidFill>
                <a:latin typeface="Arial" panose="020B0604020202020204" pitchFamily="34" charset="0"/>
              </a:defRPr>
            </a:lvl2pPr>
            <a:lvl3pPr marL="1257300" indent="-342900">
              <a:tabLst>
                <a:tab pos="228600" algn="l"/>
              </a:tabLst>
              <a:defRPr>
                <a:solidFill>
                  <a:schemeClr val="tx1"/>
                </a:solidFill>
                <a:latin typeface="Arial" panose="020B0604020202020204" pitchFamily="34" charset="0"/>
              </a:defRPr>
            </a:lvl3pPr>
            <a:lvl4pPr marL="1714500" indent="-342900">
              <a:tabLst>
                <a:tab pos="228600" algn="l"/>
              </a:tabLst>
              <a:defRPr>
                <a:solidFill>
                  <a:schemeClr val="tx1"/>
                </a:solidFill>
                <a:latin typeface="Arial" panose="020B0604020202020204" pitchFamily="34" charset="0"/>
              </a:defRPr>
            </a:lvl4pPr>
            <a:lvl5pPr marL="2171700" indent="-342900">
              <a:tabLst>
                <a:tab pos="2286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Lst>
              <a:defRPr>
                <a:solidFill>
                  <a:schemeClr val="tx1"/>
                </a:solidFill>
                <a:latin typeface="Arial" panose="020B0604020202020204" pitchFamily="34" charset="0"/>
              </a:defRPr>
            </a:lvl9pPr>
          </a:lstStyle>
          <a:p>
            <a:pPr>
              <a:buFontTx/>
              <a:buAutoNum type="arabicPeriod"/>
            </a:pPr>
            <a:r>
              <a:rPr lang="en-US" altLang="en-US" sz="1400"/>
              <a:t>Inisialisasi counter-counter</a:t>
            </a:r>
          </a:p>
          <a:p>
            <a:pPr>
              <a:buFontTx/>
              <a:buAutoNum type="arabicPeriod"/>
            </a:pPr>
            <a:r>
              <a:rPr lang="en-US" altLang="en-US" sz="1400"/>
              <a:t>Baca angka : jikatidakada angka lagi,lanjutkan ke 6</a:t>
            </a:r>
          </a:p>
          <a:p>
            <a:pPr>
              <a:buFontTx/>
              <a:buAutoNum type="arabicPeriod"/>
            </a:pPr>
            <a:r>
              <a:rPr lang="en-US" altLang="en-US" sz="1400"/>
              <a:t>Jika bilangan positif, tambahkan 1 pada positif counter, lanjutkan ke langkah 2</a:t>
            </a:r>
          </a:p>
          <a:p>
            <a:pPr>
              <a:buFontTx/>
              <a:buAutoNum type="arabicPeriod"/>
            </a:pPr>
            <a:r>
              <a:rPr lang="en-US" altLang="en-US" sz="1400"/>
              <a:t>Jika bilangan negatif, tambahkan 1 pada negatif counter, lanjutkan ke langkah 2</a:t>
            </a:r>
          </a:p>
          <a:p>
            <a:pPr>
              <a:buFontTx/>
              <a:buAutoNum type="arabicPeriod"/>
            </a:pPr>
            <a:r>
              <a:rPr lang="en-US" altLang="en-US" sz="1400"/>
              <a:t>Jika bilangan nol, tambahkan 1 pada zero counter, lanjutkan ke langkah 2</a:t>
            </a:r>
          </a:p>
          <a:p>
            <a:pPr>
              <a:buFontTx/>
              <a:buAutoNum type="arabicPeriod"/>
            </a:pPr>
            <a:r>
              <a:rPr lang="en-US" altLang="en-US" sz="1400"/>
              <a:t>Print counter-counter</a:t>
            </a:r>
          </a:p>
          <a:p>
            <a:pPr>
              <a:buFontTx/>
              <a:buAutoNum type="arabicPeriod"/>
            </a:pPr>
            <a:r>
              <a:rPr lang="en-US" altLang="en-US" sz="1400"/>
              <a:t>Selesai</a:t>
            </a:r>
          </a:p>
        </p:txBody>
      </p:sp>
    </p:spTree>
  </p:cSld>
  <p:clrMapOvr>
    <a:masterClrMapping/>
  </p:clrMapOvr>
  <p:transition spd="slow">
    <p:wheel spokes="8"/>
    <p:sndAc>
      <p:stSnd>
        <p:snd r:embed="rId3"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wedge">
                                      <p:cBhvr>
                                        <p:cTn id="7" dur="2000"/>
                                        <p:tgtEl>
                                          <p:spTgt spid="215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1" nodeType="clickEffect">
                                  <p:stCondLst>
                                    <p:cond delay="0"/>
                                  </p:stCondLst>
                                  <p:childTnLst>
                                    <p:set>
                                      <p:cBhvr>
                                        <p:cTn id="11" dur="1" fill="hold">
                                          <p:stCondLst>
                                            <p:cond delay="0"/>
                                          </p:stCondLst>
                                        </p:cTn>
                                        <p:tgtEl>
                                          <p:spTgt spid="21507"/>
                                        </p:tgtEl>
                                        <p:attrNameLst>
                                          <p:attrName>style.visibility</p:attrName>
                                        </p:attrNameLst>
                                      </p:cBhvr>
                                      <p:to>
                                        <p:strVal val="visible"/>
                                      </p:to>
                                    </p:set>
                                    <p:animEffect transition="in" filter="wheel(4)">
                                      <p:cBhvr>
                                        <p:cTn id="12" dur="2000"/>
                                        <p:tgtEl>
                                          <p:spTgt spid="215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nodeType="clickEffect">
                                  <p:stCondLst>
                                    <p:cond delay="0"/>
                                  </p:stCondLst>
                                  <p:childTnLst>
                                    <p:set>
                                      <p:cBhvr>
                                        <p:cTn id="16" dur="1" fill="hold">
                                          <p:stCondLst>
                                            <p:cond delay="0"/>
                                          </p:stCondLst>
                                        </p:cTn>
                                        <p:tgtEl>
                                          <p:spTgt spid="21506"/>
                                        </p:tgtEl>
                                        <p:attrNameLst>
                                          <p:attrName>style.visibility</p:attrName>
                                        </p:attrNameLst>
                                      </p:cBhvr>
                                      <p:to>
                                        <p:strVal val="visible"/>
                                      </p:to>
                                    </p:set>
                                    <p:animEffect transition="in" filter="plus(in)">
                                      <p:cBhvr>
                                        <p:cTn id="17" dur="20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21507"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115888"/>
            <a:ext cx="168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b="1"/>
              <a:t>Dokumentasi</a:t>
            </a:r>
            <a:r>
              <a:rPr lang="en-US" altLang="en-US"/>
              <a:t> </a:t>
            </a:r>
          </a:p>
        </p:txBody>
      </p:sp>
      <p:sp>
        <p:nvSpPr>
          <p:cNvPr id="20483" name="Rectangle 3"/>
          <p:cNvSpPr>
            <a:spLocks noChangeArrowheads="1"/>
          </p:cNvSpPr>
          <p:nvPr/>
        </p:nvSpPr>
        <p:spPr bwMode="auto">
          <a:xfrm>
            <a:off x="0" y="549275"/>
            <a:ext cx="4921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a:t>kita temendokumentasikan proses berikut:</a:t>
            </a:r>
          </a:p>
        </p:txBody>
      </p:sp>
      <p:sp>
        <p:nvSpPr>
          <p:cNvPr id="20485" name="Rectangle 5"/>
          <p:cNvSpPr>
            <a:spLocks noChangeArrowheads="1"/>
          </p:cNvSpPr>
          <p:nvPr/>
        </p:nvSpPr>
        <p:spPr bwMode="auto">
          <a:xfrm>
            <a:off x="468313" y="1052513"/>
            <a:ext cx="7777162"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a:tabLst>
                <a:tab pos="228600" algn="l"/>
              </a:tabLst>
              <a:defRPr>
                <a:solidFill>
                  <a:schemeClr val="tx1"/>
                </a:solidFill>
                <a:latin typeface="Arial" panose="020B0604020202020204" pitchFamily="34" charset="0"/>
              </a:defRPr>
            </a:lvl1pPr>
            <a:lvl2pPr marL="800100" indent="-342900">
              <a:tabLst>
                <a:tab pos="228600" algn="l"/>
              </a:tabLst>
              <a:defRPr>
                <a:solidFill>
                  <a:schemeClr val="tx1"/>
                </a:solidFill>
                <a:latin typeface="Arial" panose="020B0604020202020204" pitchFamily="34" charset="0"/>
              </a:defRPr>
            </a:lvl2pPr>
            <a:lvl3pPr marL="1257300" indent="-342900">
              <a:tabLst>
                <a:tab pos="228600" algn="l"/>
              </a:tabLst>
              <a:defRPr>
                <a:solidFill>
                  <a:schemeClr val="tx1"/>
                </a:solidFill>
                <a:latin typeface="Arial" panose="020B0604020202020204" pitchFamily="34" charset="0"/>
              </a:defRPr>
            </a:lvl3pPr>
            <a:lvl4pPr marL="1714500" indent="-342900">
              <a:tabLst>
                <a:tab pos="228600" algn="l"/>
              </a:tabLst>
              <a:defRPr>
                <a:solidFill>
                  <a:schemeClr val="tx1"/>
                </a:solidFill>
                <a:latin typeface="Arial" panose="020B0604020202020204" pitchFamily="34" charset="0"/>
              </a:defRPr>
            </a:lvl4pPr>
            <a:lvl5pPr marL="2171700" indent="-342900">
              <a:tabLst>
                <a:tab pos="2286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Lst>
              <a:defRPr>
                <a:solidFill>
                  <a:schemeClr val="tx1"/>
                </a:solidFill>
                <a:latin typeface="Arial" panose="020B0604020202020204" pitchFamily="34" charset="0"/>
              </a:defRPr>
            </a:lvl9pPr>
          </a:lstStyle>
          <a:p>
            <a:pPr eaLnBrk="0" hangingPunct="0">
              <a:buFontTx/>
              <a:buAutoNum type="arabicPeriod"/>
            </a:pPr>
            <a:r>
              <a:rPr lang="en-US" altLang="en-US" sz="1600"/>
              <a:t>Definisi masalah, yang berisi statemen masalah : penjelasan mengenai input dan output, disertai salah satu atau beberapa dari alat bantu seperti print chart, multiple layout form, record layout form dan display system layout sheet : penjelasan semua proses aritmatik yang komplek</a:t>
            </a:r>
          </a:p>
          <a:p>
            <a:pPr eaLnBrk="0" hangingPunct="0">
              <a:buFontTx/>
              <a:buAutoNum type="arabicPeriod"/>
            </a:pPr>
            <a:r>
              <a:rPr lang="en-US" altLang="en-US" sz="1600"/>
              <a:t>Algoritma</a:t>
            </a:r>
          </a:p>
          <a:p>
            <a:pPr eaLnBrk="0" hangingPunct="0">
              <a:buFontTx/>
              <a:buAutoNum type="arabicPeriod"/>
            </a:pPr>
            <a:r>
              <a:rPr lang="en-US" altLang="en-US" sz="1600"/>
              <a:t>Program flowchart</a:t>
            </a:r>
          </a:p>
          <a:p>
            <a:pPr eaLnBrk="0" hangingPunct="0">
              <a:buFontTx/>
              <a:buAutoNum type="arabicPeriod"/>
            </a:pPr>
            <a:r>
              <a:rPr lang="en-US" altLang="en-US" sz="1600"/>
              <a:t>Source program, termasuk listing program yang dihasilkan dari proses debugging dan testing</a:t>
            </a:r>
          </a:p>
          <a:p>
            <a:pPr eaLnBrk="0" hangingPunct="0">
              <a:buFontTx/>
              <a:buAutoNum type="arabicPeriod"/>
            </a:pPr>
            <a:r>
              <a:rPr lang="en-US" altLang="en-US" sz="1600"/>
              <a:t>Semua record, pada saat pengujian input data dan record output</a:t>
            </a:r>
          </a:p>
        </p:txBody>
      </p:sp>
    </p:spTree>
  </p:cSld>
  <p:clrMapOvr>
    <a:masterClrMapping/>
  </p:clrMapOvr>
  <p:transition spd="slow">
    <p:wheel spokes="8"/>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1000" fill="hold"/>
                                        <p:tgtEl>
                                          <p:spTgt spid="20482"/>
                                        </p:tgtEl>
                                        <p:attrNameLst>
                                          <p:attrName>ppt_w</p:attrName>
                                        </p:attrNameLst>
                                      </p:cBhvr>
                                      <p:tavLst>
                                        <p:tav tm="0">
                                          <p:val>
                                            <p:strVal val="#ppt_w+.3"/>
                                          </p:val>
                                        </p:tav>
                                        <p:tav tm="100000">
                                          <p:val>
                                            <p:strVal val="#ppt_w"/>
                                          </p:val>
                                        </p:tav>
                                      </p:tavLst>
                                    </p:anim>
                                    <p:anim calcmode="lin" valueType="num">
                                      <p:cBhvr>
                                        <p:cTn id="8" dur="1000" fill="hold"/>
                                        <p:tgtEl>
                                          <p:spTgt spid="20482"/>
                                        </p:tgtEl>
                                        <p:attrNameLst>
                                          <p:attrName>ppt_h</p:attrName>
                                        </p:attrNameLst>
                                      </p:cBhvr>
                                      <p:tavLst>
                                        <p:tav tm="0">
                                          <p:val>
                                            <p:strVal val="#ppt_h"/>
                                          </p:val>
                                        </p:tav>
                                        <p:tav tm="100000">
                                          <p:val>
                                            <p:strVal val="#ppt_h"/>
                                          </p:val>
                                        </p:tav>
                                      </p:tavLst>
                                    </p:anim>
                                    <p:animEffect transition="in" filter="fade">
                                      <p:cBhvr>
                                        <p:cTn id="9" dur="1000"/>
                                        <p:tgtEl>
                                          <p:spTgt spid="2048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20483"/>
                                        </p:tgtEl>
                                        <p:attrNameLst>
                                          <p:attrName>style.visibility</p:attrName>
                                        </p:attrNameLst>
                                      </p:cBhvr>
                                      <p:to>
                                        <p:strVal val="visible"/>
                                      </p:to>
                                    </p:set>
                                    <p:animEffect transition="in" filter="diamond(in)">
                                      <p:cBhvr>
                                        <p:cTn id="14" dur="2000"/>
                                        <p:tgtEl>
                                          <p:spTgt spid="2048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1" presetClass="entr" presetSubtype="0" fill="hold" grpId="0" nodeType="clickEffect">
                                  <p:stCondLst>
                                    <p:cond delay="0"/>
                                  </p:stCondLst>
                                  <p:iterate type="wd">
                                    <p:tmPct val="5000"/>
                                  </p:iterate>
                                  <p:childTnLst>
                                    <p:set>
                                      <p:cBhvr>
                                        <p:cTn id="18" dur="1" fill="hold">
                                          <p:stCondLst>
                                            <p:cond delay="0"/>
                                          </p:stCondLst>
                                        </p:cTn>
                                        <p:tgtEl>
                                          <p:spTgt spid="20485"/>
                                        </p:tgtEl>
                                        <p:attrNameLst>
                                          <p:attrName>style.visibility</p:attrName>
                                        </p:attrNameLst>
                                      </p:cBhvr>
                                      <p:to>
                                        <p:strVal val="visible"/>
                                      </p:to>
                                    </p:set>
                                    <p:anim calcmode="lin" valueType="num">
                                      <p:cBhvr>
                                        <p:cTn id="19" dur="1000" fill="hold"/>
                                        <p:tgtEl>
                                          <p:spTgt spid="20485"/>
                                        </p:tgtEl>
                                        <p:attrNameLst>
                                          <p:attrName>ppt_w</p:attrName>
                                        </p:attrNameLst>
                                      </p:cBhvr>
                                      <p:tavLst>
                                        <p:tav tm="0">
                                          <p:val>
                                            <p:fltVal val="0"/>
                                          </p:val>
                                        </p:tav>
                                        <p:tav tm="100000">
                                          <p:val>
                                            <p:strVal val="#ppt_w"/>
                                          </p:val>
                                        </p:tav>
                                      </p:tavLst>
                                    </p:anim>
                                    <p:anim calcmode="lin" valueType="num">
                                      <p:cBhvr>
                                        <p:cTn id="20" dur="1000" fill="hold"/>
                                        <p:tgtEl>
                                          <p:spTgt spid="20485"/>
                                        </p:tgtEl>
                                        <p:attrNameLst>
                                          <p:attrName>ppt_h</p:attrName>
                                        </p:attrNameLst>
                                      </p:cBhvr>
                                      <p:tavLst>
                                        <p:tav tm="0">
                                          <p:val>
                                            <p:fltVal val="0"/>
                                          </p:val>
                                        </p:tav>
                                        <p:tav tm="100000">
                                          <p:val>
                                            <p:strVal val="#ppt_h"/>
                                          </p:val>
                                        </p:tav>
                                      </p:tavLst>
                                    </p:anim>
                                    <p:anim calcmode="lin" valueType="num">
                                      <p:cBhvr>
                                        <p:cTn id="21" dur="1000" fill="hold"/>
                                        <p:tgtEl>
                                          <p:spTgt spid="20485"/>
                                        </p:tgtEl>
                                        <p:attrNameLst>
                                          <p:attrName>style.rotation</p:attrName>
                                        </p:attrNameLst>
                                      </p:cBhvr>
                                      <p:tavLst>
                                        <p:tav tm="0">
                                          <p:val>
                                            <p:fltVal val="90"/>
                                          </p:val>
                                        </p:tav>
                                        <p:tav tm="100000">
                                          <p:val>
                                            <p:fltVal val="0"/>
                                          </p:val>
                                        </p:tav>
                                      </p:tavLst>
                                    </p:anim>
                                    <p:animEffect transition="in" filter="fade">
                                      <p:cBhvr>
                                        <p:cTn id="22" dur="1000"/>
                                        <p:tgtEl>
                                          <p:spTgt spid="20485"/>
                                        </p:tgtEl>
                                      </p:cBhvr>
                                    </p:animEffect>
                                  </p:childTnLst>
                                  <p:subTnLst>
                                    <p:audio>
                                      <p:cMediaNode>
                                        <p:cTn display="0" masterRel="sameClick">
                                          <p:stCondLst>
                                            <p:cond evt="begin" delay="0">
                                              <p:tn val="17"/>
                                            </p:cond>
                                          </p:stCondLst>
                                          <p:endCondLst>
                                            <p:cond evt="onStopAudio" delay="0">
                                              <p:tgtEl>
                                                <p:sldTgt/>
                                              </p:tgtEl>
                                            </p:cond>
                                          </p:endCondLst>
                                        </p:cTn>
                                        <p:tgtEl>
                                          <p:sndTgt r:embed="rId3"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p:bldP spid="2048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ChangeArrowheads="1"/>
          </p:cNvSpPr>
          <p:nvPr/>
        </p:nvSpPr>
        <p:spPr bwMode="auto">
          <a:xfrm>
            <a:off x="250825" y="692150"/>
            <a:ext cx="5226050" cy="274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eaLnBrk="0" hangingPunct="0"/>
            <a:endParaRPr lang="en-US" altLang="en-US"/>
          </a:p>
          <a:p>
            <a:pPr eaLnBrk="0" hangingPunct="0">
              <a:buFontTx/>
              <a:buAutoNum type="arabicPeriod"/>
            </a:pPr>
            <a:r>
              <a:rPr lang="en-US" altLang="en-US"/>
              <a:t>Total </a:t>
            </a:r>
            <a:r>
              <a:rPr lang="en-US" altLang="en-US">
                <a:sym typeface="Symbol" panose="05050102010706020507" pitchFamily="18" charset="2"/>
              </a:rPr>
              <a:t></a:t>
            </a:r>
            <a:r>
              <a:rPr lang="en-US" altLang="en-US"/>
              <a:t> 0</a:t>
            </a:r>
            <a:endParaRPr lang="en-US" altLang="en-US">
              <a:sym typeface="Symbol" panose="05050102010706020507" pitchFamily="18" charset="2"/>
            </a:endParaRPr>
          </a:p>
          <a:p>
            <a:pPr eaLnBrk="0" hangingPunct="0">
              <a:buFontTx/>
              <a:buAutoNum type="arabicPeriod"/>
            </a:pPr>
            <a:r>
              <a:rPr lang="en-US" altLang="en-US">
                <a:sym typeface="Symbol" panose="05050102010706020507" pitchFamily="18" charset="2"/>
              </a:rPr>
              <a:t>Read data/racord; EOF lanjutkan ke langkah 8</a:t>
            </a:r>
          </a:p>
          <a:p>
            <a:pPr eaLnBrk="0" hangingPunct="0">
              <a:buFontTx/>
              <a:buAutoNum type="arabicPeriod"/>
            </a:pPr>
            <a:r>
              <a:rPr lang="en-US" altLang="en-US">
                <a:sym typeface="Symbol" panose="05050102010706020507" pitchFamily="18" charset="2"/>
              </a:rPr>
              <a:t>Move nomor pekerja ke output record</a:t>
            </a:r>
          </a:p>
          <a:p>
            <a:pPr eaLnBrk="0" hangingPunct="0">
              <a:buFontTx/>
              <a:buAutoNum type="arabicPeriod"/>
            </a:pPr>
            <a:r>
              <a:rPr lang="en-US" altLang="en-US">
                <a:sym typeface="Symbol" panose="05050102010706020507" pitchFamily="18" charset="2"/>
              </a:rPr>
              <a:t>Gaji </a:t>
            </a:r>
            <a:r>
              <a:rPr lang="en-US" altLang="en-US"/>
              <a:t> jam kerja * gaji per jam</a:t>
            </a:r>
            <a:endParaRPr lang="en-US" altLang="en-US">
              <a:sym typeface="Symbol" panose="05050102010706020507" pitchFamily="18" charset="2"/>
            </a:endParaRPr>
          </a:p>
          <a:p>
            <a:pPr eaLnBrk="0" hangingPunct="0">
              <a:buFontTx/>
              <a:buAutoNum type="arabicPeriod"/>
            </a:pPr>
            <a:r>
              <a:rPr lang="en-US" altLang="en-US">
                <a:sym typeface="Symbol" panose="05050102010706020507" pitchFamily="18" charset="2"/>
              </a:rPr>
              <a:t>Print Detail line</a:t>
            </a:r>
          </a:p>
          <a:p>
            <a:pPr eaLnBrk="0" hangingPunct="0">
              <a:buFontTx/>
              <a:buAutoNum type="arabicPeriod"/>
            </a:pPr>
            <a:r>
              <a:rPr lang="en-US" altLang="en-US">
                <a:sym typeface="Symbol" panose="05050102010706020507" pitchFamily="18" charset="2"/>
              </a:rPr>
              <a:t>Total </a:t>
            </a:r>
            <a:r>
              <a:rPr lang="en-US" altLang="en-US"/>
              <a:t> total + gaji</a:t>
            </a:r>
            <a:endParaRPr lang="en-US" altLang="en-US">
              <a:sym typeface="Symbol" panose="05050102010706020507" pitchFamily="18" charset="2"/>
            </a:endParaRPr>
          </a:p>
          <a:p>
            <a:pPr eaLnBrk="0" hangingPunct="0">
              <a:buFontTx/>
              <a:buAutoNum type="arabicPeriod"/>
            </a:pPr>
            <a:r>
              <a:rPr lang="en-US" altLang="en-US">
                <a:sym typeface="Symbol" panose="05050102010706020507" pitchFamily="18" charset="2"/>
              </a:rPr>
              <a:t>Print total line</a:t>
            </a:r>
          </a:p>
          <a:p>
            <a:pPr eaLnBrk="0" hangingPunct="0">
              <a:buFontTx/>
              <a:buAutoNum type="arabicPeriod"/>
            </a:pPr>
            <a:r>
              <a:rPr lang="en-US" altLang="en-US">
                <a:sym typeface="Symbol" panose="05050102010706020507" pitchFamily="18" charset="2"/>
              </a:rPr>
              <a:t>Stop</a:t>
            </a:r>
          </a:p>
          <a:p>
            <a:pPr eaLnBrk="0" hangingPunct="0"/>
            <a:endParaRPr lang="en-US" altLang="en-US" sz="1200">
              <a:latin typeface="Times New Roman" panose="02020603050405020304" pitchFamily="18" charset="0"/>
              <a:cs typeface="Times New Roman" panose="02020603050405020304" pitchFamily="18" charset="0"/>
              <a:sym typeface="Symbol" panose="05050102010706020507" pitchFamily="18" charset="2"/>
            </a:endParaRPr>
          </a:p>
        </p:txBody>
      </p:sp>
      <p:graphicFrame>
        <p:nvGraphicFramePr>
          <p:cNvPr id="19460" name="Object 4"/>
          <p:cNvGraphicFramePr>
            <a:graphicFrameLocks noChangeAspect="1"/>
          </p:cNvGraphicFramePr>
          <p:nvPr/>
        </p:nvGraphicFramePr>
        <p:xfrm>
          <a:off x="4754563" y="115888"/>
          <a:ext cx="4210050" cy="6743700"/>
        </p:xfrm>
        <a:graphic>
          <a:graphicData uri="http://schemas.openxmlformats.org/presentationml/2006/ole">
            <mc:AlternateContent xmlns:mc="http://schemas.openxmlformats.org/markup-compatibility/2006">
              <mc:Choice xmlns:v="urn:schemas-microsoft-com:vml" Requires="v">
                <p:oleObj spid="_x0000_s19463" r:id="rId4" imgW="3925440" imgH="6288840" progId="">
                  <p:embed/>
                </p:oleObj>
              </mc:Choice>
              <mc:Fallback>
                <p:oleObj r:id="rId4" imgW="3925440" imgH="628884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4563" y="115888"/>
                        <a:ext cx="4210050" cy="674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wheel spokes="8"/>
    <p:sndAc>
      <p:stSnd>
        <p:snd r:embed="rId3" name="arrow.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4294967295"/>
          </p:nvPr>
        </p:nvSpPr>
        <p:spPr>
          <a:xfrm>
            <a:off x="457200" y="6245225"/>
            <a:ext cx="2133600" cy="476250"/>
          </a:xfrm>
          <a:prstGeom prst="rect">
            <a:avLst/>
          </a:prstGeom>
        </p:spPr>
        <p:txBody>
          <a:bodyPr/>
          <a:lstStyle/>
          <a:p>
            <a:fld id="{1B75F88F-ECF8-4BD8-B04D-0356FD6F5953}" type="datetime1">
              <a:rPr lang="en-US" altLang="en-US"/>
              <a:pPr/>
              <a:t>5/15/2017</a:t>
            </a:fld>
            <a:endParaRPr lang="en-US" altLang="en-US"/>
          </a:p>
        </p:txBody>
      </p:sp>
      <p:sp>
        <p:nvSpPr>
          <p:cNvPr id="11" name="Slide Number Placeholder 5"/>
          <p:cNvSpPr>
            <a:spLocks noGrp="1"/>
          </p:cNvSpPr>
          <p:nvPr>
            <p:ph type="sldNum" sz="quarter" idx="4294967295"/>
          </p:nvPr>
        </p:nvSpPr>
        <p:spPr>
          <a:xfrm>
            <a:off x="6553200" y="6245225"/>
            <a:ext cx="2133600" cy="476250"/>
          </a:xfrm>
          <a:prstGeom prst="rect">
            <a:avLst/>
          </a:prstGeom>
        </p:spPr>
        <p:txBody>
          <a:bodyPr/>
          <a:lstStyle/>
          <a:p>
            <a:fld id="{C816C428-D699-42FB-8854-9F9D1BFAB2D4}" type="slidenum">
              <a:rPr lang="en-US" altLang="en-US"/>
              <a:pPr/>
              <a:t>15</a:t>
            </a:fld>
            <a:endParaRPr lang="en-US" altLang="en-US"/>
          </a:p>
        </p:txBody>
      </p:sp>
      <p:pic>
        <p:nvPicPr>
          <p:cNvPr id="2695" name="Picture 647" descr="C"/>
          <p:cNvPicPr>
            <a:picLocks noChangeAspect="1" noChangeArrowheads="1"/>
          </p:cNvPicPr>
          <p:nvPr/>
        </p:nvPicPr>
        <p:blipFill>
          <a:blip r:embed="rId4">
            <a:lum bright="18000"/>
            <a:extLst>
              <a:ext uri="{28A0092B-C50C-407E-A947-70E740481C1C}">
                <a14:useLocalDpi xmlns:a14="http://schemas.microsoft.com/office/drawing/2010/main" val="0"/>
              </a:ext>
            </a:extLst>
          </a:blip>
          <a:srcRect/>
          <a:stretch>
            <a:fillRect/>
          </a:stretch>
        </p:blipFill>
        <p:spPr bwMode="auto">
          <a:xfrm>
            <a:off x="5724525" y="3860800"/>
            <a:ext cx="3419475" cy="2997200"/>
          </a:xfrm>
          <a:prstGeom prst="rect">
            <a:avLst/>
          </a:prstGeom>
          <a:noFill/>
          <a:extLst>
            <a:ext uri="{909E8E84-426E-40DD-AFC4-6F175D3DCCD1}">
              <a14:hiddenFill xmlns:a14="http://schemas.microsoft.com/office/drawing/2010/main">
                <a:solidFill>
                  <a:srgbClr val="FFFFFF"/>
                </a:solidFill>
              </a14:hiddenFill>
            </a:ext>
          </a:extLst>
        </p:spPr>
      </p:pic>
      <p:pic>
        <p:nvPicPr>
          <p:cNvPr id="2694" name="Picture 646" descr="KIF_1531"/>
          <p:cNvPicPr>
            <a:picLocks noChangeAspect="1" noChangeArrowheads="1"/>
          </p:cNvPicPr>
          <p:nvPr/>
        </p:nvPicPr>
        <p:blipFill>
          <a:blip r:embed="rId5">
            <a:lum bright="12000"/>
            <a:extLst>
              <a:ext uri="{28A0092B-C50C-407E-A947-70E740481C1C}">
                <a14:useLocalDpi xmlns:a14="http://schemas.microsoft.com/office/drawing/2010/main" val="0"/>
              </a:ext>
            </a:extLst>
          </a:blip>
          <a:srcRect/>
          <a:stretch>
            <a:fillRect/>
          </a:stretch>
        </p:blipFill>
        <p:spPr bwMode="auto">
          <a:xfrm>
            <a:off x="3203575" y="3330575"/>
            <a:ext cx="2520950" cy="35274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693" name="Object 645"/>
          <p:cNvGraphicFramePr>
            <a:graphicFrameLocks noChangeAspect="1"/>
          </p:cNvGraphicFramePr>
          <p:nvPr/>
        </p:nvGraphicFramePr>
        <p:xfrm>
          <a:off x="0" y="3970338"/>
          <a:ext cx="3203575" cy="2914650"/>
        </p:xfrm>
        <a:graphic>
          <a:graphicData uri="http://schemas.openxmlformats.org/presentationml/2006/ole">
            <mc:AlternateContent xmlns:mc="http://schemas.openxmlformats.org/markup-compatibility/2006">
              <mc:Choice xmlns:v="urn:schemas-microsoft-com:vml" Requires="v">
                <p:oleObj spid="_x0000_s40963" name="Corel PHOTO-PAINT 11.0 Image" r:id="rId6" imgW="4400000" imgH="5071429" progId="CorelPhotoPaint.Image.12">
                  <p:embed/>
                </p:oleObj>
              </mc:Choice>
              <mc:Fallback>
                <p:oleObj name="Corel PHOTO-PAINT 11.0 Image" r:id="rId6" imgW="4400000" imgH="5071429" progId="CorelPhotoPaint.Image.1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970338"/>
                        <a:ext cx="3203575"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mpd="tri">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691" name="Picture 643" descr="sut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9638" y="0"/>
            <a:ext cx="4424362" cy="3860800"/>
          </a:xfrm>
          <a:prstGeom prst="rect">
            <a:avLst/>
          </a:prstGeom>
          <a:noFill/>
          <a:extLst>
            <a:ext uri="{909E8E84-426E-40DD-AFC4-6F175D3DCCD1}">
              <a14:hiddenFill xmlns:a14="http://schemas.microsoft.com/office/drawing/2010/main">
                <a:solidFill>
                  <a:srgbClr val="FFFFFF"/>
                </a:solidFill>
              </a14:hiddenFill>
            </a:ext>
          </a:extLst>
        </p:spPr>
      </p:pic>
      <p:pic>
        <p:nvPicPr>
          <p:cNvPr id="2692" name="Picture 644" descr="pltu"/>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4716463"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88" name="WordArt 640"/>
          <p:cNvSpPr>
            <a:spLocks noChangeArrowheads="1" noChangeShapeType="1" noTextEdit="1"/>
          </p:cNvSpPr>
          <p:nvPr/>
        </p:nvSpPr>
        <p:spPr bwMode="auto">
          <a:xfrm>
            <a:off x="1998663" y="2036763"/>
            <a:ext cx="6461125" cy="2544762"/>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Circle">
              <a:avLst>
                <a:gd name="adj" fmla="val 10823633"/>
              </a:avLst>
            </a:prstTxWarp>
            <a:scene3d>
              <a:camera prst="legacyPerspectiveFront">
                <a:rot lat="19799999" lon="19439998" rev="0"/>
              </a:camera>
              <a:lightRig rig="legacyNormal2" dir="t"/>
            </a:scene3d>
            <a:sp3d extrusionH="354000" prstMaterial="legacyMatte">
              <a:extrusionClr>
                <a:srgbClr val="939676"/>
              </a:extrusionClr>
              <a:contourClr>
                <a:srgbClr val="FFFFFF"/>
              </a:contourClr>
            </a:sp3d>
          </a:bodyPr>
          <a:lstStyle/>
          <a:p>
            <a:pPr algn="ctr"/>
            <a:r>
              <a:rPr lang="en-US" sz="1600" kern="10">
                <a:ln w="9525">
                  <a:round/>
                  <a:headEnd/>
                  <a:tailEnd/>
                </a:ln>
                <a:gradFill rotWithShape="0">
                  <a:gsLst>
                    <a:gs pos="0">
                      <a:srgbClr val="707070"/>
                    </a:gs>
                    <a:gs pos="50000">
                      <a:srgbClr val="FFFFFF"/>
                    </a:gs>
                    <a:gs pos="100000">
                      <a:srgbClr val="707070"/>
                    </a:gs>
                  </a:gsLst>
                  <a:lin ang="2700000" scaled="1"/>
                </a:gradFill>
                <a:latin typeface="Impact" panose="020B0806030902050204" pitchFamily="34" charset="0"/>
              </a:rPr>
              <a:t>BAGIAN 2 : BAHASA PEMROGRAMAN FORTRAN</a:t>
            </a:r>
          </a:p>
        </p:txBody>
      </p:sp>
      <p:pic>
        <p:nvPicPr>
          <p:cNvPr id="2689" name="Picture 641" descr="BD06106_"/>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43213" y="1341438"/>
            <a:ext cx="2679700"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2343181"/>
      </p:ext>
    </p:extLst>
  </p:cSld>
  <p:clrMapOvr>
    <a:masterClrMapping/>
  </p:clrMapOvr>
  <p:transition spd="slow">
    <p:wheel spokes="8"/>
    <p:sndAc>
      <p:stSnd>
        <p:snd r:embed="rId3"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2692"/>
                                        </p:tgtEl>
                                        <p:attrNameLst>
                                          <p:attrName>style.visibility</p:attrName>
                                        </p:attrNameLst>
                                      </p:cBhvr>
                                      <p:to>
                                        <p:strVal val="visible"/>
                                      </p:to>
                                    </p:set>
                                    <p:animEffect transition="in" filter="plus(in)">
                                      <p:cBhvr>
                                        <p:cTn id="7" dur="2000"/>
                                        <p:tgtEl>
                                          <p:spTgt spid="26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nodeType="clickEffect">
                                  <p:stCondLst>
                                    <p:cond delay="0"/>
                                  </p:stCondLst>
                                  <p:childTnLst>
                                    <p:set>
                                      <p:cBhvr>
                                        <p:cTn id="11" dur="1" fill="hold">
                                          <p:stCondLst>
                                            <p:cond delay="0"/>
                                          </p:stCondLst>
                                        </p:cTn>
                                        <p:tgtEl>
                                          <p:spTgt spid="2695"/>
                                        </p:tgtEl>
                                        <p:attrNameLst>
                                          <p:attrName>style.visibility</p:attrName>
                                        </p:attrNameLst>
                                      </p:cBhvr>
                                      <p:to>
                                        <p:strVal val="visible"/>
                                      </p:to>
                                    </p:set>
                                    <p:animEffect transition="in" filter="plus(in)">
                                      <p:cBhvr>
                                        <p:cTn id="12" dur="2000"/>
                                        <p:tgtEl>
                                          <p:spTgt spid="26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nodeType="clickEffect">
                                  <p:stCondLst>
                                    <p:cond delay="0"/>
                                  </p:stCondLst>
                                  <p:childTnLst>
                                    <p:set>
                                      <p:cBhvr>
                                        <p:cTn id="16" dur="1" fill="hold">
                                          <p:stCondLst>
                                            <p:cond delay="0"/>
                                          </p:stCondLst>
                                        </p:cTn>
                                        <p:tgtEl>
                                          <p:spTgt spid="2693"/>
                                        </p:tgtEl>
                                        <p:attrNameLst>
                                          <p:attrName>style.visibility</p:attrName>
                                        </p:attrNameLst>
                                      </p:cBhvr>
                                      <p:to>
                                        <p:strVal val="visible"/>
                                      </p:to>
                                    </p:set>
                                    <p:animEffect transition="in" filter="plus(in)">
                                      <p:cBhvr>
                                        <p:cTn id="17" dur="2000"/>
                                        <p:tgtEl>
                                          <p:spTgt spid="26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1" presetClass="entr" presetSubtype="0" fill="hold" nodeType="clickEffect">
                                  <p:stCondLst>
                                    <p:cond delay="0"/>
                                  </p:stCondLst>
                                  <p:iterate type="lt">
                                    <p:tmPct val="5000"/>
                                  </p:iterate>
                                  <p:childTnLst>
                                    <p:set>
                                      <p:cBhvr>
                                        <p:cTn id="21" dur="1" fill="hold">
                                          <p:stCondLst>
                                            <p:cond delay="0"/>
                                          </p:stCondLst>
                                        </p:cTn>
                                        <p:tgtEl>
                                          <p:spTgt spid="2691"/>
                                        </p:tgtEl>
                                        <p:attrNameLst>
                                          <p:attrName>style.visibility</p:attrName>
                                        </p:attrNameLst>
                                      </p:cBhvr>
                                      <p:to>
                                        <p:strVal val="visible"/>
                                      </p:to>
                                    </p:set>
                                    <p:anim calcmode="lin" valueType="num">
                                      <p:cBhvr>
                                        <p:cTn id="22" dur="1000" fill="hold"/>
                                        <p:tgtEl>
                                          <p:spTgt spid="2691"/>
                                        </p:tgtEl>
                                        <p:attrNameLst>
                                          <p:attrName>ppt_w</p:attrName>
                                        </p:attrNameLst>
                                      </p:cBhvr>
                                      <p:tavLst>
                                        <p:tav tm="0">
                                          <p:val>
                                            <p:fltVal val="0"/>
                                          </p:val>
                                        </p:tav>
                                        <p:tav tm="100000">
                                          <p:val>
                                            <p:strVal val="#ppt_w"/>
                                          </p:val>
                                        </p:tav>
                                      </p:tavLst>
                                    </p:anim>
                                    <p:anim calcmode="lin" valueType="num">
                                      <p:cBhvr>
                                        <p:cTn id="23" dur="1000" fill="hold"/>
                                        <p:tgtEl>
                                          <p:spTgt spid="2691"/>
                                        </p:tgtEl>
                                        <p:attrNameLst>
                                          <p:attrName>ppt_h</p:attrName>
                                        </p:attrNameLst>
                                      </p:cBhvr>
                                      <p:tavLst>
                                        <p:tav tm="0">
                                          <p:val>
                                            <p:fltVal val="0"/>
                                          </p:val>
                                        </p:tav>
                                        <p:tav tm="100000">
                                          <p:val>
                                            <p:strVal val="#ppt_h"/>
                                          </p:val>
                                        </p:tav>
                                      </p:tavLst>
                                    </p:anim>
                                    <p:anim calcmode="lin" valueType="num">
                                      <p:cBhvr>
                                        <p:cTn id="24" dur="1000" fill="hold"/>
                                        <p:tgtEl>
                                          <p:spTgt spid="2691"/>
                                        </p:tgtEl>
                                        <p:attrNameLst>
                                          <p:attrName>style.rotation</p:attrName>
                                        </p:attrNameLst>
                                      </p:cBhvr>
                                      <p:tavLst>
                                        <p:tav tm="0">
                                          <p:val>
                                            <p:fltVal val="90"/>
                                          </p:val>
                                        </p:tav>
                                        <p:tav tm="100000">
                                          <p:val>
                                            <p:fltVal val="0"/>
                                          </p:val>
                                        </p:tav>
                                      </p:tavLst>
                                    </p:anim>
                                    <p:animEffect transition="in" filter="fade">
                                      <p:cBhvr>
                                        <p:cTn id="25" dur="1000"/>
                                        <p:tgtEl>
                                          <p:spTgt spid="269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5" presetClass="entr" presetSubtype="0" fill="hold" nodeType="clickEffect">
                                  <p:stCondLst>
                                    <p:cond delay="0"/>
                                  </p:stCondLst>
                                  <p:childTnLst>
                                    <p:set>
                                      <p:cBhvr>
                                        <p:cTn id="29" dur="1" fill="hold">
                                          <p:stCondLst>
                                            <p:cond delay="0"/>
                                          </p:stCondLst>
                                        </p:cTn>
                                        <p:tgtEl>
                                          <p:spTgt spid="2694"/>
                                        </p:tgtEl>
                                        <p:attrNameLst>
                                          <p:attrName>style.visibility</p:attrName>
                                        </p:attrNameLst>
                                      </p:cBhvr>
                                      <p:to>
                                        <p:strVal val="visible"/>
                                      </p:to>
                                    </p:set>
                                    <p:animEffect transition="in" filter="fade">
                                      <p:cBhvr>
                                        <p:cTn id="30" dur="2000"/>
                                        <p:tgtEl>
                                          <p:spTgt spid="2694"/>
                                        </p:tgtEl>
                                      </p:cBhvr>
                                    </p:animEffect>
                                    <p:anim calcmode="lin" valueType="num">
                                      <p:cBhvr>
                                        <p:cTn id="31" dur="2000" fill="hold"/>
                                        <p:tgtEl>
                                          <p:spTgt spid="2694"/>
                                        </p:tgtEl>
                                        <p:attrNameLst>
                                          <p:attrName>style.rotation</p:attrName>
                                        </p:attrNameLst>
                                      </p:cBhvr>
                                      <p:tavLst>
                                        <p:tav tm="0">
                                          <p:val>
                                            <p:fltVal val="720"/>
                                          </p:val>
                                        </p:tav>
                                        <p:tav tm="100000">
                                          <p:val>
                                            <p:fltVal val="0"/>
                                          </p:val>
                                        </p:tav>
                                      </p:tavLst>
                                    </p:anim>
                                    <p:anim calcmode="lin" valueType="num">
                                      <p:cBhvr>
                                        <p:cTn id="32" dur="2000" fill="hold"/>
                                        <p:tgtEl>
                                          <p:spTgt spid="2694"/>
                                        </p:tgtEl>
                                        <p:attrNameLst>
                                          <p:attrName>ppt_h</p:attrName>
                                        </p:attrNameLst>
                                      </p:cBhvr>
                                      <p:tavLst>
                                        <p:tav tm="0">
                                          <p:val>
                                            <p:fltVal val="0"/>
                                          </p:val>
                                        </p:tav>
                                        <p:tav tm="100000">
                                          <p:val>
                                            <p:strVal val="#ppt_h"/>
                                          </p:val>
                                        </p:tav>
                                      </p:tavLst>
                                    </p:anim>
                                    <p:anim calcmode="lin" valueType="num">
                                      <p:cBhvr>
                                        <p:cTn id="33" dur="2000" fill="hold"/>
                                        <p:tgtEl>
                                          <p:spTgt spid="2694"/>
                                        </p:tgtEl>
                                        <p:attrNameLst>
                                          <p:attrName>ppt_w</p:attrName>
                                        </p:attrNameLst>
                                      </p:cBhvr>
                                      <p:tavLst>
                                        <p:tav tm="0">
                                          <p:val>
                                            <p:fltVal val="0"/>
                                          </p:val>
                                        </p:tav>
                                        <p:tav tm="100000">
                                          <p:val>
                                            <p:strVal val="#ppt_w"/>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2688"/>
                                        </p:tgtEl>
                                        <p:attrNameLst>
                                          <p:attrName>style.visibility</p:attrName>
                                        </p:attrNameLst>
                                      </p:cBhvr>
                                      <p:to>
                                        <p:strVal val="visible"/>
                                      </p:to>
                                    </p:set>
                                    <p:animEffect transition="in" filter="dissolve">
                                      <p:cBhvr>
                                        <p:cTn id="38" dur="5000"/>
                                        <p:tgtEl>
                                          <p:spTgt spid="268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6" presetClass="emph" presetSubtype="0" fill="hold" grpId="1" nodeType="clickEffect">
                                  <p:stCondLst>
                                    <p:cond delay="0"/>
                                  </p:stCondLst>
                                  <p:childTnLst>
                                    <p:animScale>
                                      <p:cBhvr>
                                        <p:cTn id="42" dur="2000" fill="hold"/>
                                        <p:tgtEl>
                                          <p:spTgt spid="2688"/>
                                        </p:tgtEl>
                                      </p:cBhvr>
                                      <p:by x="150000" y="150000"/>
                                    </p:animScale>
                                  </p:childTnLst>
                                </p:cTn>
                              </p:par>
                            </p:childTnLst>
                          </p:cTn>
                        </p:par>
                      </p:childTnLst>
                    </p:cTn>
                  </p:par>
                  <p:par>
                    <p:cTn id="43" fill="hold" nodeType="clickPar">
                      <p:stCondLst>
                        <p:cond delay="indefinite"/>
                      </p:stCondLst>
                      <p:childTnLst>
                        <p:par>
                          <p:cTn id="44" fill="hold" nodeType="withGroup">
                            <p:stCondLst>
                              <p:cond delay="0"/>
                            </p:stCondLst>
                            <p:childTnLst>
                              <p:par>
                                <p:cTn id="45" presetID="20" presetClass="entr" presetSubtype="0" fill="hold" nodeType="clickEffect">
                                  <p:stCondLst>
                                    <p:cond delay="0"/>
                                  </p:stCondLst>
                                  <p:childTnLst>
                                    <p:set>
                                      <p:cBhvr>
                                        <p:cTn id="46" dur="1" fill="hold">
                                          <p:stCondLst>
                                            <p:cond delay="0"/>
                                          </p:stCondLst>
                                        </p:cTn>
                                        <p:tgtEl>
                                          <p:spTgt spid="2689"/>
                                        </p:tgtEl>
                                        <p:attrNameLst>
                                          <p:attrName>style.visibility</p:attrName>
                                        </p:attrNameLst>
                                      </p:cBhvr>
                                      <p:to>
                                        <p:strVal val="visible"/>
                                      </p:to>
                                    </p:set>
                                    <p:animEffect transition="in" filter="wedge">
                                      <p:cBhvr>
                                        <p:cTn id="47" dur="5000"/>
                                        <p:tgtEl>
                                          <p:spTgt spid="268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6" presetClass="emph" presetSubtype="0" fill="hold" nodeType="clickEffect">
                                  <p:stCondLst>
                                    <p:cond delay="0"/>
                                  </p:stCondLst>
                                  <p:childTnLst>
                                    <p:animScale>
                                      <p:cBhvr>
                                        <p:cTn id="51" dur="2000" fill="hold"/>
                                        <p:tgtEl>
                                          <p:spTgt spid="268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8" grpId="0" animBg="1"/>
      <p:bldP spid="268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4294967295"/>
          </p:nvPr>
        </p:nvSpPr>
        <p:spPr>
          <a:xfrm>
            <a:off x="457200" y="6245225"/>
            <a:ext cx="2133600" cy="476250"/>
          </a:xfrm>
          <a:prstGeom prst="rect">
            <a:avLst/>
          </a:prstGeom>
        </p:spPr>
        <p:txBody>
          <a:bodyPr/>
          <a:lstStyle/>
          <a:p>
            <a:fld id="{A97ACD99-C840-4F71-B496-2F5E3A12FC90}" type="datetime1">
              <a:rPr lang="en-US" altLang="en-US"/>
              <a:pPr/>
              <a:t>5/15/2017</a:t>
            </a:fld>
            <a:endParaRPr lang="en-US" altLang="en-US"/>
          </a:p>
        </p:txBody>
      </p:sp>
      <p:sp>
        <p:nvSpPr>
          <p:cNvPr id="11" name="Slide Number Placeholder 5"/>
          <p:cNvSpPr>
            <a:spLocks noGrp="1"/>
          </p:cNvSpPr>
          <p:nvPr>
            <p:ph type="sldNum" sz="quarter" idx="4294967295"/>
          </p:nvPr>
        </p:nvSpPr>
        <p:spPr>
          <a:xfrm>
            <a:off x="6553200" y="6245225"/>
            <a:ext cx="2133600" cy="476250"/>
          </a:xfrm>
          <a:prstGeom prst="rect">
            <a:avLst/>
          </a:prstGeom>
        </p:spPr>
        <p:txBody>
          <a:bodyPr/>
          <a:lstStyle/>
          <a:p>
            <a:fld id="{D3654CCC-8FE3-47C4-8A02-144DB1FEABA0}" type="slidenum">
              <a:rPr lang="en-US" altLang="en-US"/>
              <a:pPr/>
              <a:t>16</a:t>
            </a:fld>
            <a:endParaRPr lang="en-US" altLang="en-US"/>
          </a:p>
        </p:txBody>
      </p:sp>
      <p:sp>
        <p:nvSpPr>
          <p:cNvPr id="53250" name="Rectangle 2"/>
          <p:cNvSpPr>
            <a:spLocks noChangeArrowheads="1"/>
          </p:cNvSpPr>
          <p:nvPr/>
        </p:nvSpPr>
        <p:spPr bwMode="auto">
          <a:xfrm>
            <a:off x="1392238" y="260350"/>
            <a:ext cx="6348412"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spAutoFit/>
          </a:bodyPr>
          <a:lstStyle/>
          <a:p>
            <a:r>
              <a:rPr lang="en-US" altLang="en-US" sz="3200" b="1">
                <a:latin typeface="Verdana" panose="020B0604030504040204" pitchFamily="34" charset="0"/>
              </a:rPr>
              <a:t>ELEMEN-ELEMEN FORTRAN</a:t>
            </a:r>
            <a:endParaRPr lang="en-US" altLang="en-US" sz="3200"/>
          </a:p>
        </p:txBody>
      </p:sp>
      <p:sp>
        <p:nvSpPr>
          <p:cNvPr id="53251" name="Rectangle 3"/>
          <p:cNvSpPr>
            <a:spLocks noChangeArrowheads="1"/>
          </p:cNvSpPr>
          <p:nvPr/>
        </p:nvSpPr>
        <p:spPr bwMode="auto">
          <a:xfrm>
            <a:off x="60325" y="1117600"/>
            <a:ext cx="2279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b="1">
                <a:latin typeface="Verdana" panose="020B0604030504040204" pitchFamily="34" charset="0"/>
              </a:rPr>
              <a:t>1. 1   KARAKTER</a:t>
            </a:r>
          </a:p>
        </p:txBody>
      </p:sp>
      <p:sp>
        <p:nvSpPr>
          <p:cNvPr id="53252" name="Rectangle 4"/>
          <p:cNvSpPr>
            <a:spLocks noChangeArrowheads="1"/>
          </p:cNvSpPr>
          <p:nvPr/>
        </p:nvSpPr>
        <p:spPr bwMode="auto">
          <a:xfrm>
            <a:off x="792163" y="1665288"/>
            <a:ext cx="8820150"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600">
                <a:latin typeface="Verdana" panose="020B0604030504040204" pitchFamily="34" charset="0"/>
              </a:rPr>
              <a:t>File sumber dari sebuah program FORTRAN dapat mengandung setiap karakter yang terdapat pada karakter ASCII</a:t>
            </a:r>
            <a:r>
              <a:rPr lang="en-US" altLang="en-US">
                <a:latin typeface="Verdana" panose="020B0604030504040204" pitchFamily="34" charset="0"/>
              </a:rPr>
              <a:t> </a:t>
            </a:r>
          </a:p>
        </p:txBody>
      </p:sp>
      <p:sp>
        <p:nvSpPr>
          <p:cNvPr id="53253" name="Rectangle 5"/>
          <p:cNvSpPr>
            <a:spLocks noChangeArrowheads="1"/>
          </p:cNvSpPr>
          <p:nvPr/>
        </p:nvSpPr>
        <p:spPr bwMode="auto">
          <a:xfrm>
            <a:off x="827088" y="2411413"/>
            <a:ext cx="8316912"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228600" algn="l"/>
              </a:tabLst>
              <a:defRPr>
                <a:solidFill>
                  <a:schemeClr val="tx1"/>
                </a:solidFill>
                <a:latin typeface="Arial" panose="020B0604020202020204" pitchFamily="34" charset="0"/>
              </a:defRPr>
            </a:lvl1pPr>
            <a:lvl2pPr>
              <a:tabLst>
                <a:tab pos="228600" algn="l"/>
              </a:tabLst>
              <a:defRPr>
                <a:solidFill>
                  <a:schemeClr val="tx1"/>
                </a:solidFill>
                <a:latin typeface="Arial" panose="020B0604020202020204" pitchFamily="34" charset="0"/>
              </a:defRPr>
            </a:lvl2pPr>
            <a:lvl3pPr>
              <a:tabLst>
                <a:tab pos="228600" algn="l"/>
              </a:tabLst>
              <a:defRPr>
                <a:solidFill>
                  <a:schemeClr val="tx1"/>
                </a:solidFill>
                <a:latin typeface="Arial" panose="020B0604020202020204" pitchFamily="34" charset="0"/>
              </a:defRPr>
            </a:lvl3pPr>
            <a:lvl4pPr>
              <a:tabLst>
                <a:tab pos="228600" algn="l"/>
              </a:tabLst>
              <a:defRPr>
                <a:solidFill>
                  <a:schemeClr val="tx1"/>
                </a:solidFill>
                <a:latin typeface="Arial" panose="020B0604020202020204" pitchFamily="34" charset="0"/>
              </a:defRPr>
            </a:lvl4pPr>
            <a:lvl5pPr>
              <a:tabLst>
                <a:tab pos="228600" algn="l"/>
              </a:tabLst>
              <a:defRPr>
                <a:solidFill>
                  <a:schemeClr val="tx1"/>
                </a:solidFill>
                <a:latin typeface="Arial" panose="020B0604020202020204" pitchFamily="34" charset="0"/>
              </a:defRPr>
            </a:lvl5pPr>
            <a:lvl6pPr fontAlgn="base">
              <a:spcBef>
                <a:spcPct val="0"/>
              </a:spcBef>
              <a:spcAft>
                <a:spcPct val="0"/>
              </a:spcAft>
              <a:tabLst>
                <a:tab pos="228600" algn="l"/>
              </a:tabLst>
              <a:defRPr>
                <a:solidFill>
                  <a:schemeClr val="tx1"/>
                </a:solidFill>
                <a:latin typeface="Arial" panose="020B0604020202020204" pitchFamily="34" charset="0"/>
              </a:defRPr>
            </a:lvl6pPr>
            <a:lvl7pPr fontAlgn="base">
              <a:spcBef>
                <a:spcPct val="0"/>
              </a:spcBef>
              <a:spcAft>
                <a:spcPct val="0"/>
              </a:spcAft>
              <a:tabLst>
                <a:tab pos="228600" algn="l"/>
              </a:tabLst>
              <a:defRPr>
                <a:solidFill>
                  <a:schemeClr val="tx1"/>
                </a:solidFill>
                <a:latin typeface="Arial" panose="020B0604020202020204" pitchFamily="34" charset="0"/>
              </a:defRPr>
            </a:lvl7pPr>
            <a:lvl8pPr fontAlgn="base">
              <a:spcBef>
                <a:spcPct val="0"/>
              </a:spcBef>
              <a:spcAft>
                <a:spcPct val="0"/>
              </a:spcAft>
              <a:tabLst>
                <a:tab pos="228600" algn="l"/>
              </a:tabLst>
              <a:defRPr>
                <a:solidFill>
                  <a:schemeClr val="tx1"/>
                </a:solidFill>
                <a:latin typeface="Arial" panose="020B0604020202020204" pitchFamily="34" charset="0"/>
              </a:defRPr>
            </a:lvl8pPr>
            <a:lvl9pPr fontAlgn="base">
              <a:spcBef>
                <a:spcPct val="0"/>
              </a:spcBef>
              <a:spcAft>
                <a:spcPct val="0"/>
              </a:spcAft>
              <a:tabLst>
                <a:tab pos="228600" algn="l"/>
              </a:tabLst>
              <a:defRPr>
                <a:solidFill>
                  <a:schemeClr val="tx1"/>
                </a:solidFill>
                <a:latin typeface="Arial" panose="020B0604020202020204" pitchFamily="34" charset="0"/>
              </a:defRPr>
            </a:lvl9pPr>
          </a:lstStyle>
          <a:p>
            <a:pPr algn="just">
              <a:buFont typeface="Wingdings" panose="05000000000000000000" pitchFamily="2" charset="2"/>
              <a:buChar char=""/>
            </a:pPr>
            <a:r>
              <a:rPr lang="en-US" altLang="en-US" sz="1400">
                <a:latin typeface="Verdana" panose="020B0604030504040204" pitchFamily="34" charset="0"/>
              </a:rPr>
              <a:t>Karakter Alphabet</a:t>
            </a:r>
            <a:r>
              <a:rPr lang="id-ID" altLang="en-US" sz="1400">
                <a:latin typeface="Verdana" panose="020B0604030504040204" pitchFamily="34" charset="0"/>
              </a:rPr>
              <a:t>: </a:t>
            </a:r>
            <a:r>
              <a:rPr lang="en-US" altLang="en-US" sz="1400">
                <a:latin typeface="Verdana" panose="020B0604030504040204" pitchFamily="34" charset="0"/>
              </a:rPr>
              <a:t>A</a:t>
            </a:r>
            <a:r>
              <a:rPr lang="id-ID" altLang="en-US" sz="1400">
                <a:latin typeface="Verdana" panose="020B0604030504040204" pitchFamily="34" charset="0"/>
              </a:rPr>
              <a:t> ~ </a:t>
            </a:r>
            <a:r>
              <a:rPr lang="en-US" altLang="en-US" sz="1400">
                <a:latin typeface="Verdana" panose="020B0604030504040204" pitchFamily="34" charset="0"/>
              </a:rPr>
              <a:t>Z dan a </a:t>
            </a:r>
            <a:r>
              <a:rPr lang="id-ID" altLang="en-US" sz="1400">
                <a:latin typeface="Verdana" panose="020B0604030504040204" pitchFamily="34" charset="0"/>
              </a:rPr>
              <a:t>~</a:t>
            </a:r>
            <a:r>
              <a:rPr lang="en-US" altLang="en-US" sz="1400">
                <a:latin typeface="Verdana" panose="020B0604030504040204" pitchFamily="34" charset="0"/>
              </a:rPr>
              <a:t> z</a:t>
            </a:r>
            <a:r>
              <a:rPr lang="id-ID" altLang="en-US" sz="1400">
                <a:latin typeface="Verdana" panose="020B0604030504040204" pitchFamily="34" charset="0"/>
              </a:rPr>
              <a:t>.</a:t>
            </a:r>
            <a:r>
              <a:rPr lang="en-US" altLang="en-US" sz="1400">
                <a:latin typeface="Verdana" panose="020B0604030504040204" pitchFamily="34" charset="0"/>
              </a:rPr>
              <a:t> Microsoft Fortran menginterpretasikan huruf kecil dan </a:t>
            </a:r>
            <a:r>
              <a:rPr lang="id-ID" altLang="en-US" sz="1400">
                <a:latin typeface="Verdana" panose="020B0604030504040204" pitchFamily="34" charset="0"/>
              </a:rPr>
              <a:t>besar</a:t>
            </a:r>
            <a:r>
              <a:rPr lang="en-US" altLang="en-US" sz="1400">
                <a:latin typeface="Verdana" panose="020B0604030504040204" pitchFamily="34" charset="0"/>
              </a:rPr>
              <a:t> sama, kecuali untuk karakter konstan dan hollerich field. </a:t>
            </a:r>
            <a:r>
              <a:rPr lang="id-ID" altLang="en-US" sz="1400">
                <a:latin typeface="Verdana" panose="020B0604030504040204" pitchFamily="34" charset="0"/>
              </a:rPr>
              <a:t>P</a:t>
            </a:r>
            <a:r>
              <a:rPr lang="en-US" altLang="en-US" sz="1400">
                <a:latin typeface="Verdana" panose="020B0604030504040204" pitchFamily="34" charset="0"/>
              </a:rPr>
              <a:t>ernyataan write (*,*) dan WRITE (*,*) identik, tetapi karakter konstan ‘ijk’ dan ‘IJK’ keduanya berbeda.</a:t>
            </a:r>
          </a:p>
        </p:txBody>
      </p:sp>
      <p:sp>
        <p:nvSpPr>
          <p:cNvPr id="53254" name="Rectangle 6"/>
          <p:cNvSpPr>
            <a:spLocks noChangeArrowheads="1"/>
          </p:cNvSpPr>
          <p:nvPr/>
        </p:nvSpPr>
        <p:spPr bwMode="auto">
          <a:xfrm>
            <a:off x="827088" y="3198813"/>
            <a:ext cx="822801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400">
                <a:latin typeface="Verdana" panose="020B0604030504040204" pitchFamily="34" charset="0"/>
              </a:rPr>
              <a:t>Angka 0 sampai 9. Angka dapat digunakan dalam mendefinisikan nama, namun angka tidak boleh digunakan sebagai karakter pertama. </a:t>
            </a:r>
          </a:p>
        </p:txBody>
      </p:sp>
      <p:sp>
        <p:nvSpPr>
          <p:cNvPr id="53255" name="Rectangle 7"/>
          <p:cNvSpPr>
            <a:spLocks noChangeArrowheads="1"/>
          </p:cNvSpPr>
          <p:nvPr/>
        </p:nvSpPr>
        <p:spPr bwMode="auto">
          <a:xfrm>
            <a:off x="827088" y="3709988"/>
            <a:ext cx="22780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latin typeface="Verdana" panose="020B0604030504040204" pitchFamily="34" charset="0"/>
              </a:rPr>
              <a:t>Semua karakter ASCII</a:t>
            </a:r>
            <a:r>
              <a:rPr lang="en-US" altLang="en-US">
                <a:latin typeface="Verdana" panose="020B0604030504040204" pitchFamily="34" charset="0"/>
              </a:rPr>
              <a:t> </a:t>
            </a:r>
          </a:p>
        </p:txBody>
      </p:sp>
      <p:sp>
        <p:nvSpPr>
          <p:cNvPr id="53257" name="Rectangle 9"/>
          <p:cNvSpPr>
            <a:spLocks noChangeArrowheads="1"/>
          </p:cNvSpPr>
          <p:nvPr/>
        </p:nvSpPr>
        <p:spPr bwMode="auto">
          <a:xfrm>
            <a:off x="827088" y="4148138"/>
            <a:ext cx="8243887"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400">
                <a:latin typeface="Verdana" panose="020B0604030504040204" pitchFamily="34" charset="0"/>
              </a:rPr>
              <a:t>Dalam microsoft FORTRAN, tanda dolar $ dan garis bawah _ dapat dipergunakan dalam mendefinisikan nama, namun tidak boleh digunakan sebagai karakter pertama. Karakter kosong tidak memiliki arti penting dalam sebuah file sumber FORTRAN, kecuali dalam kondisi tertentu, seperti: </a:t>
            </a:r>
            <a:endParaRPr lang="id-ID" altLang="en-US" sz="1400">
              <a:latin typeface="Verdana" panose="020B0604030504040204" pitchFamily="34" charset="0"/>
            </a:endParaRPr>
          </a:p>
          <a:p>
            <a:r>
              <a:rPr lang="en-US" altLang="en-US" sz="1400">
                <a:latin typeface="Verdana" panose="020B0604030504040204" pitchFamily="34" charset="0"/>
              </a:rPr>
              <a:t>(1). Karakter kosong pada karakter konstan dan hollerich field adalah sangat berarti; </a:t>
            </a:r>
            <a:endParaRPr lang="id-ID" altLang="en-US" sz="1400">
              <a:latin typeface="Verdana" panose="020B0604030504040204" pitchFamily="34" charset="0"/>
            </a:endParaRPr>
          </a:p>
          <a:p>
            <a:r>
              <a:rPr lang="en-US" altLang="en-US" sz="1400">
                <a:latin typeface="Verdana" panose="020B0604030504040204" pitchFamily="34" charset="0"/>
              </a:rPr>
              <a:t>(2). Karakter kosong atau 0 dalam kolom 6 menunjukkan sebuah awal baris. </a:t>
            </a:r>
          </a:p>
        </p:txBody>
      </p:sp>
    </p:spTree>
    <p:extLst>
      <p:ext uri="{BB962C8B-B14F-4D97-AF65-F5344CB8AC3E}">
        <p14:creationId xmlns:p14="http://schemas.microsoft.com/office/powerpoint/2010/main" val="1445726859"/>
      </p:ext>
    </p:extLst>
  </p:cSld>
  <p:clrMapOvr>
    <a:masterClrMapping/>
  </p:clrMapOvr>
  <p:transition spd="slow">
    <p:wheel spokes="8"/>
    <p:sndAc>
      <p:stSnd>
        <p:snd r:embed="rId3"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p:cTn id="7" dur="500" decel="50000" fill="hold">
                                          <p:stCondLst>
                                            <p:cond delay="0"/>
                                          </p:stCondLst>
                                        </p:cTn>
                                        <p:tgtEl>
                                          <p:spTgt spid="5325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325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3250"/>
                                        </p:tgtEl>
                                        <p:attrNameLst>
                                          <p:attrName>ppt_w</p:attrName>
                                        </p:attrNameLst>
                                      </p:cBhvr>
                                      <p:tavLst>
                                        <p:tav tm="0">
                                          <p:val>
                                            <p:strVal val="#ppt_w*.05"/>
                                          </p:val>
                                        </p:tav>
                                        <p:tav tm="100000">
                                          <p:val>
                                            <p:strVal val="#ppt_w"/>
                                          </p:val>
                                        </p:tav>
                                      </p:tavLst>
                                    </p:anim>
                                    <p:anim calcmode="lin" valueType="num">
                                      <p:cBhvr>
                                        <p:cTn id="10" dur="1000" fill="hold"/>
                                        <p:tgtEl>
                                          <p:spTgt spid="5325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325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325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325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325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53251"/>
                                        </p:tgtEl>
                                        <p:attrNameLst>
                                          <p:attrName>style.visibility</p:attrName>
                                        </p:attrNameLst>
                                      </p:cBhvr>
                                      <p:to>
                                        <p:strVal val="visible"/>
                                      </p:to>
                                    </p:set>
                                    <p:anim calcmode="lin" valueType="num">
                                      <p:cBhvr>
                                        <p:cTn id="19" dur="1000" fill="hold"/>
                                        <p:tgtEl>
                                          <p:spTgt spid="53251"/>
                                        </p:tgtEl>
                                        <p:attrNameLst>
                                          <p:attrName>ppt_w</p:attrName>
                                        </p:attrNameLst>
                                      </p:cBhvr>
                                      <p:tavLst>
                                        <p:tav tm="0">
                                          <p:val>
                                            <p:strVal val="#ppt_w+.3"/>
                                          </p:val>
                                        </p:tav>
                                        <p:tav tm="100000">
                                          <p:val>
                                            <p:strVal val="#ppt_w"/>
                                          </p:val>
                                        </p:tav>
                                      </p:tavLst>
                                    </p:anim>
                                    <p:anim calcmode="lin" valueType="num">
                                      <p:cBhvr>
                                        <p:cTn id="20" dur="1000" fill="hold"/>
                                        <p:tgtEl>
                                          <p:spTgt spid="53251"/>
                                        </p:tgtEl>
                                        <p:attrNameLst>
                                          <p:attrName>ppt_h</p:attrName>
                                        </p:attrNameLst>
                                      </p:cBhvr>
                                      <p:tavLst>
                                        <p:tav tm="0">
                                          <p:val>
                                            <p:strVal val="#ppt_h"/>
                                          </p:val>
                                        </p:tav>
                                        <p:tav tm="100000">
                                          <p:val>
                                            <p:strVal val="#ppt_h"/>
                                          </p:val>
                                        </p:tav>
                                      </p:tavLst>
                                    </p:anim>
                                    <p:animEffect transition="in" filter="fade">
                                      <p:cBhvr>
                                        <p:cTn id="21" dur="1000"/>
                                        <p:tgtEl>
                                          <p:spTgt spid="5325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1" presetClass="entr" presetSubtype="0" fill="hold" grpId="0" nodeType="clickEffect">
                                  <p:stCondLst>
                                    <p:cond delay="0"/>
                                  </p:stCondLst>
                                  <p:iterate type="lt">
                                    <p:tmPct val="5000"/>
                                  </p:iterate>
                                  <p:childTnLst>
                                    <p:set>
                                      <p:cBhvr>
                                        <p:cTn id="25" dur="1" fill="hold">
                                          <p:stCondLst>
                                            <p:cond delay="0"/>
                                          </p:stCondLst>
                                        </p:cTn>
                                        <p:tgtEl>
                                          <p:spTgt spid="53252"/>
                                        </p:tgtEl>
                                        <p:attrNameLst>
                                          <p:attrName>style.visibility</p:attrName>
                                        </p:attrNameLst>
                                      </p:cBhvr>
                                      <p:to>
                                        <p:strVal val="visible"/>
                                      </p:to>
                                    </p:set>
                                    <p:anim calcmode="lin" valueType="num">
                                      <p:cBhvr>
                                        <p:cTn id="26" dur="1000" fill="hold"/>
                                        <p:tgtEl>
                                          <p:spTgt spid="53252"/>
                                        </p:tgtEl>
                                        <p:attrNameLst>
                                          <p:attrName>ppt_w</p:attrName>
                                        </p:attrNameLst>
                                      </p:cBhvr>
                                      <p:tavLst>
                                        <p:tav tm="0">
                                          <p:val>
                                            <p:fltVal val="0"/>
                                          </p:val>
                                        </p:tav>
                                        <p:tav tm="100000">
                                          <p:val>
                                            <p:strVal val="#ppt_w"/>
                                          </p:val>
                                        </p:tav>
                                      </p:tavLst>
                                    </p:anim>
                                    <p:anim calcmode="lin" valueType="num">
                                      <p:cBhvr>
                                        <p:cTn id="27" dur="1000" fill="hold"/>
                                        <p:tgtEl>
                                          <p:spTgt spid="53252"/>
                                        </p:tgtEl>
                                        <p:attrNameLst>
                                          <p:attrName>ppt_h</p:attrName>
                                        </p:attrNameLst>
                                      </p:cBhvr>
                                      <p:tavLst>
                                        <p:tav tm="0">
                                          <p:val>
                                            <p:fltVal val="0"/>
                                          </p:val>
                                        </p:tav>
                                        <p:tav tm="100000">
                                          <p:val>
                                            <p:strVal val="#ppt_h"/>
                                          </p:val>
                                        </p:tav>
                                      </p:tavLst>
                                    </p:anim>
                                    <p:anim calcmode="lin" valueType="num">
                                      <p:cBhvr>
                                        <p:cTn id="28" dur="1000" fill="hold"/>
                                        <p:tgtEl>
                                          <p:spTgt spid="53252"/>
                                        </p:tgtEl>
                                        <p:attrNameLst>
                                          <p:attrName>style.rotation</p:attrName>
                                        </p:attrNameLst>
                                      </p:cBhvr>
                                      <p:tavLst>
                                        <p:tav tm="0">
                                          <p:val>
                                            <p:fltVal val="90"/>
                                          </p:val>
                                        </p:tav>
                                        <p:tav tm="100000">
                                          <p:val>
                                            <p:fltVal val="0"/>
                                          </p:val>
                                        </p:tav>
                                      </p:tavLst>
                                    </p:anim>
                                    <p:animEffect transition="in" filter="fade">
                                      <p:cBhvr>
                                        <p:cTn id="29" dur="1000"/>
                                        <p:tgtEl>
                                          <p:spTgt spid="5325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1" presetClass="entr" presetSubtype="0" fill="hold" grpId="0" nodeType="clickEffect">
                                  <p:stCondLst>
                                    <p:cond delay="0"/>
                                  </p:stCondLst>
                                  <p:iterate type="lt">
                                    <p:tmPct val="5000"/>
                                  </p:iterate>
                                  <p:childTnLst>
                                    <p:set>
                                      <p:cBhvr>
                                        <p:cTn id="33" dur="1" fill="hold">
                                          <p:stCondLst>
                                            <p:cond delay="0"/>
                                          </p:stCondLst>
                                        </p:cTn>
                                        <p:tgtEl>
                                          <p:spTgt spid="53253"/>
                                        </p:tgtEl>
                                        <p:attrNameLst>
                                          <p:attrName>style.visibility</p:attrName>
                                        </p:attrNameLst>
                                      </p:cBhvr>
                                      <p:to>
                                        <p:strVal val="visible"/>
                                      </p:to>
                                    </p:set>
                                    <p:anim calcmode="lin" valueType="num">
                                      <p:cBhvr>
                                        <p:cTn id="34" dur="1000" fill="hold"/>
                                        <p:tgtEl>
                                          <p:spTgt spid="53253"/>
                                        </p:tgtEl>
                                        <p:attrNameLst>
                                          <p:attrName>ppt_w</p:attrName>
                                        </p:attrNameLst>
                                      </p:cBhvr>
                                      <p:tavLst>
                                        <p:tav tm="0">
                                          <p:val>
                                            <p:fltVal val="0"/>
                                          </p:val>
                                        </p:tav>
                                        <p:tav tm="100000">
                                          <p:val>
                                            <p:strVal val="#ppt_w"/>
                                          </p:val>
                                        </p:tav>
                                      </p:tavLst>
                                    </p:anim>
                                    <p:anim calcmode="lin" valueType="num">
                                      <p:cBhvr>
                                        <p:cTn id="35" dur="1000" fill="hold"/>
                                        <p:tgtEl>
                                          <p:spTgt spid="53253"/>
                                        </p:tgtEl>
                                        <p:attrNameLst>
                                          <p:attrName>ppt_h</p:attrName>
                                        </p:attrNameLst>
                                      </p:cBhvr>
                                      <p:tavLst>
                                        <p:tav tm="0">
                                          <p:val>
                                            <p:fltVal val="0"/>
                                          </p:val>
                                        </p:tav>
                                        <p:tav tm="100000">
                                          <p:val>
                                            <p:strVal val="#ppt_h"/>
                                          </p:val>
                                        </p:tav>
                                      </p:tavLst>
                                    </p:anim>
                                    <p:anim calcmode="lin" valueType="num">
                                      <p:cBhvr>
                                        <p:cTn id="36" dur="1000" fill="hold"/>
                                        <p:tgtEl>
                                          <p:spTgt spid="53253"/>
                                        </p:tgtEl>
                                        <p:attrNameLst>
                                          <p:attrName>style.rotation</p:attrName>
                                        </p:attrNameLst>
                                      </p:cBhvr>
                                      <p:tavLst>
                                        <p:tav tm="0">
                                          <p:val>
                                            <p:fltVal val="90"/>
                                          </p:val>
                                        </p:tav>
                                        <p:tav tm="100000">
                                          <p:val>
                                            <p:fltVal val="0"/>
                                          </p:val>
                                        </p:tav>
                                      </p:tavLst>
                                    </p:anim>
                                    <p:animEffect transition="in" filter="fade">
                                      <p:cBhvr>
                                        <p:cTn id="37" dur="1000"/>
                                        <p:tgtEl>
                                          <p:spTgt spid="5325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3" presetClass="entr" presetSubtype="16" fill="hold" grpId="0" nodeType="clickEffect">
                                  <p:stCondLst>
                                    <p:cond delay="0"/>
                                  </p:stCondLst>
                                  <p:childTnLst>
                                    <p:set>
                                      <p:cBhvr>
                                        <p:cTn id="41" dur="1" fill="hold">
                                          <p:stCondLst>
                                            <p:cond delay="0"/>
                                          </p:stCondLst>
                                        </p:cTn>
                                        <p:tgtEl>
                                          <p:spTgt spid="53254"/>
                                        </p:tgtEl>
                                        <p:attrNameLst>
                                          <p:attrName>style.visibility</p:attrName>
                                        </p:attrNameLst>
                                      </p:cBhvr>
                                      <p:to>
                                        <p:strVal val="visible"/>
                                      </p:to>
                                    </p:set>
                                    <p:animEffect transition="in" filter="plus(in)">
                                      <p:cBhvr>
                                        <p:cTn id="42" dur="2000"/>
                                        <p:tgtEl>
                                          <p:spTgt spid="5325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53255"/>
                                        </p:tgtEl>
                                        <p:attrNameLst>
                                          <p:attrName>style.visibility</p:attrName>
                                        </p:attrNameLst>
                                      </p:cBhvr>
                                      <p:to>
                                        <p:strVal val="visible"/>
                                      </p:to>
                                    </p:set>
                                    <p:animEffect transition="in" filter="strips(downLeft)">
                                      <p:cBhvr>
                                        <p:cTn id="47" dur="500"/>
                                        <p:tgtEl>
                                          <p:spTgt spid="5325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53257"/>
                                        </p:tgtEl>
                                        <p:attrNameLst>
                                          <p:attrName>style.visibility</p:attrName>
                                        </p:attrNameLst>
                                      </p:cBhvr>
                                      <p:to>
                                        <p:strVal val="visible"/>
                                      </p:to>
                                    </p:set>
                                    <p:anim calcmode="lin" valueType="num">
                                      <p:cBhvr>
                                        <p:cTn id="52" dur="500" fill="hold"/>
                                        <p:tgtEl>
                                          <p:spTgt spid="53257"/>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53257"/>
                                        </p:tgtEl>
                                        <p:attrNameLst>
                                          <p:attrName>ppt_y</p:attrName>
                                        </p:attrNameLst>
                                      </p:cBhvr>
                                      <p:tavLst>
                                        <p:tav tm="0">
                                          <p:val>
                                            <p:strVal val="#ppt_y"/>
                                          </p:val>
                                        </p:tav>
                                        <p:tav tm="100000">
                                          <p:val>
                                            <p:strVal val="#ppt_y"/>
                                          </p:val>
                                        </p:tav>
                                      </p:tavLst>
                                    </p:anim>
                                    <p:anim calcmode="lin" valueType="num">
                                      <p:cBhvr>
                                        <p:cTn id="54" dur="500" fill="hold"/>
                                        <p:tgtEl>
                                          <p:spTgt spid="53257"/>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53257"/>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53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3251" grpId="0"/>
      <p:bldP spid="53252" grpId="0"/>
      <p:bldP spid="53253" grpId="0"/>
      <p:bldP spid="53254" grpId="0"/>
      <p:bldP spid="53255" grpId="0"/>
      <p:bldP spid="5325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4294967295"/>
          </p:nvPr>
        </p:nvSpPr>
        <p:spPr>
          <a:xfrm>
            <a:off x="457200" y="6245225"/>
            <a:ext cx="2133600" cy="476250"/>
          </a:xfrm>
          <a:prstGeom prst="rect">
            <a:avLst/>
          </a:prstGeom>
        </p:spPr>
        <p:txBody>
          <a:bodyPr/>
          <a:lstStyle/>
          <a:p>
            <a:fld id="{93AC4BF5-5CBB-4EAE-AF43-8B1352DE5AAB}" type="datetime1">
              <a:rPr lang="en-US" altLang="en-US"/>
              <a:pPr/>
              <a:t>5/15/2017</a:t>
            </a:fld>
            <a:endParaRPr lang="en-US" altLang="en-US"/>
          </a:p>
        </p:txBody>
      </p:sp>
      <p:sp>
        <p:nvSpPr>
          <p:cNvPr id="14" name="Slide Number Placeholder 5"/>
          <p:cNvSpPr>
            <a:spLocks noGrp="1"/>
          </p:cNvSpPr>
          <p:nvPr>
            <p:ph type="sldNum" sz="quarter" idx="4294967295"/>
          </p:nvPr>
        </p:nvSpPr>
        <p:spPr>
          <a:xfrm>
            <a:off x="6553200" y="6245225"/>
            <a:ext cx="2133600" cy="476250"/>
          </a:xfrm>
          <a:prstGeom prst="rect">
            <a:avLst/>
          </a:prstGeom>
        </p:spPr>
        <p:txBody>
          <a:bodyPr/>
          <a:lstStyle/>
          <a:p>
            <a:fld id="{9310F87B-EF27-4A69-8155-3AC1AD08383E}" type="slidenum">
              <a:rPr lang="en-US" altLang="en-US"/>
              <a:pPr/>
              <a:t>17</a:t>
            </a:fld>
            <a:endParaRPr lang="en-US" altLang="en-US"/>
          </a:p>
        </p:txBody>
      </p:sp>
      <p:sp>
        <p:nvSpPr>
          <p:cNvPr id="52226" name="Rectangle 2"/>
          <p:cNvSpPr>
            <a:spLocks noChangeArrowheads="1"/>
          </p:cNvSpPr>
          <p:nvPr/>
        </p:nvSpPr>
        <p:spPr bwMode="auto">
          <a:xfrm>
            <a:off x="96838" y="109538"/>
            <a:ext cx="16668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s-ES_tradnl" altLang="en-US" b="1">
                <a:latin typeface="Verdana" panose="020B0604030504040204" pitchFamily="34" charset="0"/>
              </a:rPr>
              <a:t>1. 2   NAMA</a:t>
            </a:r>
          </a:p>
        </p:txBody>
      </p:sp>
      <p:sp>
        <p:nvSpPr>
          <p:cNvPr id="52227" name="Rectangle 3"/>
          <p:cNvSpPr>
            <a:spLocks noChangeArrowheads="1"/>
          </p:cNvSpPr>
          <p:nvPr/>
        </p:nvSpPr>
        <p:spPr bwMode="auto">
          <a:xfrm>
            <a:off x="827088" y="476250"/>
            <a:ext cx="82438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ES_tradnl" altLang="en-US" sz="1400">
                <a:latin typeface="Verdana" panose="020B0604030504040204" pitchFamily="34" charset="0"/>
              </a:rPr>
              <a:t>Semua variabel, jajaran, fungsi-fungsi, program, dan subprogram diidentifikasi berdasarkan nama. Nama diberikan dengan mengikuti beberapa ketentuan berikut:</a:t>
            </a:r>
            <a:r>
              <a:rPr lang="en-US" altLang="en-US" sz="1400">
                <a:latin typeface="Verdana" panose="020B0604030504040204" pitchFamily="34" charset="0"/>
              </a:rPr>
              <a:t> </a:t>
            </a:r>
          </a:p>
        </p:txBody>
      </p:sp>
      <p:sp>
        <p:nvSpPr>
          <p:cNvPr id="52228" name="Rectangle 4"/>
          <p:cNvSpPr>
            <a:spLocks noChangeArrowheads="1"/>
          </p:cNvSpPr>
          <p:nvPr/>
        </p:nvSpPr>
        <p:spPr bwMode="auto">
          <a:xfrm>
            <a:off x="971550" y="1108075"/>
            <a:ext cx="6843713"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228600" algn="l"/>
              </a:tabLst>
              <a:defRPr>
                <a:solidFill>
                  <a:schemeClr val="tx1"/>
                </a:solidFill>
                <a:latin typeface="Arial" panose="020B0604020202020204" pitchFamily="34" charset="0"/>
              </a:defRPr>
            </a:lvl1pPr>
            <a:lvl2pPr>
              <a:tabLst>
                <a:tab pos="228600" algn="l"/>
              </a:tabLst>
              <a:defRPr>
                <a:solidFill>
                  <a:schemeClr val="tx1"/>
                </a:solidFill>
                <a:latin typeface="Arial" panose="020B0604020202020204" pitchFamily="34" charset="0"/>
              </a:defRPr>
            </a:lvl2pPr>
            <a:lvl3pPr>
              <a:tabLst>
                <a:tab pos="228600" algn="l"/>
              </a:tabLst>
              <a:defRPr>
                <a:solidFill>
                  <a:schemeClr val="tx1"/>
                </a:solidFill>
                <a:latin typeface="Arial" panose="020B0604020202020204" pitchFamily="34" charset="0"/>
              </a:defRPr>
            </a:lvl3pPr>
            <a:lvl4pPr>
              <a:tabLst>
                <a:tab pos="228600" algn="l"/>
              </a:tabLst>
              <a:defRPr>
                <a:solidFill>
                  <a:schemeClr val="tx1"/>
                </a:solidFill>
                <a:latin typeface="Arial" panose="020B0604020202020204" pitchFamily="34" charset="0"/>
              </a:defRPr>
            </a:lvl4pPr>
            <a:lvl5pPr>
              <a:tabLst>
                <a:tab pos="228600" algn="l"/>
              </a:tabLst>
              <a:defRPr>
                <a:solidFill>
                  <a:schemeClr val="tx1"/>
                </a:solidFill>
                <a:latin typeface="Arial" panose="020B0604020202020204" pitchFamily="34" charset="0"/>
              </a:defRPr>
            </a:lvl5pPr>
            <a:lvl6pPr fontAlgn="base">
              <a:spcBef>
                <a:spcPct val="0"/>
              </a:spcBef>
              <a:spcAft>
                <a:spcPct val="0"/>
              </a:spcAft>
              <a:tabLst>
                <a:tab pos="228600" algn="l"/>
              </a:tabLst>
              <a:defRPr>
                <a:solidFill>
                  <a:schemeClr val="tx1"/>
                </a:solidFill>
                <a:latin typeface="Arial" panose="020B0604020202020204" pitchFamily="34" charset="0"/>
              </a:defRPr>
            </a:lvl6pPr>
            <a:lvl7pPr fontAlgn="base">
              <a:spcBef>
                <a:spcPct val="0"/>
              </a:spcBef>
              <a:spcAft>
                <a:spcPct val="0"/>
              </a:spcAft>
              <a:tabLst>
                <a:tab pos="228600" algn="l"/>
              </a:tabLst>
              <a:defRPr>
                <a:solidFill>
                  <a:schemeClr val="tx1"/>
                </a:solidFill>
                <a:latin typeface="Arial" panose="020B0604020202020204" pitchFamily="34" charset="0"/>
              </a:defRPr>
            </a:lvl7pPr>
            <a:lvl8pPr fontAlgn="base">
              <a:spcBef>
                <a:spcPct val="0"/>
              </a:spcBef>
              <a:spcAft>
                <a:spcPct val="0"/>
              </a:spcAft>
              <a:tabLst>
                <a:tab pos="228600" algn="l"/>
              </a:tabLst>
              <a:defRPr>
                <a:solidFill>
                  <a:schemeClr val="tx1"/>
                </a:solidFill>
                <a:latin typeface="Arial" panose="020B0604020202020204" pitchFamily="34" charset="0"/>
              </a:defRPr>
            </a:lvl8pPr>
            <a:lvl9pPr fontAlgn="base">
              <a:spcBef>
                <a:spcPct val="0"/>
              </a:spcBef>
              <a:spcAft>
                <a:spcPct val="0"/>
              </a:spcAft>
              <a:tabLst>
                <a:tab pos="228600" algn="l"/>
              </a:tabLst>
              <a:defRPr>
                <a:solidFill>
                  <a:schemeClr val="tx1"/>
                </a:solidFill>
                <a:latin typeface="Arial" panose="020B0604020202020204" pitchFamily="34" charset="0"/>
              </a:defRPr>
            </a:lvl9pPr>
          </a:lstStyle>
          <a:p>
            <a:pPr algn="just">
              <a:buFont typeface="Wingdings" panose="05000000000000000000" pitchFamily="2" charset="2"/>
              <a:buChar char=""/>
            </a:pPr>
            <a:r>
              <a:rPr lang="es-ES_tradnl" altLang="en-US" sz="1400">
                <a:latin typeface="Verdana" panose="020B0604030504040204" pitchFamily="34" charset="0"/>
              </a:rPr>
              <a:t>Karakter pertama pada sebuah nama haruslah dimulai dengan huruf, karakter berikutnya harus alphanumeric.</a:t>
            </a:r>
          </a:p>
        </p:txBody>
      </p:sp>
      <p:sp>
        <p:nvSpPr>
          <p:cNvPr id="52229" name="Rectangle 5"/>
          <p:cNvSpPr>
            <a:spLocks noChangeArrowheads="1"/>
          </p:cNvSpPr>
          <p:nvPr/>
        </p:nvSpPr>
        <p:spPr bwMode="auto">
          <a:xfrm>
            <a:off x="971550" y="1687513"/>
            <a:ext cx="72723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228600" algn="l"/>
              </a:tabLst>
              <a:defRPr>
                <a:solidFill>
                  <a:schemeClr val="tx1"/>
                </a:solidFill>
                <a:latin typeface="Arial" panose="020B0604020202020204" pitchFamily="34" charset="0"/>
              </a:defRPr>
            </a:lvl1pPr>
            <a:lvl2pPr>
              <a:tabLst>
                <a:tab pos="228600" algn="l"/>
              </a:tabLst>
              <a:defRPr>
                <a:solidFill>
                  <a:schemeClr val="tx1"/>
                </a:solidFill>
                <a:latin typeface="Arial" panose="020B0604020202020204" pitchFamily="34" charset="0"/>
              </a:defRPr>
            </a:lvl2pPr>
            <a:lvl3pPr>
              <a:tabLst>
                <a:tab pos="228600" algn="l"/>
              </a:tabLst>
              <a:defRPr>
                <a:solidFill>
                  <a:schemeClr val="tx1"/>
                </a:solidFill>
                <a:latin typeface="Arial" panose="020B0604020202020204" pitchFamily="34" charset="0"/>
              </a:defRPr>
            </a:lvl3pPr>
            <a:lvl4pPr>
              <a:tabLst>
                <a:tab pos="228600" algn="l"/>
              </a:tabLst>
              <a:defRPr>
                <a:solidFill>
                  <a:schemeClr val="tx1"/>
                </a:solidFill>
                <a:latin typeface="Arial" panose="020B0604020202020204" pitchFamily="34" charset="0"/>
              </a:defRPr>
            </a:lvl4pPr>
            <a:lvl5pPr>
              <a:tabLst>
                <a:tab pos="228600" algn="l"/>
              </a:tabLst>
              <a:defRPr>
                <a:solidFill>
                  <a:schemeClr val="tx1"/>
                </a:solidFill>
                <a:latin typeface="Arial" panose="020B0604020202020204" pitchFamily="34" charset="0"/>
              </a:defRPr>
            </a:lvl5pPr>
            <a:lvl6pPr fontAlgn="base">
              <a:spcBef>
                <a:spcPct val="0"/>
              </a:spcBef>
              <a:spcAft>
                <a:spcPct val="0"/>
              </a:spcAft>
              <a:tabLst>
                <a:tab pos="228600" algn="l"/>
              </a:tabLst>
              <a:defRPr>
                <a:solidFill>
                  <a:schemeClr val="tx1"/>
                </a:solidFill>
                <a:latin typeface="Arial" panose="020B0604020202020204" pitchFamily="34" charset="0"/>
              </a:defRPr>
            </a:lvl6pPr>
            <a:lvl7pPr fontAlgn="base">
              <a:spcBef>
                <a:spcPct val="0"/>
              </a:spcBef>
              <a:spcAft>
                <a:spcPct val="0"/>
              </a:spcAft>
              <a:tabLst>
                <a:tab pos="228600" algn="l"/>
              </a:tabLst>
              <a:defRPr>
                <a:solidFill>
                  <a:schemeClr val="tx1"/>
                </a:solidFill>
                <a:latin typeface="Arial" panose="020B0604020202020204" pitchFamily="34" charset="0"/>
              </a:defRPr>
            </a:lvl7pPr>
            <a:lvl8pPr fontAlgn="base">
              <a:spcBef>
                <a:spcPct val="0"/>
              </a:spcBef>
              <a:spcAft>
                <a:spcPct val="0"/>
              </a:spcAft>
              <a:tabLst>
                <a:tab pos="228600" algn="l"/>
              </a:tabLst>
              <a:defRPr>
                <a:solidFill>
                  <a:schemeClr val="tx1"/>
                </a:solidFill>
                <a:latin typeface="Arial" panose="020B0604020202020204" pitchFamily="34" charset="0"/>
              </a:defRPr>
            </a:lvl8pPr>
            <a:lvl9pPr fontAlgn="base">
              <a:spcBef>
                <a:spcPct val="0"/>
              </a:spcBef>
              <a:spcAft>
                <a:spcPct val="0"/>
              </a:spcAft>
              <a:tabLst>
                <a:tab pos="228600" algn="l"/>
              </a:tabLst>
              <a:defRPr>
                <a:solidFill>
                  <a:schemeClr val="tx1"/>
                </a:solidFill>
                <a:latin typeface="Arial" panose="020B0604020202020204" pitchFamily="34" charset="0"/>
              </a:defRPr>
            </a:lvl9pPr>
          </a:lstStyle>
          <a:p>
            <a:pPr algn="just">
              <a:buFont typeface="Wingdings" panose="05000000000000000000" pitchFamily="2" charset="2"/>
              <a:buChar char=""/>
            </a:pPr>
            <a:r>
              <a:rPr lang="en-US" altLang="en-US" sz="1400">
                <a:latin typeface="Verdana" panose="020B0604030504040204" pitchFamily="34" charset="0"/>
              </a:rPr>
              <a:t>Karakter kosong dalam sebuah nama akan diabaikan, misal dua nama berikut adalah sama: </a:t>
            </a:r>
            <a:r>
              <a:rPr lang="en-US" altLang="en-US" sz="1400" b="1" i="1">
                <a:latin typeface="Verdana" panose="020B0604030504040204" pitchFamily="34" charset="0"/>
              </a:rPr>
              <a:t>low volt age</a:t>
            </a:r>
            <a:r>
              <a:rPr lang="en-US" altLang="en-US" sz="1400">
                <a:latin typeface="Verdana" panose="020B0604030504040204" pitchFamily="34" charset="0"/>
              </a:rPr>
              <a:t> dan </a:t>
            </a:r>
            <a:r>
              <a:rPr lang="en-US" altLang="en-US" sz="1400" b="1" i="1">
                <a:latin typeface="Verdana" panose="020B0604030504040204" pitchFamily="34" charset="0"/>
              </a:rPr>
              <a:t>lowvoltage</a:t>
            </a:r>
            <a:r>
              <a:rPr lang="en-US" altLang="en-US" sz="1400">
                <a:latin typeface="Verdana" panose="020B0604030504040204" pitchFamily="34" charset="0"/>
              </a:rPr>
              <a:t>.</a:t>
            </a:r>
          </a:p>
        </p:txBody>
      </p:sp>
      <p:sp>
        <p:nvSpPr>
          <p:cNvPr id="52230" name="Rectangle 6"/>
          <p:cNvSpPr>
            <a:spLocks noChangeArrowheads="1"/>
          </p:cNvSpPr>
          <p:nvPr/>
        </p:nvSpPr>
        <p:spPr bwMode="auto">
          <a:xfrm>
            <a:off x="971550" y="2266950"/>
            <a:ext cx="7558088"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400">
                <a:latin typeface="Verdana" panose="020B0604030504040204" pitchFamily="34" charset="0"/>
              </a:rPr>
              <a:t>Nama dapat mengandung lebih dari 31 karakter: Semua karakter berarti, namun hanya enam karakter alphanumeric pertama yang sangat utama dan sisanya diabaikan. </a:t>
            </a:r>
          </a:p>
        </p:txBody>
      </p:sp>
      <p:sp>
        <p:nvSpPr>
          <p:cNvPr id="52231" name="Rectangle 7"/>
          <p:cNvSpPr>
            <a:spLocks noChangeArrowheads="1"/>
          </p:cNvSpPr>
          <p:nvPr/>
        </p:nvSpPr>
        <p:spPr bwMode="auto">
          <a:xfrm>
            <a:off x="828675" y="3127375"/>
            <a:ext cx="87836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400">
                <a:latin typeface="Verdana" panose="020B0604030504040204" pitchFamily="34" charset="0"/>
              </a:rPr>
              <a:t>Kata-kata kunci dalam FORTRAN tidak diajurkan untuk digunakan sebagai nama, sebuah program dapat diberi nama IF, read, atau Goto. </a:t>
            </a:r>
          </a:p>
        </p:txBody>
      </p:sp>
      <p:sp>
        <p:nvSpPr>
          <p:cNvPr id="52232" name="Rectangle 8"/>
          <p:cNvSpPr>
            <a:spLocks noChangeArrowheads="1"/>
          </p:cNvSpPr>
          <p:nvPr/>
        </p:nvSpPr>
        <p:spPr bwMode="auto">
          <a:xfrm>
            <a:off x="323850" y="3854450"/>
            <a:ext cx="37734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a:latin typeface="Verdana" panose="020B0604030504040204" pitchFamily="34" charset="0"/>
              </a:rPr>
              <a:t>Tinjau dua pernyataan berikut:</a:t>
            </a:r>
          </a:p>
        </p:txBody>
      </p:sp>
      <p:sp>
        <p:nvSpPr>
          <p:cNvPr id="52233" name="Rectangle 9"/>
          <p:cNvSpPr>
            <a:spLocks noChangeArrowheads="1"/>
          </p:cNvSpPr>
          <p:nvPr/>
        </p:nvSpPr>
        <p:spPr bwMode="auto">
          <a:xfrm>
            <a:off x="827088" y="4357688"/>
            <a:ext cx="21463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572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ctr" eaLnBrk="0" hangingPunct="0"/>
            <a:r>
              <a:rPr lang="en-US" altLang="en-US">
                <a:latin typeface="Verdana" panose="020B0604030504040204" pitchFamily="34" charset="0"/>
              </a:rPr>
              <a:t>DO 5 INC = 1,20</a:t>
            </a:r>
          </a:p>
        </p:txBody>
      </p:sp>
      <p:sp>
        <p:nvSpPr>
          <p:cNvPr id="52234" name="Rectangle 10"/>
          <p:cNvSpPr>
            <a:spLocks noChangeArrowheads="1"/>
          </p:cNvSpPr>
          <p:nvPr/>
        </p:nvSpPr>
        <p:spPr bwMode="auto">
          <a:xfrm>
            <a:off x="827088" y="4791075"/>
            <a:ext cx="2146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572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ctr" eaLnBrk="0" hangingPunct="0"/>
            <a:r>
              <a:rPr lang="en-US" altLang="en-US">
                <a:latin typeface="Verdana" panose="020B0604030504040204" pitchFamily="34" charset="0"/>
              </a:rPr>
              <a:t>DO 5 INC = 1.20</a:t>
            </a:r>
          </a:p>
        </p:txBody>
      </p:sp>
      <p:sp>
        <p:nvSpPr>
          <p:cNvPr id="52235" name="Rectangle 11"/>
          <p:cNvSpPr>
            <a:spLocks noChangeArrowheads="1"/>
          </p:cNvSpPr>
          <p:nvPr/>
        </p:nvSpPr>
        <p:spPr bwMode="auto">
          <a:xfrm>
            <a:off x="323850" y="5297488"/>
            <a:ext cx="79216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400">
                <a:latin typeface="Verdana" panose="020B0604030504040204" pitchFamily="34" charset="0"/>
              </a:rPr>
              <a:t>Pernyataan pertama adalah sebuah DO loop. Pernyataan kedua adalah sebuah pernyataan tugas yang menetapkan harga 1.20 untuk variabel DO 5 INC.</a:t>
            </a:r>
            <a:r>
              <a:rPr lang="en-US" altLang="en-US">
                <a:latin typeface="Verdana" panose="020B0604030504040204" pitchFamily="34" charset="0"/>
              </a:rPr>
              <a:t> </a:t>
            </a:r>
          </a:p>
        </p:txBody>
      </p:sp>
    </p:spTree>
    <p:extLst>
      <p:ext uri="{BB962C8B-B14F-4D97-AF65-F5344CB8AC3E}">
        <p14:creationId xmlns:p14="http://schemas.microsoft.com/office/powerpoint/2010/main" val="1720253619"/>
      </p:ext>
    </p:extLst>
  </p:cSld>
  <p:clrMapOvr>
    <a:masterClrMapping/>
  </p:clrMapOvr>
  <p:transition spd="slow">
    <p:wheel spokes="8"/>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52226"/>
                                        </p:tgtEl>
                                        <p:attrNameLst>
                                          <p:attrName>style.visibility</p:attrName>
                                        </p:attrNameLst>
                                      </p:cBhvr>
                                      <p:to>
                                        <p:strVal val="visible"/>
                                      </p:to>
                                    </p:set>
                                    <p:anim calcmode="lin" valueType="num">
                                      <p:cBhvr>
                                        <p:cTn id="7" dur="1000" fill="hold"/>
                                        <p:tgtEl>
                                          <p:spTgt spid="52226"/>
                                        </p:tgtEl>
                                        <p:attrNameLst>
                                          <p:attrName>ppt_w</p:attrName>
                                        </p:attrNameLst>
                                      </p:cBhvr>
                                      <p:tavLst>
                                        <p:tav tm="0">
                                          <p:val>
                                            <p:fltVal val="0"/>
                                          </p:val>
                                        </p:tav>
                                        <p:tav tm="100000">
                                          <p:val>
                                            <p:strVal val="#ppt_w"/>
                                          </p:val>
                                        </p:tav>
                                      </p:tavLst>
                                    </p:anim>
                                    <p:anim calcmode="lin" valueType="num">
                                      <p:cBhvr>
                                        <p:cTn id="8" dur="1000" fill="hold"/>
                                        <p:tgtEl>
                                          <p:spTgt spid="52226"/>
                                        </p:tgtEl>
                                        <p:attrNameLst>
                                          <p:attrName>ppt_h</p:attrName>
                                        </p:attrNameLst>
                                      </p:cBhvr>
                                      <p:tavLst>
                                        <p:tav tm="0">
                                          <p:val>
                                            <p:fltVal val="0"/>
                                          </p:val>
                                        </p:tav>
                                        <p:tav tm="100000">
                                          <p:val>
                                            <p:strVal val="#ppt_h"/>
                                          </p:val>
                                        </p:tav>
                                      </p:tavLst>
                                    </p:anim>
                                    <p:anim calcmode="lin" valueType="num">
                                      <p:cBhvr>
                                        <p:cTn id="9" dur="1000" fill="hold"/>
                                        <p:tgtEl>
                                          <p:spTgt spid="52226"/>
                                        </p:tgtEl>
                                        <p:attrNameLst>
                                          <p:attrName>style.rotation</p:attrName>
                                        </p:attrNameLst>
                                      </p:cBhvr>
                                      <p:tavLst>
                                        <p:tav tm="0">
                                          <p:val>
                                            <p:fltVal val="90"/>
                                          </p:val>
                                        </p:tav>
                                        <p:tav tm="100000">
                                          <p:val>
                                            <p:fltVal val="0"/>
                                          </p:val>
                                        </p:tav>
                                      </p:tavLst>
                                    </p:anim>
                                    <p:animEffect transition="in" filter="fade">
                                      <p:cBhvr>
                                        <p:cTn id="10" dur="1000"/>
                                        <p:tgtEl>
                                          <p:spTgt spid="5222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52227"/>
                                        </p:tgtEl>
                                        <p:attrNameLst>
                                          <p:attrName>style.visibility</p:attrName>
                                        </p:attrNameLst>
                                      </p:cBhvr>
                                      <p:to>
                                        <p:strVal val="visible"/>
                                      </p:to>
                                    </p:set>
                                    <p:anim calcmode="lin" valueType="num">
                                      <p:cBhvr>
                                        <p:cTn id="15" dur="500" fill="hold"/>
                                        <p:tgtEl>
                                          <p:spTgt spid="52227"/>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2227"/>
                                        </p:tgtEl>
                                        <p:attrNameLst>
                                          <p:attrName>ppt_y</p:attrName>
                                        </p:attrNameLst>
                                      </p:cBhvr>
                                      <p:tavLst>
                                        <p:tav tm="0">
                                          <p:val>
                                            <p:strVal val="#ppt_y"/>
                                          </p:val>
                                        </p:tav>
                                        <p:tav tm="100000">
                                          <p:val>
                                            <p:strVal val="#ppt_y"/>
                                          </p:val>
                                        </p:tav>
                                      </p:tavLst>
                                    </p:anim>
                                    <p:anim calcmode="lin" valueType="num">
                                      <p:cBhvr>
                                        <p:cTn id="17" dur="500" fill="hold"/>
                                        <p:tgtEl>
                                          <p:spTgt spid="52227"/>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2227"/>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222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52228"/>
                                        </p:tgtEl>
                                        <p:attrNameLst>
                                          <p:attrName>style.visibility</p:attrName>
                                        </p:attrNameLst>
                                      </p:cBhvr>
                                      <p:to>
                                        <p:strVal val="visible"/>
                                      </p:to>
                                    </p:set>
                                    <p:anim calcmode="lin" valueType="num">
                                      <p:cBhvr>
                                        <p:cTn id="24" dur="500" fill="hold"/>
                                        <p:tgtEl>
                                          <p:spTgt spid="52228"/>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2228"/>
                                        </p:tgtEl>
                                        <p:attrNameLst>
                                          <p:attrName>ppt_y</p:attrName>
                                        </p:attrNameLst>
                                      </p:cBhvr>
                                      <p:tavLst>
                                        <p:tav tm="0">
                                          <p:val>
                                            <p:strVal val="#ppt_y"/>
                                          </p:val>
                                        </p:tav>
                                        <p:tav tm="100000">
                                          <p:val>
                                            <p:strVal val="#ppt_y"/>
                                          </p:val>
                                        </p:tav>
                                      </p:tavLst>
                                    </p:anim>
                                    <p:anim calcmode="lin" valueType="num">
                                      <p:cBhvr>
                                        <p:cTn id="26" dur="500" fill="hold"/>
                                        <p:tgtEl>
                                          <p:spTgt spid="52228"/>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2228"/>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222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52229"/>
                                        </p:tgtEl>
                                        <p:attrNameLst>
                                          <p:attrName>style.visibility</p:attrName>
                                        </p:attrNameLst>
                                      </p:cBhvr>
                                      <p:to>
                                        <p:strVal val="visible"/>
                                      </p:to>
                                    </p:set>
                                    <p:anim calcmode="lin" valueType="num">
                                      <p:cBhvr>
                                        <p:cTn id="33" dur="500" fill="hold"/>
                                        <p:tgtEl>
                                          <p:spTgt spid="52229"/>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52229"/>
                                        </p:tgtEl>
                                        <p:attrNameLst>
                                          <p:attrName>ppt_y</p:attrName>
                                        </p:attrNameLst>
                                      </p:cBhvr>
                                      <p:tavLst>
                                        <p:tav tm="0">
                                          <p:val>
                                            <p:strVal val="#ppt_y"/>
                                          </p:val>
                                        </p:tav>
                                        <p:tav tm="100000">
                                          <p:val>
                                            <p:strVal val="#ppt_y"/>
                                          </p:val>
                                        </p:tav>
                                      </p:tavLst>
                                    </p:anim>
                                    <p:anim calcmode="lin" valueType="num">
                                      <p:cBhvr>
                                        <p:cTn id="35" dur="500" fill="hold"/>
                                        <p:tgtEl>
                                          <p:spTgt spid="52229"/>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52229"/>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5222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1" presetClass="entr" presetSubtype="0" fill="hold" grpId="0" nodeType="clickEffect">
                                  <p:stCondLst>
                                    <p:cond delay="0"/>
                                  </p:stCondLst>
                                  <p:iterate type="lt">
                                    <p:tmPct val="10000"/>
                                  </p:iterate>
                                  <p:childTnLst>
                                    <p:set>
                                      <p:cBhvr>
                                        <p:cTn id="41" dur="1" fill="hold">
                                          <p:stCondLst>
                                            <p:cond delay="0"/>
                                          </p:stCondLst>
                                        </p:cTn>
                                        <p:tgtEl>
                                          <p:spTgt spid="52230"/>
                                        </p:tgtEl>
                                        <p:attrNameLst>
                                          <p:attrName>style.visibility</p:attrName>
                                        </p:attrNameLst>
                                      </p:cBhvr>
                                      <p:to>
                                        <p:strVal val="visible"/>
                                      </p:to>
                                    </p:set>
                                    <p:anim calcmode="lin" valueType="num">
                                      <p:cBhvr>
                                        <p:cTn id="42" dur="500" fill="hold"/>
                                        <p:tgtEl>
                                          <p:spTgt spid="52230"/>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52230"/>
                                        </p:tgtEl>
                                        <p:attrNameLst>
                                          <p:attrName>ppt_y</p:attrName>
                                        </p:attrNameLst>
                                      </p:cBhvr>
                                      <p:tavLst>
                                        <p:tav tm="0">
                                          <p:val>
                                            <p:strVal val="#ppt_y"/>
                                          </p:val>
                                        </p:tav>
                                        <p:tav tm="100000">
                                          <p:val>
                                            <p:strVal val="#ppt_y"/>
                                          </p:val>
                                        </p:tav>
                                      </p:tavLst>
                                    </p:anim>
                                    <p:anim calcmode="lin" valueType="num">
                                      <p:cBhvr>
                                        <p:cTn id="44" dur="500" fill="hold"/>
                                        <p:tgtEl>
                                          <p:spTgt spid="52230"/>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52230"/>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5223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1" presetClass="entr" presetSubtype="0" fill="hold" grpId="0" nodeType="clickEffect">
                                  <p:stCondLst>
                                    <p:cond delay="0"/>
                                  </p:stCondLst>
                                  <p:iterate type="lt">
                                    <p:tmPct val="10000"/>
                                  </p:iterate>
                                  <p:childTnLst>
                                    <p:set>
                                      <p:cBhvr>
                                        <p:cTn id="50" dur="1" fill="hold">
                                          <p:stCondLst>
                                            <p:cond delay="0"/>
                                          </p:stCondLst>
                                        </p:cTn>
                                        <p:tgtEl>
                                          <p:spTgt spid="52231"/>
                                        </p:tgtEl>
                                        <p:attrNameLst>
                                          <p:attrName>style.visibility</p:attrName>
                                        </p:attrNameLst>
                                      </p:cBhvr>
                                      <p:to>
                                        <p:strVal val="visible"/>
                                      </p:to>
                                    </p:set>
                                    <p:anim calcmode="lin" valueType="num">
                                      <p:cBhvr>
                                        <p:cTn id="51" dur="500" fill="hold"/>
                                        <p:tgtEl>
                                          <p:spTgt spid="52231"/>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52231"/>
                                        </p:tgtEl>
                                        <p:attrNameLst>
                                          <p:attrName>ppt_y</p:attrName>
                                        </p:attrNameLst>
                                      </p:cBhvr>
                                      <p:tavLst>
                                        <p:tav tm="0">
                                          <p:val>
                                            <p:strVal val="#ppt_y"/>
                                          </p:val>
                                        </p:tav>
                                        <p:tav tm="100000">
                                          <p:val>
                                            <p:strVal val="#ppt_y"/>
                                          </p:val>
                                        </p:tav>
                                      </p:tavLst>
                                    </p:anim>
                                    <p:anim calcmode="lin" valueType="num">
                                      <p:cBhvr>
                                        <p:cTn id="53" dur="500" fill="hold"/>
                                        <p:tgtEl>
                                          <p:spTgt spid="52231"/>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52231"/>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52231"/>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8" presetClass="entr" presetSubtype="12" fill="hold" grpId="0" nodeType="clickEffect">
                                  <p:stCondLst>
                                    <p:cond delay="0"/>
                                  </p:stCondLst>
                                  <p:childTnLst>
                                    <p:set>
                                      <p:cBhvr>
                                        <p:cTn id="59" dur="1" fill="hold">
                                          <p:stCondLst>
                                            <p:cond delay="0"/>
                                          </p:stCondLst>
                                        </p:cTn>
                                        <p:tgtEl>
                                          <p:spTgt spid="52232"/>
                                        </p:tgtEl>
                                        <p:attrNameLst>
                                          <p:attrName>style.visibility</p:attrName>
                                        </p:attrNameLst>
                                      </p:cBhvr>
                                      <p:to>
                                        <p:strVal val="visible"/>
                                      </p:to>
                                    </p:set>
                                    <p:animEffect transition="in" filter="strips(downLeft)">
                                      <p:cBhvr>
                                        <p:cTn id="60" dur="500"/>
                                        <p:tgtEl>
                                          <p:spTgt spid="52232"/>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31" presetClass="entr" presetSubtype="0" fill="hold" grpId="0" nodeType="clickEffect">
                                  <p:stCondLst>
                                    <p:cond delay="0"/>
                                  </p:stCondLst>
                                  <p:iterate type="lt">
                                    <p:tmPct val="5000"/>
                                  </p:iterate>
                                  <p:childTnLst>
                                    <p:set>
                                      <p:cBhvr>
                                        <p:cTn id="64" dur="1" fill="hold">
                                          <p:stCondLst>
                                            <p:cond delay="0"/>
                                          </p:stCondLst>
                                        </p:cTn>
                                        <p:tgtEl>
                                          <p:spTgt spid="52233"/>
                                        </p:tgtEl>
                                        <p:attrNameLst>
                                          <p:attrName>style.visibility</p:attrName>
                                        </p:attrNameLst>
                                      </p:cBhvr>
                                      <p:to>
                                        <p:strVal val="visible"/>
                                      </p:to>
                                    </p:set>
                                    <p:anim calcmode="lin" valueType="num">
                                      <p:cBhvr>
                                        <p:cTn id="65" dur="1000" fill="hold"/>
                                        <p:tgtEl>
                                          <p:spTgt spid="52233"/>
                                        </p:tgtEl>
                                        <p:attrNameLst>
                                          <p:attrName>ppt_w</p:attrName>
                                        </p:attrNameLst>
                                      </p:cBhvr>
                                      <p:tavLst>
                                        <p:tav tm="0">
                                          <p:val>
                                            <p:fltVal val="0"/>
                                          </p:val>
                                        </p:tav>
                                        <p:tav tm="100000">
                                          <p:val>
                                            <p:strVal val="#ppt_w"/>
                                          </p:val>
                                        </p:tav>
                                      </p:tavLst>
                                    </p:anim>
                                    <p:anim calcmode="lin" valueType="num">
                                      <p:cBhvr>
                                        <p:cTn id="66" dur="1000" fill="hold"/>
                                        <p:tgtEl>
                                          <p:spTgt spid="52233"/>
                                        </p:tgtEl>
                                        <p:attrNameLst>
                                          <p:attrName>ppt_h</p:attrName>
                                        </p:attrNameLst>
                                      </p:cBhvr>
                                      <p:tavLst>
                                        <p:tav tm="0">
                                          <p:val>
                                            <p:fltVal val="0"/>
                                          </p:val>
                                        </p:tav>
                                        <p:tav tm="100000">
                                          <p:val>
                                            <p:strVal val="#ppt_h"/>
                                          </p:val>
                                        </p:tav>
                                      </p:tavLst>
                                    </p:anim>
                                    <p:anim calcmode="lin" valueType="num">
                                      <p:cBhvr>
                                        <p:cTn id="67" dur="1000" fill="hold"/>
                                        <p:tgtEl>
                                          <p:spTgt spid="52233"/>
                                        </p:tgtEl>
                                        <p:attrNameLst>
                                          <p:attrName>style.rotation</p:attrName>
                                        </p:attrNameLst>
                                      </p:cBhvr>
                                      <p:tavLst>
                                        <p:tav tm="0">
                                          <p:val>
                                            <p:fltVal val="90"/>
                                          </p:val>
                                        </p:tav>
                                        <p:tav tm="100000">
                                          <p:val>
                                            <p:fltVal val="0"/>
                                          </p:val>
                                        </p:tav>
                                      </p:tavLst>
                                    </p:anim>
                                    <p:animEffect transition="in" filter="fade">
                                      <p:cBhvr>
                                        <p:cTn id="68" dur="1000"/>
                                        <p:tgtEl>
                                          <p:spTgt spid="52233"/>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5" presetClass="entr" presetSubtype="0" fill="hold" grpId="1" nodeType="clickEffect">
                                  <p:stCondLst>
                                    <p:cond delay="0"/>
                                  </p:stCondLst>
                                  <p:iterate type="lt">
                                    <p:tmPct val="0"/>
                                  </p:iterate>
                                  <p:childTnLst>
                                    <p:set>
                                      <p:cBhvr>
                                        <p:cTn id="72" dur="1" fill="hold">
                                          <p:stCondLst>
                                            <p:cond delay="0"/>
                                          </p:stCondLst>
                                        </p:cTn>
                                        <p:tgtEl>
                                          <p:spTgt spid="52233"/>
                                        </p:tgtEl>
                                        <p:attrNameLst>
                                          <p:attrName>style.visibility</p:attrName>
                                        </p:attrNameLst>
                                      </p:cBhvr>
                                      <p:to>
                                        <p:strVal val="visible"/>
                                      </p:to>
                                    </p:set>
                                    <p:anim calcmode="lin" valueType="num">
                                      <p:cBhvr>
                                        <p:cTn id="73" dur="500" decel="50000" fill="hold">
                                          <p:stCondLst>
                                            <p:cond delay="0"/>
                                          </p:stCondLst>
                                        </p:cTn>
                                        <p:tgtEl>
                                          <p:spTgt spid="52233"/>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52233"/>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52233"/>
                                        </p:tgtEl>
                                        <p:attrNameLst>
                                          <p:attrName>ppt_w</p:attrName>
                                        </p:attrNameLst>
                                      </p:cBhvr>
                                      <p:tavLst>
                                        <p:tav tm="0">
                                          <p:val>
                                            <p:strVal val="#ppt_w*.05"/>
                                          </p:val>
                                        </p:tav>
                                        <p:tav tm="100000">
                                          <p:val>
                                            <p:strVal val="#ppt_w"/>
                                          </p:val>
                                        </p:tav>
                                      </p:tavLst>
                                    </p:anim>
                                    <p:anim calcmode="lin" valueType="num">
                                      <p:cBhvr>
                                        <p:cTn id="76" dur="1000" fill="hold"/>
                                        <p:tgtEl>
                                          <p:spTgt spid="52233"/>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52233"/>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52233"/>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52233"/>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52233"/>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41" presetClass="entr" presetSubtype="0" fill="hold" grpId="0" nodeType="clickEffect">
                                  <p:stCondLst>
                                    <p:cond delay="0"/>
                                  </p:stCondLst>
                                  <p:iterate type="lt">
                                    <p:tmPct val="10000"/>
                                  </p:iterate>
                                  <p:childTnLst>
                                    <p:set>
                                      <p:cBhvr>
                                        <p:cTn id="84" dur="1" fill="hold">
                                          <p:stCondLst>
                                            <p:cond delay="0"/>
                                          </p:stCondLst>
                                        </p:cTn>
                                        <p:tgtEl>
                                          <p:spTgt spid="52234"/>
                                        </p:tgtEl>
                                        <p:attrNameLst>
                                          <p:attrName>style.visibility</p:attrName>
                                        </p:attrNameLst>
                                      </p:cBhvr>
                                      <p:to>
                                        <p:strVal val="visible"/>
                                      </p:to>
                                    </p:set>
                                    <p:anim calcmode="lin" valueType="num">
                                      <p:cBhvr>
                                        <p:cTn id="85" dur="500" fill="hold"/>
                                        <p:tgtEl>
                                          <p:spTgt spid="52234"/>
                                        </p:tgtEl>
                                        <p:attrNameLst>
                                          <p:attrName>ppt_x</p:attrName>
                                        </p:attrNameLst>
                                      </p:cBhvr>
                                      <p:tavLst>
                                        <p:tav tm="0">
                                          <p:val>
                                            <p:strVal val="#ppt_x"/>
                                          </p:val>
                                        </p:tav>
                                        <p:tav tm="50000">
                                          <p:val>
                                            <p:strVal val="#ppt_x+.1"/>
                                          </p:val>
                                        </p:tav>
                                        <p:tav tm="100000">
                                          <p:val>
                                            <p:strVal val="#ppt_x"/>
                                          </p:val>
                                        </p:tav>
                                      </p:tavLst>
                                    </p:anim>
                                    <p:anim calcmode="lin" valueType="num">
                                      <p:cBhvr>
                                        <p:cTn id="86" dur="500" fill="hold"/>
                                        <p:tgtEl>
                                          <p:spTgt spid="52234"/>
                                        </p:tgtEl>
                                        <p:attrNameLst>
                                          <p:attrName>ppt_y</p:attrName>
                                        </p:attrNameLst>
                                      </p:cBhvr>
                                      <p:tavLst>
                                        <p:tav tm="0">
                                          <p:val>
                                            <p:strVal val="#ppt_y"/>
                                          </p:val>
                                        </p:tav>
                                        <p:tav tm="100000">
                                          <p:val>
                                            <p:strVal val="#ppt_y"/>
                                          </p:val>
                                        </p:tav>
                                      </p:tavLst>
                                    </p:anim>
                                    <p:anim calcmode="lin" valueType="num">
                                      <p:cBhvr>
                                        <p:cTn id="87" dur="500" fill="hold"/>
                                        <p:tgtEl>
                                          <p:spTgt spid="52234"/>
                                        </p:tgtEl>
                                        <p:attrNameLst>
                                          <p:attrName>ppt_h</p:attrName>
                                        </p:attrNameLst>
                                      </p:cBhvr>
                                      <p:tavLst>
                                        <p:tav tm="0">
                                          <p:val>
                                            <p:strVal val="#ppt_h/10"/>
                                          </p:val>
                                        </p:tav>
                                        <p:tav tm="50000">
                                          <p:val>
                                            <p:strVal val="#ppt_h+.01"/>
                                          </p:val>
                                        </p:tav>
                                        <p:tav tm="100000">
                                          <p:val>
                                            <p:strVal val="#ppt_h"/>
                                          </p:val>
                                        </p:tav>
                                      </p:tavLst>
                                    </p:anim>
                                    <p:anim calcmode="lin" valueType="num">
                                      <p:cBhvr>
                                        <p:cTn id="88" dur="500" fill="hold"/>
                                        <p:tgtEl>
                                          <p:spTgt spid="52234"/>
                                        </p:tgtEl>
                                        <p:attrNameLst>
                                          <p:attrName>ppt_w</p:attrName>
                                        </p:attrNameLst>
                                      </p:cBhvr>
                                      <p:tavLst>
                                        <p:tav tm="0">
                                          <p:val>
                                            <p:strVal val="#ppt_w/10"/>
                                          </p:val>
                                        </p:tav>
                                        <p:tav tm="50000">
                                          <p:val>
                                            <p:strVal val="#ppt_w+.01"/>
                                          </p:val>
                                        </p:tav>
                                        <p:tav tm="100000">
                                          <p:val>
                                            <p:strVal val="#ppt_w"/>
                                          </p:val>
                                        </p:tav>
                                      </p:tavLst>
                                    </p:anim>
                                    <p:animEffect transition="in" filter="fade">
                                      <p:cBhvr>
                                        <p:cTn id="89" dur="500" tmFilter="0,0; .5, 1; 1, 1"/>
                                        <p:tgtEl>
                                          <p:spTgt spid="52234"/>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41" presetClass="entr" presetSubtype="0" fill="hold" grpId="0" nodeType="clickEffect">
                                  <p:stCondLst>
                                    <p:cond delay="0"/>
                                  </p:stCondLst>
                                  <p:iterate type="lt">
                                    <p:tmPct val="10000"/>
                                  </p:iterate>
                                  <p:childTnLst>
                                    <p:set>
                                      <p:cBhvr>
                                        <p:cTn id="93" dur="1" fill="hold">
                                          <p:stCondLst>
                                            <p:cond delay="0"/>
                                          </p:stCondLst>
                                        </p:cTn>
                                        <p:tgtEl>
                                          <p:spTgt spid="52235"/>
                                        </p:tgtEl>
                                        <p:attrNameLst>
                                          <p:attrName>style.visibility</p:attrName>
                                        </p:attrNameLst>
                                      </p:cBhvr>
                                      <p:to>
                                        <p:strVal val="visible"/>
                                      </p:to>
                                    </p:set>
                                    <p:anim calcmode="lin" valueType="num">
                                      <p:cBhvr>
                                        <p:cTn id="94" dur="500" fill="hold"/>
                                        <p:tgtEl>
                                          <p:spTgt spid="52235"/>
                                        </p:tgtEl>
                                        <p:attrNameLst>
                                          <p:attrName>ppt_x</p:attrName>
                                        </p:attrNameLst>
                                      </p:cBhvr>
                                      <p:tavLst>
                                        <p:tav tm="0">
                                          <p:val>
                                            <p:strVal val="#ppt_x"/>
                                          </p:val>
                                        </p:tav>
                                        <p:tav tm="50000">
                                          <p:val>
                                            <p:strVal val="#ppt_x+.1"/>
                                          </p:val>
                                        </p:tav>
                                        <p:tav tm="100000">
                                          <p:val>
                                            <p:strVal val="#ppt_x"/>
                                          </p:val>
                                        </p:tav>
                                      </p:tavLst>
                                    </p:anim>
                                    <p:anim calcmode="lin" valueType="num">
                                      <p:cBhvr>
                                        <p:cTn id="95" dur="500" fill="hold"/>
                                        <p:tgtEl>
                                          <p:spTgt spid="52235"/>
                                        </p:tgtEl>
                                        <p:attrNameLst>
                                          <p:attrName>ppt_y</p:attrName>
                                        </p:attrNameLst>
                                      </p:cBhvr>
                                      <p:tavLst>
                                        <p:tav tm="0">
                                          <p:val>
                                            <p:strVal val="#ppt_y"/>
                                          </p:val>
                                        </p:tav>
                                        <p:tav tm="100000">
                                          <p:val>
                                            <p:strVal val="#ppt_y"/>
                                          </p:val>
                                        </p:tav>
                                      </p:tavLst>
                                    </p:anim>
                                    <p:anim calcmode="lin" valueType="num">
                                      <p:cBhvr>
                                        <p:cTn id="96" dur="500" fill="hold"/>
                                        <p:tgtEl>
                                          <p:spTgt spid="52235"/>
                                        </p:tgtEl>
                                        <p:attrNameLst>
                                          <p:attrName>ppt_h</p:attrName>
                                        </p:attrNameLst>
                                      </p:cBhvr>
                                      <p:tavLst>
                                        <p:tav tm="0">
                                          <p:val>
                                            <p:strVal val="#ppt_h/10"/>
                                          </p:val>
                                        </p:tav>
                                        <p:tav tm="50000">
                                          <p:val>
                                            <p:strVal val="#ppt_h+.01"/>
                                          </p:val>
                                        </p:tav>
                                        <p:tav tm="100000">
                                          <p:val>
                                            <p:strVal val="#ppt_h"/>
                                          </p:val>
                                        </p:tav>
                                      </p:tavLst>
                                    </p:anim>
                                    <p:anim calcmode="lin" valueType="num">
                                      <p:cBhvr>
                                        <p:cTn id="97" dur="500" fill="hold"/>
                                        <p:tgtEl>
                                          <p:spTgt spid="52235"/>
                                        </p:tgtEl>
                                        <p:attrNameLst>
                                          <p:attrName>ppt_w</p:attrName>
                                        </p:attrNameLst>
                                      </p:cBhvr>
                                      <p:tavLst>
                                        <p:tav tm="0">
                                          <p:val>
                                            <p:strVal val="#ppt_w/10"/>
                                          </p:val>
                                        </p:tav>
                                        <p:tav tm="50000">
                                          <p:val>
                                            <p:strVal val="#ppt_w+.01"/>
                                          </p:val>
                                        </p:tav>
                                        <p:tav tm="100000">
                                          <p:val>
                                            <p:strVal val="#ppt_w"/>
                                          </p:val>
                                        </p:tav>
                                      </p:tavLst>
                                    </p:anim>
                                    <p:animEffect transition="in" filter="fade">
                                      <p:cBhvr>
                                        <p:cTn id="98" dur="500" tmFilter="0,0; .5, 1; 1, 1"/>
                                        <p:tgtEl>
                                          <p:spTgt spid="52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P spid="52227" grpId="0"/>
      <p:bldP spid="52228" grpId="0"/>
      <p:bldP spid="52229" grpId="0"/>
      <p:bldP spid="52230" grpId="0"/>
      <p:bldP spid="52231" grpId="0"/>
      <p:bldP spid="52232" grpId="0"/>
      <p:bldP spid="52233" grpId="0"/>
      <p:bldP spid="52233" grpId="1"/>
      <p:bldP spid="52234" grpId="0"/>
      <p:bldP spid="522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4294967295"/>
          </p:nvPr>
        </p:nvSpPr>
        <p:spPr>
          <a:xfrm>
            <a:off x="457200" y="6245225"/>
            <a:ext cx="2133600" cy="476250"/>
          </a:xfrm>
          <a:prstGeom prst="rect">
            <a:avLst/>
          </a:prstGeom>
        </p:spPr>
        <p:txBody>
          <a:bodyPr/>
          <a:lstStyle/>
          <a:p>
            <a:fld id="{2F85D90C-CC65-4AA6-98DF-28D57DDB3AA5}" type="datetime1">
              <a:rPr lang="en-US" altLang="en-US"/>
              <a:pPr/>
              <a:t>5/15/2017</a:t>
            </a:fld>
            <a:endParaRPr lang="en-US" altLang="en-US"/>
          </a:p>
        </p:txBody>
      </p:sp>
      <p:sp>
        <p:nvSpPr>
          <p:cNvPr id="12" name="Slide Number Placeholder 5"/>
          <p:cNvSpPr>
            <a:spLocks noGrp="1"/>
          </p:cNvSpPr>
          <p:nvPr>
            <p:ph type="sldNum" sz="quarter" idx="4294967295"/>
          </p:nvPr>
        </p:nvSpPr>
        <p:spPr>
          <a:xfrm>
            <a:off x="6553200" y="6245225"/>
            <a:ext cx="2133600" cy="476250"/>
          </a:xfrm>
          <a:prstGeom prst="rect">
            <a:avLst/>
          </a:prstGeom>
        </p:spPr>
        <p:txBody>
          <a:bodyPr/>
          <a:lstStyle/>
          <a:p>
            <a:fld id="{B190633A-631C-4D4A-A0CD-3AB22241D84D}" type="slidenum">
              <a:rPr lang="en-US" altLang="en-US"/>
              <a:pPr/>
              <a:t>18</a:t>
            </a:fld>
            <a:endParaRPr lang="en-US" altLang="en-US"/>
          </a:p>
        </p:txBody>
      </p:sp>
      <p:sp>
        <p:nvSpPr>
          <p:cNvPr id="51202" name="Rectangle 2"/>
          <p:cNvSpPr>
            <a:spLocks noChangeArrowheads="1"/>
          </p:cNvSpPr>
          <p:nvPr/>
        </p:nvSpPr>
        <p:spPr bwMode="auto">
          <a:xfrm>
            <a:off x="87313" y="398463"/>
            <a:ext cx="44846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s-ES_tradnl" altLang="en-US" b="1">
                <a:latin typeface="Verdana" panose="020B0604030504040204" pitchFamily="34" charset="0"/>
              </a:rPr>
              <a:t>1. 2.1   NAMA GLOBAL dan LOKAL</a:t>
            </a:r>
          </a:p>
        </p:txBody>
      </p:sp>
      <p:sp>
        <p:nvSpPr>
          <p:cNvPr id="51203" name="Rectangle 3"/>
          <p:cNvSpPr>
            <a:spLocks noChangeArrowheads="1"/>
          </p:cNvSpPr>
          <p:nvPr/>
        </p:nvSpPr>
        <p:spPr bwMode="auto">
          <a:xfrm>
            <a:off x="755650" y="1111250"/>
            <a:ext cx="83534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ES_tradnl" altLang="en-US" sz="1400">
                <a:latin typeface="Verdana" panose="020B0604030504040204" pitchFamily="34" charset="0"/>
              </a:rPr>
              <a:t>Nama global dikenal pada seluruh bagian dari sebuah progam. </a:t>
            </a:r>
            <a:r>
              <a:rPr lang="en-US" altLang="en-US" sz="1400">
                <a:latin typeface="Verdana" panose="020B0604030504040204" pitchFamily="34" charset="0"/>
              </a:rPr>
              <a:t>Semua subroutine, fungsi-fungsi, program</a:t>
            </a:r>
            <a:r>
              <a:rPr lang="id-ID" altLang="en-US" sz="1400">
                <a:latin typeface="Verdana" panose="020B0604030504040204" pitchFamily="34" charset="0"/>
              </a:rPr>
              <a:t> </a:t>
            </a:r>
            <a:r>
              <a:rPr lang="en-US" altLang="en-US" sz="1400">
                <a:latin typeface="Verdana" panose="020B0604030504040204" pitchFamily="34" charset="0"/>
              </a:rPr>
              <a:t>dan common block adalah contoh nama global </a:t>
            </a:r>
          </a:p>
        </p:txBody>
      </p:sp>
      <p:sp>
        <p:nvSpPr>
          <p:cNvPr id="51204" name="Rectangle 4"/>
          <p:cNvSpPr>
            <a:spLocks noChangeArrowheads="1"/>
          </p:cNvSpPr>
          <p:nvPr/>
        </p:nvSpPr>
        <p:spPr bwMode="auto">
          <a:xfrm>
            <a:off x="755650" y="1766888"/>
            <a:ext cx="70183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latin typeface="Verdana" panose="020B0604030504040204" pitchFamily="34" charset="0"/>
              </a:rPr>
              <a:t>Nama lokal artinya penggunaan nama terbatas dalam sebuah unit program</a:t>
            </a:r>
            <a:r>
              <a:rPr lang="en-US" altLang="en-US">
                <a:latin typeface="Verdana" panose="020B0604030504040204" pitchFamily="34" charset="0"/>
              </a:rPr>
              <a:t> </a:t>
            </a:r>
          </a:p>
        </p:txBody>
      </p:sp>
      <p:sp>
        <p:nvSpPr>
          <p:cNvPr id="51205" name="Rectangle 5"/>
          <p:cNvSpPr>
            <a:spLocks noChangeArrowheads="1"/>
          </p:cNvSpPr>
          <p:nvPr/>
        </p:nvSpPr>
        <p:spPr bwMode="auto">
          <a:xfrm>
            <a:off x="755650" y="2260600"/>
            <a:ext cx="73771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ES_tradnl" altLang="en-US" sz="1400">
                <a:latin typeface="Verdana" panose="020B0604030504040204" pitchFamily="34" charset="0"/>
              </a:rPr>
              <a:t>Semua variabel, jajaran, argumen, dan pernyataan fungsi memiliki nama lokal.</a:t>
            </a:r>
            <a:r>
              <a:rPr lang="en-US" altLang="en-US" sz="1400">
                <a:latin typeface="Verdana" panose="020B0604030504040204" pitchFamily="34" charset="0"/>
              </a:rPr>
              <a:t> </a:t>
            </a:r>
          </a:p>
        </p:txBody>
      </p:sp>
      <p:sp>
        <p:nvSpPr>
          <p:cNvPr id="51206" name="Rectangle 6"/>
          <p:cNvSpPr>
            <a:spLocks noChangeArrowheads="1"/>
          </p:cNvSpPr>
          <p:nvPr/>
        </p:nvSpPr>
        <p:spPr bwMode="auto">
          <a:xfrm>
            <a:off x="84138" y="3278188"/>
            <a:ext cx="55673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s-ES_tradnl" altLang="en-US" b="1">
                <a:latin typeface="Verdana" panose="020B0604030504040204" pitchFamily="34" charset="0"/>
              </a:rPr>
              <a:t>1. 2.2   NAMA yang Tidak dideklarisasikan</a:t>
            </a:r>
          </a:p>
        </p:txBody>
      </p:sp>
      <p:sp>
        <p:nvSpPr>
          <p:cNvPr id="51207" name="Rectangle 7"/>
          <p:cNvSpPr>
            <a:spLocks noChangeArrowheads="1"/>
          </p:cNvSpPr>
          <p:nvPr/>
        </p:nvSpPr>
        <p:spPr bwMode="auto">
          <a:xfrm>
            <a:off x="755650" y="3848100"/>
            <a:ext cx="83883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ES_tradnl" altLang="en-US" sz="1400">
                <a:latin typeface="Verdana" panose="020B0604030504040204" pitchFamily="34" charset="0"/>
              </a:rPr>
              <a:t>Bila sebuah nama secara eksplisit tidak dinyatakan, maka kompiler akan mengklasifikasikan nama berdasarkan konteks pertama kali nama tersebut digunakan. </a:t>
            </a:r>
          </a:p>
        </p:txBody>
      </p:sp>
      <p:sp>
        <p:nvSpPr>
          <p:cNvPr id="51208" name="Rectangle 8"/>
          <p:cNvSpPr>
            <a:spLocks noChangeArrowheads="1"/>
          </p:cNvSpPr>
          <p:nvPr/>
        </p:nvSpPr>
        <p:spPr bwMode="auto">
          <a:xfrm>
            <a:off x="755650" y="4424363"/>
            <a:ext cx="83169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ES_tradnl" altLang="en-US" sz="1400">
                <a:latin typeface="Verdana" panose="020B0604030504040204" pitchFamily="34" charset="0"/>
              </a:rPr>
              <a:t>Secara default, sebuah variabel yang diawali dengan huruf </a:t>
            </a:r>
            <a:r>
              <a:rPr lang="es-ES_tradnl" altLang="en-US" sz="1400" b="1">
                <a:latin typeface="Verdana" panose="020B0604030504040204" pitchFamily="34" charset="0"/>
              </a:rPr>
              <a:t>I, J, K, L, M, atau N </a:t>
            </a:r>
            <a:r>
              <a:rPr lang="es-ES_tradnl" altLang="en-US" sz="1400">
                <a:latin typeface="Verdana" panose="020B0604030504040204" pitchFamily="34" charset="0"/>
              </a:rPr>
              <a:t>(huruf besar ataupun kecil) akan dinyatakan sebagai variabel INTEGER</a:t>
            </a:r>
            <a:r>
              <a:rPr lang="en-US" altLang="en-US" sz="1400">
                <a:latin typeface="Verdana" panose="020B0604030504040204" pitchFamily="34" charset="0"/>
              </a:rPr>
              <a:t> </a:t>
            </a:r>
          </a:p>
        </p:txBody>
      </p:sp>
      <p:sp>
        <p:nvSpPr>
          <p:cNvPr id="51209" name="Rectangle 9"/>
          <p:cNvSpPr>
            <a:spLocks noChangeArrowheads="1"/>
          </p:cNvSpPr>
          <p:nvPr/>
        </p:nvSpPr>
        <p:spPr bwMode="auto">
          <a:xfrm>
            <a:off x="755650" y="4937125"/>
            <a:ext cx="74882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en-US" sz="1400">
                <a:latin typeface="Verdana" panose="020B0604030504040204" pitchFamily="34" charset="0"/>
              </a:rPr>
              <a:t>B</a:t>
            </a:r>
            <a:r>
              <a:rPr lang="es-ES_tradnl" altLang="en-US" sz="1400">
                <a:latin typeface="Verdana" panose="020B0604030504040204" pitchFamily="34" charset="0"/>
              </a:rPr>
              <a:t>ila diawali dengan jenis huruf lain selain ke 6 huruf diatas, atau diawali dengan</a:t>
            </a:r>
            <a:r>
              <a:rPr lang="es-ES_tradnl" altLang="en-US">
                <a:latin typeface="Verdana" panose="020B0604030504040204" pitchFamily="34" charset="0"/>
              </a:rPr>
              <a:t> </a:t>
            </a:r>
            <a:r>
              <a:rPr lang="es-ES_tradnl" altLang="en-US" sz="1400">
                <a:latin typeface="Verdana" panose="020B0604030504040204" pitchFamily="34" charset="0"/>
              </a:rPr>
              <a:t>tanda dolar, adalah variabel REAL</a:t>
            </a:r>
            <a:r>
              <a:rPr lang="en-US" altLang="en-US" sz="1400">
                <a:latin typeface="Verdana" panose="020B0604030504040204" pitchFamily="34" charset="0"/>
              </a:rPr>
              <a:t> </a:t>
            </a:r>
          </a:p>
        </p:txBody>
      </p:sp>
    </p:spTree>
    <p:extLst>
      <p:ext uri="{BB962C8B-B14F-4D97-AF65-F5344CB8AC3E}">
        <p14:creationId xmlns:p14="http://schemas.microsoft.com/office/powerpoint/2010/main" val="3795959770"/>
      </p:ext>
    </p:extLst>
  </p:cSld>
  <p:clrMapOvr>
    <a:masterClrMapping/>
  </p:clrMapOvr>
  <p:transition spd="slow">
    <p:wheel spokes="8"/>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51202"/>
                                        </p:tgtEl>
                                        <p:attrNameLst>
                                          <p:attrName>style.visibility</p:attrName>
                                        </p:attrNameLst>
                                      </p:cBhvr>
                                      <p:to>
                                        <p:strVal val="visible"/>
                                      </p:to>
                                    </p:set>
                                    <p:anim calcmode="lin" valueType="num">
                                      <p:cBhvr>
                                        <p:cTn id="7" dur="1000" fill="hold"/>
                                        <p:tgtEl>
                                          <p:spTgt spid="51202"/>
                                        </p:tgtEl>
                                        <p:attrNameLst>
                                          <p:attrName>ppt_w</p:attrName>
                                        </p:attrNameLst>
                                      </p:cBhvr>
                                      <p:tavLst>
                                        <p:tav tm="0">
                                          <p:val>
                                            <p:fltVal val="0"/>
                                          </p:val>
                                        </p:tav>
                                        <p:tav tm="100000">
                                          <p:val>
                                            <p:strVal val="#ppt_w"/>
                                          </p:val>
                                        </p:tav>
                                      </p:tavLst>
                                    </p:anim>
                                    <p:anim calcmode="lin" valueType="num">
                                      <p:cBhvr>
                                        <p:cTn id="8" dur="1000" fill="hold"/>
                                        <p:tgtEl>
                                          <p:spTgt spid="51202"/>
                                        </p:tgtEl>
                                        <p:attrNameLst>
                                          <p:attrName>ppt_h</p:attrName>
                                        </p:attrNameLst>
                                      </p:cBhvr>
                                      <p:tavLst>
                                        <p:tav tm="0">
                                          <p:val>
                                            <p:fltVal val="0"/>
                                          </p:val>
                                        </p:tav>
                                        <p:tav tm="100000">
                                          <p:val>
                                            <p:strVal val="#ppt_h"/>
                                          </p:val>
                                        </p:tav>
                                      </p:tavLst>
                                    </p:anim>
                                    <p:anim calcmode="lin" valueType="num">
                                      <p:cBhvr>
                                        <p:cTn id="9" dur="1000" fill="hold"/>
                                        <p:tgtEl>
                                          <p:spTgt spid="51202"/>
                                        </p:tgtEl>
                                        <p:attrNameLst>
                                          <p:attrName>style.rotation</p:attrName>
                                        </p:attrNameLst>
                                      </p:cBhvr>
                                      <p:tavLst>
                                        <p:tav tm="0">
                                          <p:val>
                                            <p:fltVal val="90"/>
                                          </p:val>
                                        </p:tav>
                                        <p:tav tm="100000">
                                          <p:val>
                                            <p:fltVal val="0"/>
                                          </p:val>
                                        </p:tav>
                                      </p:tavLst>
                                    </p:anim>
                                    <p:animEffect transition="in" filter="fade">
                                      <p:cBhvr>
                                        <p:cTn id="10" dur="1000"/>
                                        <p:tgtEl>
                                          <p:spTgt spid="5120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51203"/>
                                        </p:tgtEl>
                                        <p:attrNameLst>
                                          <p:attrName>style.visibility</p:attrName>
                                        </p:attrNameLst>
                                      </p:cBhvr>
                                      <p:to>
                                        <p:strVal val="visible"/>
                                      </p:to>
                                    </p:set>
                                    <p:anim calcmode="lin" valueType="num">
                                      <p:cBhvr>
                                        <p:cTn id="15" dur="500" fill="hold"/>
                                        <p:tgtEl>
                                          <p:spTgt spid="51203"/>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1203"/>
                                        </p:tgtEl>
                                        <p:attrNameLst>
                                          <p:attrName>ppt_y</p:attrName>
                                        </p:attrNameLst>
                                      </p:cBhvr>
                                      <p:tavLst>
                                        <p:tav tm="0">
                                          <p:val>
                                            <p:strVal val="#ppt_y"/>
                                          </p:val>
                                        </p:tav>
                                        <p:tav tm="100000">
                                          <p:val>
                                            <p:strVal val="#ppt_y"/>
                                          </p:val>
                                        </p:tav>
                                      </p:tavLst>
                                    </p:anim>
                                    <p:anim calcmode="lin" valueType="num">
                                      <p:cBhvr>
                                        <p:cTn id="17" dur="500" fill="hold"/>
                                        <p:tgtEl>
                                          <p:spTgt spid="51203"/>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120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120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51204"/>
                                        </p:tgtEl>
                                        <p:attrNameLst>
                                          <p:attrName>style.visibility</p:attrName>
                                        </p:attrNameLst>
                                      </p:cBhvr>
                                      <p:to>
                                        <p:strVal val="visible"/>
                                      </p:to>
                                    </p:set>
                                    <p:animEffect transition="in" filter="strips(downLeft)">
                                      <p:cBhvr>
                                        <p:cTn id="24" dur="500"/>
                                        <p:tgtEl>
                                          <p:spTgt spid="5120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0" presetClass="entr" presetSubtype="0" fill="hold" grpId="0" nodeType="clickEffect">
                                  <p:stCondLst>
                                    <p:cond delay="0"/>
                                  </p:stCondLst>
                                  <p:childTnLst>
                                    <p:set>
                                      <p:cBhvr>
                                        <p:cTn id="28" dur="1" fill="hold">
                                          <p:stCondLst>
                                            <p:cond delay="0"/>
                                          </p:stCondLst>
                                        </p:cTn>
                                        <p:tgtEl>
                                          <p:spTgt spid="51205"/>
                                        </p:tgtEl>
                                        <p:attrNameLst>
                                          <p:attrName>style.visibility</p:attrName>
                                        </p:attrNameLst>
                                      </p:cBhvr>
                                      <p:to>
                                        <p:strVal val="visible"/>
                                      </p:to>
                                    </p:set>
                                    <p:animEffect transition="in" filter="wedge">
                                      <p:cBhvr>
                                        <p:cTn id="29" dur="2000"/>
                                        <p:tgtEl>
                                          <p:spTgt spid="5120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51206"/>
                                        </p:tgtEl>
                                        <p:attrNameLst>
                                          <p:attrName>style.visibility</p:attrName>
                                        </p:attrNameLst>
                                      </p:cBhvr>
                                      <p:to>
                                        <p:strVal val="visible"/>
                                      </p:to>
                                    </p:set>
                                    <p:animEffect transition="in" filter="diamond(in)">
                                      <p:cBhvr>
                                        <p:cTn id="34" dur="2000"/>
                                        <p:tgtEl>
                                          <p:spTgt spid="5120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51207"/>
                                        </p:tgtEl>
                                        <p:attrNameLst>
                                          <p:attrName>style.visibility</p:attrName>
                                        </p:attrNameLst>
                                      </p:cBhvr>
                                      <p:to>
                                        <p:strVal val="visible"/>
                                      </p:to>
                                    </p:set>
                                    <p:anim calcmode="lin" valueType="num">
                                      <p:cBhvr>
                                        <p:cTn id="39" dur="500" fill="hold"/>
                                        <p:tgtEl>
                                          <p:spTgt spid="51207"/>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51207"/>
                                        </p:tgtEl>
                                        <p:attrNameLst>
                                          <p:attrName>ppt_y</p:attrName>
                                        </p:attrNameLst>
                                      </p:cBhvr>
                                      <p:tavLst>
                                        <p:tav tm="0">
                                          <p:val>
                                            <p:strVal val="#ppt_y"/>
                                          </p:val>
                                        </p:tav>
                                        <p:tav tm="100000">
                                          <p:val>
                                            <p:strVal val="#ppt_y"/>
                                          </p:val>
                                        </p:tav>
                                      </p:tavLst>
                                    </p:anim>
                                    <p:anim calcmode="lin" valueType="num">
                                      <p:cBhvr>
                                        <p:cTn id="41" dur="500" fill="hold"/>
                                        <p:tgtEl>
                                          <p:spTgt spid="51207"/>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51207"/>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5120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1" presetClass="entr" presetSubtype="0" fill="hold" grpId="0" nodeType="clickEffect">
                                  <p:stCondLst>
                                    <p:cond delay="0"/>
                                  </p:stCondLst>
                                  <p:iterate type="lt">
                                    <p:tmPct val="10000"/>
                                  </p:iterate>
                                  <p:childTnLst>
                                    <p:set>
                                      <p:cBhvr>
                                        <p:cTn id="47" dur="1" fill="hold">
                                          <p:stCondLst>
                                            <p:cond delay="0"/>
                                          </p:stCondLst>
                                        </p:cTn>
                                        <p:tgtEl>
                                          <p:spTgt spid="51208"/>
                                        </p:tgtEl>
                                        <p:attrNameLst>
                                          <p:attrName>style.visibility</p:attrName>
                                        </p:attrNameLst>
                                      </p:cBhvr>
                                      <p:to>
                                        <p:strVal val="visible"/>
                                      </p:to>
                                    </p:set>
                                    <p:anim calcmode="lin" valueType="num">
                                      <p:cBhvr>
                                        <p:cTn id="48" dur="500" fill="hold"/>
                                        <p:tgtEl>
                                          <p:spTgt spid="51208"/>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51208"/>
                                        </p:tgtEl>
                                        <p:attrNameLst>
                                          <p:attrName>ppt_y</p:attrName>
                                        </p:attrNameLst>
                                      </p:cBhvr>
                                      <p:tavLst>
                                        <p:tav tm="0">
                                          <p:val>
                                            <p:strVal val="#ppt_y"/>
                                          </p:val>
                                        </p:tav>
                                        <p:tav tm="100000">
                                          <p:val>
                                            <p:strVal val="#ppt_y"/>
                                          </p:val>
                                        </p:tav>
                                      </p:tavLst>
                                    </p:anim>
                                    <p:anim calcmode="lin" valueType="num">
                                      <p:cBhvr>
                                        <p:cTn id="50" dur="500" fill="hold"/>
                                        <p:tgtEl>
                                          <p:spTgt spid="51208"/>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51208"/>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5120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1" presetClass="entr" presetSubtype="0" fill="hold" grpId="0" nodeType="clickEffect">
                                  <p:stCondLst>
                                    <p:cond delay="0"/>
                                  </p:stCondLst>
                                  <p:iterate type="lt">
                                    <p:tmPct val="10000"/>
                                  </p:iterate>
                                  <p:childTnLst>
                                    <p:set>
                                      <p:cBhvr>
                                        <p:cTn id="56" dur="1" fill="hold">
                                          <p:stCondLst>
                                            <p:cond delay="0"/>
                                          </p:stCondLst>
                                        </p:cTn>
                                        <p:tgtEl>
                                          <p:spTgt spid="51209"/>
                                        </p:tgtEl>
                                        <p:attrNameLst>
                                          <p:attrName>style.visibility</p:attrName>
                                        </p:attrNameLst>
                                      </p:cBhvr>
                                      <p:to>
                                        <p:strVal val="visible"/>
                                      </p:to>
                                    </p:set>
                                    <p:anim calcmode="lin" valueType="num">
                                      <p:cBhvr>
                                        <p:cTn id="57" dur="500" fill="hold"/>
                                        <p:tgtEl>
                                          <p:spTgt spid="51209"/>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51209"/>
                                        </p:tgtEl>
                                        <p:attrNameLst>
                                          <p:attrName>ppt_y</p:attrName>
                                        </p:attrNameLst>
                                      </p:cBhvr>
                                      <p:tavLst>
                                        <p:tav tm="0">
                                          <p:val>
                                            <p:strVal val="#ppt_y"/>
                                          </p:val>
                                        </p:tav>
                                        <p:tav tm="100000">
                                          <p:val>
                                            <p:strVal val="#ppt_y"/>
                                          </p:val>
                                        </p:tav>
                                      </p:tavLst>
                                    </p:anim>
                                    <p:anim calcmode="lin" valueType="num">
                                      <p:cBhvr>
                                        <p:cTn id="59" dur="500" fill="hold"/>
                                        <p:tgtEl>
                                          <p:spTgt spid="51209"/>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51209"/>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51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3" grpId="0"/>
      <p:bldP spid="51204" grpId="0"/>
      <p:bldP spid="51205" grpId="0"/>
      <p:bldP spid="51206" grpId="0"/>
      <p:bldP spid="51207" grpId="0"/>
      <p:bldP spid="51208" grpId="0"/>
      <p:bldP spid="5120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Date Placeholder 3"/>
          <p:cNvSpPr>
            <a:spLocks noGrp="1"/>
          </p:cNvSpPr>
          <p:nvPr>
            <p:ph type="dt" sz="half" idx="4294967295"/>
          </p:nvPr>
        </p:nvSpPr>
        <p:spPr>
          <a:xfrm>
            <a:off x="457200" y="6245225"/>
            <a:ext cx="2133600" cy="476250"/>
          </a:xfrm>
          <a:prstGeom prst="rect">
            <a:avLst/>
          </a:prstGeom>
        </p:spPr>
        <p:txBody>
          <a:bodyPr/>
          <a:lstStyle/>
          <a:p>
            <a:fld id="{79995C37-362A-4171-80C9-84BB48C73C49}" type="datetime1">
              <a:rPr lang="en-US" altLang="en-US"/>
              <a:pPr/>
              <a:t>5/15/2017</a:t>
            </a:fld>
            <a:endParaRPr lang="en-US" altLang="en-US"/>
          </a:p>
        </p:txBody>
      </p:sp>
      <p:sp>
        <p:nvSpPr>
          <p:cNvPr id="39" name="Slide Number Placeholder 5"/>
          <p:cNvSpPr>
            <a:spLocks noGrp="1"/>
          </p:cNvSpPr>
          <p:nvPr>
            <p:ph type="sldNum" sz="quarter" idx="4294967295"/>
          </p:nvPr>
        </p:nvSpPr>
        <p:spPr>
          <a:xfrm>
            <a:off x="6553200" y="6245225"/>
            <a:ext cx="2133600" cy="476250"/>
          </a:xfrm>
          <a:prstGeom prst="rect">
            <a:avLst/>
          </a:prstGeom>
        </p:spPr>
        <p:txBody>
          <a:bodyPr/>
          <a:lstStyle/>
          <a:p>
            <a:fld id="{F229C5B8-0DF2-4804-9FBD-6DACCC0BA9C3}" type="slidenum">
              <a:rPr lang="en-US" altLang="en-US"/>
              <a:pPr/>
              <a:t>19</a:t>
            </a:fld>
            <a:endParaRPr lang="en-US" altLang="en-US"/>
          </a:p>
        </p:txBody>
      </p:sp>
      <p:sp>
        <p:nvSpPr>
          <p:cNvPr id="50179" name="Rectangle 3"/>
          <p:cNvSpPr>
            <a:spLocks noChangeArrowheads="1"/>
          </p:cNvSpPr>
          <p:nvPr/>
        </p:nvSpPr>
        <p:spPr bwMode="auto">
          <a:xfrm>
            <a:off x="107950" y="188913"/>
            <a:ext cx="23669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ES_tradnl" altLang="en-US" b="1">
                <a:latin typeface="Verdana" panose="020B0604030504040204" pitchFamily="34" charset="0"/>
              </a:rPr>
              <a:t>1. 3   TIPE DATA</a:t>
            </a:r>
            <a:r>
              <a:rPr lang="en-US" altLang="en-US">
                <a:latin typeface="Verdana" panose="020B0604030504040204" pitchFamily="34" charset="0"/>
              </a:rPr>
              <a:t> </a:t>
            </a:r>
          </a:p>
        </p:txBody>
      </p:sp>
      <p:sp>
        <p:nvSpPr>
          <p:cNvPr id="50180" name="Rectangle 4"/>
          <p:cNvSpPr>
            <a:spLocks noChangeArrowheads="1"/>
          </p:cNvSpPr>
          <p:nvPr/>
        </p:nvSpPr>
        <p:spPr bwMode="auto">
          <a:xfrm>
            <a:off x="827088" y="620713"/>
            <a:ext cx="1338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228600" algn="l"/>
              </a:tabLst>
              <a:defRPr>
                <a:solidFill>
                  <a:schemeClr val="tx1"/>
                </a:solidFill>
                <a:latin typeface="Arial" panose="020B0604020202020204" pitchFamily="34" charset="0"/>
              </a:defRPr>
            </a:lvl1pPr>
            <a:lvl2pPr>
              <a:tabLst>
                <a:tab pos="228600" algn="l"/>
              </a:tabLst>
              <a:defRPr>
                <a:solidFill>
                  <a:schemeClr val="tx1"/>
                </a:solidFill>
                <a:latin typeface="Arial" panose="020B0604020202020204" pitchFamily="34" charset="0"/>
              </a:defRPr>
            </a:lvl2pPr>
            <a:lvl3pPr>
              <a:tabLst>
                <a:tab pos="228600" algn="l"/>
              </a:tabLst>
              <a:defRPr>
                <a:solidFill>
                  <a:schemeClr val="tx1"/>
                </a:solidFill>
                <a:latin typeface="Arial" panose="020B0604020202020204" pitchFamily="34" charset="0"/>
              </a:defRPr>
            </a:lvl3pPr>
            <a:lvl4pPr>
              <a:tabLst>
                <a:tab pos="228600" algn="l"/>
              </a:tabLst>
              <a:defRPr>
                <a:solidFill>
                  <a:schemeClr val="tx1"/>
                </a:solidFill>
                <a:latin typeface="Arial" panose="020B0604020202020204" pitchFamily="34" charset="0"/>
              </a:defRPr>
            </a:lvl4pPr>
            <a:lvl5pPr>
              <a:tabLst>
                <a:tab pos="228600" algn="l"/>
              </a:tabLst>
              <a:defRPr>
                <a:solidFill>
                  <a:schemeClr val="tx1"/>
                </a:solidFill>
                <a:latin typeface="Arial" panose="020B0604020202020204" pitchFamily="34" charset="0"/>
              </a:defRPr>
            </a:lvl5pPr>
            <a:lvl6pPr fontAlgn="base">
              <a:spcBef>
                <a:spcPct val="0"/>
              </a:spcBef>
              <a:spcAft>
                <a:spcPct val="0"/>
              </a:spcAft>
              <a:tabLst>
                <a:tab pos="228600" algn="l"/>
              </a:tabLst>
              <a:defRPr>
                <a:solidFill>
                  <a:schemeClr val="tx1"/>
                </a:solidFill>
                <a:latin typeface="Arial" panose="020B0604020202020204" pitchFamily="34" charset="0"/>
              </a:defRPr>
            </a:lvl6pPr>
            <a:lvl7pPr fontAlgn="base">
              <a:spcBef>
                <a:spcPct val="0"/>
              </a:spcBef>
              <a:spcAft>
                <a:spcPct val="0"/>
              </a:spcAft>
              <a:tabLst>
                <a:tab pos="228600" algn="l"/>
              </a:tabLst>
              <a:defRPr>
                <a:solidFill>
                  <a:schemeClr val="tx1"/>
                </a:solidFill>
                <a:latin typeface="Arial" panose="020B0604020202020204" pitchFamily="34" charset="0"/>
              </a:defRPr>
            </a:lvl7pPr>
            <a:lvl8pPr fontAlgn="base">
              <a:spcBef>
                <a:spcPct val="0"/>
              </a:spcBef>
              <a:spcAft>
                <a:spcPct val="0"/>
              </a:spcAft>
              <a:tabLst>
                <a:tab pos="228600" algn="l"/>
              </a:tabLst>
              <a:defRPr>
                <a:solidFill>
                  <a:schemeClr val="tx1"/>
                </a:solidFill>
                <a:latin typeface="Arial" panose="020B0604020202020204" pitchFamily="34" charset="0"/>
              </a:defRPr>
            </a:lvl8pPr>
            <a:lvl9pPr fontAlgn="base">
              <a:spcBef>
                <a:spcPct val="0"/>
              </a:spcBef>
              <a:spcAft>
                <a:spcPct val="0"/>
              </a:spcAft>
              <a:tabLst>
                <a:tab pos="228600" algn="l"/>
              </a:tabLst>
              <a:defRPr>
                <a:solidFill>
                  <a:schemeClr val="tx1"/>
                </a:solidFill>
                <a:latin typeface="Arial" panose="020B0604020202020204" pitchFamily="34" charset="0"/>
              </a:defRPr>
            </a:lvl9pPr>
          </a:lstStyle>
          <a:p>
            <a:pPr algn="just"/>
            <a:r>
              <a:rPr lang="id-ID" altLang="en-US">
                <a:latin typeface="Verdana" panose="020B0604030504040204" pitchFamily="34" charset="0"/>
              </a:rPr>
              <a:t>1. </a:t>
            </a:r>
            <a:r>
              <a:rPr lang="en-US" altLang="en-US">
                <a:latin typeface="Verdana" panose="020B0604030504040204" pitchFamily="34" charset="0"/>
              </a:rPr>
              <a:t>Integer</a:t>
            </a:r>
          </a:p>
        </p:txBody>
      </p:sp>
      <p:sp>
        <p:nvSpPr>
          <p:cNvPr id="50181" name="Rectangle 5"/>
          <p:cNvSpPr>
            <a:spLocks noChangeArrowheads="1"/>
          </p:cNvSpPr>
          <p:nvPr/>
        </p:nvSpPr>
        <p:spPr bwMode="auto">
          <a:xfrm>
            <a:off x="1008063" y="1052513"/>
            <a:ext cx="810101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400">
                <a:latin typeface="Verdana" panose="020B0604030504040204" pitchFamily="34" charset="0"/>
              </a:rPr>
              <a:t>Sebuah Integer merepresentasikan secara exact sebuah bilangan integer. Integer dapat dibedakan berdasarkan jumlah bytes dalam memori yang digunkan </a:t>
            </a:r>
          </a:p>
        </p:txBody>
      </p:sp>
      <p:graphicFrame>
        <p:nvGraphicFramePr>
          <p:cNvPr id="50294" name="Group 118"/>
          <p:cNvGraphicFramePr>
            <a:graphicFrameLocks noGrp="1"/>
          </p:cNvGraphicFramePr>
          <p:nvPr/>
        </p:nvGraphicFramePr>
        <p:xfrm>
          <a:off x="1619250" y="1773238"/>
          <a:ext cx="5762625" cy="1547812"/>
        </p:xfrm>
        <a:graphic>
          <a:graphicData uri="http://schemas.openxmlformats.org/drawingml/2006/table">
            <a:tbl>
              <a:tblPr/>
              <a:tblGrid>
                <a:gridCol w="1400175"/>
                <a:gridCol w="1152525"/>
                <a:gridCol w="3209925"/>
              </a:tblGrid>
              <a:tr h="274638">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Tipe Data</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Bytes</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Range</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INTEGER*1</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- 128 sampai 127</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INTEGER*2</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- 32.768 sampai 32.768</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INTEGER*4</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- 2.147.483.648 sampai 2.147.483.648</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INTEGER</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 atau 4</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Tergantung set</a:t>
                      </a:r>
                      <a:r>
                        <a:rPr kumimoji="0" lang="id-ID"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a:t>
                      </a: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ing dari $STORAGE</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0287" name="Rectangle 111"/>
          <p:cNvSpPr>
            <a:spLocks noChangeArrowheads="1"/>
          </p:cNvSpPr>
          <p:nvPr/>
        </p:nvSpPr>
        <p:spPr bwMode="auto">
          <a:xfrm>
            <a:off x="863600" y="3716338"/>
            <a:ext cx="971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228600" algn="l"/>
              </a:tabLst>
              <a:defRPr>
                <a:solidFill>
                  <a:schemeClr val="tx1"/>
                </a:solidFill>
                <a:latin typeface="Arial" panose="020B0604020202020204" pitchFamily="34" charset="0"/>
              </a:defRPr>
            </a:lvl1pPr>
            <a:lvl2pPr>
              <a:tabLst>
                <a:tab pos="228600" algn="l"/>
              </a:tabLst>
              <a:defRPr>
                <a:solidFill>
                  <a:schemeClr val="tx1"/>
                </a:solidFill>
                <a:latin typeface="Arial" panose="020B0604020202020204" pitchFamily="34" charset="0"/>
              </a:defRPr>
            </a:lvl2pPr>
            <a:lvl3pPr>
              <a:tabLst>
                <a:tab pos="228600" algn="l"/>
              </a:tabLst>
              <a:defRPr>
                <a:solidFill>
                  <a:schemeClr val="tx1"/>
                </a:solidFill>
                <a:latin typeface="Arial" panose="020B0604020202020204" pitchFamily="34" charset="0"/>
              </a:defRPr>
            </a:lvl3pPr>
            <a:lvl4pPr>
              <a:tabLst>
                <a:tab pos="228600" algn="l"/>
              </a:tabLst>
              <a:defRPr>
                <a:solidFill>
                  <a:schemeClr val="tx1"/>
                </a:solidFill>
                <a:latin typeface="Arial" panose="020B0604020202020204" pitchFamily="34" charset="0"/>
              </a:defRPr>
            </a:lvl4pPr>
            <a:lvl5pPr>
              <a:tabLst>
                <a:tab pos="228600" algn="l"/>
              </a:tabLst>
              <a:defRPr>
                <a:solidFill>
                  <a:schemeClr val="tx1"/>
                </a:solidFill>
                <a:latin typeface="Arial" panose="020B0604020202020204" pitchFamily="34" charset="0"/>
              </a:defRPr>
            </a:lvl5pPr>
            <a:lvl6pPr fontAlgn="base">
              <a:spcBef>
                <a:spcPct val="0"/>
              </a:spcBef>
              <a:spcAft>
                <a:spcPct val="0"/>
              </a:spcAft>
              <a:tabLst>
                <a:tab pos="228600" algn="l"/>
              </a:tabLst>
              <a:defRPr>
                <a:solidFill>
                  <a:schemeClr val="tx1"/>
                </a:solidFill>
                <a:latin typeface="Arial" panose="020B0604020202020204" pitchFamily="34" charset="0"/>
              </a:defRPr>
            </a:lvl6pPr>
            <a:lvl7pPr fontAlgn="base">
              <a:spcBef>
                <a:spcPct val="0"/>
              </a:spcBef>
              <a:spcAft>
                <a:spcPct val="0"/>
              </a:spcAft>
              <a:tabLst>
                <a:tab pos="228600" algn="l"/>
              </a:tabLst>
              <a:defRPr>
                <a:solidFill>
                  <a:schemeClr val="tx1"/>
                </a:solidFill>
                <a:latin typeface="Arial" panose="020B0604020202020204" pitchFamily="34" charset="0"/>
              </a:defRPr>
            </a:lvl7pPr>
            <a:lvl8pPr fontAlgn="base">
              <a:spcBef>
                <a:spcPct val="0"/>
              </a:spcBef>
              <a:spcAft>
                <a:spcPct val="0"/>
              </a:spcAft>
              <a:tabLst>
                <a:tab pos="228600" algn="l"/>
              </a:tabLst>
              <a:defRPr>
                <a:solidFill>
                  <a:schemeClr val="tx1"/>
                </a:solidFill>
                <a:latin typeface="Arial" panose="020B0604020202020204" pitchFamily="34" charset="0"/>
              </a:defRPr>
            </a:lvl8pPr>
            <a:lvl9pPr fontAlgn="base">
              <a:spcBef>
                <a:spcPct val="0"/>
              </a:spcBef>
              <a:spcAft>
                <a:spcPct val="0"/>
              </a:spcAft>
              <a:tabLst>
                <a:tab pos="228600" algn="l"/>
              </a:tabLst>
              <a:defRPr>
                <a:solidFill>
                  <a:schemeClr val="tx1"/>
                </a:solidFill>
                <a:latin typeface="Arial" panose="020B0604020202020204" pitchFamily="34" charset="0"/>
              </a:defRPr>
            </a:lvl9pPr>
          </a:lstStyle>
          <a:p>
            <a:pPr algn="just"/>
            <a:r>
              <a:rPr lang="id-ID" altLang="en-US">
                <a:cs typeface="Times New Roman" panose="02020603050405020304" pitchFamily="18" charset="0"/>
              </a:rPr>
              <a:t>2.  </a:t>
            </a:r>
            <a:r>
              <a:rPr lang="en-US" altLang="en-US">
                <a:cs typeface="Times New Roman" panose="02020603050405020304" pitchFamily="18" charset="0"/>
              </a:rPr>
              <a:t>Real</a:t>
            </a:r>
          </a:p>
        </p:txBody>
      </p:sp>
      <p:sp>
        <p:nvSpPr>
          <p:cNvPr id="50288" name="Rectangle 112"/>
          <p:cNvSpPr>
            <a:spLocks noChangeArrowheads="1"/>
          </p:cNvSpPr>
          <p:nvPr/>
        </p:nvSpPr>
        <p:spPr bwMode="auto">
          <a:xfrm>
            <a:off x="1008063" y="4149725"/>
            <a:ext cx="79565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400" b="1">
                <a:latin typeface="Verdana" panose="020B0604030504040204" pitchFamily="34" charset="0"/>
              </a:rPr>
              <a:t>Sebuah bilangan real presisi tunggal</a:t>
            </a:r>
            <a:r>
              <a:rPr lang="en-US" altLang="en-US" sz="1400">
                <a:latin typeface="Verdana" panose="020B0604030504040204" pitchFamily="34" charset="0"/>
              </a:rPr>
              <a:t> umumnya merupakan sebuah bilangan real yang membutuhkan dan memerlukan 4 bytes memori. </a:t>
            </a:r>
          </a:p>
        </p:txBody>
      </p:sp>
      <p:sp>
        <p:nvSpPr>
          <p:cNvPr id="50289" name="Rectangle 113"/>
          <p:cNvSpPr>
            <a:spLocks noChangeArrowheads="1"/>
          </p:cNvSpPr>
          <p:nvPr/>
        </p:nvSpPr>
        <p:spPr bwMode="auto">
          <a:xfrm>
            <a:off x="971550" y="4797425"/>
            <a:ext cx="4184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ES_tradnl" altLang="en-US" sz="1400">
                <a:latin typeface="Verdana" panose="020B0604030504040204" pitchFamily="34" charset="0"/>
              </a:rPr>
              <a:t>Range sebuah bilangan real presisi tunggal:</a:t>
            </a:r>
            <a:r>
              <a:rPr lang="en-US" altLang="en-US" sz="1400">
                <a:latin typeface="Verdana" panose="020B0604030504040204" pitchFamily="34" charset="0"/>
              </a:rPr>
              <a:t> </a:t>
            </a:r>
          </a:p>
        </p:txBody>
      </p:sp>
      <p:sp>
        <p:nvSpPr>
          <p:cNvPr id="50290" name="Rectangle 114"/>
          <p:cNvSpPr>
            <a:spLocks noChangeArrowheads="1"/>
          </p:cNvSpPr>
          <p:nvPr/>
        </p:nvSpPr>
        <p:spPr bwMode="auto">
          <a:xfrm>
            <a:off x="1425575" y="5157788"/>
            <a:ext cx="5594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ES_tradnl" altLang="en-US" sz="1400">
                <a:latin typeface="Verdana" panose="020B0604030504040204" pitchFamily="34" charset="0"/>
              </a:rPr>
              <a:t>untuk negatif: – 3,4028235E+38 sampai – 1.1754944E-38, </a:t>
            </a:r>
          </a:p>
        </p:txBody>
      </p:sp>
      <p:sp>
        <p:nvSpPr>
          <p:cNvPr id="50291" name="Rectangle 115"/>
          <p:cNvSpPr>
            <a:spLocks noChangeArrowheads="1"/>
          </p:cNvSpPr>
          <p:nvPr/>
        </p:nvSpPr>
        <p:spPr bwMode="auto">
          <a:xfrm>
            <a:off x="1449388" y="5516563"/>
            <a:ext cx="9620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ES_tradnl" altLang="en-US" sz="1400">
                <a:latin typeface="Verdana" panose="020B0604030504040204" pitchFamily="34" charset="0"/>
              </a:rPr>
              <a:t>angka 0</a:t>
            </a:r>
            <a:r>
              <a:rPr lang="en-US" altLang="en-US" sz="1400">
                <a:latin typeface="Verdana" panose="020B0604030504040204" pitchFamily="34" charset="0"/>
              </a:rPr>
              <a:t> </a:t>
            </a:r>
          </a:p>
        </p:txBody>
      </p:sp>
      <p:sp>
        <p:nvSpPr>
          <p:cNvPr id="50292" name="Rectangle 116"/>
          <p:cNvSpPr>
            <a:spLocks noChangeArrowheads="1"/>
          </p:cNvSpPr>
          <p:nvPr/>
        </p:nvSpPr>
        <p:spPr bwMode="auto">
          <a:xfrm>
            <a:off x="1476375" y="5876925"/>
            <a:ext cx="45132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ES_tradnl" altLang="en-US" sz="1400">
                <a:latin typeface="Verdana" panose="020B0604030504040204" pitchFamily="34" charset="0"/>
              </a:rPr>
              <a:t>positif 1.1754944E-38 sampai 3,4028235E+38.</a:t>
            </a:r>
            <a:r>
              <a:rPr lang="en-US" altLang="en-US" sz="1400">
                <a:latin typeface="Verdana" panose="020B0604030504040204" pitchFamily="34" charset="0"/>
              </a:rPr>
              <a:t> </a:t>
            </a:r>
          </a:p>
        </p:txBody>
      </p:sp>
    </p:spTree>
    <p:extLst>
      <p:ext uri="{BB962C8B-B14F-4D97-AF65-F5344CB8AC3E}">
        <p14:creationId xmlns:p14="http://schemas.microsoft.com/office/powerpoint/2010/main" val="2142046256"/>
      </p:ext>
    </p:extLst>
  </p:cSld>
  <p:clrMapOvr>
    <a:masterClrMapping/>
  </p:clrMapOvr>
  <p:transition spd="slow">
    <p:wheel spokes="8"/>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01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0" presetClass="entr" presetSubtype="0" fill="hold" grpId="0" nodeType="clickEffect">
                                  <p:stCondLst>
                                    <p:cond delay="0"/>
                                  </p:stCondLst>
                                  <p:childTnLst>
                                    <p:set>
                                      <p:cBhvr>
                                        <p:cTn id="10" dur="1" fill="hold">
                                          <p:stCondLst>
                                            <p:cond delay="0"/>
                                          </p:stCondLst>
                                        </p:cTn>
                                        <p:tgtEl>
                                          <p:spTgt spid="50180"/>
                                        </p:tgtEl>
                                        <p:attrNameLst>
                                          <p:attrName>style.visibility</p:attrName>
                                        </p:attrNameLst>
                                      </p:cBhvr>
                                      <p:to>
                                        <p:strVal val="visible"/>
                                      </p:to>
                                    </p:set>
                                    <p:animEffect transition="in" filter="wedge">
                                      <p:cBhvr>
                                        <p:cTn id="11" dur="500"/>
                                        <p:tgtEl>
                                          <p:spTgt spid="5018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iterate type="lt">
                                    <p:tmAbs val="75"/>
                                  </p:iterate>
                                  <p:childTnLst>
                                    <p:set>
                                      <p:cBhvr>
                                        <p:cTn id="15" dur="1" fill="hold">
                                          <p:stCondLst>
                                            <p:cond delay="74"/>
                                          </p:stCondLst>
                                        </p:cTn>
                                        <p:tgtEl>
                                          <p:spTgt spid="50181"/>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499"/>
                                          </p:stCondLst>
                                        </p:cTn>
                                        <p:tgtEl>
                                          <p:spTgt spid="50294"/>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50287"/>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iterate type="lt">
                                    <p:tmAbs val="75"/>
                                  </p:iterate>
                                  <p:childTnLst>
                                    <p:set>
                                      <p:cBhvr>
                                        <p:cTn id="27" dur="1" fill="hold">
                                          <p:stCondLst>
                                            <p:cond delay="74"/>
                                          </p:stCondLst>
                                        </p:cTn>
                                        <p:tgtEl>
                                          <p:spTgt spid="50288"/>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iterate type="lt">
                                    <p:tmAbs val="75"/>
                                  </p:iterate>
                                  <p:childTnLst>
                                    <p:set>
                                      <p:cBhvr>
                                        <p:cTn id="31" dur="1" fill="hold">
                                          <p:stCondLst>
                                            <p:cond delay="74"/>
                                          </p:stCondLst>
                                        </p:cTn>
                                        <p:tgtEl>
                                          <p:spTgt spid="50289"/>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iterate type="lt">
                                    <p:tmAbs val="75"/>
                                  </p:iterate>
                                  <p:childTnLst>
                                    <p:set>
                                      <p:cBhvr>
                                        <p:cTn id="35" dur="1" fill="hold">
                                          <p:stCondLst>
                                            <p:cond delay="74"/>
                                          </p:stCondLst>
                                        </p:cTn>
                                        <p:tgtEl>
                                          <p:spTgt spid="50290"/>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0" presetClass="entr" presetSubtype="0" fill="hold" grpId="0" nodeType="clickEffect">
                                  <p:stCondLst>
                                    <p:cond delay="0"/>
                                  </p:stCondLst>
                                  <p:childTnLst>
                                    <p:set>
                                      <p:cBhvr>
                                        <p:cTn id="39" dur="1" fill="hold">
                                          <p:stCondLst>
                                            <p:cond delay="0"/>
                                          </p:stCondLst>
                                        </p:cTn>
                                        <p:tgtEl>
                                          <p:spTgt spid="50291"/>
                                        </p:tgtEl>
                                        <p:attrNameLst>
                                          <p:attrName>style.visibility</p:attrName>
                                        </p:attrNameLst>
                                      </p:cBhvr>
                                      <p:to>
                                        <p:strVal val="visible"/>
                                      </p:to>
                                    </p:set>
                                    <p:animEffect transition="in" filter="wedge">
                                      <p:cBhvr>
                                        <p:cTn id="40" dur="500"/>
                                        <p:tgtEl>
                                          <p:spTgt spid="5029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iterate type="lt">
                                    <p:tmAbs val="75"/>
                                  </p:iterate>
                                  <p:childTnLst>
                                    <p:set>
                                      <p:cBhvr>
                                        <p:cTn id="44" dur="1" fill="hold">
                                          <p:stCondLst>
                                            <p:cond delay="74"/>
                                          </p:stCondLst>
                                        </p:cTn>
                                        <p:tgtEl>
                                          <p:spTgt spid="50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autoUpdateAnimBg="0"/>
      <p:bldP spid="50180" grpId="0" autoUpdateAnimBg="0"/>
      <p:bldP spid="50181" grpId="0" autoUpdateAnimBg="0"/>
      <p:bldP spid="50287" grpId="0" autoUpdateAnimBg="0"/>
      <p:bldP spid="50288" grpId="0" autoUpdateAnimBg="0"/>
      <p:bldP spid="50289" grpId="0" autoUpdateAnimBg="0"/>
      <p:bldP spid="50290" grpId="0" autoUpdateAnimBg="0"/>
      <p:bldP spid="50291" grpId="0" autoUpdateAnimBg="0"/>
      <p:bldP spid="5029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0" name="Rectangle 642"/>
          <p:cNvSpPr>
            <a:spLocks noChangeArrowheads="1"/>
          </p:cNvSpPr>
          <p:nvPr/>
        </p:nvSpPr>
        <p:spPr bwMode="auto">
          <a:xfrm>
            <a:off x="77788" y="174625"/>
            <a:ext cx="3917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US" altLang="en-US" sz="2000" b="1">
                <a:latin typeface="Tahoma" panose="020B0604030504040204" pitchFamily="34" charset="0"/>
              </a:rPr>
              <a:t>BAB I</a:t>
            </a:r>
            <a:r>
              <a:rPr lang="id-ID" altLang="en-US" sz="2000" b="1">
                <a:latin typeface="Tahoma" panose="020B0604030504040204" pitchFamily="34" charset="0"/>
              </a:rPr>
              <a:t>  </a:t>
            </a:r>
            <a:r>
              <a:rPr lang="en-US" altLang="en-US" sz="2000">
                <a:latin typeface="Tahoma" panose="020B0604030504040204" pitchFamily="34" charset="0"/>
              </a:rPr>
              <a:t>PROSES PEMROGRAMAN</a:t>
            </a:r>
            <a:r>
              <a:rPr lang="en-US" altLang="en-US">
                <a:latin typeface="Tahoma" panose="020B0604030504040204" pitchFamily="34" charset="0"/>
              </a:rPr>
              <a:t> </a:t>
            </a:r>
          </a:p>
        </p:txBody>
      </p:sp>
      <p:sp>
        <p:nvSpPr>
          <p:cNvPr id="7812" name="Rectangle 644"/>
          <p:cNvSpPr>
            <a:spLocks noChangeArrowheads="1"/>
          </p:cNvSpPr>
          <p:nvPr/>
        </p:nvSpPr>
        <p:spPr bwMode="auto">
          <a:xfrm>
            <a:off x="46038" y="692150"/>
            <a:ext cx="2654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914400" algn="l"/>
              </a:tabLst>
              <a:defRPr>
                <a:solidFill>
                  <a:schemeClr val="tx1"/>
                </a:solidFill>
                <a:latin typeface="Arial" panose="020B0604020202020204" pitchFamily="34" charset="0"/>
              </a:defRPr>
            </a:lvl1pPr>
            <a:lvl2pPr>
              <a:tabLst>
                <a:tab pos="914400" algn="l"/>
              </a:tabLst>
              <a:defRPr>
                <a:solidFill>
                  <a:schemeClr val="tx1"/>
                </a:solidFill>
                <a:latin typeface="Arial" panose="020B0604020202020204" pitchFamily="34" charset="0"/>
              </a:defRPr>
            </a:lvl2pPr>
            <a:lvl3pPr>
              <a:tabLst>
                <a:tab pos="914400" algn="l"/>
              </a:tabLst>
              <a:defRPr>
                <a:solidFill>
                  <a:schemeClr val="tx1"/>
                </a:solidFill>
                <a:latin typeface="Arial" panose="020B0604020202020204" pitchFamily="34" charset="0"/>
              </a:defRPr>
            </a:lvl3pPr>
            <a:lvl4pPr>
              <a:tabLst>
                <a:tab pos="914400" algn="l"/>
              </a:tabLst>
              <a:defRPr>
                <a:solidFill>
                  <a:schemeClr val="tx1"/>
                </a:solidFill>
                <a:latin typeface="Arial" panose="020B0604020202020204" pitchFamily="34" charset="0"/>
              </a:defRPr>
            </a:lvl4pPr>
            <a:lvl5pPr>
              <a:tabLst>
                <a:tab pos="914400" algn="l"/>
              </a:tabLst>
              <a:defRPr>
                <a:solidFill>
                  <a:schemeClr val="tx1"/>
                </a:solidFill>
                <a:latin typeface="Arial" panose="020B0604020202020204" pitchFamily="34" charset="0"/>
              </a:defRPr>
            </a:lvl5pPr>
            <a:lvl6pPr fontAlgn="base">
              <a:spcBef>
                <a:spcPct val="0"/>
              </a:spcBef>
              <a:spcAft>
                <a:spcPct val="0"/>
              </a:spcAft>
              <a:tabLst>
                <a:tab pos="914400" algn="l"/>
              </a:tabLst>
              <a:defRPr>
                <a:solidFill>
                  <a:schemeClr val="tx1"/>
                </a:solidFill>
                <a:latin typeface="Arial" panose="020B0604020202020204" pitchFamily="34" charset="0"/>
              </a:defRPr>
            </a:lvl6pPr>
            <a:lvl7pPr fontAlgn="base">
              <a:spcBef>
                <a:spcPct val="0"/>
              </a:spcBef>
              <a:spcAft>
                <a:spcPct val="0"/>
              </a:spcAft>
              <a:tabLst>
                <a:tab pos="914400" algn="l"/>
              </a:tabLst>
              <a:defRPr>
                <a:solidFill>
                  <a:schemeClr val="tx1"/>
                </a:solidFill>
                <a:latin typeface="Arial" panose="020B0604020202020204" pitchFamily="34" charset="0"/>
              </a:defRPr>
            </a:lvl7pPr>
            <a:lvl8pPr fontAlgn="base">
              <a:spcBef>
                <a:spcPct val="0"/>
              </a:spcBef>
              <a:spcAft>
                <a:spcPct val="0"/>
              </a:spcAft>
              <a:tabLst>
                <a:tab pos="914400" algn="l"/>
              </a:tabLst>
              <a:defRPr>
                <a:solidFill>
                  <a:schemeClr val="tx1"/>
                </a:solidFill>
                <a:latin typeface="Arial" panose="020B0604020202020204" pitchFamily="34" charset="0"/>
              </a:defRPr>
            </a:lvl8pPr>
            <a:lvl9pPr fontAlgn="base">
              <a:spcBef>
                <a:spcPct val="0"/>
              </a:spcBef>
              <a:spcAft>
                <a:spcPct val="0"/>
              </a:spcAft>
              <a:tabLst>
                <a:tab pos="914400" algn="l"/>
              </a:tabLst>
              <a:defRPr>
                <a:solidFill>
                  <a:schemeClr val="tx1"/>
                </a:solidFill>
                <a:latin typeface="Arial" panose="020B0604020202020204" pitchFamily="34" charset="0"/>
              </a:defRPr>
            </a:lvl9pPr>
          </a:lstStyle>
          <a:p>
            <a:r>
              <a:rPr lang="en-US" altLang="en-US" b="1">
                <a:latin typeface="Tahoma" panose="020B0604030504040204" pitchFamily="34" charset="0"/>
              </a:rPr>
              <a:t>1.  1   PENDAHULUAN</a:t>
            </a:r>
          </a:p>
        </p:txBody>
      </p:sp>
      <p:sp>
        <p:nvSpPr>
          <p:cNvPr id="7815" name="Rectangle 647"/>
          <p:cNvSpPr>
            <a:spLocks noChangeArrowheads="1"/>
          </p:cNvSpPr>
          <p:nvPr/>
        </p:nvSpPr>
        <p:spPr bwMode="auto">
          <a:xfrm>
            <a:off x="827088" y="1196975"/>
            <a:ext cx="79930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a:latin typeface="Tahoma" panose="020B0604030504040204" pitchFamily="34" charset="0"/>
              </a:rPr>
              <a:t>Program komputer </a:t>
            </a:r>
            <a:r>
              <a:rPr lang="en-US" altLang="en-US">
                <a:latin typeface="Times New Roman" panose="02020603050405020304" pitchFamily="18" charset="0"/>
                <a:cs typeface="Times New Roman" panose="02020603050405020304" pitchFamily="18" charset="0"/>
              </a:rPr>
              <a:t>→</a:t>
            </a:r>
            <a:r>
              <a:rPr lang="id-ID" altLang="en-US">
                <a:latin typeface="Times New Roman" panose="02020603050405020304" pitchFamily="18" charset="0"/>
                <a:cs typeface="Times New Roman" panose="02020603050405020304" pitchFamily="18" charset="0"/>
              </a:rPr>
              <a:t> </a:t>
            </a:r>
            <a:r>
              <a:rPr lang="en-US" altLang="en-US">
                <a:latin typeface="Tahoma" panose="020B0604030504040204" pitchFamily="34" charset="0"/>
              </a:rPr>
              <a:t>kumpulan instruksi yang diberikan kepada komputer agar komputer dapat bekerja sesuai dengan apa yang kita inginkan </a:t>
            </a:r>
          </a:p>
        </p:txBody>
      </p:sp>
      <p:sp>
        <p:nvSpPr>
          <p:cNvPr id="7816" name="Rectangle 648"/>
          <p:cNvSpPr>
            <a:spLocks noChangeArrowheads="1"/>
          </p:cNvSpPr>
          <p:nvPr/>
        </p:nvSpPr>
        <p:spPr bwMode="auto">
          <a:xfrm>
            <a:off x="900113" y="1916113"/>
            <a:ext cx="75596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en-US">
                <a:latin typeface="Tahoma" panose="020B0604030504040204" pitchFamily="34" charset="0"/>
              </a:rPr>
              <a:t>P</a:t>
            </a:r>
            <a:r>
              <a:rPr lang="en-US" altLang="en-US">
                <a:latin typeface="Tahoma" panose="020B0604030504040204" pitchFamily="34" charset="0"/>
              </a:rPr>
              <a:t>roses </a:t>
            </a:r>
            <a:r>
              <a:rPr lang="id-ID" altLang="en-US">
                <a:latin typeface="Tahoma" panose="020B0604030504040204" pitchFamily="34" charset="0"/>
              </a:rPr>
              <a:t>P</a:t>
            </a:r>
            <a:r>
              <a:rPr lang="en-US" altLang="en-US">
                <a:latin typeface="Tahoma" panose="020B0604030504040204" pitchFamily="34" charset="0"/>
              </a:rPr>
              <a:t>emrograman </a:t>
            </a:r>
            <a:r>
              <a:rPr lang="en-US" altLang="en-US">
                <a:latin typeface="Times New Roman" panose="02020603050405020304" pitchFamily="18" charset="0"/>
                <a:cs typeface="Times New Roman" panose="02020603050405020304" pitchFamily="18" charset="0"/>
              </a:rPr>
              <a:t>→</a:t>
            </a:r>
            <a:r>
              <a:rPr lang="id-ID" altLang="en-US">
                <a:latin typeface="Times New Roman" panose="02020603050405020304" pitchFamily="18" charset="0"/>
                <a:cs typeface="Times New Roman" panose="02020603050405020304" pitchFamily="18" charset="0"/>
              </a:rPr>
              <a:t> </a:t>
            </a:r>
            <a:r>
              <a:rPr lang="en-US" altLang="en-US">
                <a:latin typeface="Tahoma" panose="020B0604030504040204" pitchFamily="34" charset="0"/>
              </a:rPr>
              <a:t> suatu proses dalam memecahkan masalah</a:t>
            </a:r>
            <a:r>
              <a:rPr lang="id-ID" altLang="en-US">
                <a:latin typeface="Tahoma" panose="020B0604030504040204" pitchFamily="34" charset="0"/>
              </a:rPr>
              <a:t> terdiri dari beberapa aktifitas, antara lain:</a:t>
            </a:r>
            <a:r>
              <a:rPr lang="en-US" altLang="en-US">
                <a:latin typeface="Tahoma" panose="020B0604030504040204" pitchFamily="34" charset="0"/>
              </a:rPr>
              <a:t> </a:t>
            </a:r>
          </a:p>
        </p:txBody>
      </p:sp>
      <p:sp>
        <p:nvSpPr>
          <p:cNvPr id="7823" name="AutoShape 655"/>
          <p:cNvSpPr>
            <a:spLocks noChangeArrowheads="1"/>
          </p:cNvSpPr>
          <p:nvPr/>
        </p:nvSpPr>
        <p:spPr bwMode="auto">
          <a:xfrm>
            <a:off x="2700338" y="4365625"/>
            <a:ext cx="1800225" cy="576263"/>
          </a:xfrm>
          <a:prstGeom prst="flowChart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id-ID" altLang="en-US" sz="1400">
                <a:latin typeface="Tahoma" panose="020B0604030504040204" pitchFamily="34" charset="0"/>
              </a:rPr>
              <a:t>  </a:t>
            </a:r>
            <a:r>
              <a:rPr lang="en-US" altLang="en-US" sz="1400" b="1">
                <a:latin typeface="Tahoma" panose="020B0604030504040204" pitchFamily="34" charset="0"/>
              </a:rPr>
              <a:t>program flowchart</a:t>
            </a:r>
            <a:r>
              <a:rPr lang="en-US" altLang="en-US">
                <a:latin typeface="Tahoma" panose="020B0604030504040204" pitchFamily="34" charset="0"/>
              </a:rPr>
              <a:t> </a:t>
            </a:r>
          </a:p>
        </p:txBody>
      </p:sp>
      <p:sp>
        <p:nvSpPr>
          <p:cNvPr id="7824" name="AutoShape 656"/>
          <p:cNvSpPr>
            <a:spLocks noChangeArrowheads="1"/>
          </p:cNvSpPr>
          <p:nvPr/>
        </p:nvSpPr>
        <p:spPr bwMode="auto">
          <a:xfrm>
            <a:off x="2627313" y="5229225"/>
            <a:ext cx="1800225" cy="576263"/>
          </a:xfrm>
          <a:prstGeom prst="flowChart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id-ID" altLang="en-US" sz="1400">
                <a:latin typeface="Tahoma" panose="020B0604030504040204" pitchFamily="34" charset="0"/>
              </a:rPr>
              <a:t>  </a:t>
            </a:r>
            <a:r>
              <a:rPr lang="id-ID" altLang="en-US" sz="1400" b="1">
                <a:latin typeface="Tahoma" panose="020B0604030504040204" pitchFamily="34" charset="0"/>
              </a:rPr>
              <a:t>Coding</a:t>
            </a:r>
            <a:r>
              <a:rPr lang="en-US" altLang="en-US">
                <a:latin typeface="Tahoma" panose="020B0604030504040204" pitchFamily="34" charset="0"/>
              </a:rPr>
              <a:t> </a:t>
            </a:r>
          </a:p>
        </p:txBody>
      </p:sp>
      <p:sp>
        <p:nvSpPr>
          <p:cNvPr id="7825" name="AutoShape 657"/>
          <p:cNvSpPr>
            <a:spLocks noChangeArrowheads="1"/>
          </p:cNvSpPr>
          <p:nvPr/>
        </p:nvSpPr>
        <p:spPr bwMode="auto">
          <a:xfrm>
            <a:off x="2627313" y="6092825"/>
            <a:ext cx="1800225" cy="576263"/>
          </a:xfrm>
          <a:prstGeom prst="flowChart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id-ID" altLang="en-US" sz="1400">
                <a:latin typeface="Tahoma" panose="020B0604030504040204" pitchFamily="34" charset="0"/>
              </a:rPr>
              <a:t>  </a:t>
            </a:r>
            <a:r>
              <a:rPr lang="id-ID" altLang="en-US" sz="1400" b="1">
                <a:latin typeface="Tahoma" panose="020B0604030504040204" pitchFamily="34" charset="0"/>
              </a:rPr>
              <a:t>Debugging</a:t>
            </a:r>
          </a:p>
          <a:p>
            <a:pPr algn="ctr" eaLnBrk="0" hangingPunct="0"/>
            <a:r>
              <a:rPr lang="id-ID" altLang="en-US" sz="1400" b="1">
                <a:latin typeface="Tahoma" panose="020B0604030504040204" pitchFamily="34" charset="0"/>
              </a:rPr>
              <a:t>dan Testing</a:t>
            </a:r>
            <a:endParaRPr lang="en-US" altLang="en-US">
              <a:latin typeface="Tahoma" panose="020B0604030504040204" pitchFamily="34" charset="0"/>
            </a:endParaRPr>
          </a:p>
        </p:txBody>
      </p:sp>
      <p:sp>
        <p:nvSpPr>
          <p:cNvPr id="7826" name="AutoShape 658"/>
          <p:cNvSpPr>
            <a:spLocks noChangeArrowheads="1"/>
          </p:cNvSpPr>
          <p:nvPr/>
        </p:nvSpPr>
        <p:spPr bwMode="auto">
          <a:xfrm>
            <a:off x="2700338" y="2636838"/>
            <a:ext cx="1800225" cy="576262"/>
          </a:xfrm>
          <a:prstGeom prst="flowChart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id-ID" altLang="en-US" sz="1400">
                <a:latin typeface="Tahoma" panose="020B0604030504040204" pitchFamily="34" charset="0"/>
              </a:rPr>
              <a:t>  </a:t>
            </a:r>
            <a:r>
              <a:rPr lang="id-ID" altLang="en-US" sz="1400" b="1">
                <a:latin typeface="Tahoma" panose="020B0604030504040204" pitchFamily="34" charset="0"/>
              </a:rPr>
              <a:t>Definisi _Masalah</a:t>
            </a:r>
            <a:r>
              <a:rPr lang="en-US" altLang="en-US">
                <a:latin typeface="Tahoma" panose="020B0604030504040204" pitchFamily="34" charset="0"/>
              </a:rPr>
              <a:t> </a:t>
            </a:r>
          </a:p>
        </p:txBody>
      </p:sp>
      <p:sp>
        <p:nvSpPr>
          <p:cNvPr id="7827" name="AutoShape 659"/>
          <p:cNvSpPr>
            <a:spLocks noChangeArrowheads="1"/>
          </p:cNvSpPr>
          <p:nvPr/>
        </p:nvSpPr>
        <p:spPr bwMode="auto">
          <a:xfrm>
            <a:off x="2700338" y="3500438"/>
            <a:ext cx="1800225" cy="576262"/>
          </a:xfrm>
          <a:prstGeom prst="flowChart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id-ID" altLang="en-US" sz="1400">
                <a:latin typeface="Tahoma" panose="020B0604030504040204" pitchFamily="34" charset="0"/>
              </a:rPr>
              <a:t>  </a:t>
            </a:r>
            <a:r>
              <a:rPr lang="id-ID" altLang="en-US" sz="1400" b="1">
                <a:latin typeface="Tahoma" panose="020B0604030504040204" pitchFamily="34" charset="0"/>
              </a:rPr>
              <a:t>Algoritma</a:t>
            </a:r>
            <a:endParaRPr lang="en-US" altLang="en-US">
              <a:latin typeface="Tahoma" panose="020B0604030504040204" pitchFamily="34" charset="0"/>
            </a:endParaRPr>
          </a:p>
        </p:txBody>
      </p:sp>
      <p:sp>
        <p:nvSpPr>
          <p:cNvPr id="7829" name="AutoShape 661"/>
          <p:cNvSpPr>
            <a:spLocks noChangeArrowheads="1"/>
          </p:cNvSpPr>
          <p:nvPr/>
        </p:nvSpPr>
        <p:spPr bwMode="auto">
          <a:xfrm>
            <a:off x="3563938" y="3284538"/>
            <a:ext cx="71437" cy="144462"/>
          </a:xfrm>
          <a:prstGeom prst="downArrow">
            <a:avLst>
              <a:gd name="adj1" fmla="val 50000"/>
              <a:gd name="adj2" fmla="val 5055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7830" name="AutoShape 662"/>
          <p:cNvSpPr>
            <a:spLocks noChangeArrowheads="1"/>
          </p:cNvSpPr>
          <p:nvPr/>
        </p:nvSpPr>
        <p:spPr bwMode="auto">
          <a:xfrm>
            <a:off x="3563938" y="4148138"/>
            <a:ext cx="71437" cy="144462"/>
          </a:xfrm>
          <a:prstGeom prst="downArrow">
            <a:avLst>
              <a:gd name="adj1" fmla="val 50000"/>
              <a:gd name="adj2" fmla="val 5055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7831" name="AutoShape 663"/>
          <p:cNvSpPr>
            <a:spLocks noChangeArrowheads="1"/>
          </p:cNvSpPr>
          <p:nvPr/>
        </p:nvSpPr>
        <p:spPr bwMode="auto">
          <a:xfrm>
            <a:off x="3563938" y="5013325"/>
            <a:ext cx="71437" cy="144463"/>
          </a:xfrm>
          <a:prstGeom prst="downArrow">
            <a:avLst>
              <a:gd name="adj1" fmla="val 50000"/>
              <a:gd name="adj2" fmla="val 5055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7832" name="AutoShape 664"/>
          <p:cNvSpPr>
            <a:spLocks noChangeArrowheads="1"/>
          </p:cNvSpPr>
          <p:nvPr/>
        </p:nvSpPr>
        <p:spPr bwMode="auto">
          <a:xfrm>
            <a:off x="3563938" y="5876925"/>
            <a:ext cx="71437" cy="144463"/>
          </a:xfrm>
          <a:prstGeom prst="downArrow">
            <a:avLst>
              <a:gd name="adj1" fmla="val 50000"/>
              <a:gd name="adj2" fmla="val 5055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7833" name="AutoShape 665"/>
          <p:cNvSpPr>
            <a:spLocks noChangeArrowheads="1"/>
          </p:cNvSpPr>
          <p:nvPr/>
        </p:nvSpPr>
        <p:spPr bwMode="auto">
          <a:xfrm>
            <a:off x="4932363" y="2636838"/>
            <a:ext cx="576262" cy="4032250"/>
          </a:xfrm>
          <a:prstGeom prst="flowChart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id-ID" altLang="en-US" sz="1400" b="1">
                <a:latin typeface="Tahoma" panose="020B0604030504040204" pitchFamily="34" charset="0"/>
              </a:rPr>
              <a:t>D</a:t>
            </a:r>
          </a:p>
          <a:p>
            <a:pPr algn="ctr" eaLnBrk="0" hangingPunct="0"/>
            <a:r>
              <a:rPr lang="id-ID" altLang="en-US" sz="1400" b="1">
                <a:latin typeface="Tahoma" panose="020B0604030504040204" pitchFamily="34" charset="0"/>
              </a:rPr>
              <a:t>O</a:t>
            </a:r>
          </a:p>
          <a:p>
            <a:pPr algn="ctr" eaLnBrk="0" hangingPunct="0"/>
            <a:r>
              <a:rPr lang="id-ID" altLang="en-US" sz="1400" b="1">
                <a:latin typeface="Tahoma" panose="020B0604030504040204" pitchFamily="34" charset="0"/>
              </a:rPr>
              <a:t>K</a:t>
            </a:r>
          </a:p>
          <a:p>
            <a:pPr algn="ctr" eaLnBrk="0" hangingPunct="0"/>
            <a:r>
              <a:rPr lang="id-ID" altLang="en-US" sz="1400" b="1">
                <a:latin typeface="Tahoma" panose="020B0604030504040204" pitchFamily="34" charset="0"/>
              </a:rPr>
              <a:t>U</a:t>
            </a:r>
          </a:p>
          <a:p>
            <a:pPr algn="ctr" eaLnBrk="0" hangingPunct="0"/>
            <a:r>
              <a:rPr lang="id-ID" altLang="en-US" sz="1400" b="1">
                <a:latin typeface="Tahoma" panose="020B0604030504040204" pitchFamily="34" charset="0"/>
              </a:rPr>
              <a:t>M</a:t>
            </a:r>
          </a:p>
          <a:p>
            <a:pPr algn="ctr" eaLnBrk="0" hangingPunct="0"/>
            <a:r>
              <a:rPr lang="id-ID" altLang="en-US" sz="1400" b="1">
                <a:latin typeface="Tahoma" panose="020B0604030504040204" pitchFamily="34" charset="0"/>
              </a:rPr>
              <a:t>E</a:t>
            </a:r>
          </a:p>
          <a:p>
            <a:pPr algn="ctr" eaLnBrk="0" hangingPunct="0"/>
            <a:r>
              <a:rPr lang="id-ID" altLang="en-US" sz="1400" b="1">
                <a:latin typeface="Tahoma" panose="020B0604030504040204" pitchFamily="34" charset="0"/>
              </a:rPr>
              <a:t>N</a:t>
            </a:r>
          </a:p>
          <a:p>
            <a:pPr algn="ctr" eaLnBrk="0" hangingPunct="0"/>
            <a:r>
              <a:rPr lang="id-ID" altLang="en-US" sz="1400" b="1">
                <a:latin typeface="Tahoma" panose="020B0604030504040204" pitchFamily="34" charset="0"/>
              </a:rPr>
              <a:t>T</a:t>
            </a:r>
          </a:p>
          <a:p>
            <a:pPr algn="ctr" eaLnBrk="0" hangingPunct="0"/>
            <a:r>
              <a:rPr lang="id-ID" altLang="en-US" sz="1400" b="1">
                <a:latin typeface="Tahoma" panose="020B0604030504040204" pitchFamily="34" charset="0"/>
              </a:rPr>
              <a:t>A</a:t>
            </a:r>
          </a:p>
          <a:p>
            <a:pPr algn="ctr" eaLnBrk="0" hangingPunct="0"/>
            <a:r>
              <a:rPr lang="id-ID" altLang="en-US" sz="1400" b="1">
                <a:latin typeface="Tahoma" panose="020B0604030504040204" pitchFamily="34" charset="0"/>
              </a:rPr>
              <a:t>S</a:t>
            </a:r>
          </a:p>
          <a:p>
            <a:pPr algn="ctr" eaLnBrk="0" hangingPunct="0"/>
            <a:r>
              <a:rPr lang="id-ID" altLang="en-US" sz="1400" b="1">
                <a:latin typeface="Tahoma" panose="020B0604030504040204" pitchFamily="34" charset="0"/>
              </a:rPr>
              <a:t>i</a:t>
            </a:r>
            <a:endParaRPr lang="en-US" altLang="en-US">
              <a:latin typeface="Tahoma" panose="020B0604030504040204" pitchFamily="34" charset="0"/>
            </a:endParaRPr>
          </a:p>
        </p:txBody>
      </p:sp>
      <p:cxnSp>
        <p:nvCxnSpPr>
          <p:cNvPr id="7835" name="AutoShape 667"/>
          <p:cNvCxnSpPr>
            <a:cxnSpLocks noChangeShapeType="1"/>
          </p:cNvCxnSpPr>
          <p:nvPr/>
        </p:nvCxnSpPr>
        <p:spPr bwMode="auto">
          <a:xfrm rot="10800000" flipH="1" flipV="1">
            <a:off x="2625725" y="2852738"/>
            <a:ext cx="1588" cy="3529012"/>
          </a:xfrm>
          <a:prstGeom prst="bentConnector3">
            <a:avLst>
              <a:gd name="adj1" fmla="val -4240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36" name="AutoShape 668"/>
          <p:cNvCxnSpPr>
            <a:cxnSpLocks noChangeShapeType="1"/>
          </p:cNvCxnSpPr>
          <p:nvPr/>
        </p:nvCxnSpPr>
        <p:spPr bwMode="auto">
          <a:xfrm flipH="1">
            <a:off x="2051050" y="3789363"/>
            <a:ext cx="649288"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37" name="AutoShape 669"/>
          <p:cNvCxnSpPr>
            <a:cxnSpLocks noChangeShapeType="1"/>
          </p:cNvCxnSpPr>
          <p:nvPr/>
        </p:nvCxnSpPr>
        <p:spPr bwMode="auto">
          <a:xfrm flipH="1" flipV="1">
            <a:off x="1979613" y="3141663"/>
            <a:ext cx="1587" cy="151288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39" name="AutoShape 671"/>
          <p:cNvCxnSpPr>
            <a:cxnSpLocks noChangeShapeType="1"/>
          </p:cNvCxnSpPr>
          <p:nvPr/>
        </p:nvCxnSpPr>
        <p:spPr bwMode="auto">
          <a:xfrm flipH="1" flipV="1">
            <a:off x="1979613" y="5516563"/>
            <a:ext cx="649287" cy="158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40" name="AutoShape 672"/>
          <p:cNvCxnSpPr>
            <a:cxnSpLocks noChangeShapeType="1"/>
            <a:stCxn id="7823" idx="1"/>
          </p:cNvCxnSpPr>
          <p:nvPr/>
        </p:nvCxnSpPr>
        <p:spPr bwMode="auto">
          <a:xfrm flipH="1" flipV="1">
            <a:off x="2051050" y="4652963"/>
            <a:ext cx="649288" cy="158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41" name="AutoShape 673"/>
          <p:cNvCxnSpPr>
            <a:cxnSpLocks noChangeShapeType="1"/>
          </p:cNvCxnSpPr>
          <p:nvPr/>
        </p:nvCxnSpPr>
        <p:spPr bwMode="auto">
          <a:xfrm>
            <a:off x="4500563" y="2924175"/>
            <a:ext cx="358775"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42" name="AutoShape 674"/>
          <p:cNvCxnSpPr>
            <a:cxnSpLocks noChangeShapeType="1"/>
          </p:cNvCxnSpPr>
          <p:nvPr/>
        </p:nvCxnSpPr>
        <p:spPr bwMode="auto">
          <a:xfrm flipV="1">
            <a:off x="2051050" y="3068638"/>
            <a:ext cx="0" cy="64928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43" name="AutoShape 675"/>
          <p:cNvCxnSpPr>
            <a:cxnSpLocks noChangeShapeType="1"/>
          </p:cNvCxnSpPr>
          <p:nvPr/>
        </p:nvCxnSpPr>
        <p:spPr bwMode="auto">
          <a:xfrm>
            <a:off x="4500563" y="3789363"/>
            <a:ext cx="358775"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44" name="AutoShape 676"/>
          <p:cNvCxnSpPr>
            <a:cxnSpLocks noChangeShapeType="1"/>
            <a:endCxn id="7826" idx="1"/>
          </p:cNvCxnSpPr>
          <p:nvPr/>
        </p:nvCxnSpPr>
        <p:spPr bwMode="auto">
          <a:xfrm flipV="1">
            <a:off x="2052638" y="2925763"/>
            <a:ext cx="647700" cy="1428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45" name="AutoShape 677"/>
          <p:cNvCxnSpPr>
            <a:cxnSpLocks noChangeShapeType="1"/>
          </p:cNvCxnSpPr>
          <p:nvPr/>
        </p:nvCxnSpPr>
        <p:spPr bwMode="auto">
          <a:xfrm>
            <a:off x="4500563" y="4652963"/>
            <a:ext cx="358775"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46" name="AutoShape 678"/>
          <p:cNvCxnSpPr>
            <a:cxnSpLocks noChangeShapeType="1"/>
          </p:cNvCxnSpPr>
          <p:nvPr/>
        </p:nvCxnSpPr>
        <p:spPr bwMode="auto">
          <a:xfrm>
            <a:off x="4500563" y="5516563"/>
            <a:ext cx="358775"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47" name="AutoShape 679"/>
          <p:cNvCxnSpPr>
            <a:cxnSpLocks noChangeShapeType="1"/>
          </p:cNvCxnSpPr>
          <p:nvPr/>
        </p:nvCxnSpPr>
        <p:spPr bwMode="auto">
          <a:xfrm flipV="1">
            <a:off x="1979613" y="3068638"/>
            <a:ext cx="0" cy="244792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48" name="AutoShape 680"/>
          <p:cNvCxnSpPr>
            <a:cxnSpLocks noChangeShapeType="1"/>
          </p:cNvCxnSpPr>
          <p:nvPr/>
        </p:nvCxnSpPr>
        <p:spPr bwMode="auto">
          <a:xfrm>
            <a:off x="4500563" y="6381750"/>
            <a:ext cx="358775"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p:wheel spokes="8"/>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810"/>
                                        </p:tgtEl>
                                        <p:attrNameLst>
                                          <p:attrName>style.visibility</p:attrName>
                                        </p:attrNameLst>
                                      </p:cBhvr>
                                      <p:to>
                                        <p:strVal val="visible"/>
                                      </p:to>
                                    </p:set>
                                    <p:anim calcmode="lin" valueType="num">
                                      <p:cBhvr>
                                        <p:cTn id="7" dur="1000" fill="hold"/>
                                        <p:tgtEl>
                                          <p:spTgt spid="7810"/>
                                        </p:tgtEl>
                                        <p:attrNameLst>
                                          <p:attrName>ppt_x</p:attrName>
                                        </p:attrNameLst>
                                      </p:cBhvr>
                                      <p:tavLst>
                                        <p:tav tm="0">
                                          <p:val>
                                            <p:strVal val="#ppt_x-.2"/>
                                          </p:val>
                                        </p:tav>
                                        <p:tav tm="100000">
                                          <p:val>
                                            <p:strVal val="#ppt_x"/>
                                          </p:val>
                                        </p:tav>
                                      </p:tavLst>
                                    </p:anim>
                                    <p:anim calcmode="lin" valueType="num">
                                      <p:cBhvr>
                                        <p:cTn id="8" dur="1000" fill="hold"/>
                                        <p:tgtEl>
                                          <p:spTgt spid="78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78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812"/>
                                        </p:tgtEl>
                                        <p:attrNameLst>
                                          <p:attrName>style.visibility</p:attrName>
                                        </p:attrNameLst>
                                      </p:cBhvr>
                                      <p:to>
                                        <p:strVal val="visible"/>
                                      </p:to>
                                    </p:set>
                                    <p:anim calcmode="lin" valueType="num">
                                      <p:cBhvr>
                                        <p:cTn id="14" dur="1000" fill="hold"/>
                                        <p:tgtEl>
                                          <p:spTgt spid="7812"/>
                                        </p:tgtEl>
                                        <p:attrNameLst>
                                          <p:attrName>ppt_x</p:attrName>
                                        </p:attrNameLst>
                                      </p:cBhvr>
                                      <p:tavLst>
                                        <p:tav tm="0">
                                          <p:val>
                                            <p:strVal val="#ppt_x-.2"/>
                                          </p:val>
                                        </p:tav>
                                        <p:tav tm="100000">
                                          <p:val>
                                            <p:strVal val="#ppt_x"/>
                                          </p:val>
                                        </p:tav>
                                      </p:tavLst>
                                    </p:anim>
                                    <p:anim calcmode="lin" valueType="num">
                                      <p:cBhvr>
                                        <p:cTn id="15" dur="1000" fill="hold"/>
                                        <p:tgtEl>
                                          <p:spTgt spid="781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81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7815"/>
                                        </p:tgtEl>
                                        <p:attrNameLst>
                                          <p:attrName>style.visibility</p:attrName>
                                        </p:attrNameLst>
                                      </p:cBhvr>
                                      <p:to>
                                        <p:strVal val="visible"/>
                                      </p:to>
                                    </p:set>
                                    <p:anim calcmode="lin" valueType="num">
                                      <p:cBhvr>
                                        <p:cTn id="21" dur="1000" fill="hold"/>
                                        <p:tgtEl>
                                          <p:spTgt spid="7815"/>
                                        </p:tgtEl>
                                        <p:attrNameLst>
                                          <p:attrName>ppt_x</p:attrName>
                                        </p:attrNameLst>
                                      </p:cBhvr>
                                      <p:tavLst>
                                        <p:tav tm="0">
                                          <p:val>
                                            <p:strVal val="#ppt_x-.2"/>
                                          </p:val>
                                        </p:tav>
                                        <p:tav tm="100000">
                                          <p:val>
                                            <p:strVal val="#ppt_x"/>
                                          </p:val>
                                        </p:tav>
                                      </p:tavLst>
                                    </p:anim>
                                    <p:anim calcmode="lin" valueType="num">
                                      <p:cBhvr>
                                        <p:cTn id="22" dur="1000" fill="hold"/>
                                        <p:tgtEl>
                                          <p:spTgt spid="7815"/>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81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6" fill="hold" grpId="0" nodeType="clickEffect">
                                  <p:stCondLst>
                                    <p:cond delay="0"/>
                                  </p:stCondLst>
                                  <p:childTnLst>
                                    <p:set>
                                      <p:cBhvr>
                                        <p:cTn id="27" dur="1" fill="hold">
                                          <p:stCondLst>
                                            <p:cond delay="0"/>
                                          </p:stCondLst>
                                        </p:cTn>
                                        <p:tgtEl>
                                          <p:spTgt spid="7816"/>
                                        </p:tgtEl>
                                        <p:attrNameLst>
                                          <p:attrName>style.visibility</p:attrName>
                                        </p:attrNameLst>
                                      </p:cBhvr>
                                      <p:to>
                                        <p:strVal val="visible"/>
                                      </p:to>
                                    </p:set>
                                    <p:animEffect transition="in" filter="strips(downRight)">
                                      <p:cBhvr>
                                        <p:cTn id="28" dur="3000"/>
                                        <p:tgtEl>
                                          <p:spTgt spid="781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0" presetClass="entr" presetSubtype="0" fill="hold" grpId="0" nodeType="clickEffect">
                                  <p:stCondLst>
                                    <p:cond delay="0"/>
                                  </p:stCondLst>
                                  <p:childTnLst>
                                    <p:set>
                                      <p:cBhvr>
                                        <p:cTn id="32" dur="1" fill="hold">
                                          <p:stCondLst>
                                            <p:cond delay="0"/>
                                          </p:stCondLst>
                                        </p:cTn>
                                        <p:tgtEl>
                                          <p:spTgt spid="7826"/>
                                        </p:tgtEl>
                                        <p:attrNameLst>
                                          <p:attrName>style.visibility</p:attrName>
                                        </p:attrNameLst>
                                      </p:cBhvr>
                                      <p:to>
                                        <p:strVal val="visible"/>
                                      </p:to>
                                    </p:set>
                                    <p:animEffect transition="in" filter="wedge">
                                      <p:cBhvr>
                                        <p:cTn id="33" dur="2000"/>
                                        <p:tgtEl>
                                          <p:spTgt spid="782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8" presetClass="entr" presetSubtype="6" fill="hold" nodeType="clickEffect">
                                  <p:stCondLst>
                                    <p:cond delay="0"/>
                                  </p:stCondLst>
                                  <p:childTnLst>
                                    <p:set>
                                      <p:cBhvr>
                                        <p:cTn id="37" dur="1" fill="hold">
                                          <p:stCondLst>
                                            <p:cond delay="0"/>
                                          </p:stCondLst>
                                        </p:cTn>
                                        <p:tgtEl>
                                          <p:spTgt spid="7841"/>
                                        </p:tgtEl>
                                        <p:attrNameLst>
                                          <p:attrName>style.visibility</p:attrName>
                                        </p:attrNameLst>
                                      </p:cBhvr>
                                      <p:to>
                                        <p:strVal val="visible"/>
                                      </p:to>
                                    </p:set>
                                    <p:animEffect transition="in" filter="strips(downRight)">
                                      <p:cBhvr>
                                        <p:cTn id="38" dur="500"/>
                                        <p:tgtEl>
                                          <p:spTgt spid="784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1" presetClass="entr" presetSubtype="4" fill="hold" grpId="0" nodeType="clickEffect">
                                  <p:stCondLst>
                                    <p:cond delay="0"/>
                                  </p:stCondLst>
                                  <p:childTnLst>
                                    <p:set>
                                      <p:cBhvr>
                                        <p:cTn id="42" dur="1" fill="hold">
                                          <p:stCondLst>
                                            <p:cond delay="0"/>
                                          </p:stCondLst>
                                        </p:cTn>
                                        <p:tgtEl>
                                          <p:spTgt spid="7833"/>
                                        </p:tgtEl>
                                        <p:attrNameLst>
                                          <p:attrName>style.visibility</p:attrName>
                                        </p:attrNameLst>
                                      </p:cBhvr>
                                      <p:to>
                                        <p:strVal val="visible"/>
                                      </p:to>
                                    </p:set>
                                    <p:animEffect transition="in" filter="wheel(4)">
                                      <p:cBhvr>
                                        <p:cTn id="43" dur="2000"/>
                                        <p:tgtEl>
                                          <p:spTgt spid="783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8" presetClass="entr" presetSubtype="12" fill="hold" grpId="0" nodeType="clickEffect">
                                  <p:stCondLst>
                                    <p:cond delay="0"/>
                                  </p:stCondLst>
                                  <p:childTnLst>
                                    <p:set>
                                      <p:cBhvr>
                                        <p:cTn id="47" dur="1" fill="hold">
                                          <p:stCondLst>
                                            <p:cond delay="0"/>
                                          </p:stCondLst>
                                        </p:cTn>
                                        <p:tgtEl>
                                          <p:spTgt spid="7829"/>
                                        </p:tgtEl>
                                        <p:attrNameLst>
                                          <p:attrName>style.visibility</p:attrName>
                                        </p:attrNameLst>
                                      </p:cBhvr>
                                      <p:to>
                                        <p:strVal val="visible"/>
                                      </p:to>
                                    </p:set>
                                    <p:animEffect transition="in" filter="strips(downLeft)">
                                      <p:cBhvr>
                                        <p:cTn id="48" dur="500"/>
                                        <p:tgtEl>
                                          <p:spTgt spid="782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8" presetClass="entr" presetSubtype="12" fill="hold" grpId="0" nodeType="clickEffect">
                                  <p:stCondLst>
                                    <p:cond delay="0"/>
                                  </p:stCondLst>
                                  <p:childTnLst>
                                    <p:set>
                                      <p:cBhvr>
                                        <p:cTn id="52" dur="1" fill="hold">
                                          <p:stCondLst>
                                            <p:cond delay="0"/>
                                          </p:stCondLst>
                                        </p:cTn>
                                        <p:tgtEl>
                                          <p:spTgt spid="7827"/>
                                        </p:tgtEl>
                                        <p:attrNameLst>
                                          <p:attrName>style.visibility</p:attrName>
                                        </p:attrNameLst>
                                      </p:cBhvr>
                                      <p:to>
                                        <p:strVal val="visible"/>
                                      </p:to>
                                    </p:set>
                                    <p:animEffect transition="in" filter="strips(downLeft)">
                                      <p:cBhvr>
                                        <p:cTn id="53" dur="500"/>
                                        <p:tgtEl>
                                          <p:spTgt spid="782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8" presetClass="entr" presetSubtype="6" fill="hold" nodeType="clickEffect">
                                  <p:stCondLst>
                                    <p:cond delay="0"/>
                                  </p:stCondLst>
                                  <p:childTnLst>
                                    <p:set>
                                      <p:cBhvr>
                                        <p:cTn id="57" dur="1" fill="hold">
                                          <p:stCondLst>
                                            <p:cond delay="0"/>
                                          </p:stCondLst>
                                        </p:cTn>
                                        <p:tgtEl>
                                          <p:spTgt spid="7843"/>
                                        </p:tgtEl>
                                        <p:attrNameLst>
                                          <p:attrName>style.visibility</p:attrName>
                                        </p:attrNameLst>
                                      </p:cBhvr>
                                      <p:to>
                                        <p:strVal val="visible"/>
                                      </p:to>
                                    </p:set>
                                    <p:animEffect transition="in" filter="strips(downRight)">
                                      <p:cBhvr>
                                        <p:cTn id="58" dur="500"/>
                                        <p:tgtEl>
                                          <p:spTgt spid="7843"/>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8" presetClass="entr" presetSubtype="12" fill="hold" nodeType="clickEffect">
                                  <p:stCondLst>
                                    <p:cond delay="0"/>
                                  </p:stCondLst>
                                  <p:childTnLst>
                                    <p:set>
                                      <p:cBhvr>
                                        <p:cTn id="62" dur="1" fill="hold">
                                          <p:stCondLst>
                                            <p:cond delay="0"/>
                                          </p:stCondLst>
                                        </p:cTn>
                                        <p:tgtEl>
                                          <p:spTgt spid="7836"/>
                                        </p:tgtEl>
                                        <p:attrNameLst>
                                          <p:attrName>style.visibility</p:attrName>
                                        </p:attrNameLst>
                                      </p:cBhvr>
                                      <p:to>
                                        <p:strVal val="visible"/>
                                      </p:to>
                                    </p:set>
                                    <p:animEffect transition="in" filter="strips(downLeft)">
                                      <p:cBhvr>
                                        <p:cTn id="63" dur="500"/>
                                        <p:tgtEl>
                                          <p:spTgt spid="7836"/>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8" presetClass="entr" presetSubtype="12" fill="hold" nodeType="clickEffect">
                                  <p:stCondLst>
                                    <p:cond delay="0"/>
                                  </p:stCondLst>
                                  <p:childTnLst>
                                    <p:set>
                                      <p:cBhvr>
                                        <p:cTn id="67" dur="1" fill="hold">
                                          <p:stCondLst>
                                            <p:cond delay="0"/>
                                          </p:stCondLst>
                                        </p:cTn>
                                        <p:tgtEl>
                                          <p:spTgt spid="7842"/>
                                        </p:tgtEl>
                                        <p:attrNameLst>
                                          <p:attrName>style.visibility</p:attrName>
                                        </p:attrNameLst>
                                      </p:cBhvr>
                                      <p:to>
                                        <p:strVal val="visible"/>
                                      </p:to>
                                    </p:set>
                                    <p:animEffect transition="in" filter="strips(downLeft)">
                                      <p:cBhvr>
                                        <p:cTn id="68" dur="500"/>
                                        <p:tgtEl>
                                          <p:spTgt spid="7842"/>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8" presetClass="entr" presetSubtype="6" fill="hold" nodeType="clickEffect">
                                  <p:stCondLst>
                                    <p:cond delay="0"/>
                                  </p:stCondLst>
                                  <p:childTnLst>
                                    <p:set>
                                      <p:cBhvr>
                                        <p:cTn id="72" dur="1" fill="hold">
                                          <p:stCondLst>
                                            <p:cond delay="0"/>
                                          </p:stCondLst>
                                        </p:cTn>
                                        <p:tgtEl>
                                          <p:spTgt spid="7844"/>
                                        </p:tgtEl>
                                        <p:attrNameLst>
                                          <p:attrName>style.visibility</p:attrName>
                                        </p:attrNameLst>
                                      </p:cBhvr>
                                      <p:to>
                                        <p:strVal val="visible"/>
                                      </p:to>
                                    </p:set>
                                    <p:animEffect transition="in" filter="strips(downRight)">
                                      <p:cBhvr>
                                        <p:cTn id="73" dur="500"/>
                                        <p:tgtEl>
                                          <p:spTgt spid="7844"/>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8" presetClass="entr" presetSubtype="12" fill="hold" grpId="0" nodeType="clickEffect">
                                  <p:stCondLst>
                                    <p:cond delay="0"/>
                                  </p:stCondLst>
                                  <p:childTnLst>
                                    <p:set>
                                      <p:cBhvr>
                                        <p:cTn id="77" dur="1" fill="hold">
                                          <p:stCondLst>
                                            <p:cond delay="0"/>
                                          </p:stCondLst>
                                        </p:cTn>
                                        <p:tgtEl>
                                          <p:spTgt spid="7830"/>
                                        </p:tgtEl>
                                        <p:attrNameLst>
                                          <p:attrName>style.visibility</p:attrName>
                                        </p:attrNameLst>
                                      </p:cBhvr>
                                      <p:to>
                                        <p:strVal val="visible"/>
                                      </p:to>
                                    </p:set>
                                    <p:animEffect transition="in" filter="strips(downLeft)">
                                      <p:cBhvr>
                                        <p:cTn id="78" dur="500"/>
                                        <p:tgtEl>
                                          <p:spTgt spid="7830"/>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0" presetClass="entr" presetSubtype="0" fill="hold" grpId="0" nodeType="clickEffect">
                                  <p:stCondLst>
                                    <p:cond delay="0"/>
                                  </p:stCondLst>
                                  <p:childTnLst>
                                    <p:set>
                                      <p:cBhvr>
                                        <p:cTn id="82" dur="1" fill="hold">
                                          <p:stCondLst>
                                            <p:cond delay="0"/>
                                          </p:stCondLst>
                                        </p:cTn>
                                        <p:tgtEl>
                                          <p:spTgt spid="7823"/>
                                        </p:tgtEl>
                                        <p:attrNameLst>
                                          <p:attrName>style.visibility</p:attrName>
                                        </p:attrNameLst>
                                      </p:cBhvr>
                                      <p:to>
                                        <p:strVal val="visible"/>
                                      </p:to>
                                    </p:set>
                                    <p:animEffect transition="in" filter="wedge">
                                      <p:cBhvr>
                                        <p:cTn id="83" dur="2000"/>
                                        <p:tgtEl>
                                          <p:spTgt spid="7823"/>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8" presetClass="entr" presetSubtype="6" fill="hold" nodeType="clickEffect">
                                  <p:stCondLst>
                                    <p:cond delay="0"/>
                                  </p:stCondLst>
                                  <p:childTnLst>
                                    <p:set>
                                      <p:cBhvr>
                                        <p:cTn id="87" dur="1" fill="hold">
                                          <p:stCondLst>
                                            <p:cond delay="0"/>
                                          </p:stCondLst>
                                        </p:cTn>
                                        <p:tgtEl>
                                          <p:spTgt spid="7845"/>
                                        </p:tgtEl>
                                        <p:attrNameLst>
                                          <p:attrName>style.visibility</p:attrName>
                                        </p:attrNameLst>
                                      </p:cBhvr>
                                      <p:to>
                                        <p:strVal val="visible"/>
                                      </p:to>
                                    </p:set>
                                    <p:animEffect transition="in" filter="strips(downRight)">
                                      <p:cBhvr>
                                        <p:cTn id="88" dur="500"/>
                                        <p:tgtEl>
                                          <p:spTgt spid="7845"/>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18" presetClass="entr" presetSubtype="12" fill="hold" nodeType="clickEffect">
                                  <p:stCondLst>
                                    <p:cond delay="0"/>
                                  </p:stCondLst>
                                  <p:childTnLst>
                                    <p:set>
                                      <p:cBhvr>
                                        <p:cTn id="92" dur="1" fill="hold">
                                          <p:stCondLst>
                                            <p:cond delay="0"/>
                                          </p:stCondLst>
                                        </p:cTn>
                                        <p:tgtEl>
                                          <p:spTgt spid="7840"/>
                                        </p:tgtEl>
                                        <p:attrNameLst>
                                          <p:attrName>style.visibility</p:attrName>
                                        </p:attrNameLst>
                                      </p:cBhvr>
                                      <p:to>
                                        <p:strVal val="visible"/>
                                      </p:to>
                                    </p:set>
                                    <p:animEffect transition="in" filter="strips(downLeft)">
                                      <p:cBhvr>
                                        <p:cTn id="93" dur="500"/>
                                        <p:tgtEl>
                                          <p:spTgt spid="7840"/>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8" presetClass="entr" presetSubtype="12" fill="hold" nodeType="clickEffect">
                                  <p:stCondLst>
                                    <p:cond delay="0"/>
                                  </p:stCondLst>
                                  <p:childTnLst>
                                    <p:set>
                                      <p:cBhvr>
                                        <p:cTn id="97" dur="1" fill="hold">
                                          <p:stCondLst>
                                            <p:cond delay="0"/>
                                          </p:stCondLst>
                                        </p:cTn>
                                        <p:tgtEl>
                                          <p:spTgt spid="7837"/>
                                        </p:tgtEl>
                                        <p:attrNameLst>
                                          <p:attrName>style.visibility</p:attrName>
                                        </p:attrNameLst>
                                      </p:cBhvr>
                                      <p:to>
                                        <p:strVal val="visible"/>
                                      </p:to>
                                    </p:set>
                                    <p:animEffect transition="in" filter="strips(downLeft)">
                                      <p:cBhvr>
                                        <p:cTn id="98" dur="500"/>
                                        <p:tgtEl>
                                          <p:spTgt spid="7837"/>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8" presetClass="entr" presetSubtype="12" fill="hold" nodeType="clickEffect">
                                  <p:stCondLst>
                                    <p:cond delay="0"/>
                                  </p:stCondLst>
                                  <p:childTnLst>
                                    <p:set>
                                      <p:cBhvr>
                                        <p:cTn id="102" dur="1" fill="hold">
                                          <p:stCondLst>
                                            <p:cond delay="0"/>
                                          </p:stCondLst>
                                        </p:cTn>
                                        <p:tgtEl>
                                          <p:spTgt spid="7844"/>
                                        </p:tgtEl>
                                        <p:attrNameLst>
                                          <p:attrName>style.visibility</p:attrName>
                                        </p:attrNameLst>
                                      </p:cBhvr>
                                      <p:to>
                                        <p:strVal val="visible"/>
                                      </p:to>
                                    </p:set>
                                    <p:animEffect transition="in" filter="strips(downLeft)">
                                      <p:cBhvr>
                                        <p:cTn id="103" dur="500"/>
                                        <p:tgtEl>
                                          <p:spTgt spid="7844"/>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8" presetClass="entr" presetSubtype="12" fill="hold" grpId="0" nodeType="clickEffect">
                                  <p:stCondLst>
                                    <p:cond delay="0"/>
                                  </p:stCondLst>
                                  <p:childTnLst>
                                    <p:set>
                                      <p:cBhvr>
                                        <p:cTn id="107" dur="1" fill="hold">
                                          <p:stCondLst>
                                            <p:cond delay="0"/>
                                          </p:stCondLst>
                                        </p:cTn>
                                        <p:tgtEl>
                                          <p:spTgt spid="7831"/>
                                        </p:tgtEl>
                                        <p:attrNameLst>
                                          <p:attrName>style.visibility</p:attrName>
                                        </p:attrNameLst>
                                      </p:cBhvr>
                                      <p:to>
                                        <p:strVal val="visible"/>
                                      </p:to>
                                    </p:set>
                                    <p:animEffect transition="in" filter="strips(downLeft)">
                                      <p:cBhvr>
                                        <p:cTn id="108" dur="500"/>
                                        <p:tgtEl>
                                          <p:spTgt spid="7831"/>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0" presetClass="entr" presetSubtype="0" fill="hold" grpId="0" nodeType="clickEffect">
                                  <p:stCondLst>
                                    <p:cond delay="0"/>
                                  </p:stCondLst>
                                  <p:childTnLst>
                                    <p:set>
                                      <p:cBhvr>
                                        <p:cTn id="112" dur="1" fill="hold">
                                          <p:stCondLst>
                                            <p:cond delay="0"/>
                                          </p:stCondLst>
                                        </p:cTn>
                                        <p:tgtEl>
                                          <p:spTgt spid="7824"/>
                                        </p:tgtEl>
                                        <p:attrNameLst>
                                          <p:attrName>style.visibility</p:attrName>
                                        </p:attrNameLst>
                                      </p:cBhvr>
                                      <p:to>
                                        <p:strVal val="visible"/>
                                      </p:to>
                                    </p:set>
                                    <p:animEffect transition="in" filter="wedge">
                                      <p:cBhvr>
                                        <p:cTn id="113" dur="2000"/>
                                        <p:tgtEl>
                                          <p:spTgt spid="7824"/>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8" presetClass="entr" presetSubtype="6" fill="hold" nodeType="clickEffect">
                                  <p:stCondLst>
                                    <p:cond delay="0"/>
                                  </p:stCondLst>
                                  <p:childTnLst>
                                    <p:set>
                                      <p:cBhvr>
                                        <p:cTn id="117" dur="1" fill="hold">
                                          <p:stCondLst>
                                            <p:cond delay="0"/>
                                          </p:stCondLst>
                                        </p:cTn>
                                        <p:tgtEl>
                                          <p:spTgt spid="7846"/>
                                        </p:tgtEl>
                                        <p:attrNameLst>
                                          <p:attrName>style.visibility</p:attrName>
                                        </p:attrNameLst>
                                      </p:cBhvr>
                                      <p:to>
                                        <p:strVal val="visible"/>
                                      </p:to>
                                    </p:set>
                                    <p:animEffect transition="in" filter="strips(downRight)">
                                      <p:cBhvr>
                                        <p:cTn id="118" dur="500"/>
                                        <p:tgtEl>
                                          <p:spTgt spid="7846"/>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8" presetClass="entr" presetSubtype="12" fill="hold" nodeType="clickEffect">
                                  <p:stCondLst>
                                    <p:cond delay="0"/>
                                  </p:stCondLst>
                                  <p:childTnLst>
                                    <p:set>
                                      <p:cBhvr>
                                        <p:cTn id="122" dur="1" fill="hold">
                                          <p:stCondLst>
                                            <p:cond delay="0"/>
                                          </p:stCondLst>
                                        </p:cTn>
                                        <p:tgtEl>
                                          <p:spTgt spid="7839"/>
                                        </p:tgtEl>
                                        <p:attrNameLst>
                                          <p:attrName>style.visibility</p:attrName>
                                        </p:attrNameLst>
                                      </p:cBhvr>
                                      <p:to>
                                        <p:strVal val="visible"/>
                                      </p:to>
                                    </p:set>
                                    <p:animEffect transition="in" filter="strips(downLeft)">
                                      <p:cBhvr>
                                        <p:cTn id="123" dur="500"/>
                                        <p:tgtEl>
                                          <p:spTgt spid="7839"/>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18" presetClass="entr" presetSubtype="12" fill="hold" nodeType="clickEffect">
                                  <p:stCondLst>
                                    <p:cond delay="0"/>
                                  </p:stCondLst>
                                  <p:childTnLst>
                                    <p:set>
                                      <p:cBhvr>
                                        <p:cTn id="127" dur="1" fill="hold">
                                          <p:stCondLst>
                                            <p:cond delay="0"/>
                                          </p:stCondLst>
                                        </p:cTn>
                                        <p:tgtEl>
                                          <p:spTgt spid="7847"/>
                                        </p:tgtEl>
                                        <p:attrNameLst>
                                          <p:attrName>style.visibility</p:attrName>
                                        </p:attrNameLst>
                                      </p:cBhvr>
                                      <p:to>
                                        <p:strVal val="visible"/>
                                      </p:to>
                                    </p:set>
                                    <p:animEffect transition="in" filter="strips(downLeft)">
                                      <p:cBhvr>
                                        <p:cTn id="128" dur="500"/>
                                        <p:tgtEl>
                                          <p:spTgt spid="7847"/>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8" presetClass="entr" presetSubtype="6" fill="hold" nodeType="clickEffect">
                                  <p:stCondLst>
                                    <p:cond delay="0"/>
                                  </p:stCondLst>
                                  <p:childTnLst>
                                    <p:set>
                                      <p:cBhvr>
                                        <p:cTn id="132" dur="1" fill="hold">
                                          <p:stCondLst>
                                            <p:cond delay="0"/>
                                          </p:stCondLst>
                                        </p:cTn>
                                        <p:tgtEl>
                                          <p:spTgt spid="7844"/>
                                        </p:tgtEl>
                                        <p:attrNameLst>
                                          <p:attrName>style.visibility</p:attrName>
                                        </p:attrNameLst>
                                      </p:cBhvr>
                                      <p:to>
                                        <p:strVal val="visible"/>
                                      </p:to>
                                    </p:set>
                                    <p:animEffect transition="in" filter="strips(downRight)">
                                      <p:cBhvr>
                                        <p:cTn id="133" dur="500"/>
                                        <p:tgtEl>
                                          <p:spTgt spid="7844"/>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55" presetClass="entr" presetSubtype="0" fill="hold" grpId="0" nodeType="clickEffect">
                                  <p:stCondLst>
                                    <p:cond delay="0"/>
                                  </p:stCondLst>
                                  <p:childTnLst>
                                    <p:set>
                                      <p:cBhvr>
                                        <p:cTn id="137" dur="1" fill="hold">
                                          <p:stCondLst>
                                            <p:cond delay="0"/>
                                          </p:stCondLst>
                                        </p:cTn>
                                        <p:tgtEl>
                                          <p:spTgt spid="7832"/>
                                        </p:tgtEl>
                                        <p:attrNameLst>
                                          <p:attrName>style.visibility</p:attrName>
                                        </p:attrNameLst>
                                      </p:cBhvr>
                                      <p:to>
                                        <p:strVal val="visible"/>
                                      </p:to>
                                    </p:set>
                                    <p:anim calcmode="lin" valueType="num">
                                      <p:cBhvr>
                                        <p:cTn id="138" dur="1000" fill="hold"/>
                                        <p:tgtEl>
                                          <p:spTgt spid="7832"/>
                                        </p:tgtEl>
                                        <p:attrNameLst>
                                          <p:attrName>ppt_w</p:attrName>
                                        </p:attrNameLst>
                                      </p:cBhvr>
                                      <p:tavLst>
                                        <p:tav tm="0">
                                          <p:val>
                                            <p:strVal val="#ppt_w*0.70"/>
                                          </p:val>
                                        </p:tav>
                                        <p:tav tm="100000">
                                          <p:val>
                                            <p:strVal val="#ppt_w"/>
                                          </p:val>
                                        </p:tav>
                                      </p:tavLst>
                                    </p:anim>
                                    <p:anim calcmode="lin" valueType="num">
                                      <p:cBhvr>
                                        <p:cTn id="139" dur="1000" fill="hold"/>
                                        <p:tgtEl>
                                          <p:spTgt spid="7832"/>
                                        </p:tgtEl>
                                        <p:attrNameLst>
                                          <p:attrName>ppt_h</p:attrName>
                                        </p:attrNameLst>
                                      </p:cBhvr>
                                      <p:tavLst>
                                        <p:tav tm="0">
                                          <p:val>
                                            <p:strVal val="#ppt_h"/>
                                          </p:val>
                                        </p:tav>
                                        <p:tav tm="100000">
                                          <p:val>
                                            <p:strVal val="#ppt_h"/>
                                          </p:val>
                                        </p:tav>
                                      </p:tavLst>
                                    </p:anim>
                                    <p:animEffect transition="in" filter="fade">
                                      <p:cBhvr>
                                        <p:cTn id="140" dur="1000"/>
                                        <p:tgtEl>
                                          <p:spTgt spid="7832"/>
                                        </p:tgtEl>
                                      </p:cBhvr>
                                    </p:animEffec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0" presetClass="entr" presetSubtype="0" fill="hold" grpId="0" nodeType="clickEffect">
                                  <p:stCondLst>
                                    <p:cond delay="0"/>
                                  </p:stCondLst>
                                  <p:childTnLst>
                                    <p:set>
                                      <p:cBhvr>
                                        <p:cTn id="144" dur="1" fill="hold">
                                          <p:stCondLst>
                                            <p:cond delay="0"/>
                                          </p:stCondLst>
                                        </p:cTn>
                                        <p:tgtEl>
                                          <p:spTgt spid="7825"/>
                                        </p:tgtEl>
                                        <p:attrNameLst>
                                          <p:attrName>style.visibility</p:attrName>
                                        </p:attrNameLst>
                                      </p:cBhvr>
                                      <p:to>
                                        <p:strVal val="visible"/>
                                      </p:to>
                                    </p:set>
                                    <p:animEffect transition="in" filter="wedge">
                                      <p:cBhvr>
                                        <p:cTn id="145" dur="2000"/>
                                        <p:tgtEl>
                                          <p:spTgt spid="7825"/>
                                        </p:tgtEl>
                                      </p:cBhvr>
                                    </p:animEffect>
                                  </p:childTnLst>
                                </p:cTn>
                              </p:par>
                            </p:childTnLst>
                          </p:cTn>
                        </p:par>
                      </p:childTnLst>
                    </p:cTn>
                  </p:par>
                  <p:par>
                    <p:cTn id="146" fill="hold" nodeType="clickPar">
                      <p:stCondLst>
                        <p:cond delay="indefinite"/>
                      </p:stCondLst>
                      <p:childTnLst>
                        <p:par>
                          <p:cTn id="147" fill="hold" nodeType="withGroup">
                            <p:stCondLst>
                              <p:cond delay="0"/>
                            </p:stCondLst>
                            <p:childTnLst>
                              <p:par>
                                <p:cTn id="148" presetID="18" presetClass="entr" presetSubtype="6" fill="hold" nodeType="clickEffect">
                                  <p:stCondLst>
                                    <p:cond delay="0"/>
                                  </p:stCondLst>
                                  <p:childTnLst>
                                    <p:set>
                                      <p:cBhvr>
                                        <p:cTn id="149" dur="1" fill="hold">
                                          <p:stCondLst>
                                            <p:cond delay="0"/>
                                          </p:stCondLst>
                                        </p:cTn>
                                        <p:tgtEl>
                                          <p:spTgt spid="7848"/>
                                        </p:tgtEl>
                                        <p:attrNameLst>
                                          <p:attrName>style.visibility</p:attrName>
                                        </p:attrNameLst>
                                      </p:cBhvr>
                                      <p:to>
                                        <p:strVal val="visible"/>
                                      </p:to>
                                    </p:set>
                                    <p:animEffect transition="in" filter="strips(downRight)">
                                      <p:cBhvr>
                                        <p:cTn id="150" dur="500"/>
                                        <p:tgtEl>
                                          <p:spTgt spid="7848"/>
                                        </p:tgtEl>
                                      </p:cBhvr>
                                    </p:animEffec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18" presetClass="entr" presetSubtype="3" fill="hold" nodeType="clickEffect">
                                  <p:stCondLst>
                                    <p:cond delay="0"/>
                                  </p:stCondLst>
                                  <p:childTnLst>
                                    <p:set>
                                      <p:cBhvr>
                                        <p:cTn id="154" dur="1" fill="hold">
                                          <p:stCondLst>
                                            <p:cond delay="0"/>
                                          </p:stCondLst>
                                        </p:cTn>
                                        <p:tgtEl>
                                          <p:spTgt spid="7835"/>
                                        </p:tgtEl>
                                        <p:attrNameLst>
                                          <p:attrName>style.visibility</p:attrName>
                                        </p:attrNameLst>
                                      </p:cBhvr>
                                      <p:to>
                                        <p:strVal val="visible"/>
                                      </p:to>
                                    </p:set>
                                    <p:animEffect transition="in" filter="strips(upRight)">
                                      <p:cBhvr>
                                        <p:cTn id="155" dur="500"/>
                                        <p:tgtEl>
                                          <p:spTgt spid="78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10" grpId="0"/>
      <p:bldP spid="7812" grpId="0"/>
      <p:bldP spid="7815" grpId="0"/>
      <p:bldP spid="7816" grpId="0"/>
      <p:bldP spid="7823" grpId="0" animBg="1"/>
      <p:bldP spid="7824" grpId="0" animBg="1"/>
      <p:bldP spid="7825" grpId="0" animBg="1"/>
      <p:bldP spid="7826" grpId="0" animBg="1"/>
      <p:bldP spid="7827" grpId="0" animBg="1"/>
      <p:bldP spid="7829" grpId="0" animBg="1"/>
      <p:bldP spid="7830" grpId="0" animBg="1"/>
      <p:bldP spid="7831" grpId="0" animBg="1"/>
      <p:bldP spid="7832" grpId="0" animBg="1"/>
      <p:bldP spid="78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ate Placeholder 3"/>
          <p:cNvSpPr>
            <a:spLocks noGrp="1"/>
          </p:cNvSpPr>
          <p:nvPr>
            <p:ph type="dt" sz="half" idx="4294967295"/>
          </p:nvPr>
        </p:nvSpPr>
        <p:spPr>
          <a:xfrm>
            <a:off x="457200" y="6245225"/>
            <a:ext cx="2133600" cy="476250"/>
          </a:xfrm>
          <a:prstGeom prst="rect">
            <a:avLst/>
          </a:prstGeom>
        </p:spPr>
        <p:txBody>
          <a:bodyPr/>
          <a:lstStyle/>
          <a:p>
            <a:fld id="{E595B192-BDA2-4290-83CE-8AD724BF5A04}" type="datetime1">
              <a:rPr lang="en-US" altLang="en-US"/>
              <a:pPr/>
              <a:t>5/15/2017</a:t>
            </a:fld>
            <a:endParaRPr lang="en-US" altLang="en-US"/>
          </a:p>
        </p:txBody>
      </p:sp>
      <p:sp>
        <p:nvSpPr>
          <p:cNvPr id="25" name="Slide Number Placeholder 5"/>
          <p:cNvSpPr>
            <a:spLocks noGrp="1"/>
          </p:cNvSpPr>
          <p:nvPr>
            <p:ph type="sldNum" sz="quarter" idx="4294967295"/>
          </p:nvPr>
        </p:nvSpPr>
        <p:spPr>
          <a:xfrm>
            <a:off x="6553200" y="6245225"/>
            <a:ext cx="2133600" cy="476250"/>
          </a:xfrm>
          <a:prstGeom prst="rect">
            <a:avLst/>
          </a:prstGeom>
        </p:spPr>
        <p:txBody>
          <a:bodyPr/>
          <a:lstStyle/>
          <a:p>
            <a:fld id="{C616D388-E316-4996-999C-4C5078F6544A}" type="slidenum">
              <a:rPr lang="en-US" altLang="en-US"/>
              <a:pPr/>
              <a:t>20</a:t>
            </a:fld>
            <a:endParaRPr lang="en-US" altLang="en-US"/>
          </a:p>
        </p:txBody>
      </p:sp>
      <p:sp>
        <p:nvSpPr>
          <p:cNvPr id="49154" name="Rectangle 2"/>
          <p:cNvSpPr>
            <a:spLocks noChangeArrowheads="1"/>
          </p:cNvSpPr>
          <p:nvPr/>
        </p:nvSpPr>
        <p:spPr bwMode="auto">
          <a:xfrm>
            <a:off x="95250" y="123825"/>
            <a:ext cx="5086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s-ES_tradnl" altLang="en-US" sz="1600">
                <a:latin typeface="Verdana" panose="020B0604030504040204" pitchFamily="34" charset="0"/>
              </a:rPr>
              <a:t>Penulisan bilangan Real adalah sebagai berikut:</a:t>
            </a:r>
          </a:p>
        </p:txBody>
      </p:sp>
      <p:sp>
        <p:nvSpPr>
          <p:cNvPr id="49155" name="Rectangle 3"/>
          <p:cNvSpPr>
            <a:spLocks noChangeArrowheads="1"/>
          </p:cNvSpPr>
          <p:nvPr/>
        </p:nvSpPr>
        <p:spPr bwMode="auto">
          <a:xfrm>
            <a:off x="250825" y="549275"/>
            <a:ext cx="61960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s-ES_tradnl" altLang="en-US">
                <a:latin typeface="Verdana" panose="020B0604030504040204" pitchFamily="34" charset="0"/>
              </a:rPr>
              <a:t> [[tanda]][[integer]][[</a:t>
            </a:r>
            <a:r>
              <a:rPr lang="es-ES_tradnl" altLang="en-US" b="1">
                <a:latin typeface="Verdana" panose="020B0604030504040204" pitchFamily="34" charset="0"/>
              </a:rPr>
              <a:t>.</a:t>
            </a:r>
            <a:r>
              <a:rPr lang="es-ES_tradnl" altLang="en-US">
                <a:latin typeface="Verdana" panose="020B0604030504040204" pitchFamily="34" charset="0"/>
              </a:rPr>
              <a:t>[[fraction]]][[[</a:t>
            </a:r>
            <a:r>
              <a:rPr lang="es-ES_tradnl" altLang="en-US" b="1">
                <a:latin typeface="Verdana" panose="020B0604030504040204" pitchFamily="34" charset="0"/>
              </a:rPr>
              <a:t>E</a:t>
            </a:r>
            <a:r>
              <a:rPr lang="es-ES_tradnl" altLang="en-US">
                <a:latin typeface="Verdana" panose="020B0604030504040204" pitchFamily="34" charset="0"/>
              </a:rPr>
              <a:t>exponent]]</a:t>
            </a:r>
          </a:p>
        </p:txBody>
      </p:sp>
      <p:sp>
        <p:nvSpPr>
          <p:cNvPr id="49156" name="Rectangle 4"/>
          <p:cNvSpPr>
            <a:spLocks noChangeArrowheads="1"/>
          </p:cNvSpPr>
          <p:nvPr/>
        </p:nvSpPr>
        <p:spPr bwMode="auto">
          <a:xfrm>
            <a:off x="611188" y="1022350"/>
            <a:ext cx="7642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s-ES_tradnl" altLang="en-US" sz="1400">
                <a:latin typeface="Verdana" panose="020B0604030504040204" pitchFamily="34" charset="0"/>
              </a:rPr>
              <a:t>Berikut diberikan contoh representasi bilangan real </a:t>
            </a:r>
            <a:r>
              <a:rPr lang="es-ES_tradnl" altLang="en-US">
                <a:latin typeface="Verdana" panose="020B0604030504040204" pitchFamily="34" charset="0"/>
              </a:rPr>
              <a:t>(1,23)</a:t>
            </a:r>
            <a:r>
              <a:rPr lang="es-ES_tradnl" altLang="en-US" sz="1400">
                <a:latin typeface="Verdana" panose="020B0604030504040204" pitchFamily="34" charset="0"/>
              </a:rPr>
              <a:t> dengan berbagai cara:</a:t>
            </a:r>
          </a:p>
        </p:txBody>
      </p:sp>
      <p:sp>
        <p:nvSpPr>
          <p:cNvPr id="49157" name="Rectangle 5"/>
          <p:cNvSpPr>
            <a:spLocks noChangeArrowheads="1"/>
          </p:cNvSpPr>
          <p:nvPr/>
        </p:nvSpPr>
        <p:spPr bwMode="auto">
          <a:xfrm>
            <a:off x="1042988" y="1484313"/>
            <a:ext cx="16367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ES_tradnl" altLang="en-US">
                <a:latin typeface="Verdana" panose="020B0604030504040204" pitchFamily="34" charset="0"/>
              </a:rPr>
              <a:t>+ 1.2300E0</a:t>
            </a:r>
            <a:r>
              <a:rPr lang="en-US" altLang="en-US">
                <a:latin typeface="Verdana" panose="020B0604030504040204" pitchFamily="34" charset="0"/>
              </a:rPr>
              <a:t> </a:t>
            </a:r>
          </a:p>
        </p:txBody>
      </p:sp>
      <p:sp>
        <p:nvSpPr>
          <p:cNvPr id="49158" name="Rectangle 6"/>
          <p:cNvSpPr>
            <a:spLocks noChangeArrowheads="1"/>
          </p:cNvSpPr>
          <p:nvPr/>
        </p:nvSpPr>
        <p:spPr bwMode="auto">
          <a:xfrm>
            <a:off x="1042988" y="1916113"/>
            <a:ext cx="1346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ES_tradnl" altLang="en-US">
                <a:latin typeface="Verdana" panose="020B0604030504040204" pitchFamily="34" charset="0"/>
              </a:rPr>
              <a:t>+ 1.2300</a:t>
            </a:r>
            <a:r>
              <a:rPr lang="en-US" altLang="en-US">
                <a:latin typeface="Verdana" panose="020B0604030504040204" pitchFamily="34" charset="0"/>
              </a:rPr>
              <a:t> </a:t>
            </a:r>
          </a:p>
        </p:txBody>
      </p:sp>
      <p:sp>
        <p:nvSpPr>
          <p:cNvPr id="49159" name="Rectangle 7"/>
          <p:cNvSpPr>
            <a:spLocks noChangeArrowheads="1"/>
          </p:cNvSpPr>
          <p:nvPr/>
        </p:nvSpPr>
        <p:spPr bwMode="auto">
          <a:xfrm>
            <a:off x="3132138" y="1484313"/>
            <a:ext cx="16605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ES_tradnl" altLang="en-US">
                <a:latin typeface="Verdana" panose="020B0604030504040204" pitchFamily="34" charset="0"/>
              </a:rPr>
              <a:t>0.012300E2</a:t>
            </a:r>
            <a:r>
              <a:rPr lang="en-US" altLang="en-US">
                <a:latin typeface="Verdana" panose="020B0604030504040204" pitchFamily="34" charset="0"/>
              </a:rPr>
              <a:t> </a:t>
            </a:r>
          </a:p>
        </p:txBody>
      </p:sp>
      <p:sp>
        <p:nvSpPr>
          <p:cNvPr id="49160" name="Rectangle 8"/>
          <p:cNvSpPr>
            <a:spLocks noChangeArrowheads="1"/>
          </p:cNvSpPr>
          <p:nvPr/>
        </p:nvSpPr>
        <p:spPr bwMode="auto">
          <a:xfrm>
            <a:off x="3132138" y="1916113"/>
            <a:ext cx="1325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ES_tradnl" altLang="en-US">
                <a:latin typeface="Verdana" panose="020B0604030504040204" pitchFamily="34" charset="0"/>
              </a:rPr>
              <a:t>123.0E-2</a:t>
            </a:r>
            <a:r>
              <a:rPr lang="en-US" altLang="en-US">
                <a:latin typeface="Verdana" panose="020B0604030504040204" pitchFamily="34" charset="0"/>
              </a:rPr>
              <a:t> </a:t>
            </a:r>
          </a:p>
        </p:txBody>
      </p:sp>
      <p:sp>
        <p:nvSpPr>
          <p:cNvPr id="49161" name="Rectangle 9"/>
          <p:cNvSpPr>
            <a:spLocks noChangeArrowheads="1"/>
          </p:cNvSpPr>
          <p:nvPr/>
        </p:nvSpPr>
        <p:spPr bwMode="auto">
          <a:xfrm>
            <a:off x="5076825" y="1484313"/>
            <a:ext cx="1076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ES_tradnl" altLang="en-US">
                <a:latin typeface="Verdana" panose="020B0604030504040204" pitchFamily="34" charset="0"/>
              </a:rPr>
              <a:t>1.23E0</a:t>
            </a:r>
            <a:r>
              <a:rPr lang="en-US" altLang="en-US">
                <a:latin typeface="Verdana" panose="020B0604030504040204" pitchFamily="34" charset="0"/>
              </a:rPr>
              <a:t> </a:t>
            </a:r>
          </a:p>
        </p:txBody>
      </p:sp>
      <p:sp>
        <p:nvSpPr>
          <p:cNvPr id="49162" name="Rectangle 10"/>
          <p:cNvSpPr>
            <a:spLocks noChangeArrowheads="1"/>
          </p:cNvSpPr>
          <p:nvPr/>
        </p:nvSpPr>
        <p:spPr bwMode="auto">
          <a:xfrm>
            <a:off x="5076825" y="1916113"/>
            <a:ext cx="1701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ES_tradnl" altLang="en-US">
                <a:latin typeface="Verdana" panose="020B0604030504040204" pitchFamily="34" charset="0"/>
              </a:rPr>
              <a:t>.000123E+4</a:t>
            </a:r>
            <a:r>
              <a:rPr lang="en-US" altLang="en-US">
                <a:latin typeface="Verdana" panose="020B0604030504040204" pitchFamily="34" charset="0"/>
              </a:rPr>
              <a:t> </a:t>
            </a:r>
          </a:p>
        </p:txBody>
      </p:sp>
      <p:sp>
        <p:nvSpPr>
          <p:cNvPr id="49163" name="Rectangle 11"/>
          <p:cNvSpPr>
            <a:spLocks noChangeArrowheads="1"/>
          </p:cNvSpPr>
          <p:nvPr/>
        </p:nvSpPr>
        <p:spPr bwMode="auto">
          <a:xfrm>
            <a:off x="7235825" y="1484313"/>
            <a:ext cx="1016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s-ES_tradnl" altLang="en-US">
                <a:latin typeface="Verdana" panose="020B0604030504040204" pitchFamily="34" charset="0"/>
              </a:rPr>
              <a:t>123E-2</a:t>
            </a:r>
          </a:p>
        </p:txBody>
      </p:sp>
      <p:sp>
        <p:nvSpPr>
          <p:cNvPr id="49164" name="Rectangle 12"/>
          <p:cNvSpPr>
            <a:spLocks noChangeArrowheads="1"/>
          </p:cNvSpPr>
          <p:nvPr/>
        </p:nvSpPr>
        <p:spPr bwMode="auto">
          <a:xfrm>
            <a:off x="7019925" y="1909763"/>
            <a:ext cx="1390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s-ES_tradnl" altLang="en-US">
                <a:latin typeface="Verdana" panose="020B0604030504040204" pitchFamily="34" charset="0"/>
              </a:rPr>
              <a:t>1230E-3</a:t>
            </a:r>
          </a:p>
        </p:txBody>
      </p:sp>
      <p:sp>
        <p:nvSpPr>
          <p:cNvPr id="49165" name="Rectangle 13"/>
          <p:cNvSpPr>
            <a:spLocks noChangeArrowheads="1"/>
          </p:cNvSpPr>
          <p:nvPr/>
        </p:nvSpPr>
        <p:spPr bwMode="auto">
          <a:xfrm>
            <a:off x="576263" y="2551113"/>
            <a:ext cx="831691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ES_tradnl" altLang="en-US" sz="1400" b="1">
                <a:latin typeface="Verdana" panose="020B0604030504040204" pitchFamily="34" charset="0"/>
              </a:rPr>
              <a:t>Sebuah bilangan real presisi ganda</a:t>
            </a:r>
            <a:r>
              <a:rPr lang="es-ES_tradnl" altLang="en-US" sz="1400">
                <a:latin typeface="Verdana" panose="020B0604030504040204" pitchFamily="34" charset="0"/>
              </a:rPr>
              <a:t> umumnya merupakan sebuah bilangan real yang membutuhkan dan memerlukan 8 bytes memori</a:t>
            </a:r>
            <a:r>
              <a:rPr lang="en-US" altLang="en-US" sz="1400">
                <a:latin typeface="Verdana" panose="020B0604030504040204" pitchFamily="34" charset="0"/>
              </a:rPr>
              <a:t> </a:t>
            </a:r>
          </a:p>
        </p:txBody>
      </p:sp>
      <p:sp>
        <p:nvSpPr>
          <p:cNvPr id="49166" name="Rectangle 14"/>
          <p:cNvSpPr>
            <a:spLocks noChangeArrowheads="1"/>
          </p:cNvSpPr>
          <p:nvPr/>
        </p:nvSpPr>
        <p:spPr bwMode="auto">
          <a:xfrm>
            <a:off x="593725" y="3213100"/>
            <a:ext cx="39782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ES_tradnl" altLang="en-US" sz="1400">
                <a:latin typeface="Verdana" panose="020B0604030504040204" pitchFamily="34" charset="0"/>
              </a:rPr>
              <a:t>Range sebuah bilangan real presisi ganda </a:t>
            </a:r>
          </a:p>
        </p:txBody>
      </p:sp>
      <p:sp>
        <p:nvSpPr>
          <p:cNvPr id="49167" name="Rectangle 15"/>
          <p:cNvSpPr>
            <a:spLocks noChangeArrowheads="1"/>
          </p:cNvSpPr>
          <p:nvPr/>
        </p:nvSpPr>
        <p:spPr bwMode="auto">
          <a:xfrm>
            <a:off x="1116013" y="3629025"/>
            <a:ext cx="7219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ES_tradnl" altLang="en-US" sz="1400">
                <a:latin typeface="Verdana" panose="020B0604030504040204" pitchFamily="34" charset="0"/>
              </a:rPr>
              <a:t>untuk negatif: – 1.79769313486D+308 sampai – 2.225073858507201D-308,</a:t>
            </a:r>
            <a:r>
              <a:rPr lang="en-US" altLang="en-US" sz="1400">
                <a:latin typeface="Verdana" panose="020B0604030504040204" pitchFamily="34" charset="0"/>
              </a:rPr>
              <a:t> </a:t>
            </a:r>
          </a:p>
        </p:txBody>
      </p:sp>
      <p:sp>
        <p:nvSpPr>
          <p:cNvPr id="49168" name="Rectangle 16"/>
          <p:cNvSpPr>
            <a:spLocks noChangeArrowheads="1"/>
          </p:cNvSpPr>
          <p:nvPr/>
        </p:nvSpPr>
        <p:spPr bwMode="auto">
          <a:xfrm>
            <a:off x="1692275" y="3987800"/>
            <a:ext cx="6515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ES_tradnl" altLang="en-US" sz="1400">
                <a:latin typeface="Verdana" panose="020B0604030504040204" pitchFamily="34" charset="0"/>
              </a:rPr>
              <a:t>Positif</a:t>
            </a:r>
            <a:r>
              <a:rPr lang="id-ID" altLang="en-US" sz="1400">
                <a:latin typeface="Verdana" panose="020B0604030504040204" pitchFamily="34" charset="0"/>
              </a:rPr>
              <a:t>: </a:t>
            </a:r>
            <a:r>
              <a:rPr lang="es-ES_tradnl" altLang="en-US" sz="1400">
                <a:latin typeface="Verdana" panose="020B0604030504040204" pitchFamily="34" charset="0"/>
              </a:rPr>
              <a:t> 2.225073858507201D-308  sampai – 1.79769313486D+308.</a:t>
            </a:r>
            <a:r>
              <a:rPr lang="en-US" altLang="en-US" sz="1400">
                <a:latin typeface="Verdana" panose="020B0604030504040204" pitchFamily="34" charset="0"/>
              </a:rPr>
              <a:t> </a:t>
            </a:r>
          </a:p>
        </p:txBody>
      </p:sp>
      <p:sp>
        <p:nvSpPr>
          <p:cNvPr id="49169" name="Rectangle 17"/>
          <p:cNvSpPr>
            <a:spLocks noChangeArrowheads="1"/>
          </p:cNvSpPr>
          <p:nvPr/>
        </p:nvSpPr>
        <p:spPr bwMode="auto">
          <a:xfrm>
            <a:off x="611188" y="4478338"/>
            <a:ext cx="7934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s-ES_tradnl" altLang="en-US" sz="1400">
                <a:latin typeface="Verdana" panose="020B0604030504040204" pitchFamily="34" charset="0"/>
              </a:rPr>
              <a:t>Berikut diberikan contoh representasi bilangan real </a:t>
            </a:r>
            <a:r>
              <a:rPr lang="es-ES_tradnl" altLang="en-US">
                <a:latin typeface="Verdana" panose="020B0604030504040204" pitchFamily="34" charset="0"/>
              </a:rPr>
              <a:t>(52.000)</a:t>
            </a:r>
            <a:r>
              <a:rPr lang="es-ES_tradnl" altLang="en-US" sz="1400">
                <a:latin typeface="Verdana" panose="020B0604030504040204" pitchFamily="34" charset="0"/>
              </a:rPr>
              <a:t> dengan berbagai cara:</a:t>
            </a:r>
          </a:p>
        </p:txBody>
      </p:sp>
      <p:sp>
        <p:nvSpPr>
          <p:cNvPr id="49170" name="Rectangle 18"/>
          <p:cNvSpPr>
            <a:spLocks noChangeArrowheads="1"/>
          </p:cNvSpPr>
          <p:nvPr/>
        </p:nvSpPr>
        <p:spPr bwMode="auto">
          <a:xfrm>
            <a:off x="1116013" y="5013325"/>
            <a:ext cx="11795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a:latin typeface="Verdana" panose="020B0604030504040204" pitchFamily="34" charset="0"/>
              </a:rPr>
              <a:t>5.2D-2	 </a:t>
            </a:r>
          </a:p>
        </p:txBody>
      </p:sp>
      <p:sp>
        <p:nvSpPr>
          <p:cNvPr id="49171" name="Rectangle 19"/>
          <p:cNvSpPr>
            <a:spLocks noChangeArrowheads="1"/>
          </p:cNvSpPr>
          <p:nvPr/>
        </p:nvSpPr>
        <p:spPr bwMode="auto">
          <a:xfrm>
            <a:off x="2484438" y="5013325"/>
            <a:ext cx="1774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a:latin typeface="Verdana" panose="020B0604030504040204" pitchFamily="34" charset="0"/>
              </a:rPr>
              <a:t>+.00052D+2 </a:t>
            </a:r>
          </a:p>
        </p:txBody>
      </p:sp>
      <p:sp>
        <p:nvSpPr>
          <p:cNvPr id="49172" name="Rectangle 20"/>
          <p:cNvSpPr>
            <a:spLocks noChangeArrowheads="1"/>
          </p:cNvSpPr>
          <p:nvPr/>
        </p:nvSpPr>
        <p:spPr bwMode="auto">
          <a:xfrm>
            <a:off x="4427538" y="5013325"/>
            <a:ext cx="11795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a:latin typeface="Verdana" panose="020B0604030504040204" pitchFamily="34" charset="0"/>
              </a:rPr>
              <a:t>.052D0	 </a:t>
            </a:r>
          </a:p>
        </p:txBody>
      </p:sp>
      <p:sp>
        <p:nvSpPr>
          <p:cNvPr id="49173" name="Rectangle 21"/>
          <p:cNvSpPr>
            <a:spLocks noChangeArrowheads="1"/>
          </p:cNvSpPr>
          <p:nvPr/>
        </p:nvSpPr>
        <p:spPr bwMode="auto">
          <a:xfrm>
            <a:off x="5580063" y="5013325"/>
            <a:ext cx="15033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a:latin typeface="Verdana" panose="020B0604030504040204" pitchFamily="34" charset="0"/>
              </a:rPr>
              <a:t>52.000D-3 </a:t>
            </a:r>
          </a:p>
        </p:txBody>
      </p:sp>
      <p:sp>
        <p:nvSpPr>
          <p:cNvPr id="49174" name="Rectangle 22"/>
          <p:cNvSpPr>
            <a:spLocks noChangeArrowheads="1"/>
          </p:cNvSpPr>
          <p:nvPr/>
        </p:nvSpPr>
        <p:spPr bwMode="auto">
          <a:xfrm>
            <a:off x="3348038" y="5516563"/>
            <a:ext cx="1047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a:latin typeface="Verdana" panose="020B0604030504040204" pitchFamily="34" charset="0"/>
              </a:rPr>
              <a:t>520D-3</a:t>
            </a:r>
          </a:p>
        </p:txBody>
      </p:sp>
    </p:spTree>
    <p:extLst>
      <p:ext uri="{BB962C8B-B14F-4D97-AF65-F5344CB8AC3E}">
        <p14:creationId xmlns:p14="http://schemas.microsoft.com/office/powerpoint/2010/main" val="2507730719"/>
      </p:ext>
    </p:extLst>
  </p:cSld>
  <p:clrMapOvr>
    <a:masterClrMapping/>
  </p:clrMapOvr>
  <p:transition spd="slow">
    <p:wheel spokes="8"/>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9154"/>
                                        </p:tgtEl>
                                        <p:attrNameLst>
                                          <p:attrName>style.visibility</p:attrName>
                                        </p:attrNameLst>
                                      </p:cBhvr>
                                      <p:to>
                                        <p:strVal val="visible"/>
                                      </p:to>
                                    </p:set>
                                    <p:anim calcmode="lin" valueType="num">
                                      <p:cBhvr>
                                        <p:cTn id="7" dur="500" fill="hold"/>
                                        <p:tgtEl>
                                          <p:spTgt spid="4915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9154"/>
                                        </p:tgtEl>
                                        <p:attrNameLst>
                                          <p:attrName>ppt_y</p:attrName>
                                        </p:attrNameLst>
                                      </p:cBhvr>
                                      <p:tavLst>
                                        <p:tav tm="0">
                                          <p:val>
                                            <p:strVal val="#ppt_y"/>
                                          </p:val>
                                        </p:tav>
                                        <p:tav tm="100000">
                                          <p:val>
                                            <p:strVal val="#ppt_y"/>
                                          </p:val>
                                        </p:tav>
                                      </p:tavLst>
                                    </p:anim>
                                    <p:anim calcmode="lin" valueType="num">
                                      <p:cBhvr>
                                        <p:cTn id="9" dur="500" fill="hold"/>
                                        <p:tgtEl>
                                          <p:spTgt spid="4915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915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915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5" presetClass="entr" presetSubtype="0" fill="hold" grpId="0" nodeType="clickEffect">
                                  <p:stCondLst>
                                    <p:cond delay="0"/>
                                  </p:stCondLst>
                                  <p:iterate type="lt">
                                    <p:tmPct val="0"/>
                                  </p:iterate>
                                  <p:childTnLst>
                                    <p:set>
                                      <p:cBhvr>
                                        <p:cTn id="15" dur="1" fill="hold">
                                          <p:stCondLst>
                                            <p:cond delay="0"/>
                                          </p:stCondLst>
                                        </p:cTn>
                                        <p:tgtEl>
                                          <p:spTgt spid="49155"/>
                                        </p:tgtEl>
                                        <p:attrNameLst>
                                          <p:attrName>style.visibility</p:attrName>
                                        </p:attrNameLst>
                                      </p:cBhvr>
                                      <p:to>
                                        <p:strVal val="visible"/>
                                      </p:to>
                                    </p:set>
                                    <p:animEffect transition="in" filter="fade">
                                      <p:cBhvr>
                                        <p:cTn id="16" dur="2000"/>
                                        <p:tgtEl>
                                          <p:spTgt spid="49155"/>
                                        </p:tgtEl>
                                      </p:cBhvr>
                                    </p:animEffect>
                                    <p:anim calcmode="lin" valueType="num">
                                      <p:cBhvr>
                                        <p:cTn id="17" dur="2000" fill="hold"/>
                                        <p:tgtEl>
                                          <p:spTgt spid="49155"/>
                                        </p:tgtEl>
                                        <p:attrNameLst>
                                          <p:attrName>style.rotation</p:attrName>
                                        </p:attrNameLst>
                                      </p:cBhvr>
                                      <p:tavLst>
                                        <p:tav tm="0">
                                          <p:val>
                                            <p:fltVal val="720"/>
                                          </p:val>
                                        </p:tav>
                                        <p:tav tm="100000">
                                          <p:val>
                                            <p:fltVal val="0"/>
                                          </p:val>
                                        </p:tav>
                                      </p:tavLst>
                                    </p:anim>
                                    <p:anim calcmode="lin" valueType="num">
                                      <p:cBhvr>
                                        <p:cTn id="18" dur="2000" fill="hold"/>
                                        <p:tgtEl>
                                          <p:spTgt spid="49155"/>
                                        </p:tgtEl>
                                        <p:attrNameLst>
                                          <p:attrName>ppt_h</p:attrName>
                                        </p:attrNameLst>
                                      </p:cBhvr>
                                      <p:tavLst>
                                        <p:tav tm="0">
                                          <p:val>
                                            <p:fltVal val="0"/>
                                          </p:val>
                                        </p:tav>
                                        <p:tav tm="100000">
                                          <p:val>
                                            <p:strVal val="#ppt_h"/>
                                          </p:val>
                                        </p:tav>
                                      </p:tavLst>
                                    </p:anim>
                                    <p:anim calcmode="lin" valueType="num">
                                      <p:cBhvr>
                                        <p:cTn id="19" dur="2000" fill="hold"/>
                                        <p:tgtEl>
                                          <p:spTgt spid="49155"/>
                                        </p:tgtEl>
                                        <p:attrNameLst>
                                          <p:attrName>ppt_w</p:attrName>
                                        </p:attrNameLst>
                                      </p:cBhvr>
                                      <p:tavLst>
                                        <p:tav tm="0">
                                          <p:val>
                                            <p:fltVal val="0"/>
                                          </p:val>
                                        </p:tav>
                                        <p:tav tm="100000">
                                          <p:val>
                                            <p:strVal val="#ppt_w"/>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31" presetClass="entr" presetSubtype="0" fill="hold" grpId="1" nodeType="clickEffect">
                                  <p:stCondLst>
                                    <p:cond delay="0"/>
                                  </p:stCondLst>
                                  <p:iterate type="lt">
                                    <p:tmPct val="5000"/>
                                  </p:iterate>
                                  <p:childTnLst>
                                    <p:set>
                                      <p:cBhvr>
                                        <p:cTn id="23" dur="1" fill="hold">
                                          <p:stCondLst>
                                            <p:cond delay="0"/>
                                          </p:stCondLst>
                                        </p:cTn>
                                        <p:tgtEl>
                                          <p:spTgt spid="49155"/>
                                        </p:tgtEl>
                                        <p:attrNameLst>
                                          <p:attrName>style.visibility</p:attrName>
                                        </p:attrNameLst>
                                      </p:cBhvr>
                                      <p:to>
                                        <p:strVal val="visible"/>
                                      </p:to>
                                    </p:set>
                                    <p:anim calcmode="lin" valueType="num">
                                      <p:cBhvr>
                                        <p:cTn id="24" dur="1000" fill="hold"/>
                                        <p:tgtEl>
                                          <p:spTgt spid="49155"/>
                                        </p:tgtEl>
                                        <p:attrNameLst>
                                          <p:attrName>ppt_w</p:attrName>
                                        </p:attrNameLst>
                                      </p:cBhvr>
                                      <p:tavLst>
                                        <p:tav tm="0">
                                          <p:val>
                                            <p:fltVal val="0"/>
                                          </p:val>
                                        </p:tav>
                                        <p:tav tm="100000">
                                          <p:val>
                                            <p:strVal val="#ppt_w"/>
                                          </p:val>
                                        </p:tav>
                                      </p:tavLst>
                                    </p:anim>
                                    <p:anim calcmode="lin" valueType="num">
                                      <p:cBhvr>
                                        <p:cTn id="25" dur="1000" fill="hold"/>
                                        <p:tgtEl>
                                          <p:spTgt spid="49155"/>
                                        </p:tgtEl>
                                        <p:attrNameLst>
                                          <p:attrName>ppt_h</p:attrName>
                                        </p:attrNameLst>
                                      </p:cBhvr>
                                      <p:tavLst>
                                        <p:tav tm="0">
                                          <p:val>
                                            <p:fltVal val="0"/>
                                          </p:val>
                                        </p:tav>
                                        <p:tav tm="100000">
                                          <p:val>
                                            <p:strVal val="#ppt_h"/>
                                          </p:val>
                                        </p:tav>
                                      </p:tavLst>
                                    </p:anim>
                                    <p:anim calcmode="lin" valueType="num">
                                      <p:cBhvr>
                                        <p:cTn id="26" dur="1000" fill="hold"/>
                                        <p:tgtEl>
                                          <p:spTgt spid="49155"/>
                                        </p:tgtEl>
                                        <p:attrNameLst>
                                          <p:attrName>style.rotation</p:attrName>
                                        </p:attrNameLst>
                                      </p:cBhvr>
                                      <p:tavLst>
                                        <p:tav tm="0">
                                          <p:val>
                                            <p:fltVal val="90"/>
                                          </p:val>
                                        </p:tav>
                                        <p:tav tm="100000">
                                          <p:val>
                                            <p:fltVal val="0"/>
                                          </p:val>
                                        </p:tav>
                                      </p:tavLst>
                                    </p:anim>
                                    <p:animEffect transition="in" filter="fade">
                                      <p:cBhvr>
                                        <p:cTn id="27" dur="1000"/>
                                        <p:tgtEl>
                                          <p:spTgt spid="4915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1" presetClass="entr" presetSubtype="0" fill="hold" grpId="2" nodeType="clickEffect">
                                  <p:stCondLst>
                                    <p:cond delay="0"/>
                                  </p:stCondLst>
                                  <p:iterate type="lt">
                                    <p:tmPct val="10000"/>
                                  </p:iterate>
                                  <p:childTnLst>
                                    <p:set>
                                      <p:cBhvr>
                                        <p:cTn id="31" dur="1" fill="hold">
                                          <p:stCondLst>
                                            <p:cond delay="0"/>
                                          </p:stCondLst>
                                        </p:cTn>
                                        <p:tgtEl>
                                          <p:spTgt spid="49155"/>
                                        </p:tgtEl>
                                        <p:attrNameLst>
                                          <p:attrName>style.visibility</p:attrName>
                                        </p:attrNameLst>
                                      </p:cBhvr>
                                      <p:to>
                                        <p:strVal val="visible"/>
                                      </p:to>
                                    </p:set>
                                    <p:anim calcmode="lin" valueType="num">
                                      <p:cBhvr>
                                        <p:cTn id="32" dur="500" fill="hold"/>
                                        <p:tgtEl>
                                          <p:spTgt spid="49155"/>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49155"/>
                                        </p:tgtEl>
                                        <p:attrNameLst>
                                          <p:attrName>ppt_y</p:attrName>
                                        </p:attrNameLst>
                                      </p:cBhvr>
                                      <p:tavLst>
                                        <p:tav tm="0">
                                          <p:val>
                                            <p:strVal val="#ppt_y"/>
                                          </p:val>
                                        </p:tav>
                                        <p:tav tm="100000">
                                          <p:val>
                                            <p:strVal val="#ppt_y"/>
                                          </p:val>
                                        </p:tav>
                                      </p:tavLst>
                                    </p:anim>
                                    <p:anim calcmode="lin" valueType="num">
                                      <p:cBhvr>
                                        <p:cTn id="34" dur="500" fill="hold"/>
                                        <p:tgtEl>
                                          <p:spTgt spid="49155"/>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49155"/>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4915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1" presetClass="entr" presetSubtype="0" fill="hold" grpId="0" nodeType="clickEffect">
                                  <p:stCondLst>
                                    <p:cond delay="0"/>
                                  </p:stCondLst>
                                  <p:iterate type="lt">
                                    <p:tmPct val="10000"/>
                                  </p:iterate>
                                  <p:childTnLst>
                                    <p:set>
                                      <p:cBhvr>
                                        <p:cTn id="40" dur="1" fill="hold">
                                          <p:stCondLst>
                                            <p:cond delay="0"/>
                                          </p:stCondLst>
                                        </p:cTn>
                                        <p:tgtEl>
                                          <p:spTgt spid="49156"/>
                                        </p:tgtEl>
                                        <p:attrNameLst>
                                          <p:attrName>style.visibility</p:attrName>
                                        </p:attrNameLst>
                                      </p:cBhvr>
                                      <p:to>
                                        <p:strVal val="visible"/>
                                      </p:to>
                                    </p:set>
                                    <p:anim calcmode="lin" valueType="num">
                                      <p:cBhvr>
                                        <p:cTn id="41" dur="500" fill="hold"/>
                                        <p:tgtEl>
                                          <p:spTgt spid="49156"/>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9156"/>
                                        </p:tgtEl>
                                        <p:attrNameLst>
                                          <p:attrName>ppt_y</p:attrName>
                                        </p:attrNameLst>
                                      </p:cBhvr>
                                      <p:tavLst>
                                        <p:tav tm="0">
                                          <p:val>
                                            <p:strVal val="#ppt_y"/>
                                          </p:val>
                                        </p:tav>
                                        <p:tav tm="100000">
                                          <p:val>
                                            <p:strVal val="#ppt_y"/>
                                          </p:val>
                                        </p:tav>
                                      </p:tavLst>
                                    </p:anim>
                                    <p:anim calcmode="lin" valueType="num">
                                      <p:cBhvr>
                                        <p:cTn id="43" dur="500" fill="hold"/>
                                        <p:tgtEl>
                                          <p:spTgt spid="49156"/>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9156"/>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9156"/>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0" presetClass="entr" presetSubtype="0" fill="hold" grpId="0" nodeType="clickEffect">
                                  <p:stCondLst>
                                    <p:cond delay="0"/>
                                  </p:stCondLst>
                                  <p:childTnLst>
                                    <p:set>
                                      <p:cBhvr>
                                        <p:cTn id="49" dur="1" fill="hold">
                                          <p:stCondLst>
                                            <p:cond delay="0"/>
                                          </p:stCondLst>
                                        </p:cTn>
                                        <p:tgtEl>
                                          <p:spTgt spid="49157"/>
                                        </p:tgtEl>
                                        <p:attrNameLst>
                                          <p:attrName>style.visibility</p:attrName>
                                        </p:attrNameLst>
                                      </p:cBhvr>
                                      <p:to>
                                        <p:strVal val="visible"/>
                                      </p:to>
                                    </p:set>
                                    <p:animEffect transition="in" filter="wedge">
                                      <p:cBhvr>
                                        <p:cTn id="50" dur="2000"/>
                                        <p:tgtEl>
                                          <p:spTgt spid="49157"/>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1" presetClass="entr" presetSubtype="0" fill="hold" grpId="0" nodeType="clickEffect">
                                  <p:stCondLst>
                                    <p:cond delay="0"/>
                                  </p:stCondLst>
                                  <p:iterate type="lt">
                                    <p:tmPct val="10000"/>
                                  </p:iterate>
                                  <p:childTnLst>
                                    <p:set>
                                      <p:cBhvr>
                                        <p:cTn id="54" dur="1" fill="hold">
                                          <p:stCondLst>
                                            <p:cond delay="0"/>
                                          </p:stCondLst>
                                        </p:cTn>
                                        <p:tgtEl>
                                          <p:spTgt spid="49158"/>
                                        </p:tgtEl>
                                        <p:attrNameLst>
                                          <p:attrName>style.visibility</p:attrName>
                                        </p:attrNameLst>
                                      </p:cBhvr>
                                      <p:to>
                                        <p:strVal val="visible"/>
                                      </p:to>
                                    </p:set>
                                    <p:anim calcmode="lin" valueType="num">
                                      <p:cBhvr>
                                        <p:cTn id="55" dur="500" fill="hold"/>
                                        <p:tgtEl>
                                          <p:spTgt spid="49158"/>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49158"/>
                                        </p:tgtEl>
                                        <p:attrNameLst>
                                          <p:attrName>ppt_y</p:attrName>
                                        </p:attrNameLst>
                                      </p:cBhvr>
                                      <p:tavLst>
                                        <p:tav tm="0">
                                          <p:val>
                                            <p:strVal val="#ppt_y"/>
                                          </p:val>
                                        </p:tav>
                                        <p:tav tm="100000">
                                          <p:val>
                                            <p:strVal val="#ppt_y"/>
                                          </p:val>
                                        </p:tav>
                                      </p:tavLst>
                                    </p:anim>
                                    <p:anim calcmode="lin" valueType="num">
                                      <p:cBhvr>
                                        <p:cTn id="57" dur="500" fill="hold"/>
                                        <p:tgtEl>
                                          <p:spTgt spid="49158"/>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49158"/>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49158"/>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41" presetClass="entr" presetSubtype="0" fill="hold" grpId="0" nodeType="clickEffect">
                                  <p:stCondLst>
                                    <p:cond delay="0"/>
                                  </p:stCondLst>
                                  <p:iterate type="lt">
                                    <p:tmPct val="10000"/>
                                  </p:iterate>
                                  <p:childTnLst>
                                    <p:set>
                                      <p:cBhvr>
                                        <p:cTn id="63" dur="1" fill="hold">
                                          <p:stCondLst>
                                            <p:cond delay="0"/>
                                          </p:stCondLst>
                                        </p:cTn>
                                        <p:tgtEl>
                                          <p:spTgt spid="49159"/>
                                        </p:tgtEl>
                                        <p:attrNameLst>
                                          <p:attrName>style.visibility</p:attrName>
                                        </p:attrNameLst>
                                      </p:cBhvr>
                                      <p:to>
                                        <p:strVal val="visible"/>
                                      </p:to>
                                    </p:set>
                                    <p:anim calcmode="lin" valueType="num">
                                      <p:cBhvr>
                                        <p:cTn id="64" dur="500" fill="hold"/>
                                        <p:tgtEl>
                                          <p:spTgt spid="49159"/>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49159"/>
                                        </p:tgtEl>
                                        <p:attrNameLst>
                                          <p:attrName>ppt_y</p:attrName>
                                        </p:attrNameLst>
                                      </p:cBhvr>
                                      <p:tavLst>
                                        <p:tav tm="0">
                                          <p:val>
                                            <p:strVal val="#ppt_y"/>
                                          </p:val>
                                        </p:tav>
                                        <p:tav tm="100000">
                                          <p:val>
                                            <p:strVal val="#ppt_y"/>
                                          </p:val>
                                        </p:tav>
                                      </p:tavLst>
                                    </p:anim>
                                    <p:anim calcmode="lin" valueType="num">
                                      <p:cBhvr>
                                        <p:cTn id="66" dur="500" fill="hold"/>
                                        <p:tgtEl>
                                          <p:spTgt spid="49159"/>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49159"/>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49159"/>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50" presetClass="entr" presetSubtype="0" decel="100000" fill="hold" grpId="0" nodeType="clickEffect">
                                  <p:stCondLst>
                                    <p:cond delay="0"/>
                                  </p:stCondLst>
                                  <p:childTnLst>
                                    <p:set>
                                      <p:cBhvr>
                                        <p:cTn id="72" dur="1" fill="hold">
                                          <p:stCondLst>
                                            <p:cond delay="0"/>
                                          </p:stCondLst>
                                        </p:cTn>
                                        <p:tgtEl>
                                          <p:spTgt spid="49160"/>
                                        </p:tgtEl>
                                        <p:attrNameLst>
                                          <p:attrName>style.visibility</p:attrName>
                                        </p:attrNameLst>
                                      </p:cBhvr>
                                      <p:to>
                                        <p:strVal val="visible"/>
                                      </p:to>
                                    </p:set>
                                    <p:anim calcmode="lin" valueType="num">
                                      <p:cBhvr>
                                        <p:cTn id="73" dur="1000" fill="hold"/>
                                        <p:tgtEl>
                                          <p:spTgt spid="49160"/>
                                        </p:tgtEl>
                                        <p:attrNameLst>
                                          <p:attrName>ppt_w</p:attrName>
                                        </p:attrNameLst>
                                      </p:cBhvr>
                                      <p:tavLst>
                                        <p:tav tm="0">
                                          <p:val>
                                            <p:strVal val="#ppt_w+.3"/>
                                          </p:val>
                                        </p:tav>
                                        <p:tav tm="100000">
                                          <p:val>
                                            <p:strVal val="#ppt_w"/>
                                          </p:val>
                                        </p:tav>
                                      </p:tavLst>
                                    </p:anim>
                                    <p:anim calcmode="lin" valueType="num">
                                      <p:cBhvr>
                                        <p:cTn id="74" dur="1000" fill="hold"/>
                                        <p:tgtEl>
                                          <p:spTgt spid="49160"/>
                                        </p:tgtEl>
                                        <p:attrNameLst>
                                          <p:attrName>ppt_h</p:attrName>
                                        </p:attrNameLst>
                                      </p:cBhvr>
                                      <p:tavLst>
                                        <p:tav tm="0">
                                          <p:val>
                                            <p:strVal val="#ppt_h"/>
                                          </p:val>
                                        </p:tav>
                                        <p:tav tm="100000">
                                          <p:val>
                                            <p:strVal val="#ppt_h"/>
                                          </p:val>
                                        </p:tav>
                                      </p:tavLst>
                                    </p:anim>
                                    <p:animEffect transition="in" filter="fade">
                                      <p:cBhvr>
                                        <p:cTn id="75" dur="1000"/>
                                        <p:tgtEl>
                                          <p:spTgt spid="49160"/>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5" presetClass="entr" presetSubtype="0" fill="hold" grpId="0" nodeType="clickEffect">
                                  <p:stCondLst>
                                    <p:cond delay="0"/>
                                  </p:stCondLst>
                                  <p:childTnLst>
                                    <p:set>
                                      <p:cBhvr>
                                        <p:cTn id="79" dur="1" fill="hold">
                                          <p:stCondLst>
                                            <p:cond delay="0"/>
                                          </p:stCondLst>
                                        </p:cTn>
                                        <p:tgtEl>
                                          <p:spTgt spid="49161"/>
                                        </p:tgtEl>
                                        <p:attrNameLst>
                                          <p:attrName>style.visibility</p:attrName>
                                        </p:attrNameLst>
                                      </p:cBhvr>
                                      <p:to>
                                        <p:strVal val="visible"/>
                                      </p:to>
                                    </p:set>
                                    <p:anim calcmode="lin" valueType="num">
                                      <p:cBhvr>
                                        <p:cTn id="80" dur="500" decel="50000" fill="hold">
                                          <p:stCondLst>
                                            <p:cond delay="0"/>
                                          </p:stCondLst>
                                        </p:cTn>
                                        <p:tgtEl>
                                          <p:spTgt spid="49161"/>
                                        </p:tgtEl>
                                        <p:attrNameLst>
                                          <p:attrName>style.rotation</p:attrName>
                                        </p:attrNameLst>
                                      </p:cBhvr>
                                      <p:tavLst>
                                        <p:tav tm="0">
                                          <p:val>
                                            <p:fltVal val="-90"/>
                                          </p:val>
                                        </p:tav>
                                        <p:tav tm="100000">
                                          <p:val>
                                            <p:fltVal val="0"/>
                                          </p:val>
                                        </p:tav>
                                      </p:tavLst>
                                    </p:anim>
                                    <p:anim calcmode="lin" valueType="num">
                                      <p:cBhvr>
                                        <p:cTn id="81" dur="500" decel="50000" fill="hold">
                                          <p:stCondLst>
                                            <p:cond delay="0"/>
                                          </p:stCondLst>
                                        </p:cTn>
                                        <p:tgtEl>
                                          <p:spTgt spid="49161"/>
                                        </p:tgtEl>
                                        <p:attrNameLst>
                                          <p:attrName>ppt_w</p:attrName>
                                        </p:attrNameLst>
                                      </p:cBhvr>
                                      <p:tavLst>
                                        <p:tav tm="0">
                                          <p:val>
                                            <p:strVal val="#ppt_w"/>
                                          </p:val>
                                        </p:tav>
                                        <p:tav tm="100000">
                                          <p:val>
                                            <p:strVal val="#ppt_w*.05"/>
                                          </p:val>
                                        </p:tav>
                                      </p:tavLst>
                                    </p:anim>
                                    <p:anim calcmode="lin" valueType="num">
                                      <p:cBhvr>
                                        <p:cTn id="82" dur="500" accel="50000" fill="hold">
                                          <p:stCondLst>
                                            <p:cond delay="500"/>
                                          </p:stCondLst>
                                        </p:cTn>
                                        <p:tgtEl>
                                          <p:spTgt spid="49161"/>
                                        </p:tgtEl>
                                        <p:attrNameLst>
                                          <p:attrName>ppt_w</p:attrName>
                                        </p:attrNameLst>
                                      </p:cBhvr>
                                      <p:tavLst>
                                        <p:tav tm="0">
                                          <p:val>
                                            <p:strVal val="#ppt_w*.05"/>
                                          </p:val>
                                        </p:tav>
                                        <p:tav tm="100000">
                                          <p:val>
                                            <p:strVal val="#ppt_w"/>
                                          </p:val>
                                        </p:tav>
                                      </p:tavLst>
                                    </p:anim>
                                    <p:anim calcmode="lin" valueType="num">
                                      <p:cBhvr>
                                        <p:cTn id="83" dur="1000" fill="hold"/>
                                        <p:tgtEl>
                                          <p:spTgt spid="49161"/>
                                        </p:tgtEl>
                                        <p:attrNameLst>
                                          <p:attrName>ppt_h</p:attrName>
                                        </p:attrNameLst>
                                      </p:cBhvr>
                                      <p:tavLst>
                                        <p:tav tm="0">
                                          <p:val>
                                            <p:strVal val="#ppt_h"/>
                                          </p:val>
                                        </p:tav>
                                        <p:tav tm="100000">
                                          <p:val>
                                            <p:strVal val="#ppt_h"/>
                                          </p:val>
                                        </p:tav>
                                      </p:tavLst>
                                    </p:anim>
                                    <p:anim calcmode="lin" valueType="num">
                                      <p:cBhvr>
                                        <p:cTn id="84" dur="500" decel="50000" fill="hold">
                                          <p:stCondLst>
                                            <p:cond delay="0"/>
                                          </p:stCondLst>
                                        </p:cTn>
                                        <p:tgtEl>
                                          <p:spTgt spid="49161"/>
                                        </p:tgtEl>
                                        <p:attrNameLst>
                                          <p:attrName>ppt_x</p:attrName>
                                        </p:attrNameLst>
                                      </p:cBhvr>
                                      <p:tavLst>
                                        <p:tav tm="0">
                                          <p:val>
                                            <p:strVal val="#ppt_x+.4"/>
                                          </p:val>
                                        </p:tav>
                                        <p:tav tm="100000">
                                          <p:val>
                                            <p:strVal val="#ppt_x"/>
                                          </p:val>
                                        </p:tav>
                                      </p:tavLst>
                                    </p:anim>
                                    <p:anim calcmode="lin" valueType="num">
                                      <p:cBhvr>
                                        <p:cTn id="85" dur="500" decel="50000" fill="hold">
                                          <p:stCondLst>
                                            <p:cond delay="0"/>
                                          </p:stCondLst>
                                        </p:cTn>
                                        <p:tgtEl>
                                          <p:spTgt spid="49161"/>
                                        </p:tgtEl>
                                        <p:attrNameLst>
                                          <p:attrName>ppt_y</p:attrName>
                                        </p:attrNameLst>
                                      </p:cBhvr>
                                      <p:tavLst>
                                        <p:tav tm="0">
                                          <p:val>
                                            <p:strVal val="#ppt_y-.2"/>
                                          </p:val>
                                        </p:tav>
                                        <p:tav tm="100000">
                                          <p:val>
                                            <p:strVal val="#ppt_y+.1"/>
                                          </p:val>
                                        </p:tav>
                                      </p:tavLst>
                                    </p:anim>
                                    <p:anim calcmode="lin" valueType="num">
                                      <p:cBhvr>
                                        <p:cTn id="86" dur="500" accel="50000" fill="hold">
                                          <p:stCondLst>
                                            <p:cond delay="500"/>
                                          </p:stCondLst>
                                        </p:cTn>
                                        <p:tgtEl>
                                          <p:spTgt spid="49161"/>
                                        </p:tgtEl>
                                        <p:attrNameLst>
                                          <p:attrName>ppt_y</p:attrName>
                                        </p:attrNameLst>
                                      </p:cBhvr>
                                      <p:tavLst>
                                        <p:tav tm="0">
                                          <p:val>
                                            <p:strVal val="#ppt_y+.1"/>
                                          </p:val>
                                        </p:tav>
                                        <p:tav tm="100000">
                                          <p:val>
                                            <p:strVal val="#ppt_y"/>
                                          </p:val>
                                        </p:tav>
                                      </p:tavLst>
                                    </p:anim>
                                    <p:animEffect transition="in" filter="fade">
                                      <p:cBhvr>
                                        <p:cTn id="87" dur="1000" decel="50000">
                                          <p:stCondLst>
                                            <p:cond delay="0"/>
                                          </p:stCondLst>
                                        </p:cTn>
                                        <p:tgtEl>
                                          <p:spTgt spid="49161"/>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8" presetClass="entr" presetSubtype="16" fill="hold" grpId="0" nodeType="clickEffect">
                                  <p:stCondLst>
                                    <p:cond delay="0"/>
                                  </p:stCondLst>
                                  <p:childTnLst>
                                    <p:set>
                                      <p:cBhvr>
                                        <p:cTn id="91" dur="1" fill="hold">
                                          <p:stCondLst>
                                            <p:cond delay="0"/>
                                          </p:stCondLst>
                                        </p:cTn>
                                        <p:tgtEl>
                                          <p:spTgt spid="49162"/>
                                        </p:tgtEl>
                                        <p:attrNameLst>
                                          <p:attrName>style.visibility</p:attrName>
                                        </p:attrNameLst>
                                      </p:cBhvr>
                                      <p:to>
                                        <p:strVal val="visible"/>
                                      </p:to>
                                    </p:set>
                                    <p:animEffect transition="in" filter="diamond(in)">
                                      <p:cBhvr>
                                        <p:cTn id="92" dur="2000"/>
                                        <p:tgtEl>
                                          <p:spTgt spid="49162"/>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3" presetClass="entr" presetSubtype="16" fill="hold" grpId="0" nodeType="clickEffect">
                                  <p:stCondLst>
                                    <p:cond delay="0"/>
                                  </p:stCondLst>
                                  <p:childTnLst>
                                    <p:set>
                                      <p:cBhvr>
                                        <p:cTn id="96" dur="1" fill="hold">
                                          <p:stCondLst>
                                            <p:cond delay="0"/>
                                          </p:stCondLst>
                                        </p:cTn>
                                        <p:tgtEl>
                                          <p:spTgt spid="49163"/>
                                        </p:tgtEl>
                                        <p:attrNameLst>
                                          <p:attrName>style.visibility</p:attrName>
                                        </p:attrNameLst>
                                      </p:cBhvr>
                                      <p:to>
                                        <p:strVal val="visible"/>
                                      </p:to>
                                    </p:set>
                                    <p:animEffect transition="in" filter="plus(in)">
                                      <p:cBhvr>
                                        <p:cTn id="97" dur="2000"/>
                                        <p:tgtEl>
                                          <p:spTgt spid="49163"/>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41" presetClass="entr" presetSubtype="0" fill="hold" grpId="0" nodeType="clickEffect">
                                  <p:stCondLst>
                                    <p:cond delay="0"/>
                                  </p:stCondLst>
                                  <p:iterate type="lt">
                                    <p:tmPct val="10000"/>
                                  </p:iterate>
                                  <p:childTnLst>
                                    <p:set>
                                      <p:cBhvr>
                                        <p:cTn id="101" dur="1" fill="hold">
                                          <p:stCondLst>
                                            <p:cond delay="0"/>
                                          </p:stCondLst>
                                        </p:cTn>
                                        <p:tgtEl>
                                          <p:spTgt spid="49164"/>
                                        </p:tgtEl>
                                        <p:attrNameLst>
                                          <p:attrName>style.visibility</p:attrName>
                                        </p:attrNameLst>
                                      </p:cBhvr>
                                      <p:to>
                                        <p:strVal val="visible"/>
                                      </p:to>
                                    </p:set>
                                    <p:anim calcmode="lin" valueType="num">
                                      <p:cBhvr>
                                        <p:cTn id="102" dur="500" fill="hold"/>
                                        <p:tgtEl>
                                          <p:spTgt spid="49164"/>
                                        </p:tgtEl>
                                        <p:attrNameLst>
                                          <p:attrName>ppt_x</p:attrName>
                                        </p:attrNameLst>
                                      </p:cBhvr>
                                      <p:tavLst>
                                        <p:tav tm="0">
                                          <p:val>
                                            <p:strVal val="#ppt_x"/>
                                          </p:val>
                                        </p:tav>
                                        <p:tav tm="50000">
                                          <p:val>
                                            <p:strVal val="#ppt_x+.1"/>
                                          </p:val>
                                        </p:tav>
                                        <p:tav tm="100000">
                                          <p:val>
                                            <p:strVal val="#ppt_x"/>
                                          </p:val>
                                        </p:tav>
                                      </p:tavLst>
                                    </p:anim>
                                    <p:anim calcmode="lin" valueType="num">
                                      <p:cBhvr>
                                        <p:cTn id="103" dur="500" fill="hold"/>
                                        <p:tgtEl>
                                          <p:spTgt spid="49164"/>
                                        </p:tgtEl>
                                        <p:attrNameLst>
                                          <p:attrName>ppt_y</p:attrName>
                                        </p:attrNameLst>
                                      </p:cBhvr>
                                      <p:tavLst>
                                        <p:tav tm="0">
                                          <p:val>
                                            <p:strVal val="#ppt_y"/>
                                          </p:val>
                                        </p:tav>
                                        <p:tav tm="100000">
                                          <p:val>
                                            <p:strVal val="#ppt_y"/>
                                          </p:val>
                                        </p:tav>
                                      </p:tavLst>
                                    </p:anim>
                                    <p:anim calcmode="lin" valueType="num">
                                      <p:cBhvr>
                                        <p:cTn id="104" dur="500" fill="hold"/>
                                        <p:tgtEl>
                                          <p:spTgt spid="49164"/>
                                        </p:tgtEl>
                                        <p:attrNameLst>
                                          <p:attrName>ppt_h</p:attrName>
                                        </p:attrNameLst>
                                      </p:cBhvr>
                                      <p:tavLst>
                                        <p:tav tm="0">
                                          <p:val>
                                            <p:strVal val="#ppt_h/10"/>
                                          </p:val>
                                        </p:tav>
                                        <p:tav tm="50000">
                                          <p:val>
                                            <p:strVal val="#ppt_h+.01"/>
                                          </p:val>
                                        </p:tav>
                                        <p:tav tm="100000">
                                          <p:val>
                                            <p:strVal val="#ppt_h"/>
                                          </p:val>
                                        </p:tav>
                                      </p:tavLst>
                                    </p:anim>
                                    <p:anim calcmode="lin" valueType="num">
                                      <p:cBhvr>
                                        <p:cTn id="105" dur="500" fill="hold"/>
                                        <p:tgtEl>
                                          <p:spTgt spid="49164"/>
                                        </p:tgtEl>
                                        <p:attrNameLst>
                                          <p:attrName>ppt_w</p:attrName>
                                        </p:attrNameLst>
                                      </p:cBhvr>
                                      <p:tavLst>
                                        <p:tav tm="0">
                                          <p:val>
                                            <p:strVal val="#ppt_w/10"/>
                                          </p:val>
                                        </p:tav>
                                        <p:tav tm="50000">
                                          <p:val>
                                            <p:strVal val="#ppt_w+.01"/>
                                          </p:val>
                                        </p:tav>
                                        <p:tav tm="100000">
                                          <p:val>
                                            <p:strVal val="#ppt_w"/>
                                          </p:val>
                                        </p:tav>
                                      </p:tavLst>
                                    </p:anim>
                                    <p:animEffect transition="in" filter="fade">
                                      <p:cBhvr>
                                        <p:cTn id="106" dur="500" tmFilter="0,0; .5, 1; 1, 1"/>
                                        <p:tgtEl>
                                          <p:spTgt spid="49164"/>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41" presetClass="entr" presetSubtype="0" fill="hold" grpId="0" nodeType="clickEffect">
                                  <p:stCondLst>
                                    <p:cond delay="0"/>
                                  </p:stCondLst>
                                  <p:iterate type="lt">
                                    <p:tmPct val="10000"/>
                                  </p:iterate>
                                  <p:childTnLst>
                                    <p:set>
                                      <p:cBhvr>
                                        <p:cTn id="110" dur="1" fill="hold">
                                          <p:stCondLst>
                                            <p:cond delay="0"/>
                                          </p:stCondLst>
                                        </p:cTn>
                                        <p:tgtEl>
                                          <p:spTgt spid="49165"/>
                                        </p:tgtEl>
                                        <p:attrNameLst>
                                          <p:attrName>style.visibility</p:attrName>
                                        </p:attrNameLst>
                                      </p:cBhvr>
                                      <p:to>
                                        <p:strVal val="visible"/>
                                      </p:to>
                                    </p:set>
                                    <p:anim calcmode="lin" valueType="num">
                                      <p:cBhvr>
                                        <p:cTn id="111" dur="500" fill="hold"/>
                                        <p:tgtEl>
                                          <p:spTgt spid="49165"/>
                                        </p:tgtEl>
                                        <p:attrNameLst>
                                          <p:attrName>ppt_x</p:attrName>
                                        </p:attrNameLst>
                                      </p:cBhvr>
                                      <p:tavLst>
                                        <p:tav tm="0">
                                          <p:val>
                                            <p:strVal val="#ppt_x"/>
                                          </p:val>
                                        </p:tav>
                                        <p:tav tm="50000">
                                          <p:val>
                                            <p:strVal val="#ppt_x+.1"/>
                                          </p:val>
                                        </p:tav>
                                        <p:tav tm="100000">
                                          <p:val>
                                            <p:strVal val="#ppt_x"/>
                                          </p:val>
                                        </p:tav>
                                      </p:tavLst>
                                    </p:anim>
                                    <p:anim calcmode="lin" valueType="num">
                                      <p:cBhvr>
                                        <p:cTn id="112" dur="500" fill="hold"/>
                                        <p:tgtEl>
                                          <p:spTgt spid="49165"/>
                                        </p:tgtEl>
                                        <p:attrNameLst>
                                          <p:attrName>ppt_y</p:attrName>
                                        </p:attrNameLst>
                                      </p:cBhvr>
                                      <p:tavLst>
                                        <p:tav tm="0">
                                          <p:val>
                                            <p:strVal val="#ppt_y"/>
                                          </p:val>
                                        </p:tav>
                                        <p:tav tm="100000">
                                          <p:val>
                                            <p:strVal val="#ppt_y"/>
                                          </p:val>
                                        </p:tav>
                                      </p:tavLst>
                                    </p:anim>
                                    <p:anim calcmode="lin" valueType="num">
                                      <p:cBhvr>
                                        <p:cTn id="113" dur="500" fill="hold"/>
                                        <p:tgtEl>
                                          <p:spTgt spid="49165"/>
                                        </p:tgtEl>
                                        <p:attrNameLst>
                                          <p:attrName>ppt_h</p:attrName>
                                        </p:attrNameLst>
                                      </p:cBhvr>
                                      <p:tavLst>
                                        <p:tav tm="0">
                                          <p:val>
                                            <p:strVal val="#ppt_h/10"/>
                                          </p:val>
                                        </p:tav>
                                        <p:tav tm="50000">
                                          <p:val>
                                            <p:strVal val="#ppt_h+.01"/>
                                          </p:val>
                                        </p:tav>
                                        <p:tav tm="100000">
                                          <p:val>
                                            <p:strVal val="#ppt_h"/>
                                          </p:val>
                                        </p:tav>
                                      </p:tavLst>
                                    </p:anim>
                                    <p:anim calcmode="lin" valueType="num">
                                      <p:cBhvr>
                                        <p:cTn id="114" dur="500" fill="hold"/>
                                        <p:tgtEl>
                                          <p:spTgt spid="49165"/>
                                        </p:tgtEl>
                                        <p:attrNameLst>
                                          <p:attrName>ppt_w</p:attrName>
                                        </p:attrNameLst>
                                      </p:cBhvr>
                                      <p:tavLst>
                                        <p:tav tm="0">
                                          <p:val>
                                            <p:strVal val="#ppt_w/10"/>
                                          </p:val>
                                        </p:tav>
                                        <p:tav tm="50000">
                                          <p:val>
                                            <p:strVal val="#ppt_w+.01"/>
                                          </p:val>
                                        </p:tav>
                                        <p:tav tm="100000">
                                          <p:val>
                                            <p:strVal val="#ppt_w"/>
                                          </p:val>
                                        </p:tav>
                                      </p:tavLst>
                                    </p:anim>
                                    <p:animEffect transition="in" filter="fade">
                                      <p:cBhvr>
                                        <p:cTn id="115" dur="500" tmFilter="0,0; .5, 1; 1, 1"/>
                                        <p:tgtEl>
                                          <p:spTgt spid="49165"/>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0" presetClass="entr" presetSubtype="0" fill="hold" grpId="0" nodeType="clickEffect">
                                  <p:stCondLst>
                                    <p:cond delay="0"/>
                                  </p:stCondLst>
                                  <p:childTnLst>
                                    <p:set>
                                      <p:cBhvr>
                                        <p:cTn id="119" dur="1" fill="hold">
                                          <p:stCondLst>
                                            <p:cond delay="0"/>
                                          </p:stCondLst>
                                        </p:cTn>
                                        <p:tgtEl>
                                          <p:spTgt spid="49166"/>
                                        </p:tgtEl>
                                        <p:attrNameLst>
                                          <p:attrName>style.visibility</p:attrName>
                                        </p:attrNameLst>
                                      </p:cBhvr>
                                      <p:to>
                                        <p:strVal val="visible"/>
                                      </p:to>
                                    </p:set>
                                    <p:animEffect transition="in" filter="wedge">
                                      <p:cBhvr>
                                        <p:cTn id="120" dur="2000"/>
                                        <p:tgtEl>
                                          <p:spTgt spid="49166"/>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41" presetClass="entr" presetSubtype="0" fill="hold" grpId="0" nodeType="clickEffect">
                                  <p:stCondLst>
                                    <p:cond delay="0"/>
                                  </p:stCondLst>
                                  <p:iterate type="lt">
                                    <p:tmPct val="10000"/>
                                  </p:iterate>
                                  <p:childTnLst>
                                    <p:set>
                                      <p:cBhvr>
                                        <p:cTn id="124" dur="1" fill="hold">
                                          <p:stCondLst>
                                            <p:cond delay="0"/>
                                          </p:stCondLst>
                                        </p:cTn>
                                        <p:tgtEl>
                                          <p:spTgt spid="49167"/>
                                        </p:tgtEl>
                                        <p:attrNameLst>
                                          <p:attrName>style.visibility</p:attrName>
                                        </p:attrNameLst>
                                      </p:cBhvr>
                                      <p:to>
                                        <p:strVal val="visible"/>
                                      </p:to>
                                    </p:set>
                                    <p:anim calcmode="lin" valueType="num">
                                      <p:cBhvr>
                                        <p:cTn id="125" dur="500" fill="hold"/>
                                        <p:tgtEl>
                                          <p:spTgt spid="49167"/>
                                        </p:tgtEl>
                                        <p:attrNameLst>
                                          <p:attrName>ppt_x</p:attrName>
                                        </p:attrNameLst>
                                      </p:cBhvr>
                                      <p:tavLst>
                                        <p:tav tm="0">
                                          <p:val>
                                            <p:strVal val="#ppt_x"/>
                                          </p:val>
                                        </p:tav>
                                        <p:tav tm="50000">
                                          <p:val>
                                            <p:strVal val="#ppt_x+.1"/>
                                          </p:val>
                                        </p:tav>
                                        <p:tav tm="100000">
                                          <p:val>
                                            <p:strVal val="#ppt_x"/>
                                          </p:val>
                                        </p:tav>
                                      </p:tavLst>
                                    </p:anim>
                                    <p:anim calcmode="lin" valueType="num">
                                      <p:cBhvr>
                                        <p:cTn id="126" dur="500" fill="hold"/>
                                        <p:tgtEl>
                                          <p:spTgt spid="49167"/>
                                        </p:tgtEl>
                                        <p:attrNameLst>
                                          <p:attrName>ppt_y</p:attrName>
                                        </p:attrNameLst>
                                      </p:cBhvr>
                                      <p:tavLst>
                                        <p:tav tm="0">
                                          <p:val>
                                            <p:strVal val="#ppt_y"/>
                                          </p:val>
                                        </p:tav>
                                        <p:tav tm="100000">
                                          <p:val>
                                            <p:strVal val="#ppt_y"/>
                                          </p:val>
                                        </p:tav>
                                      </p:tavLst>
                                    </p:anim>
                                    <p:anim calcmode="lin" valueType="num">
                                      <p:cBhvr>
                                        <p:cTn id="127" dur="500" fill="hold"/>
                                        <p:tgtEl>
                                          <p:spTgt spid="49167"/>
                                        </p:tgtEl>
                                        <p:attrNameLst>
                                          <p:attrName>ppt_h</p:attrName>
                                        </p:attrNameLst>
                                      </p:cBhvr>
                                      <p:tavLst>
                                        <p:tav tm="0">
                                          <p:val>
                                            <p:strVal val="#ppt_h/10"/>
                                          </p:val>
                                        </p:tav>
                                        <p:tav tm="50000">
                                          <p:val>
                                            <p:strVal val="#ppt_h+.01"/>
                                          </p:val>
                                        </p:tav>
                                        <p:tav tm="100000">
                                          <p:val>
                                            <p:strVal val="#ppt_h"/>
                                          </p:val>
                                        </p:tav>
                                      </p:tavLst>
                                    </p:anim>
                                    <p:anim calcmode="lin" valueType="num">
                                      <p:cBhvr>
                                        <p:cTn id="128" dur="500" fill="hold"/>
                                        <p:tgtEl>
                                          <p:spTgt spid="49167"/>
                                        </p:tgtEl>
                                        <p:attrNameLst>
                                          <p:attrName>ppt_w</p:attrName>
                                        </p:attrNameLst>
                                      </p:cBhvr>
                                      <p:tavLst>
                                        <p:tav tm="0">
                                          <p:val>
                                            <p:strVal val="#ppt_w/10"/>
                                          </p:val>
                                        </p:tav>
                                        <p:tav tm="50000">
                                          <p:val>
                                            <p:strVal val="#ppt_w+.01"/>
                                          </p:val>
                                        </p:tav>
                                        <p:tav tm="100000">
                                          <p:val>
                                            <p:strVal val="#ppt_w"/>
                                          </p:val>
                                        </p:tav>
                                      </p:tavLst>
                                    </p:anim>
                                    <p:animEffect transition="in" filter="fade">
                                      <p:cBhvr>
                                        <p:cTn id="129" dur="500" tmFilter="0,0; .5, 1; 1, 1"/>
                                        <p:tgtEl>
                                          <p:spTgt spid="49167"/>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41" presetClass="entr" presetSubtype="0" fill="hold" grpId="0" nodeType="clickEffect">
                                  <p:stCondLst>
                                    <p:cond delay="0"/>
                                  </p:stCondLst>
                                  <p:iterate type="lt">
                                    <p:tmPct val="10000"/>
                                  </p:iterate>
                                  <p:childTnLst>
                                    <p:set>
                                      <p:cBhvr>
                                        <p:cTn id="133" dur="1" fill="hold">
                                          <p:stCondLst>
                                            <p:cond delay="0"/>
                                          </p:stCondLst>
                                        </p:cTn>
                                        <p:tgtEl>
                                          <p:spTgt spid="49168"/>
                                        </p:tgtEl>
                                        <p:attrNameLst>
                                          <p:attrName>style.visibility</p:attrName>
                                        </p:attrNameLst>
                                      </p:cBhvr>
                                      <p:to>
                                        <p:strVal val="visible"/>
                                      </p:to>
                                    </p:set>
                                    <p:anim calcmode="lin" valueType="num">
                                      <p:cBhvr>
                                        <p:cTn id="134" dur="500" fill="hold"/>
                                        <p:tgtEl>
                                          <p:spTgt spid="49168"/>
                                        </p:tgtEl>
                                        <p:attrNameLst>
                                          <p:attrName>ppt_x</p:attrName>
                                        </p:attrNameLst>
                                      </p:cBhvr>
                                      <p:tavLst>
                                        <p:tav tm="0">
                                          <p:val>
                                            <p:strVal val="#ppt_x"/>
                                          </p:val>
                                        </p:tav>
                                        <p:tav tm="50000">
                                          <p:val>
                                            <p:strVal val="#ppt_x+.1"/>
                                          </p:val>
                                        </p:tav>
                                        <p:tav tm="100000">
                                          <p:val>
                                            <p:strVal val="#ppt_x"/>
                                          </p:val>
                                        </p:tav>
                                      </p:tavLst>
                                    </p:anim>
                                    <p:anim calcmode="lin" valueType="num">
                                      <p:cBhvr>
                                        <p:cTn id="135" dur="500" fill="hold"/>
                                        <p:tgtEl>
                                          <p:spTgt spid="49168"/>
                                        </p:tgtEl>
                                        <p:attrNameLst>
                                          <p:attrName>ppt_y</p:attrName>
                                        </p:attrNameLst>
                                      </p:cBhvr>
                                      <p:tavLst>
                                        <p:tav tm="0">
                                          <p:val>
                                            <p:strVal val="#ppt_y"/>
                                          </p:val>
                                        </p:tav>
                                        <p:tav tm="100000">
                                          <p:val>
                                            <p:strVal val="#ppt_y"/>
                                          </p:val>
                                        </p:tav>
                                      </p:tavLst>
                                    </p:anim>
                                    <p:anim calcmode="lin" valueType="num">
                                      <p:cBhvr>
                                        <p:cTn id="136" dur="500" fill="hold"/>
                                        <p:tgtEl>
                                          <p:spTgt spid="49168"/>
                                        </p:tgtEl>
                                        <p:attrNameLst>
                                          <p:attrName>ppt_h</p:attrName>
                                        </p:attrNameLst>
                                      </p:cBhvr>
                                      <p:tavLst>
                                        <p:tav tm="0">
                                          <p:val>
                                            <p:strVal val="#ppt_h/10"/>
                                          </p:val>
                                        </p:tav>
                                        <p:tav tm="50000">
                                          <p:val>
                                            <p:strVal val="#ppt_h+.01"/>
                                          </p:val>
                                        </p:tav>
                                        <p:tav tm="100000">
                                          <p:val>
                                            <p:strVal val="#ppt_h"/>
                                          </p:val>
                                        </p:tav>
                                      </p:tavLst>
                                    </p:anim>
                                    <p:anim calcmode="lin" valueType="num">
                                      <p:cBhvr>
                                        <p:cTn id="137" dur="500" fill="hold"/>
                                        <p:tgtEl>
                                          <p:spTgt spid="49168"/>
                                        </p:tgtEl>
                                        <p:attrNameLst>
                                          <p:attrName>ppt_w</p:attrName>
                                        </p:attrNameLst>
                                      </p:cBhvr>
                                      <p:tavLst>
                                        <p:tav tm="0">
                                          <p:val>
                                            <p:strVal val="#ppt_w/10"/>
                                          </p:val>
                                        </p:tav>
                                        <p:tav tm="50000">
                                          <p:val>
                                            <p:strVal val="#ppt_w+.01"/>
                                          </p:val>
                                        </p:tav>
                                        <p:tav tm="100000">
                                          <p:val>
                                            <p:strVal val="#ppt_w"/>
                                          </p:val>
                                        </p:tav>
                                      </p:tavLst>
                                    </p:anim>
                                    <p:animEffect transition="in" filter="fade">
                                      <p:cBhvr>
                                        <p:cTn id="138" dur="500" tmFilter="0,0; .5, 1; 1, 1"/>
                                        <p:tgtEl>
                                          <p:spTgt spid="49168"/>
                                        </p:tgtEl>
                                      </p:cBhvr>
                                    </p:animEffec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18" presetClass="entr" presetSubtype="6" fill="hold" grpId="0" nodeType="clickEffect">
                                  <p:stCondLst>
                                    <p:cond delay="0"/>
                                  </p:stCondLst>
                                  <p:childTnLst>
                                    <p:set>
                                      <p:cBhvr>
                                        <p:cTn id="142" dur="1" fill="hold">
                                          <p:stCondLst>
                                            <p:cond delay="0"/>
                                          </p:stCondLst>
                                        </p:cTn>
                                        <p:tgtEl>
                                          <p:spTgt spid="49169"/>
                                        </p:tgtEl>
                                        <p:attrNameLst>
                                          <p:attrName>style.visibility</p:attrName>
                                        </p:attrNameLst>
                                      </p:cBhvr>
                                      <p:to>
                                        <p:strVal val="visible"/>
                                      </p:to>
                                    </p:set>
                                    <p:animEffect transition="in" filter="strips(downRight)">
                                      <p:cBhvr>
                                        <p:cTn id="143" dur="500"/>
                                        <p:tgtEl>
                                          <p:spTgt spid="49169"/>
                                        </p:tgtEl>
                                      </p:cBhvr>
                                    </p:animEffec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20" presetClass="entr" presetSubtype="0" fill="hold" grpId="0" nodeType="clickEffect">
                                  <p:stCondLst>
                                    <p:cond delay="0"/>
                                  </p:stCondLst>
                                  <p:childTnLst>
                                    <p:set>
                                      <p:cBhvr>
                                        <p:cTn id="147" dur="1" fill="hold">
                                          <p:stCondLst>
                                            <p:cond delay="0"/>
                                          </p:stCondLst>
                                        </p:cTn>
                                        <p:tgtEl>
                                          <p:spTgt spid="49170"/>
                                        </p:tgtEl>
                                        <p:attrNameLst>
                                          <p:attrName>style.visibility</p:attrName>
                                        </p:attrNameLst>
                                      </p:cBhvr>
                                      <p:to>
                                        <p:strVal val="visible"/>
                                      </p:to>
                                    </p:set>
                                    <p:animEffect transition="in" filter="wedge">
                                      <p:cBhvr>
                                        <p:cTn id="148" dur="2000"/>
                                        <p:tgtEl>
                                          <p:spTgt spid="49170"/>
                                        </p:tgtEl>
                                      </p:cBhvr>
                                    </p:animEffec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25" presetClass="entr" presetSubtype="0" fill="hold" grpId="0" nodeType="clickEffect">
                                  <p:stCondLst>
                                    <p:cond delay="0"/>
                                  </p:stCondLst>
                                  <p:childTnLst>
                                    <p:set>
                                      <p:cBhvr>
                                        <p:cTn id="152" dur="1" fill="hold">
                                          <p:stCondLst>
                                            <p:cond delay="0"/>
                                          </p:stCondLst>
                                        </p:cTn>
                                        <p:tgtEl>
                                          <p:spTgt spid="49171"/>
                                        </p:tgtEl>
                                        <p:attrNameLst>
                                          <p:attrName>style.visibility</p:attrName>
                                        </p:attrNameLst>
                                      </p:cBhvr>
                                      <p:to>
                                        <p:strVal val="visible"/>
                                      </p:to>
                                    </p:set>
                                    <p:anim calcmode="lin" valueType="num">
                                      <p:cBhvr>
                                        <p:cTn id="153" dur="500" decel="50000" fill="hold">
                                          <p:stCondLst>
                                            <p:cond delay="0"/>
                                          </p:stCondLst>
                                        </p:cTn>
                                        <p:tgtEl>
                                          <p:spTgt spid="49171"/>
                                        </p:tgtEl>
                                        <p:attrNameLst>
                                          <p:attrName>style.rotation</p:attrName>
                                        </p:attrNameLst>
                                      </p:cBhvr>
                                      <p:tavLst>
                                        <p:tav tm="0">
                                          <p:val>
                                            <p:fltVal val="-90"/>
                                          </p:val>
                                        </p:tav>
                                        <p:tav tm="100000">
                                          <p:val>
                                            <p:fltVal val="0"/>
                                          </p:val>
                                        </p:tav>
                                      </p:tavLst>
                                    </p:anim>
                                    <p:anim calcmode="lin" valueType="num">
                                      <p:cBhvr>
                                        <p:cTn id="154" dur="500" decel="50000" fill="hold">
                                          <p:stCondLst>
                                            <p:cond delay="0"/>
                                          </p:stCondLst>
                                        </p:cTn>
                                        <p:tgtEl>
                                          <p:spTgt spid="49171"/>
                                        </p:tgtEl>
                                        <p:attrNameLst>
                                          <p:attrName>ppt_w</p:attrName>
                                        </p:attrNameLst>
                                      </p:cBhvr>
                                      <p:tavLst>
                                        <p:tav tm="0">
                                          <p:val>
                                            <p:strVal val="#ppt_w"/>
                                          </p:val>
                                        </p:tav>
                                        <p:tav tm="100000">
                                          <p:val>
                                            <p:strVal val="#ppt_w*.05"/>
                                          </p:val>
                                        </p:tav>
                                      </p:tavLst>
                                    </p:anim>
                                    <p:anim calcmode="lin" valueType="num">
                                      <p:cBhvr>
                                        <p:cTn id="155" dur="500" accel="50000" fill="hold">
                                          <p:stCondLst>
                                            <p:cond delay="500"/>
                                          </p:stCondLst>
                                        </p:cTn>
                                        <p:tgtEl>
                                          <p:spTgt spid="49171"/>
                                        </p:tgtEl>
                                        <p:attrNameLst>
                                          <p:attrName>ppt_w</p:attrName>
                                        </p:attrNameLst>
                                      </p:cBhvr>
                                      <p:tavLst>
                                        <p:tav tm="0">
                                          <p:val>
                                            <p:strVal val="#ppt_w*.05"/>
                                          </p:val>
                                        </p:tav>
                                        <p:tav tm="100000">
                                          <p:val>
                                            <p:strVal val="#ppt_w"/>
                                          </p:val>
                                        </p:tav>
                                      </p:tavLst>
                                    </p:anim>
                                    <p:anim calcmode="lin" valueType="num">
                                      <p:cBhvr>
                                        <p:cTn id="156" dur="1000" fill="hold"/>
                                        <p:tgtEl>
                                          <p:spTgt spid="49171"/>
                                        </p:tgtEl>
                                        <p:attrNameLst>
                                          <p:attrName>ppt_h</p:attrName>
                                        </p:attrNameLst>
                                      </p:cBhvr>
                                      <p:tavLst>
                                        <p:tav tm="0">
                                          <p:val>
                                            <p:strVal val="#ppt_h"/>
                                          </p:val>
                                        </p:tav>
                                        <p:tav tm="100000">
                                          <p:val>
                                            <p:strVal val="#ppt_h"/>
                                          </p:val>
                                        </p:tav>
                                      </p:tavLst>
                                    </p:anim>
                                    <p:anim calcmode="lin" valueType="num">
                                      <p:cBhvr>
                                        <p:cTn id="157" dur="500" decel="50000" fill="hold">
                                          <p:stCondLst>
                                            <p:cond delay="0"/>
                                          </p:stCondLst>
                                        </p:cTn>
                                        <p:tgtEl>
                                          <p:spTgt spid="49171"/>
                                        </p:tgtEl>
                                        <p:attrNameLst>
                                          <p:attrName>ppt_x</p:attrName>
                                        </p:attrNameLst>
                                      </p:cBhvr>
                                      <p:tavLst>
                                        <p:tav tm="0">
                                          <p:val>
                                            <p:strVal val="#ppt_x+.4"/>
                                          </p:val>
                                        </p:tav>
                                        <p:tav tm="100000">
                                          <p:val>
                                            <p:strVal val="#ppt_x"/>
                                          </p:val>
                                        </p:tav>
                                      </p:tavLst>
                                    </p:anim>
                                    <p:anim calcmode="lin" valueType="num">
                                      <p:cBhvr>
                                        <p:cTn id="158" dur="500" decel="50000" fill="hold">
                                          <p:stCondLst>
                                            <p:cond delay="0"/>
                                          </p:stCondLst>
                                        </p:cTn>
                                        <p:tgtEl>
                                          <p:spTgt spid="49171"/>
                                        </p:tgtEl>
                                        <p:attrNameLst>
                                          <p:attrName>ppt_y</p:attrName>
                                        </p:attrNameLst>
                                      </p:cBhvr>
                                      <p:tavLst>
                                        <p:tav tm="0">
                                          <p:val>
                                            <p:strVal val="#ppt_y-.2"/>
                                          </p:val>
                                        </p:tav>
                                        <p:tav tm="100000">
                                          <p:val>
                                            <p:strVal val="#ppt_y+.1"/>
                                          </p:val>
                                        </p:tav>
                                      </p:tavLst>
                                    </p:anim>
                                    <p:anim calcmode="lin" valueType="num">
                                      <p:cBhvr>
                                        <p:cTn id="159" dur="500" accel="50000" fill="hold">
                                          <p:stCondLst>
                                            <p:cond delay="500"/>
                                          </p:stCondLst>
                                        </p:cTn>
                                        <p:tgtEl>
                                          <p:spTgt spid="49171"/>
                                        </p:tgtEl>
                                        <p:attrNameLst>
                                          <p:attrName>ppt_y</p:attrName>
                                        </p:attrNameLst>
                                      </p:cBhvr>
                                      <p:tavLst>
                                        <p:tav tm="0">
                                          <p:val>
                                            <p:strVal val="#ppt_y+.1"/>
                                          </p:val>
                                        </p:tav>
                                        <p:tav tm="100000">
                                          <p:val>
                                            <p:strVal val="#ppt_y"/>
                                          </p:val>
                                        </p:tav>
                                      </p:tavLst>
                                    </p:anim>
                                    <p:animEffect transition="in" filter="fade">
                                      <p:cBhvr>
                                        <p:cTn id="160" dur="1000" decel="50000">
                                          <p:stCondLst>
                                            <p:cond delay="0"/>
                                          </p:stCondLst>
                                        </p:cTn>
                                        <p:tgtEl>
                                          <p:spTgt spid="49171"/>
                                        </p:tgtEl>
                                      </p:cBhvr>
                                    </p:animEffect>
                                  </p:childTnLst>
                                </p:cTn>
                              </p:par>
                            </p:childTnLst>
                          </p:cTn>
                        </p:par>
                      </p:childTnLst>
                    </p:cTn>
                  </p:par>
                  <p:par>
                    <p:cTn id="161" fill="hold" nodeType="clickPar">
                      <p:stCondLst>
                        <p:cond delay="indefinite"/>
                      </p:stCondLst>
                      <p:childTnLst>
                        <p:par>
                          <p:cTn id="162" fill="hold" nodeType="withGroup">
                            <p:stCondLst>
                              <p:cond delay="0"/>
                            </p:stCondLst>
                            <p:childTnLst>
                              <p:par>
                                <p:cTn id="163" presetID="8" presetClass="entr" presetSubtype="16" fill="hold" grpId="0" nodeType="clickEffect">
                                  <p:stCondLst>
                                    <p:cond delay="0"/>
                                  </p:stCondLst>
                                  <p:childTnLst>
                                    <p:set>
                                      <p:cBhvr>
                                        <p:cTn id="164" dur="1" fill="hold">
                                          <p:stCondLst>
                                            <p:cond delay="0"/>
                                          </p:stCondLst>
                                        </p:cTn>
                                        <p:tgtEl>
                                          <p:spTgt spid="49172"/>
                                        </p:tgtEl>
                                        <p:attrNameLst>
                                          <p:attrName>style.visibility</p:attrName>
                                        </p:attrNameLst>
                                      </p:cBhvr>
                                      <p:to>
                                        <p:strVal val="visible"/>
                                      </p:to>
                                    </p:set>
                                    <p:animEffect transition="in" filter="diamond(in)">
                                      <p:cBhvr>
                                        <p:cTn id="165" dur="2000"/>
                                        <p:tgtEl>
                                          <p:spTgt spid="49172"/>
                                        </p:tgtEl>
                                      </p:cBhvr>
                                    </p:animEffect>
                                  </p:childTnLst>
                                </p:cTn>
                              </p:par>
                            </p:childTnLst>
                          </p:cTn>
                        </p:par>
                      </p:childTnLst>
                    </p:cTn>
                  </p:par>
                  <p:par>
                    <p:cTn id="166" fill="hold" nodeType="clickPar">
                      <p:stCondLst>
                        <p:cond delay="indefinite"/>
                      </p:stCondLst>
                      <p:childTnLst>
                        <p:par>
                          <p:cTn id="167" fill="hold" nodeType="withGroup">
                            <p:stCondLst>
                              <p:cond delay="0"/>
                            </p:stCondLst>
                            <p:childTnLst>
                              <p:par>
                                <p:cTn id="168" presetID="35" presetClass="entr" presetSubtype="0" fill="hold" grpId="0" nodeType="clickEffect">
                                  <p:stCondLst>
                                    <p:cond delay="0"/>
                                  </p:stCondLst>
                                  <p:childTnLst>
                                    <p:set>
                                      <p:cBhvr>
                                        <p:cTn id="169" dur="1" fill="hold">
                                          <p:stCondLst>
                                            <p:cond delay="0"/>
                                          </p:stCondLst>
                                        </p:cTn>
                                        <p:tgtEl>
                                          <p:spTgt spid="49173"/>
                                        </p:tgtEl>
                                        <p:attrNameLst>
                                          <p:attrName>style.visibility</p:attrName>
                                        </p:attrNameLst>
                                      </p:cBhvr>
                                      <p:to>
                                        <p:strVal val="visible"/>
                                      </p:to>
                                    </p:set>
                                    <p:animEffect transition="in" filter="fade">
                                      <p:cBhvr>
                                        <p:cTn id="170" dur="2000"/>
                                        <p:tgtEl>
                                          <p:spTgt spid="49173"/>
                                        </p:tgtEl>
                                      </p:cBhvr>
                                    </p:animEffect>
                                    <p:anim calcmode="lin" valueType="num">
                                      <p:cBhvr>
                                        <p:cTn id="171" dur="2000" fill="hold"/>
                                        <p:tgtEl>
                                          <p:spTgt spid="49173"/>
                                        </p:tgtEl>
                                        <p:attrNameLst>
                                          <p:attrName>style.rotation</p:attrName>
                                        </p:attrNameLst>
                                      </p:cBhvr>
                                      <p:tavLst>
                                        <p:tav tm="0">
                                          <p:val>
                                            <p:fltVal val="720"/>
                                          </p:val>
                                        </p:tav>
                                        <p:tav tm="100000">
                                          <p:val>
                                            <p:fltVal val="0"/>
                                          </p:val>
                                        </p:tav>
                                      </p:tavLst>
                                    </p:anim>
                                    <p:anim calcmode="lin" valueType="num">
                                      <p:cBhvr>
                                        <p:cTn id="172" dur="2000" fill="hold"/>
                                        <p:tgtEl>
                                          <p:spTgt spid="49173"/>
                                        </p:tgtEl>
                                        <p:attrNameLst>
                                          <p:attrName>ppt_h</p:attrName>
                                        </p:attrNameLst>
                                      </p:cBhvr>
                                      <p:tavLst>
                                        <p:tav tm="0">
                                          <p:val>
                                            <p:fltVal val="0"/>
                                          </p:val>
                                        </p:tav>
                                        <p:tav tm="100000">
                                          <p:val>
                                            <p:strVal val="#ppt_h"/>
                                          </p:val>
                                        </p:tav>
                                      </p:tavLst>
                                    </p:anim>
                                    <p:anim calcmode="lin" valueType="num">
                                      <p:cBhvr>
                                        <p:cTn id="173" dur="2000" fill="hold"/>
                                        <p:tgtEl>
                                          <p:spTgt spid="49173"/>
                                        </p:tgtEl>
                                        <p:attrNameLst>
                                          <p:attrName>ppt_w</p:attrName>
                                        </p:attrNameLst>
                                      </p:cBhvr>
                                      <p:tavLst>
                                        <p:tav tm="0">
                                          <p:val>
                                            <p:fltVal val="0"/>
                                          </p:val>
                                        </p:tav>
                                        <p:tav tm="100000">
                                          <p:val>
                                            <p:strVal val="#ppt_w"/>
                                          </p:val>
                                        </p:tav>
                                      </p:tavLst>
                                    </p:anim>
                                  </p:childTnLst>
                                </p:cTn>
                              </p:par>
                            </p:childTnLst>
                          </p:cTn>
                        </p:par>
                      </p:childTnLst>
                    </p:cTn>
                  </p:par>
                  <p:par>
                    <p:cTn id="174" fill="hold" nodeType="clickPar">
                      <p:stCondLst>
                        <p:cond delay="indefinite"/>
                      </p:stCondLst>
                      <p:childTnLst>
                        <p:par>
                          <p:cTn id="175" fill="hold" nodeType="withGroup">
                            <p:stCondLst>
                              <p:cond delay="0"/>
                            </p:stCondLst>
                            <p:childTnLst>
                              <p:par>
                                <p:cTn id="176" presetID="13" presetClass="entr" presetSubtype="16" fill="hold" grpId="0" nodeType="clickEffect">
                                  <p:stCondLst>
                                    <p:cond delay="0"/>
                                  </p:stCondLst>
                                  <p:childTnLst>
                                    <p:set>
                                      <p:cBhvr>
                                        <p:cTn id="177" dur="1" fill="hold">
                                          <p:stCondLst>
                                            <p:cond delay="0"/>
                                          </p:stCondLst>
                                        </p:cTn>
                                        <p:tgtEl>
                                          <p:spTgt spid="49174"/>
                                        </p:tgtEl>
                                        <p:attrNameLst>
                                          <p:attrName>style.visibility</p:attrName>
                                        </p:attrNameLst>
                                      </p:cBhvr>
                                      <p:to>
                                        <p:strVal val="visible"/>
                                      </p:to>
                                    </p:set>
                                    <p:animEffect transition="in" filter="plus(in)">
                                      <p:cBhvr>
                                        <p:cTn id="178" dur="2000"/>
                                        <p:tgtEl>
                                          <p:spTgt spid="49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49155" grpId="0"/>
      <p:bldP spid="49155" grpId="1"/>
      <p:bldP spid="49155" grpId="2"/>
      <p:bldP spid="49156" grpId="0"/>
      <p:bldP spid="49157" grpId="0"/>
      <p:bldP spid="49158" grpId="0"/>
      <p:bldP spid="49159" grpId="0"/>
      <p:bldP spid="49160" grpId="0"/>
      <p:bldP spid="49161" grpId="0"/>
      <p:bldP spid="49162" grpId="0"/>
      <p:bldP spid="49163" grpId="0"/>
      <p:bldP spid="49164" grpId="0"/>
      <p:bldP spid="49165" grpId="0"/>
      <p:bldP spid="49166" grpId="0"/>
      <p:bldP spid="49167" grpId="0"/>
      <p:bldP spid="49168" grpId="0"/>
      <p:bldP spid="49169" grpId="0"/>
      <p:bldP spid="49170" grpId="0"/>
      <p:bldP spid="49171" grpId="0"/>
      <p:bldP spid="49172" grpId="0"/>
      <p:bldP spid="49173" grpId="0"/>
      <p:bldP spid="4917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4294967295"/>
          </p:nvPr>
        </p:nvSpPr>
        <p:spPr>
          <a:xfrm>
            <a:off x="457200" y="6245225"/>
            <a:ext cx="2133600" cy="476250"/>
          </a:xfrm>
          <a:prstGeom prst="rect">
            <a:avLst/>
          </a:prstGeom>
        </p:spPr>
        <p:txBody>
          <a:bodyPr/>
          <a:lstStyle/>
          <a:p>
            <a:fld id="{1D9012C9-9453-4FE3-B05D-CD76F1C54A29}" type="datetime1">
              <a:rPr lang="en-US" altLang="en-US"/>
              <a:pPr/>
              <a:t>5/15/2017</a:t>
            </a:fld>
            <a:endParaRPr lang="en-US" altLang="en-US"/>
          </a:p>
        </p:txBody>
      </p:sp>
      <p:sp>
        <p:nvSpPr>
          <p:cNvPr id="12" name="Slide Number Placeholder 5"/>
          <p:cNvSpPr>
            <a:spLocks noGrp="1"/>
          </p:cNvSpPr>
          <p:nvPr>
            <p:ph type="sldNum" sz="quarter" idx="4294967295"/>
          </p:nvPr>
        </p:nvSpPr>
        <p:spPr>
          <a:xfrm>
            <a:off x="6553200" y="6245225"/>
            <a:ext cx="2133600" cy="476250"/>
          </a:xfrm>
          <a:prstGeom prst="rect">
            <a:avLst/>
          </a:prstGeom>
        </p:spPr>
        <p:txBody>
          <a:bodyPr/>
          <a:lstStyle/>
          <a:p>
            <a:fld id="{740E42F8-66DF-49FE-809D-7DFC7F48A142}" type="slidenum">
              <a:rPr lang="en-US" altLang="en-US"/>
              <a:pPr/>
              <a:t>21</a:t>
            </a:fld>
            <a:endParaRPr lang="en-US" altLang="en-US"/>
          </a:p>
        </p:txBody>
      </p:sp>
      <p:sp>
        <p:nvSpPr>
          <p:cNvPr id="48130" name="Rectangle 2"/>
          <p:cNvSpPr>
            <a:spLocks noChangeArrowheads="1"/>
          </p:cNvSpPr>
          <p:nvPr/>
        </p:nvSpPr>
        <p:spPr bwMode="auto">
          <a:xfrm>
            <a:off x="107950" y="260350"/>
            <a:ext cx="15732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228600" algn="l"/>
              </a:tabLst>
              <a:defRPr>
                <a:solidFill>
                  <a:schemeClr val="tx1"/>
                </a:solidFill>
                <a:latin typeface="Arial" panose="020B0604020202020204" pitchFamily="34" charset="0"/>
              </a:defRPr>
            </a:lvl1pPr>
            <a:lvl2pPr>
              <a:tabLst>
                <a:tab pos="228600" algn="l"/>
              </a:tabLst>
              <a:defRPr>
                <a:solidFill>
                  <a:schemeClr val="tx1"/>
                </a:solidFill>
                <a:latin typeface="Arial" panose="020B0604020202020204" pitchFamily="34" charset="0"/>
              </a:defRPr>
            </a:lvl2pPr>
            <a:lvl3pPr>
              <a:tabLst>
                <a:tab pos="228600" algn="l"/>
              </a:tabLst>
              <a:defRPr>
                <a:solidFill>
                  <a:schemeClr val="tx1"/>
                </a:solidFill>
                <a:latin typeface="Arial" panose="020B0604020202020204" pitchFamily="34" charset="0"/>
              </a:defRPr>
            </a:lvl3pPr>
            <a:lvl4pPr>
              <a:tabLst>
                <a:tab pos="228600" algn="l"/>
              </a:tabLst>
              <a:defRPr>
                <a:solidFill>
                  <a:schemeClr val="tx1"/>
                </a:solidFill>
                <a:latin typeface="Arial" panose="020B0604020202020204" pitchFamily="34" charset="0"/>
              </a:defRPr>
            </a:lvl4pPr>
            <a:lvl5pPr>
              <a:tabLst>
                <a:tab pos="228600" algn="l"/>
              </a:tabLst>
              <a:defRPr>
                <a:solidFill>
                  <a:schemeClr val="tx1"/>
                </a:solidFill>
                <a:latin typeface="Arial" panose="020B0604020202020204" pitchFamily="34" charset="0"/>
              </a:defRPr>
            </a:lvl5pPr>
            <a:lvl6pPr fontAlgn="base">
              <a:spcBef>
                <a:spcPct val="0"/>
              </a:spcBef>
              <a:spcAft>
                <a:spcPct val="0"/>
              </a:spcAft>
              <a:tabLst>
                <a:tab pos="228600" algn="l"/>
              </a:tabLst>
              <a:defRPr>
                <a:solidFill>
                  <a:schemeClr val="tx1"/>
                </a:solidFill>
                <a:latin typeface="Arial" panose="020B0604020202020204" pitchFamily="34" charset="0"/>
              </a:defRPr>
            </a:lvl6pPr>
            <a:lvl7pPr fontAlgn="base">
              <a:spcBef>
                <a:spcPct val="0"/>
              </a:spcBef>
              <a:spcAft>
                <a:spcPct val="0"/>
              </a:spcAft>
              <a:tabLst>
                <a:tab pos="228600" algn="l"/>
              </a:tabLst>
              <a:defRPr>
                <a:solidFill>
                  <a:schemeClr val="tx1"/>
                </a:solidFill>
                <a:latin typeface="Arial" panose="020B0604020202020204" pitchFamily="34" charset="0"/>
              </a:defRPr>
            </a:lvl7pPr>
            <a:lvl8pPr fontAlgn="base">
              <a:spcBef>
                <a:spcPct val="0"/>
              </a:spcBef>
              <a:spcAft>
                <a:spcPct val="0"/>
              </a:spcAft>
              <a:tabLst>
                <a:tab pos="228600" algn="l"/>
              </a:tabLst>
              <a:defRPr>
                <a:solidFill>
                  <a:schemeClr val="tx1"/>
                </a:solidFill>
                <a:latin typeface="Arial" panose="020B0604020202020204" pitchFamily="34" charset="0"/>
              </a:defRPr>
            </a:lvl8pPr>
            <a:lvl9pPr fontAlgn="base">
              <a:spcBef>
                <a:spcPct val="0"/>
              </a:spcBef>
              <a:spcAft>
                <a:spcPct val="0"/>
              </a:spcAft>
              <a:tabLst>
                <a:tab pos="228600" algn="l"/>
              </a:tabLst>
              <a:defRPr>
                <a:solidFill>
                  <a:schemeClr val="tx1"/>
                </a:solidFill>
                <a:latin typeface="Arial" panose="020B0604020202020204" pitchFamily="34" charset="0"/>
              </a:defRPr>
            </a:lvl9pPr>
          </a:lstStyle>
          <a:p>
            <a:pPr algn="just"/>
            <a:r>
              <a:rPr lang="id-ID" altLang="en-US">
                <a:latin typeface="Verdana" panose="020B0604030504040204" pitchFamily="34" charset="0"/>
              </a:rPr>
              <a:t>3.  </a:t>
            </a:r>
            <a:r>
              <a:rPr lang="en-US" altLang="en-US">
                <a:latin typeface="Verdana" panose="020B0604030504040204" pitchFamily="34" charset="0"/>
              </a:rPr>
              <a:t>Complex</a:t>
            </a:r>
          </a:p>
        </p:txBody>
      </p:sp>
      <p:sp>
        <p:nvSpPr>
          <p:cNvPr id="48131" name="Rectangle 3"/>
          <p:cNvSpPr>
            <a:spLocks noChangeArrowheads="1"/>
          </p:cNvSpPr>
          <p:nvPr/>
        </p:nvSpPr>
        <p:spPr bwMode="auto">
          <a:xfrm>
            <a:off x="539750" y="692150"/>
            <a:ext cx="75072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latin typeface="Verdana" panose="020B0604030504040204" pitchFamily="34" charset="0"/>
              </a:rPr>
              <a:t>Data tipe complex atau complex*8 adalah sepasang bilangan real presisi tunggal </a:t>
            </a:r>
          </a:p>
        </p:txBody>
      </p:sp>
      <p:sp>
        <p:nvSpPr>
          <p:cNvPr id="48132" name="Rectangle 4"/>
          <p:cNvSpPr>
            <a:spLocks noChangeArrowheads="1"/>
          </p:cNvSpPr>
          <p:nvPr/>
        </p:nvSpPr>
        <p:spPr bwMode="auto">
          <a:xfrm>
            <a:off x="539750" y="1125538"/>
            <a:ext cx="73009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latin typeface="Verdana" panose="020B0604030504040204" pitchFamily="34" charset="0"/>
              </a:rPr>
              <a:t>Double complex atau complex*16 adalah sepasang bilangan real presisi ganda </a:t>
            </a:r>
          </a:p>
        </p:txBody>
      </p:sp>
      <p:sp>
        <p:nvSpPr>
          <p:cNvPr id="48133" name="Rectangle 5"/>
          <p:cNvSpPr>
            <a:spLocks noChangeArrowheads="1"/>
          </p:cNvSpPr>
          <p:nvPr/>
        </p:nvSpPr>
        <p:spPr bwMode="auto">
          <a:xfrm>
            <a:off x="539750" y="1557338"/>
            <a:ext cx="5464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latin typeface="Verdana" panose="020B0604030504040204" pitchFamily="34" charset="0"/>
              </a:rPr>
              <a:t>Penulisan bilangan complex dilaksanakan sebagai berikut: </a:t>
            </a:r>
          </a:p>
        </p:txBody>
      </p:sp>
      <p:sp>
        <p:nvSpPr>
          <p:cNvPr id="48134" name="Rectangle 6"/>
          <p:cNvSpPr>
            <a:spLocks noChangeArrowheads="1"/>
          </p:cNvSpPr>
          <p:nvPr/>
        </p:nvSpPr>
        <p:spPr bwMode="auto">
          <a:xfrm>
            <a:off x="1619250" y="1989138"/>
            <a:ext cx="30575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a:latin typeface="Verdana" panose="020B0604030504040204" pitchFamily="34" charset="0"/>
              </a:rPr>
              <a:t>[[tanda]](real,imaginer) </a:t>
            </a:r>
          </a:p>
        </p:txBody>
      </p:sp>
      <p:sp>
        <p:nvSpPr>
          <p:cNvPr id="48135" name="Rectangle 7"/>
          <p:cNvSpPr>
            <a:spLocks noChangeArrowheads="1"/>
          </p:cNvSpPr>
          <p:nvPr/>
        </p:nvSpPr>
        <p:spPr bwMode="auto">
          <a:xfrm>
            <a:off x="107950" y="2846388"/>
            <a:ext cx="1365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228600" algn="l"/>
              </a:tabLst>
              <a:defRPr>
                <a:solidFill>
                  <a:schemeClr val="tx1"/>
                </a:solidFill>
                <a:latin typeface="Arial" panose="020B0604020202020204" pitchFamily="34" charset="0"/>
              </a:defRPr>
            </a:lvl1pPr>
            <a:lvl2pPr>
              <a:tabLst>
                <a:tab pos="228600" algn="l"/>
              </a:tabLst>
              <a:defRPr>
                <a:solidFill>
                  <a:schemeClr val="tx1"/>
                </a:solidFill>
                <a:latin typeface="Arial" panose="020B0604020202020204" pitchFamily="34" charset="0"/>
              </a:defRPr>
            </a:lvl2pPr>
            <a:lvl3pPr>
              <a:tabLst>
                <a:tab pos="228600" algn="l"/>
              </a:tabLst>
              <a:defRPr>
                <a:solidFill>
                  <a:schemeClr val="tx1"/>
                </a:solidFill>
                <a:latin typeface="Arial" panose="020B0604020202020204" pitchFamily="34" charset="0"/>
              </a:defRPr>
            </a:lvl3pPr>
            <a:lvl4pPr>
              <a:tabLst>
                <a:tab pos="228600" algn="l"/>
              </a:tabLst>
              <a:defRPr>
                <a:solidFill>
                  <a:schemeClr val="tx1"/>
                </a:solidFill>
                <a:latin typeface="Arial" panose="020B0604020202020204" pitchFamily="34" charset="0"/>
              </a:defRPr>
            </a:lvl4pPr>
            <a:lvl5pPr>
              <a:tabLst>
                <a:tab pos="228600" algn="l"/>
              </a:tabLst>
              <a:defRPr>
                <a:solidFill>
                  <a:schemeClr val="tx1"/>
                </a:solidFill>
                <a:latin typeface="Arial" panose="020B0604020202020204" pitchFamily="34" charset="0"/>
              </a:defRPr>
            </a:lvl5pPr>
            <a:lvl6pPr fontAlgn="base">
              <a:spcBef>
                <a:spcPct val="0"/>
              </a:spcBef>
              <a:spcAft>
                <a:spcPct val="0"/>
              </a:spcAft>
              <a:tabLst>
                <a:tab pos="228600" algn="l"/>
              </a:tabLst>
              <a:defRPr>
                <a:solidFill>
                  <a:schemeClr val="tx1"/>
                </a:solidFill>
                <a:latin typeface="Arial" panose="020B0604020202020204" pitchFamily="34" charset="0"/>
              </a:defRPr>
            </a:lvl6pPr>
            <a:lvl7pPr fontAlgn="base">
              <a:spcBef>
                <a:spcPct val="0"/>
              </a:spcBef>
              <a:spcAft>
                <a:spcPct val="0"/>
              </a:spcAft>
              <a:tabLst>
                <a:tab pos="228600" algn="l"/>
              </a:tabLst>
              <a:defRPr>
                <a:solidFill>
                  <a:schemeClr val="tx1"/>
                </a:solidFill>
                <a:latin typeface="Arial" panose="020B0604020202020204" pitchFamily="34" charset="0"/>
              </a:defRPr>
            </a:lvl7pPr>
            <a:lvl8pPr fontAlgn="base">
              <a:spcBef>
                <a:spcPct val="0"/>
              </a:spcBef>
              <a:spcAft>
                <a:spcPct val="0"/>
              </a:spcAft>
              <a:tabLst>
                <a:tab pos="228600" algn="l"/>
              </a:tabLst>
              <a:defRPr>
                <a:solidFill>
                  <a:schemeClr val="tx1"/>
                </a:solidFill>
                <a:latin typeface="Arial" panose="020B0604020202020204" pitchFamily="34" charset="0"/>
              </a:defRPr>
            </a:lvl8pPr>
            <a:lvl9pPr fontAlgn="base">
              <a:spcBef>
                <a:spcPct val="0"/>
              </a:spcBef>
              <a:spcAft>
                <a:spcPct val="0"/>
              </a:spcAft>
              <a:tabLst>
                <a:tab pos="228600" algn="l"/>
              </a:tabLst>
              <a:defRPr>
                <a:solidFill>
                  <a:schemeClr val="tx1"/>
                </a:solidFill>
                <a:latin typeface="Arial" panose="020B0604020202020204" pitchFamily="34" charset="0"/>
              </a:defRPr>
            </a:lvl9pPr>
          </a:lstStyle>
          <a:p>
            <a:pPr algn="just"/>
            <a:r>
              <a:rPr lang="id-ID" altLang="en-US">
                <a:latin typeface="Verdana" panose="020B0604030504040204" pitchFamily="34" charset="0"/>
              </a:rPr>
              <a:t>4.  </a:t>
            </a:r>
            <a:r>
              <a:rPr lang="en-US" altLang="en-US">
                <a:latin typeface="Verdana" panose="020B0604030504040204" pitchFamily="34" charset="0"/>
              </a:rPr>
              <a:t>Logical</a:t>
            </a:r>
          </a:p>
        </p:txBody>
      </p:sp>
      <p:sp>
        <p:nvSpPr>
          <p:cNvPr id="48136" name="Rectangle 8"/>
          <p:cNvSpPr>
            <a:spLocks noChangeArrowheads="1"/>
          </p:cNvSpPr>
          <p:nvPr/>
        </p:nvSpPr>
        <p:spPr bwMode="auto">
          <a:xfrm>
            <a:off x="538163" y="3278188"/>
            <a:ext cx="7346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ES_tradnl" altLang="en-US" sz="1400">
                <a:latin typeface="Verdana" panose="020B0604030504040204" pitchFamily="34" charset="0"/>
              </a:rPr>
              <a:t>Data tipe logical, terdiri dari dua harga logical, yaitu:</a:t>
            </a:r>
            <a:r>
              <a:rPr lang="es-ES_tradnl" altLang="en-US">
                <a:latin typeface="Verdana" panose="020B0604030504040204" pitchFamily="34" charset="0"/>
              </a:rPr>
              <a:t> </a:t>
            </a:r>
            <a:r>
              <a:rPr lang="es-ES_tradnl" altLang="en-US" b="1">
                <a:latin typeface="Verdana" panose="020B0604030504040204" pitchFamily="34" charset="0"/>
              </a:rPr>
              <a:t>.</a:t>
            </a:r>
            <a:r>
              <a:rPr lang="es-ES_tradnl" altLang="en-US">
                <a:latin typeface="Verdana" panose="020B0604030504040204" pitchFamily="34" charset="0"/>
              </a:rPr>
              <a:t>TRUE</a:t>
            </a:r>
            <a:r>
              <a:rPr lang="es-ES_tradnl" altLang="en-US" b="1">
                <a:latin typeface="Verdana" panose="020B0604030504040204" pitchFamily="34" charset="0"/>
              </a:rPr>
              <a:t>.</a:t>
            </a:r>
            <a:r>
              <a:rPr lang="es-ES_tradnl" altLang="en-US">
                <a:latin typeface="Verdana" panose="020B0604030504040204" pitchFamily="34" charset="0"/>
              </a:rPr>
              <a:t> dan </a:t>
            </a:r>
            <a:r>
              <a:rPr lang="es-ES_tradnl" altLang="en-US" b="1">
                <a:latin typeface="Verdana" panose="020B0604030504040204" pitchFamily="34" charset="0"/>
              </a:rPr>
              <a:t>.</a:t>
            </a:r>
            <a:r>
              <a:rPr lang="es-ES_tradnl" altLang="en-US">
                <a:latin typeface="Verdana" panose="020B0604030504040204" pitchFamily="34" charset="0"/>
              </a:rPr>
              <a:t>FALSE</a:t>
            </a:r>
            <a:r>
              <a:rPr lang="es-ES_tradnl" altLang="en-US" b="1">
                <a:latin typeface="Verdana" panose="020B0604030504040204" pitchFamily="34" charset="0"/>
              </a:rPr>
              <a:t>.</a:t>
            </a:r>
            <a:r>
              <a:rPr lang="en-US" altLang="en-US">
                <a:latin typeface="Verdana" panose="020B0604030504040204" pitchFamily="34" charset="0"/>
              </a:rPr>
              <a:t> </a:t>
            </a:r>
          </a:p>
        </p:txBody>
      </p:sp>
      <p:sp>
        <p:nvSpPr>
          <p:cNvPr id="48137" name="Rectangle 9"/>
          <p:cNvSpPr>
            <a:spLocks noChangeArrowheads="1"/>
          </p:cNvSpPr>
          <p:nvPr/>
        </p:nvSpPr>
        <p:spPr bwMode="auto">
          <a:xfrm>
            <a:off x="522288" y="3716338"/>
            <a:ext cx="47704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latin typeface="Verdana" panose="020B0604030504040204" pitchFamily="34" charset="0"/>
              </a:rPr>
              <a:t>Variabel logical menempati 2 atau 4 bytes memori </a:t>
            </a:r>
          </a:p>
        </p:txBody>
      </p:sp>
    </p:spTree>
    <p:extLst>
      <p:ext uri="{BB962C8B-B14F-4D97-AF65-F5344CB8AC3E}">
        <p14:creationId xmlns:p14="http://schemas.microsoft.com/office/powerpoint/2010/main" val="2049624659"/>
      </p:ext>
    </p:extLst>
  </p:cSld>
  <p:clrMapOvr>
    <a:masterClrMapping/>
  </p:clrMapOvr>
  <p:transition spd="slow">
    <p:wheel spokes="8"/>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8130"/>
                                        </p:tgtEl>
                                        <p:attrNameLst>
                                          <p:attrName>style.visibility</p:attrName>
                                        </p:attrNameLst>
                                      </p:cBhvr>
                                      <p:to>
                                        <p:strVal val="visible"/>
                                      </p:to>
                                    </p:set>
                                    <p:anim calcmode="lin" valueType="num">
                                      <p:cBhvr>
                                        <p:cTn id="7" dur="500" fill="hold"/>
                                        <p:tgtEl>
                                          <p:spTgt spid="4813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8130"/>
                                        </p:tgtEl>
                                        <p:attrNameLst>
                                          <p:attrName>ppt_y</p:attrName>
                                        </p:attrNameLst>
                                      </p:cBhvr>
                                      <p:tavLst>
                                        <p:tav tm="0">
                                          <p:val>
                                            <p:strVal val="#ppt_y"/>
                                          </p:val>
                                        </p:tav>
                                        <p:tav tm="100000">
                                          <p:val>
                                            <p:strVal val="#ppt_y"/>
                                          </p:val>
                                        </p:tav>
                                      </p:tavLst>
                                    </p:anim>
                                    <p:anim calcmode="lin" valueType="num">
                                      <p:cBhvr>
                                        <p:cTn id="9" dur="500" fill="hold"/>
                                        <p:tgtEl>
                                          <p:spTgt spid="4813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813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813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48131"/>
                                        </p:tgtEl>
                                        <p:attrNameLst>
                                          <p:attrName>style.visibility</p:attrName>
                                        </p:attrNameLst>
                                      </p:cBhvr>
                                      <p:to>
                                        <p:strVal val="visible"/>
                                      </p:to>
                                    </p:set>
                                    <p:animEffect transition="in" filter="strips(downRight)">
                                      <p:cBhvr>
                                        <p:cTn id="16" dur="500"/>
                                        <p:tgtEl>
                                          <p:spTgt spid="4813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48132"/>
                                        </p:tgtEl>
                                        <p:attrNameLst>
                                          <p:attrName>style.visibility</p:attrName>
                                        </p:attrNameLst>
                                      </p:cBhvr>
                                      <p:to>
                                        <p:strVal val="visible"/>
                                      </p:to>
                                    </p:set>
                                    <p:animEffect transition="in" filter="strips(downLeft)">
                                      <p:cBhvr>
                                        <p:cTn id="21" dur="500"/>
                                        <p:tgtEl>
                                          <p:spTgt spid="4813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1" presetClass="entr" presetSubtype="0" fill="hold" grpId="0" nodeType="clickEffect">
                                  <p:stCondLst>
                                    <p:cond delay="0"/>
                                  </p:stCondLst>
                                  <p:iterate type="lt">
                                    <p:tmPct val="10000"/>
                                  </p:iterate>
                                  <p:childTnLst>
                                    <p:set>
                                      <p:cBhvr>
                                        <p:cTn id="25" dur="1" fill="hold">
                                          <p:stCondLst>
                                            <p:cond delay="0"/>
                                          </p:stCondLst>
                                        </p:cTn>
                                        <p:tgtEl>
                                          <p:spTgt spid="48133"/>
                                        </p:tgtEl>
                                        <p:attrNameLst>
                                          <p:attrName>style.visibility</p:attrName>
                                        </p:attrNameLst>
                                      </p:cBhvr>
                                      <p:to>
                                        <p:strVal val="visible"/>
                                      </p:to>
                                    </p:set>
                                    <p:anim calcmode="lin" valueType="num">
                                      <p:cBhvr>
                                        <p:cTn id="26" dur="500" fill="hold"/>
                                        <p:tgtEl>
                                          <p:spTgt spid="48133"/>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48133"/>
                                        </p:tgtEl>
                                        <p:attrNameLst>
                                          <p:attrName>ppt_y</p:attrName>
                                        </p:attrNameLst>
                                      </p:cBhvr>
                                      <p:tavLst>
                                        <p:tav tm="0">
                                          <p:val>
                                            <p:strVal val="#ppt_y"/>
                                          </p:val>
                                        </p:tav>
                                        <p:tav tm="100000">
                                          <p:val>
                                            <p:strVal val="#ppt_y"/>
                                          </p:val>
                                        </p:tav>
                                      </p:tavLst>
                                    </p:anim>
                                    <p:anim calcmode="lin" valueType="num">
                                      <p:cBhvr>
                                        <p:cTn id="28" dur="500" fill="hold"/>
                                        <p:tgtEl>
                                          <p:spTgt spid="48133"/>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48133"/>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4813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1" presetClass="entr" presetSubtype="0" fill="hold" grpId="0" nodeType="clickEffect">
                                  <p:stCondLst>
                                    <p:cond delay="0"/>
                                  </p:stCondLst>
                                  <p:iterate type="lt">
                                    <p:tmPct val="5000"/>
                                  </p:iterate>
                                  <p:childTnLst>
                                    <p:set>
                                      <p:cBhvr>
                                        <p:cTn id="34" dur="1" fill="hold">
                                          <p:stCondLst>
                                            <p:cond delay="0"/>
                                          </p:stCondLst>
                                        </p:cTn>
                                        <p:tgtEl>
                                          <p:spTgt spid="48134"/>
                                        </p:tgtEl>
                                        <p:attrNameLst>
                                          <p:attrName>style.visibility</p:attrName>
                                        </p:attrNameLst>
                                      </p:cBhvr>
                                      <p:to>
                                        <p:strVal val="visible"/>
                                      </p:to>
                                    </p:set>
                                    <p:anim calcmode="lin" valueType="num">
                                      <p:cBhvr>
                                        <p:cTn id="35" dur="1000" fill="hold"/>
                                        <p:tgtEl>
                                          <p:spTgt spid="48134"/>
                                        </p:tgtEl>
                                        <p:attrNameLst>
                                          <p:attrName>ppt_w</p:attrName>
                                        </p:attrNameLst>
                                      </p:cBhvr>
                                      <p:tavLst>
                                        <p:tav tm="0">
                                          <p:val>
                                            <p:fltVal val="0"/>
                                          </p:val>
                                        </p:tav>
                                        <p:tav tm="100000">
                                          <p:val>
                                            <p:strVal val="#ppt_w"/>
                                          </p:val>
                                        </p:tav>
                                      </p:tavLst>
                                    </p:anim>
                                    <p:anim calcmode="lin" valueType="num">
                                      <p:cBhvr>
                                        <p:cTn id="36" dur="1000" fill="hold"/>
                                        <p:tgtEl>
                                          <p:spTgt spid="48134"/>
                                        </p:tgtEl>
                                        <p:attrNameLst>
                                          <p:attrName>ppt_h</p:attrName>
                                        </p:attrNameLst>
                                      </p:cBhvr>
                                      <p:tavLst>
                                        <p:tav tm="0">
                                          <p:val>
                                            <p:fltVal val="0"/>
                                          </p:val>
                                        </p:tav>
                                        <p:tav tm="100000">
                                          <p:val>
                                            <p:strVal val="#ppt_h"/>
                                          </p:val>
                                        </p:tav>
                                      </p:tavLst>
                                    </p:anim>
                                    <p:anim calcmode="lin" valueType="num">
                                      <p:cBhvr>
                                        <p:cTn id="37" dur="1000" fill="hold"/>
                                        <p:tgtEl>
                                          <p:spTgt spid="48134"/>
                                        </p:tgtEl>
                                        <p:attrNameLst>
                                          <p:attrName>style.rotation</p:attrName>
                                        </p:attrNameLst>
                                      </p:cBhvr>
                                      <p:tavLst>
                                        <p:tav tm="0">
                                          <p:val>
                                            <p:fltVal val="90"/>
                                          </p:val>
                                        </p:tav>
                                        <p:tav tm="100000">
                                          <p:val>
                                            <p:fltVal val="0"/>
                                          </p:val>
                                        </p:tav>
                                      </p:tavLst>
                                    </p:anim>
                                    <p:animEffect transition="in" filter="fade">
                                      <p:cBhvr>
                                        <p:cTn id="38" dur="1000"/>
                                        <p:tgtEl>
                                          <p:spTgt spid="4813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0" presetClass="entr" presetSubtype="0" decel="100000" fill="hold" grpId="1" nodeType="clickEffect">
                                  <p:stCondLst>
                                    <p:cond delay="0"/>
                                  </p:stCondLst>
                                  <p:iterate type="lt">
                                    <p:tmPct val="0"/>
                                  </p:iterate>
                                  <p:childTnLst>
                                    <p:set>
                                      <p:cBhvr>
                                        <p:cTn id="42" dur="1" fill="hold">
                                          <p:stCondLst>
                                            <p:cond delay="0"/>
                                          </p:stCondLst>
                                        </p:cTn>
                                        <p:tgtEl>
                                          <p:spTgt spid="48134"/>
                                        </p:tgtEl>
                                        <p:attrNameLst>
                                          <p:attrName>style.visibility</p:attrName>
                                        </p:attrNameLst>
                                      </p:cBhvr>
                                      <p:to>
                                        <p:strVal val="visible"/>
                                      </p:to>
                                    </p:set>
                                    <p:anim calcmode="lin" valueType="num">
                                      <p:cBhvr>
                                        <p:cTn id="43" dur="1000" fill="hold"/>
                                        <p:tgtEl>
                                          <p:spTgt spid="48134"/>
                                        </p:tgtEl>
                                        <p:attrNameLst>
                                          <p:attrName>ppt_w</p:attrName>
                                        </p:attrNameLst>
                                      </p:cBhvr>
                                      <p:tavLst>
                                        <p:tav tm="0">
                                          <p:val>
                                            <p:strVal val="#ppt_w+.3"/>
                                          </p:val>
                                        </p:tav>
                                        <p:tav tm="100000">
                                          <p:val>
                                            <p:strVal val="#ppt_w"/>
                                          </p:val>
                                        </p:tav>
                                      </p:tavLst>
                                    </p:anim>
                                    <p:anim calcmode="lin" valueType="num">
                                      <p:cBhvr>
                                        <p:cTn id="44" dur="1000" fill="hold"/>
                                        <p:tgtEl>
                                          <p:spTgt spid="48134"/>
                                        </p:tgtEl>
                                        <p:attrNameLst>
                                          <p:attrName>ppt_h</p:attrName>
                                        </p:attrNameLst>
                                      </p:cBhvr>
                                      <p:tavLst>
                                        <p:tav tm="0">
                                          <p:val>
                                            <p:strVal val="#ppt_h"/>
                                          </p:val>
                                        </p:tav>
                                        <p:tav tm="100000">
                                          <p:val>
                                            <p:strVal val="#ppt_h"/>
                                          </p:val>
                                        </p:tav>
                                      </p:tavLst>
                                    </p:anim>
                                    <p:animEffect transition="in" filter="fade">
                                      <p:cBhvr>
                                        <p:cTn id="45" dur="1000"/>
                                        <p:tgtEl>
                                          <p:spTgt spid="48134"/>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1" presetClass="entr" presetSubtype="0" fill="hold" grpId="0" nodeType="clickEffect">
                                  <p:stCondLst>
                                    <p:cond delay="0"/>
                                  </p:stCondLst>
                                  <p:iterate type="lt">
                                    <p:tmPct val="5000"/>
                                  </p:iterate>
                                  <p:childTnLst>
                                    <p:set>
                                      <p:cBhvr>
                                        <p:cTn id="49" dur="1" fill="hold">
                                          <p:stCondLst>
                                            <p:cond delay="0"/>
                                          </p:stCondLst>
                                        </p:cTn>
                                        <p:tgtEl>
                                          <p:spTgt spid="48135"/>
                                        </p:tgtEl>
                                        <p:attrNameLst>
                                          <p:attrName>style.visibility</p:attrName>
                                        </p:attrNameLst>
                                      </p:cBhvr>
                                      <p:to>
                                        <p:strVal val="visible"/>
                                      </p:to>
                                    </p:set>
                                    <p:anim calcmode="lin" valueType="num">
                                      <p:cBhvr>
                                        <p:cTn id="50" dur="1000" fill="hold"/>
                                        <p:tgtEl>
                                          <p:spTgt spid="48135"/>
                                        </p:tgtEl>
                                        <p:attrNameLst>
                                          <p:attrName>ppt_w</p:attrName>
                                        </p:attrNameLst>
                                      </p:cBhvr>
                                      <p:tavLst>
                                        <p:tav tm="0">
                                          <p:val>
                                            <p:fltVal val="0"/>
                                          </p:val>
                                        </p:tav>
                                        <p:tav tm="100000">
                                          <p:val>
                                            <p:strVal val="#ppt_w"/>
                                          </p:val>
                                        </p:tav>
                                      </p:tavLst>
                                    </p:anim>
                                    <p:anim calcmode="lin" valueType="num">
                                      <p:cBhvr>
                                        <p:cTn id="51" dur="1000" fill="hold"/>
                                        <p:tgtEl>
                                          <p:spTgt spid="48135"/>
                                        </p:tgtEl>
                                        <p:attrNameLst>
                                          <p:attrName>ppt_h</p:attrName>
                                        </p:attrNameLst>
                                      </p:cBhvr>
                                      <p:tavLst>
                                        <p:tav tm="0">
                                          <p:val>
                                            <p:fltVal val="0"/>
                                          </p:val>
                                        </p:tav>
                                        <p:tav tm="100000">
                                          <p:val>
                                            <p:strVal val="#ppt_h"/>
                                          </p:val>
                                        </p:tav>
                                      </p:tavLst>
                                    </p:anim>
                                    <p:anim calcmode="lin" valueType="num">
                                      <p:cBhvr>
                                        <p:cTn id="52" dur="1000" fill="hold"/>
                                        <p:tgtEl>
                                          <p:spTgt spid="48135"/>
                                        </p:tgtEl>
                                        <p:attrNameLst>
                                          <p:attrName>style.rotation</p:attrName>
                                        </p:attrNameLst>
                                      </p:cBhvr>
                                      <p:tavLst>
                                        <p:tav tm="0">
                                          <p:val>
                                            <p:fltVal val="90"/>
                                          </p:val>
                                        </p:tav>
                                        <p:tav tm="100000">
                                          <p:val>
                                            <p:fltVal val="0"/>
                                          </p:val>
                                        </p:tav>
                                      </p:tavLst>
                                    </p:anim>
                                    <p:animEffect transition="in" filter="fade">
                                      <p:cBhvr>
                                        <p:cTn id="53" dur="1000"/>
                                        <p:tgtEl>
                                          <p:spTgt spid="48135"/>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8" presetClass="entr" presetSubtype="6" fill="hold" grpId="0" nodeType="clickEffect">
                                  <p:stCondLst>
                                    <p:cond delay="0"/>
                                  </p:stCondLst>
                                  <p:childTnLst>
                                    <p:set>
                                      <p:cBhvr>
                                        <p:cTn id="57" dur="1" fill="hold">
                                          <p:stCondLst>
                                            <p:cond delay="0"/>
                                          </p:stCondLst>
                                        </p:cTn>
                                        <p:tgtEl>
                                          <p:spTgt spid="48136"/>
                                        </p:tgtEl>
                                        <p:attrNameLst>
                                          <p:attrName>style.visibility</p:attrName>
                                        </p:attrNameLst>
                                      </p:cBhvr>
                                      <p:to>
                                        <p:strVal val="visible"/>
                                      </p:to>
                                    </p:set>
                                    <p:animEffect transition="in" filter="strips(downRight)">
                                      <p:cBhvr>
                                        <p:cTn id="58" dur="500"/>
                                        <p:tgtEl>
                                          <p:spTgt spid="48136"/>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41" presetClass="entr" presetSubtype="0" fill="hold" grpId="0" nodeType="clickEffect">
                                  <p:stCondLst>
                                    <p:cond delay="0"/>
                                  </p:stCondLst>
                                  <p:iterate type="lt">
                                    <p:tmPct val="10000"/>
                                  </p:iterate>
                                  <p:childTnLst>
                                    <p:set>
                                      <p:cBhvr>
                                        <p:cTn id="62" dur="1" fill="hold">
                                          <p:stCondLst>
                                            <p:cond delay="0"/>
                                          </p:stCondLst>
                                        </p:cTn>
                                        <p:tgtEl>
                                          <p:spTgt spid="48137"/>
                                        </p:tgtEl>
                                        <p:attrNameLst>
                                          <p:attrName>style.visibility</p:attrName>
                                        </p:attrNameLst>
                                      </p:cBhvr>
                                      <p:to>
                                        <p:strVal val="visible"/>
                                      </p:to>
                                    </p:set>
                                    <p:anim calcmode="lin" valueType="num">
                                      <p:cBhvr>
                                        <p:cTn id="63" dur="500" fill="hold"/>
                                        <p:tgtEl>
                                          <p:spTgt spid="48137"/>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48137"/>
                                        </p:tgtEl>
                                        <p:attrNameLst>
                                          <p:attrName>ppt_y</p:attrName>
                                        </p:attrNameLst>
                                      </p:cBhvr>
                                      <p:tavLst>
                                        <p:tav tm="0">
                                          <p:val>
                                            <p:strVal val="#ppt_y"/>
                                          </p:val>
                                        </p:tav>
                                        <p:tav tm="100000">
                                          <p:val>
                                            <p:strVal val="#ppt_y"/>
                                          </p:val>
                                        </p:tav>
                                      </p:tavLst>
                                    </p:anim>
                                    <p:anim calcmode="lin" valueType="num">
                                      <p:cBhvr>
                                        <p:cTn id="65" dur="500" fill="hold"/>
                                        <p:tgtEl>
                                          <p:spTgt spid="48137"/>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48137"/>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48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8131" grpId="0"/>
      <p:bldP spid="48132" grpId="0"/>
      <p:bldP spid="48133" grpId="0"/>
      <p:bldP spid="48134" grpId="0"/>
      <p:bldP spid="48134" grpId="1"/>
      <p:bldP spid="48135" grpId="0"/>
      <p:bldP spid="48136" grpId="0"/>
      <p:bldP spid="4813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4294967295"/>
          </p:nvPr>
        </p:nvSpPr>
        <p:spPr>
          <a:xfrm>
            <a:off x="457200" y="6245225"/>
            <a:ext cx="2133600" cy="476250"/>
          </a:xfrm>
          <a:prstGeom prst="rect">
            <a:avLst/>
          </a:prstGeom>
        </p:spPr>
        <p:txBody>
          <a:bodyPr/>
          <a:lstStyle/>
          <a:p>
            <a:fld id="{5A66DEF4-A6A9-4A1F-B8AC-7FAF422BA76B}" type="datetime1">
              <a:rPr lang="en-US" altLang="en-US"/>
              <a:pPr/>
              <a:t>5/15/2017</a:t>
            </a:fld>
            <a:endParaRPr lang="en-US" altLang="en-US"/>
          </a:p>
        </p:txBody>
      </p:sp>
      <p:sp>
        <p:nvSpPr>
          <p:cNvPr id="17" name="Slide Number Placeholder 5"/>
          <p:cNvSpPr>
            <a:spLocks noGrp="1"/>
          </p:cNvSpPr>
          <p:nvPr>
            <p:ph type="sldNum" sz="quarter" idx="4294967295"/>
          </p:nvPr>
        </p:nvSpPr>
        <p:spPr>
          <a:xfrm>
            <a:off x="6553200" y="6245225"/>
            <a:ext cx="2133600" cy="476250"/>
          </a:xfrm>
          <a:prstGeom prst="rect">
            <a:avLst/>
          </a:prstGeom>
        </p:spPr>
        <p:txBody>
          <a:bodyPr/>
          <a:lstStyle/>
          <a:p>
            <a:fld id="{B5D10A33-90A1-4CC8-A3A8-9E6D517C84D0}" type="slidenum">
              <a:rPr lang="en-US" altLang="en-US"/>
              <a:pPr/>
              <a:t>22</a:t>
            </a:fld>
            <a:endParaRPr lang="en-US" altLang="en-US"/>
          </a:p>
        </p:txBody>
      </p:sp>
      <p:sp>
        <p:nvSpPr>
          <p:cNvPr id="47106" name="Rectangle 2"/>
          <p:cNvSpPr>
            <a:spLocks noChangeArrowheads="1"/>
          </p:cNvSpPr>
          <p:nvPr/>
        </p:nvSpPr>
        <p:spPr bwMode="auto">
          <a:xfrm>
            <a:off x="57150" y="325438"/>
            <a:ext cx="1562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228600" algn="l"/>
              </a:tabLst>
              <a:defRPr>
                <a:solidFill>
                  <a:schemeClr val="tx1"/>
                </a:solidFill>
                <a:latin typeface="Arial" panose="020B0604020202020204" pitchFamily="34" charset="0"/>
              </a:defRPr>
            </a:lvl1pPr>
            <a:lvl2pPr>
              <a:tabLst>
                <a:tab pos="228600" algn="l"/>
              </a:tabLst>
              <a:defRPr>
                <a:solidFill>
                  <a:schemeClr val="tx1"/>
                </a:solidFill>
                <a:latin typeface="Arial" panose="020B0604020202020204" pitchFamily="34" charset="0"/>
              </a:defRPr>
            </a:lvl2pPr>
            <a:lvl3pPr>
              <a:tabLst>
                <a:tab pos="228600" algn="l"/>
              </a:tabLst>
              <a:defRPr>
                <a:solidFill>
                  <a:schemeClr val="tx1"/>
                </a:solidFill>
                <a:latin typeface="Arial" panose="020B0604020202020204" pitchFamily="34" charset="0"/>
              </a:defRPr>
            </a:lvl3pPr>
            <a:lvl4pPr>
              <a:tabLst>
                <a:tab pos="228600" algn="l"/>
              </a:tabLst>
              <a:defRPr>
                <a:solidFill>
                  <a:schemeClr val="tx1"/>
                </a:solidFill>
                <a:latin typeface="Arial" panose="020B0604020202020204" pitchFamily="34" charset="0"/>
              </a:defRPr>
            </a:lvl4pPr>
            <a:lvl5pPr>
              <a:tabLst>
                <a:tab pos="228600" algn="l"/>
              </a:tabLst>
              <a:defRPr>
                <a:solidFill>
                  <a:schemeClr val="tx1"/>
                </a:solidFill>
                <a:latin typeface="Arial" panose="020B0604020202020204" pitchFamily="34" charset="0"/>
              </a:defRPr>
            </a:lvl5pPr>
            <a:lvl6pPr fontAlgn="base">
              <a:spcBef>
                <a:spcPct val="0"/>
              </a:spcBef>
              <a:spcAft>
                <a:spcPct val="0"/>
              </a:spcAft>
              <a:tabLst>
                <a:tab pos="228600" algn="l"/>
              </a:tabLst>
              <a:defRPr>
                <a:solidFill>
                  <a:schemeClr val="tx1"/>
                </a:solidFill>
                <a:latin typeface="Arial" panose="020B0604020202020204" pitchFamily="34" charset="0"/>
              </a:defRPr>
            </a:lvl6pPr>
            <a:lvl7pPr fontAlgn="base">
              <a:spcBef>
                <a:spcPct val="0"/>
              </a:spcBef>
              <a:spcAft>
                <a:spcPct val="0"/>
              </a:spcAft>
              <a:tabLst>
                <a:tab pos="228600" algn="l"/>
              </a:tabLst>
              <a:defRPr>
                <a:solidFill>
                  <a:schemeClr val="tx1"/>
                </a:solidFill>
                <a:latin typeface="Arial" panose="020B0604020202020204" pitchFamily="34" charset="0"/>
              </a:defRPr>
            </a:lvl7pPr>
            <a:lvl8pPr fontAlgn="base">
              <a:spcBef>
                <a:spcPct val="0"/>
              </a:spcBef>
              <a:spcAft>
                <a:spcPct val="0"/>
              </a:spcAft>
              <a:tabLst>
                <a:tab pos="228600" algn="l"/>
              </a:tabLst>
              <a:defRPr>
                <a:solidFill>
                  <a:schemeClr val="tx1"/>
                </a:solidFill>
                <a:latin typeface="Arial" panose="020B0604020202020204" pitchFamily="34" charset="0"/>
              </a:defRPr>
            </a:lvl8pPr>
            <a:lvl9pPr fontAlgn="base">
              <a:spcBef>
                <a:spcPct val="0"/>
              </a:spcBef>
              <a:spcAft>
                <a:spcPct val="0"/>
              </a:spcAft>
              <a:tabLst>
                <a:tab pos="228600" algn="l"/>
              </a:tabLst>
              <a:defRPr>
                <a:solidFill>
                  <a:schemeClr val="tx1"/>
                </a:solidFill>
                <a:latin typeface="Arial" panose="020B0604020202020204" pitchFamily="34" charset="0"/>
              </a:defRPr>
            </a:lvl9pPr>
          </a:lstStyle>
          <a:p>
            <a:pPr algn="just"/>
            <a:r>
              <a:rPr lang="id-ID" altLang="en-US">
                <a:latin typeface="Verdana" panose="020B0604030504040204" pitchFamily="34" charset="0"/>
              </a:rPr>
              <a:t>5.  </a:t>
            </a:r>
            <a:r>
              <a:rPr lang="en-US" altLang="en-US">
                <a:latin typeface="Verdana" panose="020B0604030504040204" pitchFamily="34" charset="0"/>
              </a:rPr>
              <a:t>Karakter</a:t>
            </a:r>
          </a:p>
        </p:txBody>
      </p:sp>
      <p:sp>
        <p:nvSpPr>
          <p:cNvPr id="47107" name="Rectangle 3"/>
          <p:cNvSpPr>
            <a:spLocks noChangeArrowheads="1"/>
          </p:cNvSpPr>
          <p:nvPr/>
        </p:nvSpPr>
        <p:spPr bwMode="auto">
          <a:xfrm>
            <a:off x="468313" y="836613"/>
            <a:ext cx="890746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400">
                <a:latin typeface="Verdana" panose="020B0604030504040204" pitchFamily="34" charset="0"/>
              </a:rPr>
              <a:t>Variabel karakter menempati satu byte memori untuk setiap karakter dan yang berdekatan bytes, independen dalam batasan kata </a:t>
            </a:r>
          </a:p>
        </p:txBody>
      </p:sp>
      <p:sp>
        <p:nvSpPr>
          <p:cNvPr id="47108" name="Rectangle 4"/>
          <p:cNvSpPr>
            <a:spLocks noChangeArrowheads="1"/>
          </p:cNvSpPr>
          <p:nvPr/>
        </p:nvSpPr>
        <p:spPr bwMode="auto">
          <a:xfrm>
            <a:off x="468313" y="1484313"/>
            <a:ext cx="86042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400">
                <a:latin typeface="Verdana" panose="020B0604030504040204" pitchFamily="34" charset="0"/>
              </a:rPr>
              <a:t>Panjang sebuah variabel karakter, elemen jajaran karakter, elemen struktur, fungsi karakter, atau karakter konstan dengan sebuah nama simbolik harus diantara 1 dan 32.767 </a:t>
            </a:r>
          </a:p>
        </p:txBody>
      </p:sp>
      <p:sp>
        <p:nvSpPr>
          <p:cNvPr id="47109" name="Rectangle 5"/>
          <p:cNvSpPr>
            <a:spLocks noChangeArrowheads="1"/>
          </p:cNvSpPr>
          <p:nvPr/>
        </p:nvSpPr>
        <p:spPr bwMode="auto">
          <a:xfrm>
            <a:off x="458788" y="2133600"/>
            <a:ext cx="45450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latin typeface="Verdana" panose="020B0604030504040204" pitchFamily="34" charset="0"/>
              </a:rPr>
              <a:t>Panjangnya dapak dispesifikasi sebagai berikut: </a:t>
            </a:r>
          </a:p>
        </p:txBody>
      </p:sp>
      <p:sp>
        <p:nvSpPr>
          <p:cNvPr id="47110" name="Rectangle 6"/>
          <p:cNvSpPr>
            <a:spLocks noChangeArrowheads="1"/>
          </p:cNvSpPr>
          <p:nvPr/>
        </p:nvSpPr>
        <p:spPr bwMode="auto">
          <a:xfrm>
            <a:off x="971550" y="2565400"/>
            <a:ext cx="4289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en-US" sz="1400">
                <a:latin typeface="Verdana" panose="020B0604030504040204" pitchFamily="34" charset="0"/>
              </a:rPr>
              <a:t>(</a:t>
            </a:r>
            <a:r>
              <a:rPr lang="en-US" altLang="en-US" sz="1400">
                <a:latin typeface="Verdana" panose="020B0604030504040204" pitchFamily="34" charset="0"/>
              </a:rPr>
              <a:t>1). Konstan integer dalam range 1 – 32.767 </a:t>
            </a:r>
          </a:p>
        </p:txBody>
      </p:sp>
      <p:sp>
        <p:nvSpPr>
          <p:cNvPr id="47111" name="Rectangle 7"/>
          <p:cNvSpPr>
            <a:spLocks noChangeArrowheads="1"/>
          </p:cNvSpPr>
          <p:nvPr/>
        </p:nvSpPr>
        <p:spPr bwMode="auto">
          <a:xfrm>
            <a:off x="971550" y="2924175"/>
            <a:ext cx="79613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latin typeface="Verdana" panose="020B0604030504040204" pitchFamily="34" charset="0"/>
              </a:rPr>
              <a:t>(2). Ekspresi (dalam kurung) yang dievaluasi sebagai integer dalam range 1 – 32.767 </a:t>
            </a:r>
          </a:p>
        </p:txBody>
      </p:sp>
      <p:sp>
        <p:nvSpPr>
          <p:cNvPr id="47112" name="Rectangle 8"/>
          <p:cNvSpPr>
            <a:spLocks noChangeArrowheads="1"/>
          </p:cNvSpPr>
          <p:nvPr/>
        </p:nvSpPr>
        <p:spPr bwMode="auto">
          <a:xfrm>
            <a:off x="971550" y="3284538"/>
            <a:ext cx="61134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latin typeface="Verdana" panose="020B0604030504040204" pitchFamily="34" charset="0"/>
              </a:rPr>
              <a:t>(3). Asterik, yang menunjukkan panjang sebuah string bervariasi </a:t>
            </a:r>
          </a:p>
        </p:txBody>
      </p:sp>
      <p:sp>
        <p:nvSpPr>
          <p:cNvPr id="47113" name="Rectangle 9"/>
          <p:cNvSpPr>
            <a:spLocks noChangeArrowheads="1"/>
          </p:cNvSpPr>
          <p:nvPr/>
        </p:nvSpPr>
        <p:spPr bwMode="auto">
          <a:xfrm>
            <a:off x="395288" y="3789363"/>
            <a:ext cx="54165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sz="1400">
                <a:latin typeface="Verdana" panose="020B0604030504040204" pitchFamily="34" charset="0"/>
              </a:rPr>
              <a:t>Contoh berikut memperlihatkan beberapa penggunaannya</a:t>
            </a:r>
          </a:p>
        </p:txBody>
      </p:sp>
      <p:sp>
        <p:nvSpPr>
          <p:cNvPr id="47114" name="Rectangle 10"/>
          <p:cNvSpPr>
            <a:spLocks noChangeArrowheads="1"/>
          </p:cNvSpPr>
          <p:nvPr/>
        </p:nvSpPr>
        <p:spPr bwMode="auto">
          <a:xfrm>
            <a:off x="827088" y="4221163"/>
            <a:ext cx="27670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a:latin typeface="Verdana" panose="020B0604030504040204" pitchFamily="34" charset="0"/>
              </a:rPr>
              <a:t>CHARACTER*32 string</a:t>
            </a:r>
          </a:p>
        </p:txBody>
      </p:sp>
      <p:sp>
        <p:nvSpPr>
          <p:cNvPr id="47115" name="Rectangle 11"/>
          <p:cNvSpPr>
            <a:spLocks noChangeArrowheads="1"/>
          </p:cNvSpPr>
          <p:nvPr/>
        </p:nvSpPr>
        <p:spPr bwMode="auto">
          <a:xfrm>
            <a:off x="3779838" y="4221163"/>
            <a:ext cx="2847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a:latin typeface="Verdana" panose="020B0604030504040204" pitchFamily="34" charset="0"/>
              </a:rPr>
              <a:t>CHARACTER string*32 </a:t>
            </a:r>
          </a:p>
        </p:txBody>
      </p:sp>
      <p:sp>
        <p:nvSpPr>
          <p:cNvPr id="47116" name="Rectangle 12"/>
          <p:cNvSpPr>
            <a:spLocks noChangeArrowheads="1"/>
          </p:cNvSpPr>
          <p:nvPr/>
        </p:nvSpPr>
        <p:spPr bwMode="auto">
          <a:xfrm>
            <a:off x="827088" y="4652963"/>
            <a:ext cx="35845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a:latin typeface="Verdana" panose="020B0604030504040204" pitchFamily="34" charset="0"/>
              </a:rPr>
              <a:t>CHARACTER string*(const*5)</a:t>
            </a:r>
          </a:p>
        </p:txBody>
      </p:sp>
      <p:sp>
        <p:nvSpPr>
          <p:cNvPr id="47117" name="Rectangle 13"/>
          <p:cNvSpPr>
            <a:spLocks noChangeArrowheads="1"/>
          </p:cNvSpPr>
          <p:nvPr/>
        </p:nvSpPr>
        <p:spPr bwMode="auto">
          <a:xfrm>
            <a:off x="827088" y="5157788"/>
            <a:ext cx="28273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a:latin typeface="Verdana" panose="020B0604030504040204" pitchFamily="34" charset="0"/>
              </a:rPr>
              <a:t>CHARACTER string*(*)</a:t>
            </a:r>
          </a:p>
        </p:txBody>
      </p:sp>
      <p:sp>
        <p:nvSpPr>
          <p:cNvPr id="47118" name="Rectangle 14"/>
          <p:cNvSpPr>
            <a:spLocks noChangeArrowheads="1"/>
          </p:cNvSpPr>
          <p:nvPr/>
        </p:nvSpPr>
        <p:spPr bwMode="auto">
          <a:xfrm>
            <a:off x="900113" y="5661025"/>
            <a:ext cx="28273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a:latin typeface="Verdana" panose="020B0604030504040204" pitchFamily="34" charset="0"/>
              </a:rPr>
              <a:t>CHARACTER*(*) string</a:t>
            </a:r>
          </a:p>
        </p:txBody>
      </p:sp>
    </p:spTree>
    <p:extLst>
      <p:ext uri="{BB962C8B-B14F-4D97-AF65-F5344CB8AC3E}">
        <p14:creationId xmlns:p14="http://schemas.microsoft.com/office/powerpoint/2010/main" val="3585712496"/>
      </p:ext>
    </p:extLst>
  </p:cSld>
  <p:clrMapOvr>
    <a:masterClrMapping/>
  </p:clrMapOvr>
  <p:transition spd="slow">
    <p:wheel spokes="8"/>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p:cTn id="7" dur="500" decel="50000" fill="hold">
                                          <p:stCondLst>
                                            <p:cond delay="0"/>
                                          </p:stCondLst>
                                        </p:cTn>
                                        <p:tgtEl>
                                          <p:spTgt spid="4710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710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7106"/>
                                        </p:tgtEl>
                                        <p:attrNameLst>
                                          <p:attrName>ppt_w</p:attrName>
                                        </p:attrNameLst>
                                      </p:cBhvr>
                                      <p:tavLst>
                                        <p:tav tm="0">
                                          <p:val>
                                            <p:strVal val="#ppt_w*.05"/>
                                          </p:val>
                                        </p:tav>
                                        <p:tav tm="100000">
                                          <p:val>
                                            <p:strVal val="#ppt_w"/>
                                          </p:val>
                                        </p:tav>
                                      </p:tavLst>
                                    </p:anim>
                                    <p:anim calcmode="lin" valueType="num">
                                      <p:cBhvr>
                                        <p:cTn id="10" dur="1000" fill="hold"/>
                                        <p:tgtEl>
                                          <p:spTgt spid="4710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710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710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710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710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6" fill="hold" grpId="0" nodeType="clickEffect">
                                  <p:stCondLst>
                                    <p:cond delay="0"/>
                                  </p:stCondLst>
                                  <p:childTnLst>
                                    <p:set>
                                      <p:cBhvr>
                                        <p:cTn id="18" dur="1" fill="hold">
                                          <p:stCondLst>
                                            <p:cond delay="0"/>
                                          </p:stCondLst>
                                        </p:cTn>
                                        <p:tgtEl>
                                          <p:spTgt spid="47107"/>
                                        </p:tgtEl>
                                        <p:attrNameLst>
                                          <p:attrName>style.visibility</p:attrName>
                                        </p:attrNameLst>
                                      </p:cBhvr>
                                      <p:to>
                                        <p:strVal val="visible"/>
                                      </p:to>
                                    </p:set>
                                    <p:animEffect transition="in" filter="strips(downRight)">
                                      <p:cBhvr>
                                        <p:cTn id="19" dur="500"/>
                                        <p:tgtEl>
                                          <p:spTgt spid="4710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47108"/>
                                        </p:tgtEl>
                                        <p:attrNameLst>
                                          <p:attrName>style.visibility</p:attrName>
                                        </p:attrNameLst>
                                      </p:cBhvr>
                                      <p:to>
                                        <p:strVal val="visible"/>
                                      </p:to>
                                    </p:set>
                                    <p:anim calcmode="lin" valueType="num">
                                      <p:cBhvr>
                                        <p:cTn id="24" dur="500" fill="hold"/>
                                        <p:tgtEl>
                                          <p:spTgt spid="47108"/>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47108"/>
                                        </p:tgtEl>
                                        <p:attrNameLst>
                                          <p:attrName>ppt_y</p:attrName>
                                        </p:attrNameLst>
                                      </p:cBhvr>
                                      <p:tavLst>
                                        <p:tav tm="0">
                                          <p:val>
                                            <p:strVal val="#ppt_y"/>
                                          </p:val>
                                        </p:tav>
                                        <p:tav tm="100000">
                                          <p:val>
                                            <p:strVal val="#ppt_y"/>
                                          </p:val>
                                        </p:tav>
                                      </p:tavLst>
                                    </p:anim>
                                    <p:anim calcmode="lin" valueType="num">
                                      <p:cBhvr>
                                        <p:cTn id="26" dur="500" fill="hold"/>
                                        <p:tgtEl>
                                          <p:spTgt spid="47108"/>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47108"/>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4710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0" presetClass="entr" presetSubtype="0" fill="hold" grpId="0" nodeType="clickEffect">
                                  <p:stCondLst>
                                    <p:cond delay="0"/>
                                  </p:stCondLst>
                                  <p:childTnLst>
                                    <p:set>
                                      <p:cBhvr>
                                        <p:cTn id="32" dur="1" fill="hold">
                                          <p:stCondLst>
                                            <p:cond delay="0"/>
                                          </p:stCondLst>
                                        </p:cTn>
                                        <p:tgtEl>
                                          <p:spTgt spid="47109"/>
                                        </p:tgtEl>
                                        <p:attrNameLst>
                                          <p:attrName>style.visibility</p:attrName>
                                        </p:attrNameLst>
                                      </p:cBhvr>
                                      <p:to>
                                        <p:strVal val="visible"/>
                                      </p:to>
                                    </p:set>
                                    <p:animEffect transition="in" filter="wedge">
                                      <p:cBhvr>
                                        <p:cTn id="33" dur="1000"/>
                                        <p:tgtEl>
                                          <p:spTgt spid="4710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1" presetClass="entr" presetSubtype="0" fill="hold" grpId="0" nodeType="clickEffect">
                                  <p:stCondLst>
                                    <p:cond delay="0"/>
                                  </p:stCondLst>
                                  <p:iterate type="lt">
                                    <p:tmPct val="10000"/>
                                  </p:iterate>
                                  <p:childTnLst>
                                    <p:set>
                                      <p:cBhvr>
                                        <p:cTn id="37" dur="1" fill="hold">
                                          <p:stCondLst>
                                            <p:cond delay="0"/>
                                          </p:stCondLst>
                                        </p:cTn>
                                        <p:tgtEl>
                                          <p:spTgt spid="47110"/>
                                        </p:tgtEl>
                                        <p:attrNameLst>
                                          <p:attrName>style.visibility</p:attrName>
                                        </p:attrNameLst>
                                      </p:cBhvr>
                                      <p:to>
                                        <p:strVal val="visible"/>
                                      </p:to>
                                    </p:set>
                                    <p:anim calcmode="lin" valueType="num">
                                      <p:cBhvr>
                                        <p:cTn id="38" dur="500" fill="hold"/>
                                        <p:tgtEl>
                                          <p:spTgt spid="47110"/>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47110"/>
                                        </p:tgtEl>
                                        <p:attrNameLst>
                                          <p:attrName>ppt_y</p:attrName>
                                        </p:attrNameLst>
                                      </p:cBhvr>
                                      <p:tavLst>
                                        <p:tav tm="0">
                                          <p:val>
                                            <p:strVal val="#ppt_y"/>
                                          </p:val>
                                        </p:tav>
                                        <p:tav tm="100000">
                                          <p:val>
                                            <p:strVal val="#ppt_y"/>
                                          </p:val>
                                        </p:tav>
                                      </p:tavLst>
                                    </p:anim>
                                    <p:anim calcmode="lin" valueType="num">
                                      <p:cBhvr>
                                        <p:cTn id="40" dur="500" fill="hold"/>
                                        <p:tgtEl>
                                          <p:spTgt spid="47110"/>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47110"/>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4711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1" presetClass="entr" presetSubtype="0" fill="hold" grpId="0" nodeType="clickEffect">
                                  <p:stCondLst>
                                    <p:cond delay="0"/>
                                  </p:stCondLst>
                                  <p:iterate type="lt">
                                    <p:tmPct val="10000"/>
                                  </p:iterate>
                                  <p:childTnLst>
                                    <p:set>
                                      <p:cBhvr>
                                        <p:cTn id="46" dur="1" fill="hold">
                                          <p:stCondLst>
                                            <p:cond delay="0"/>
                                          </p:stCondLst>
                                        </p:cTn>
                                        <p:tgtEl>
                                          <p:spTgt spid="47111"/>
                                        </p:tgtEl>
                                        <p:attrNameLst>
                                          <p:attrName>style.visibility</p:attrName>
                                        </p:attrNameLst>
                                      </p:cBhvr>
                                      <p:to>
                                        <p:strVal val="visible"/>
                                      </p:to>
                                    </p:set>
                                    <p:anim calcmode="lin" valueType="num">
                                      <p:cBhvr>
                                        <p:cTn id="47" dur="500" fill="hold"/>
                                        <p:tgtEl>
                                          <p:spTgt spid="47111"/>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47111"/>
                                        </p:tgtEl>
                                        <p:attrNameLst>
                                          <p:attrName>ppt_y</p:attrName>
                                        </p:attrNameLst>
                                      </p:cBhvr>
                                      <p:tavLst>
                                        <p:tav tm="0">
                                          <p:val>
                                            <p:strVal val="#ppt_y"/>
                                          </p:val>
                                        </p:tav>
                                        <p:tav tm="100000">
                                          <p:val>
                                            <p:strVal val="#ppt_y"/>
                                          </p:val>
                                        </p:tav>
                                      </p:tavLst>
                                    </p:anim>
                                    <p:anim calcmode="lin" valueType="num">
                                      <p:cBhvr>
                                        <p:cTn id="49" dur="500" fill="hold"/>
                                        <p:tgtEl>
                                          <p:spTgt spid="47111"/>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47111"/>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4711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1" presetClass="entr" presetSubtype="0" fill="hold" grpId="0" nodeType="clickEffect">
                                  <p:stCondLst>
                                    <p:cond delay="0"/>
                                  </p:stCondLst>
                                  <p:iterate type="lt">
                                    <p:tmPct val="10000"/>
                                  </p:iterate>
                                  <p:childTnLst>
                                    <p:set>
                                      <p:cBhvr>
                                        <p:cTn id="55" dur="1" fill="hold">
                                          <p:stCondLst>
                                            <p:cond delay="0"/>
                                          </p:stCondLst>
                                        </p:cTn>
                                        <p:tgtEl>
                                          <p:spTgt spid="47112"/>
                                        </p:tgtEl>
                                        <p:attrNameLst>
                                          <p:attrName>style.visibility</p:attrName>
                                        </p:attrNameLst>
                                      </p:cBhvr>
                                      <p:to>
                                        <p:strVal val="visible"/>
                                      </p:to>
                                    </p:set>
                                    <p:anim calcmode="lin" valueType="num">
                                      <p:cBhvr>
                                        <p:cTn id="56" dur="500" fill="hold"/>
                                        <p:tgtEl>
                                          <p:spTgt spid="47112"/>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7112"/>
                                        </p:tgtEl>
                                        <p:attrNameLst>
                                          <p:attrName>ppt_y</p:attrName>
                                        </p:attrNameLst>
                                      </p:cBhvr>
                                      <p:tavLst>
                                        <p:tav tm="0">
                                          <p:val>
                                            <p:strVal val="#ppt_y"/>
                                          </p:val>
                                        </p:tav>
                                        <p:tav tm="100000">
                                          <p:val>
                                            <p:strVal val="#ppt_y"/>
                                          </p:val>
                                        </p:tav>
                                      </p:tavLst>
                                    </p:anim>
                                    <p:anim calcmode="lin" valueType="num">
                                      <p:cBhvr>
                                        <p:cTn id="58" dur="500" fill="hold"/>
                                        <p:tgtEl>
                                          <p:spTgt spid="47112"/>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7112"/>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7112"/>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35" presetClass="entr" presetSubtype="0" fill="hold" grpId="0" nodeType="clickEffect">
                                  <p:stCondLst>
                                    <p:cond delay="0"/>
                                  </p:stCondLst>
                                  <p:childTnLst>
                                    <p:set>
                                      <p:cBhvr>
                                        <p:cTn id="64" dur="1" fill="hold">
                                          <p:stCondLst>
                                            <p:cond delay="0"/>
                                          </p:stCondLst>
                                        </p:cTn>
                                        <p:tgtEl>
                                          <p:spTgt spid="47113"/>
                                        </p:tgtEl>
                                        <p:attrNameLst>
                                          <p:attrName>style.visibility</p:attrName>
                                        </p:attrNameLst>
                                      </p:cBhvr>
                                      <p:to>
                                        <p:strVal val="visible"/>
                                      </p:to>
                                    </p:set>
                                    <p:animEffect transition="in" filter="fade">
                                      <p:cBhvr>
                                        <p:cTn id="65" dur="500"/>
                                        <p:tgtEl>
                                          <p:spTgt spid="47113"/>
                                        </p:tgtEl>
                                      </p:cBhvr>
                                    </p:animEffect>
                                    <p:anim calcmode="lin" valueType="num">
                                      <p:cBhvr>
                                        <p:cTn id="66" dur="500" fill="hold"/>
                                        <p:tgtEl>
                                          <p:spTgt spid="47113"/>
                                        </p:tgtEl>
                                        <p:attrNameLst>
                                          <p:attrName>style.rotation</p:attrName>
                                        </p:attrNameLst>
                                      </p:cBhvr>
                                      <p:tavLst>
                                        <p:tav tm="0">
                                          <p:val>
                                            <p:fltVal val="720"/>
                                          </p:val>
                                        </p:tav>
                                        <p:tav tm="100000">
                                          <p:val>
                                            <p:fltVal val="0"/>
                                          </p:val>
                                        </p:tav>
                                      </p:tavLst>
                                    </p:anim>
                                    <p:anim calcmode="lin" valueType="num">
                                      <p:cBhvr>
                                        <p:cTn id="67" dur="500" fill="hold"/>
                                        <p:tgtEl>
                                          <p:spTgt spid="47113"/>
                                        </p:tgtEl>
                                        <p:attrNameLst>
                                          <p:attrName>ppt_h</p:attrName>
                                        </p:attrNameLst>
                                      </p:cBhvr>
                                      <p:tavLst>
                                        <p:tav tm="0">
                                          <p:val>
                                            <p:fltVal val="0"/>
                                          </p:val>
                                        </p:tav>
                                        <p:tav tm="100000">
                                          <p:val>
                                            <p:strVal val="#ppt_h"/>
                                          </p:val>
                                        </p:tav>
                                      </p:tavLst>
                                    </p:anim>
                                    <p:anim calcmode="lin" valueType="num">
                                      <p:cBhvr>
                                        <p:cTn id="68" dur="500" fill="hold"/>
                                        <p:tgtEl>
                                          <p:spTgt spid="47113"/>
                                        </p:tgtEl>
                                        <p:attrNameLst>
                                          <p:attrName>ppt_w</p:attrName>
                                        </p:attrNameLst>
                                      </p:cBhvr>
                                      <p:tavLst>
                                        <p:tav tm="0">
                                          <p:val>
                                            <p:fltVal val="0"/>
                                          </p:val>
                                        </p:tav>
                                        <p:tav tm="100000">
                                          <p:val>
                                            <p:strVal val="#ppt_w"/>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41" presetClass="entr" presetSubtype="0" fill="hold" grpId="0" nodeType="clickEffect">
                                  <p:stCondLst>
                                    <p:cond delay="0"/>
                                  </p:stCondLst>
                                  <p:iterate type="lt">
                                    <p:tmPct val="10000"/>
                                  </p:iterate>
                                  <p:childTnLst>
                                    <p:set>
                                      <p:cBhvr>
                                        <p:cTn id="72" dur="1" fill="hold">
                                          <p:stCondLst>
                                            <p:cond delay="0"/>
                                          </p:stCondLst>
                                        </p:cTn>
                                        <p:tgtEl>
                                          <p:spTgt spid="47114"/>
                                        </p:tgtEl>
                                        <p:attrNameLst>
                                          <p:attrName>style.visibility</p:attrName>
                                        </p:attrNameLst>
                                      </p:cBhvr>
                                      <p:to>
                                        <p:strVal val="visible"/>
                                      </p:to>
                                    </p:set>
                                    <p:anim calcmode="lin" valueType="num">
                                      <p:cBhvr>
                                        <p:cTn id="73" dur="500" fill="hold"/>
                                        <p:tgtEl>
                                          <p:spTgt spid="47114"/>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47114"/>
                                        </p:tgtEl>
                                        <p:attrNameLst>
                                          <p:attrName>ppt_y</p:attrName>
                                        </p:attrNameLst>
                                      </p:cBhvr>
                                      <p:tavLst>
                                        <p:tav tm="0">
                                          <p:val>
                                            <p:strVal val="#ppt_y"/>
                                          </p:val>
                                        </p:tav>
                                        <p:tav tm="100000">
                                          <p:val>
                                            <p:strVal val="#ppt_y"/>
                                          </p:val>
                                        </p:tav>
                                      </p:tavLst>
                                    </p:anim>
                                    <p:anim calcmode="lin" valueType="num">
                                      <p:cBhvr>
                                        <p:cTn id="75" dur="500" fill="hold"/>
                                        <p:tgtEl>
                                          <p:spTgt spid="47114"/>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47114"/>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47114"/>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35" presetClass="entr" presetSubtype="0" fill="hold" grpId="0" nodeType="clickEffect">
                                  <p:stCondLst>
                                    <p:cond delay="0"/>
                                  </p:stCondLst>
                                  <p:childTnLst>
                                    <p:set>
                                      <p:cBhvr>
                                        <p:cTn id="81" dur="1" fill="hold">
                                          <p:stCondLst>
                                            <p:cond delay="0"/>
                                          </p:stCondLst>
                                        </p:cTn>
                                        <p:tgtEl>
                                          <p:spTgt spid="47115"/>
                                        </p:tgtEl>
                                        <p:attrNameLst>
                                          <p:attrName>style.visibility</p:attrName>
                                        </p:attrNameLst>
                                      </p:cBhvr>
                                      <p:to>
                                        <p:strVal val="visible"/>
                                      </p:to>
                                    </p:set>
                                    <p:animEffect transition="in" filter="fade">
                                      <p:cBhvr>
                                        <p:cTn id="82" dur="2000"/>
                                        <p:tgtEl>
                                          <p:spTgt spid="47115"/>
                                        </p:tgtEl>
                                      </p:cBhvr>
                                    </p:animEffect>
                                    <p:anim calcmode="lin" valueType="num">
                                      <p:cBhvr>
                                        <p:cTn id="83" dur="2000" fill="hold"/>
                                        <p:tgtEl>
                                          <p:spTgt spid="47115"/>
                                        </p:tgtEl>
                                        <p:attrNameLst>
                                          <p:attrName>style.rotation</p:attrName>
                                        </p:attrNameLst>
                                      </p:cBhvr>
                                      <p:tavLst>
                                        <p:tav tm="0">
                                          <p:val>
                                            <p:fltVal val="720"/>
                                          </p:val>
                                        </p:tav>
                                        <p:tav tm="100000">
                                          <p:val>
                                            <p:fltVal val="0"/>
                                          </p:val>
                                        </p:tav>
                                      </p:tavLst>
                                    </p:anim>
                                    <p:anim calcmode="lin" valueType="num">
                                      <p:cBhvr>
                                        <p:cTn id="84" dur="2000" fill="hold"/>
                                        <p:tgtEl>
                                          <p:spTgt spid="47115"/>
                                        </p:tgtEl>
                                        <p:attrNameLst>
                                          <p:attrName>ppt_h</p:attrName>
                                        </p:attrNameLst>
                                      </p:cBhvr>
                                      <p:tavLst>
                                        <p:tav tm="0">
                                          <p:val>
                                            <p:fltVal val="0"/>
                                          </p:val>
                                        </p:tav>
                                        <p:tav tm="100000">
                                          <p:val>
                                            <p:strVal val="#ppt_h"/>
                                          </p:val>
                                        </p:tav>
                                      </p:tavLst>
                                    </p:anim>
                                    <p:anim calcmode="lin" valueType="num">
                                      <p:cBhvr>
                                        <p:cTn id="85" dur="2000" fill="hold"/>
                                        <p:tgtEl>
                                          <p:spTgt spid="47115"/>
                                        </p:tgtEl>
                                        <p:attrNameLst>
                                          <p:attrName>ppt_w</p:attrName>
                                        </p:attrNameLst>
                                      </p:cBhvr>
                                      <p:tavLst>
                                        <p:tav tm="0">
                                          <p:val>
                                            <p:fltVal val="0"/>
                                          </p:val>
                                        </p:tav>
                                        <p:tav tm="100000">
                                          <p:val>
                                            <p:strVal val="#ppt_w"/>
                                          </p:val>
                                        </p:tav>
                                      </p:tavLst>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20" presetClass="entr" presetSubtype="0" fill="hold" grpId="0" nodeType="clickEffect">
                                  <p:stCondLst>
                                    <p:cond delay="0"/>
                                  </p:stCondLst>
                                  <p:childTnLst>
                                    <p:set>
                                      <p:cBhvr>
                                        <p:cTn id="89" dur="1" fill="hold">
                                          <p:stCondLst>
                                            <p:cond delay="0"/>
                                          </p:stCondLst>
                                        </p:cTn>
                                        <p:tgtEl>
                                          <p:spTgt spid="47116"/>
                                        </p:tgtEl>
                                        <p:attrNameLst>
                                          <p:attrName>style.visibility</p:attrName>
                                        </p:attrNameLst>
                                      </p:cBhvr>
                                      <p:to>
                                        <p:strVal val="visible"/>
                                      </p:to>
                                    </p:set>
                                    <p:animEffect transition="in" filter="wedge">
                                      <p:cBhvr>
                                        <p:cTn id="90" dur="500"/>
                                        <p:tgtEl>
                                          <p:spTgt spid="47116"/>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35" presetClass="entr" presetSubtype="0" fill="hold" grpId="0" nodeType="clickEffect">
                                  <p:stCondLst>
                                    <p:cond delay="0"/>
                                  </p:stCondLst>
                                  <p:childTnLst>
                                    <p:set>
                                      <p:cBhvr>
                                        <p:cTn id="94" dur="1" fill="hold">
                                          <p:stCondLst>
                                            <p:cond delay="0"/>
                                          </p:stCondLst>
                                        </p:cTn>
                                        <p:tgtEl>
                                          <p:spTgt spid="47117"/>
                                        </p:tgtEl>
                                        <p:attrNameLst>
                                          <p:attrName>style.visibility</p:attrName>
                                        </p:attrNameLst>
                                      </p:cBhvr>
                                      <p:to>
                                        <p:strVal val="visible"/>
                                      </p:to>
                                    </p:set>
                                    <p:animEffect transition="in" filter="fade">
                                      <p:cBhvr>
                                        <p:cTn id="95" dur="500"/>
                                        <p:tgtEl>
                                          <p:spTgt spid="47117"/>
                                        </p:tgtEl>
                                      </p:cBhvr>
                                    </p:animEffect>
                                    <p:anim calcmode="lin" valueType="num">
                                      <p:cBhvr>
                                        <p:cTn id="96" dur="500" fill="hold"/>
                                        <p:tgtEl>
                                          <p:spTgt spid="47117"/>
                                        </p:tgtEl>
                                        <p:attrNameLst>
                                          <p:attrName>style.rotation</p:attrName>
                                        </p:attrNameLst>
                                      </p:cBhvr>
                                      <p:tavLst>
                                        <p:tav tm="0">
                                          <p:val>
                                            <p:fltVal val="720"/>
                                          </p:val>
                                        </p:tav>
                                        <p:tav tm="100000">
                                          <p:val>
                                            <p:fltVal val="0"/>
                                          </p:val>
                                        </p:tav>
                                      </p:tavLst>
                                    </p:anim>
                                    <p:anim calcmode="lin" valueType="num">
                                      <p:cBhvr>
                                        <p:cTn id="97" dur="500" fill="hold"/>
                                        <p:tgtEl>
                                          <p:spTgt spid="47117"/>
                                        </p:tgtEl>
                                        <p:attrNameLst>
                                          <p:attrName>ppt_h</p:attrName>
                                        </p:attrNameLst>
                                      </p:cBhvr>
                                      <p:tavLst>
                                        <p:tav tm="0">
                                          <p:val>
                                            <p:fltVal val="0"/>
                                          </p:val>
                                        </p:tav>
                                        <p:tav tm="100000">
                                          <p:val>
                                            <p:strVal val="#ppt_h"/>
                                          </p:val>
                                        </p:tav>
                                      </p:tavLst>
                                    </p:anim>
                                    <p:anim calcmode="lin" valueType="num">
                                      <p:cBhvr>
                                        <p:cTn id="98" dur="500" fill="hold"/>
                                        <p:tgtEl>
                                          <p:spTgt spid="47117"/>
                                        </p:tgtEl>
                                        <p:attrNameLst>
                                          <p:attrName>ppt_w</p:attrName>
                                        </p:attrNameLst>
                                      </p:cBhvr>
                                      <p:tavLst>
                                        <p:tav tm="0">
                                          <p:val>
                                            <p:fltVal val="0"/>
                                          </p:val>
                                        </p:tav>
                                        <p:tav tm="100000">
                                          <p:val>
                                            <p:strVal val="#ppt_w"/>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41" presetClass="entr" presetSubtype="0" fill="hold" grpId="0" nodeType="clickEffect">
                                  <p:stCondLst>
                                    <p:cond delay="0"/>
                                  </p:stCondLst>
                                  <p:iterate type="lt">
                                    <p:tmPct val="10000"/>
                                  </p:iterate>
                                  <p:childTnLst>
                                    <p:set>
                                      <p:cBhvr>
                                        <p:cTn id="102" dur="1" fill="hold">
                                          <p:stCondLst>
                                            <p:cond delay="0"/>
                                          </p:stCondLst>
                                        </p:cTn>
                                        <p:tgtEl>
                                          <p:spTgt spid="47118"/>
                                        </p:tgtEl>
                                        <p:attrNameLst>
                                          <p:attrName>style.visibility</p:attrName>
                                        </p:attrNameLst>
                                      </p:cBhvr>
                                      <p:to>
                                        <p:strVal val="visible"/>
                                      </p:to>
                                    </p:set>
                                    <p:anim calcmode="lin" valueType="num">
                                      <p:cBhvr>
                                        <p:cTn id="103" dur="500" fill="hold"/>
                                        <p:tgtEl>
                                          <p:spTgt spid="47118"/>
                                        </p:tgtEl>
                                        <p:attrNameLst>
                                          <p:attrName>ppt_x</p:attrName>
                                        </p:attrNameLst>
                                      </p:cBhvr>
                                      <p:tavLst>
                                        <p:tav tm="0">
                                          <p:val>
                                            <p:strVal val="#ppt_x"/>
                                          </p:val>
                                        </p:tav>
                                        <p:tav tm="50000">
                                          <p:val>
                                            <p:strVal val="#ppt_x+.1"/>
                                          </p:val>
                                        </p:tav>
                                        <p:tav tm="100000">
                                          <p:val>
                                            <p:strVal val="#ppt_x"/>
                                          </p:val>
                                        </p:tav>
                                      </p:tavLst>
                                    </p:anim>
                                    <p:anim calcmode="lin" valueType="num">
                                      <p:cBhvr>
                                        <p:cTn id="104" dur="500" fill="hold"/>
                                        <p:tgtEl>
                                          <p:spTgt spid="47118"/>
                                        </p:tgtEl>
                                        <p:attrNameLst>
                                          <p:attrName>ppt_y</p:attrName>
                                        </p:attrNameLst>
                                      </p:cBhvr>
                                      <p:tavLst>
                                        <p:tav tm="0">
                                          <p:val>
                                            <p:strVal val="#ppt_y"/>
                                          </p:val>
                                        </p:tav>
                                        <p:tav tm="100000">
                                          <p:val>
                                            <p:strVal val="#ppt_y"/>
                                          </p:val>
                                        </p:tav>
                                      </p:tavLst>
                                    </p:anim>
                                    <p:anim calcmode="lin" valueType="num">
                                      <p:cBhvr>
                                        <p:cTn id="105" dur="500" fill="hold"/>
                                        <p:tgtEl>
                                          <p:spTgt spid="47118"/>
                                        </p:tgtEl>
                                        <p:attrNameLst>
                                          <p:attrName>ppt_h</p:attrName>
                                        </p:attrNameLst>
                                      </p:cBhvr>
                                      <p:tavLst>
                                        <p:tav tm="0">
                                          <p:val>
                                            <p:strVal val="#ppt_h/10"/>
                                          </p:val>
                                        </p:tav>
                                        <p:tav tm="50000">
                                          <p:val>
                                            <p:strVal val="#ppt_h+.01"/>
                                          </p:val>
                                        </p:tav>
                                        <p:tav tm="100000">
                                          <p:val>
                                            <p:strVal val="#ppt_h"/>
                                          </p:val>
                                        </p:tav>
                                      </p:tavLst>
                                    </p:anim>
                                    <p:anim calcmode="lin" valueType="num">
                                      <p:cBhvr>
                                        <p:cTn id="106" dur="500" fill="hold"/>
                                        <p:tgtEl>
                                          <p:spTgt spid="47118"/>
                                        </p:tgtEl>
                                        <p:attrNameLst>
                                          <p:attrName>ppt_w</p:attrName>
                                        </p:attrNameLst>
                                      </p:cBhvr>
                                      <p:tavLst>
                                        <p:tav tm="0">
                                          <p:val>
                                            <p:strVal val="#ppt_w/10"/>
                                          </p:val>
                                        </p:tav>
                                        <p:tav tm="50000">
                                          <p:val>
                                            <p:strVal val="#ppt_w+.01"/>
                                          </p:val>
                                        </p:tav>
                                        <p:tav tm="100000">
                                          <p:val>
                                            <p:strVal val="#ppt_w"/>
                                          </p:val>
                                        </p:tav>
                                      </p:tavLst>
                                    </p:anim>
                                    <p:animEffect transition="in" filter="fade">
                                      <p:cBhvr>
                                        <p:cTn id="107" dur="500" tmFilter="0,0; .5, 1; 1, 1"/>
                                        <p:tgtEl>
                                          <p:spTgt spid="47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47107" grpId="0"/>
      <p:bldP spid="47108" grpId="0"/>
      <p:bldP spid="47109" grpId="0"/>
      <p:bldP spid="47110" grpId="0"/>
      <p:bldP spid="47111" grpId="0"/>
      <p:bldP spid="47112" grpId="0"/>
      <p:bldP spid="47113" grpId="0"/>
      <p:bldP spid="47114" grpId="0"/>
      <p:bldP spid="47115" grpId="0"/>
      <p:bldP spid="47116" grpId="0"/>
      <p:bldP spid="47117" grpId="0"/>
      <p:bldP spid="471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4294967295"/>
          </p:nvPr>
        </p:nvSpPr>
        <p:spPr>
          <a:xfrm>
            <a:off x="457200" y="6245225"/>
            <a:ext cx="2133600" cy="476250"/>
          </a:xfrm>
          <a:prstGeom prst="rect">
            <a:avLst/>
          </a:prstGeom>
        </p:spPr>
        <p:txBody>
          <a:bodyPr/>
          <a:lstStyle/>
          <a:p>
            <a:fld id="{66362C86-979B-4AFA-A1A8-C878413A1A42}" type="datetime1">
              <a:rPr lang="en-US" altLang="en-US"/>
              <a:pPr/>
              <a:t>5/15/2017</a:t>
            </a:fld>
            <a:endParaRPr lang="en-US" altLang="en-US"/>
          </a:p>
        </p:txBody>
      </p:sp>
      <p:sp>
        <p:nvSpPr>
          <p:cNvPr id="10" name="Slide Number Placeholder 5"/>
          <p:cNvSpPr>
            <a:spLocks noGrp="1"/>
          </p:cNvSpPr>
          <p:nvPr>
            <p:ph type="sldNum" sz="quarter" idx="4294967295"/>
          </p:nvPr>
        </p:nvSpPr>
        <p:spPr>
          <a:xfrm>
            <a:off x="6553200" y="6245225"/>
            <a:ext cx="2133600" cy="476250"/>
          </a:xfrm>
          <a:prstGeom prst="rect">
            <a:avLst/>
          </a:prstGeom>
        </p:spPr>
        <p:txBody>
          <a:bodyPr/>
          <a:lstStyle/>
          <a:p>
            <a:fld id="{5F28C629-B5EA-40DE-8688-23BAA31384B6}" type="slidenum">
              <a:rPr lang="en-US" altLang="en-US"/>
              <a:pPr/>
              <a:t>23</a:t>
            </a:fld>
            <a:endParaRPr lang="en-US" altLang="en-US"/>
          </a:p>
        </p:txBody>
      </p:sp>
      <p:sp>
        <p:nvSpPr>
          <p:cNvPr id="46082" name="Rectangle 2"/>
          <p:cNvSpPr>
            <a:spLocks noChangeArrowheads="1"/>
          </p:cNvSpPr>
          <p:nvPr/>
        </p:nvSpPr>
        <p:spPr bwMode="auto">
          <a:xfrm>
            <a:off x="85725" y="188913"/>
            <a:ext cx="1965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b="1">
                <a:latin typeface="Verdana" panose="020B0604030504040204" pitchFamily="34" charset="0"/>
              </a:rPr>
              <a:t>1. 4   RECORD</a:t>
            </a:r>
          </a:p>
        </p:txBody>
      </p:sp>
      <p:sp>
        <p:nvSpPr>
          <p:cNvPr id="46083" name="Rectangle 3"/>
          <p:cNvSpPr>
            <a:spLocks noChangeArrowheads="1"/>
          </p:cNvSpPr>
          <p:nvPr/>
        </p:nvSpPr>
        <p:spPr bwMode="auto">
          <a:xfrm>
            <a:off x="776288" y="620713"/>
            <a:ext cx="5740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latin typeface="Verdana" panose="020B0604030504040204" pitchFamily="34" charset="0"/>
              </a:rPr>
              <a:t>Record (variabel yang didefinisikan dengan tipe STRUCTURE) </a:t>
            </a:r>
          </a:p>
        </p:txBody>
      </p:sp>
      <p:sp>
        <p:nvSpPr>
          <p:cNvPr id="46085" name="Rectangle 5"/>
          <p:cNvSpPr>
            <a:spLocks noChangeArrowheads="1"/>
          </p:cNvSpPr>
          <p:nvPr/>
        </p:nvSpPr>
        <p:spPr bwMode="auto">
          <a:xfrm>
            <a:off x="744538" y="981075"/>
            <a:ext cx="8291512"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400">
                <a:latin typeface="Verdana" panose="020B0604030504040204" pitchFamily="34" charset="0"/>
              </a:rPr>
              <a:t>Record adalah sebuah variabel ‘structure’ </a:t>
            </a:r>
            <a:r>
              <a:rPr lang="id-ID" altLang="en-US" sz="1400">
                <a:latin typeface="Verdana" panose="020B0604030504040204" pitchFamily="34" charset="0"/>
              </a:rPr>
              <a:t> </a:t>
            </a:r>
            <a:r>
              <a:rPr lang="en-US" altLang="en-US" sz="1400">
                <a:latin typeface="Verdana" panose="020B0604030504040204" pitchFamily="34" charset="0"/>
              </a:rPr>
              <a:t>Sebuah struktur adalah sesuatu yang didefinisikan oleh pengguna terdiri dari kumpulan data yang mengandung beberapa tipe variabel terdifinisi dan tergabung menjadi satu </a:t>
            </a:r>
          </a:p>
        </p:txBody>
      </p:sp>
      <p:sp>
        <p:nvSpPr>
          <p:cNvPr id="46086" name="Rectangle 6"/>
          <p:cNvSpPr>
            <a:spLocks noChangeArrowheads="1"/>
          </p:cNvSpPr>
          <p:nvPr/>
        </p:nvSpPr>
        <p:spPr bwMode="auto">
          <a:xfrm>
            <a:off x="1979613" y="1700213"/>
            <a:ext cx="4508500" cy="355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2286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r>
              <a:rPr lang="en-US" altLang="en-US" sz="1600">
                <a:latin typeface="Verdana" panose="020B0604030504040204" pitchFamily="34" charset="0"/>
              </a:rPr>
              <a:t>STRUCTURE /employee_data /</a:t>
            </a:r>
          </a:p>
          <a:p>
            <a:pPr eaLnBrk="0" hangingPunct="0"/>
            <a:r>
              <a:rPr lang="id-ID" altLang="en-US" sz="1400">
                <a:latin typeface="Verdana" panose="020B0604030504040204" pitchFamily="34" charset="0"/>
              </a:rPr>
              <a:t>	</a:t>
            </a:r>
            <a:r>
              <a:rPr lang="en-US" altLang="en-US" sz="1400">
                <a:latin typeface="Verdana" panose="020B0604030504040204" pitchFamily="34" charset="0"/>
              </a:rPr>
              <a:t>CHARACTER*25</a:t>
            </a:r>
            <a:r>
              <a:rPr lang="id-ID" altLang="en-US" sz="1400">
                <a:latin typeface="Verdana" panose="020B0604030504040204" pitchFamily="34" charset="0"/>
              </a:rPr>
              <a:t>  	</a:t>
            </a:r>
            <a:r>
              <a:rPr lang="en-US" altLang="en-US" sz="1400">
                <a:latin typeface="Verdana" panose="020B0604030504040204" pitchFamily="34" charset="0"/>
              </a:rPr>
              <a:t>last_name</a:t>
            </a:r>
          </a:p>
          <a:p>
            <a:pPr eaLnBrk="0" hangingPunct="0"/>
            <a:r>
              <a:rPr lang="id-ID" altLang="en-US" sz="1400">
                <a:latin typeface="Verdana" panose="020B0604030504040204" pitchFamily="34" charset="0"/>
              </a:rPr>
              <a:t>	</a:t>
            </a:r>
            <a:r>
              <a:rPr lang="en-US" altLang="en-US" sz="1400">
                <a:latin typeface="Verdana" panose="020B0604030504040204" pitchFamily="34" charset="0"/>
              </a:rPr>
              <a:t>CHARACTER*15 </a:t>
            </a:r>
            <a:r>
              <a:rPr lang="id-ID" altLang="en-US" sz="1400">
                <a:latin typeface="Verdana" panose="020B0604030504040204" pitchFamily="34" charset="0"/>
              </a:rPr>
              <a:t> 	</a:t>
            </a:r>
            <a:r>
              <a:rPr lang="en-US" altLang="en-US" sz="1400">
                <a:latin typeface="Verdana" panose="020B0604030504040204" pitchFamily="34" charset="0"/>
              </a:rPr>
              <a:t>first_name</a:t>
            </a:r>
          </a:p>
          <a:p>
            <a:pPr eaLnBrk="0" hangingPunct="0"/>
            <a:r>
              <a:rPr lang="id-ID" altLang="en-US" sz="1400">
                <a:latin typeface="Verdana" panose="020B0604030504040204" pitchFamily="34" charset="0"/>
              </a:rPr>
              <a:t>	</a:t>
            </a:r>
            <a:r>
              <a:rPr lang="en-US" altLang="en-US" sz="1400">
                <a:latin typeface="Verdana" panose="020B0604030504040204" pitchFamily="34" charset="0"/>
              </a:rPr>
              <a:t>CHARACTER*20 </a:t>
            </a:r>
            <a:r>
              <a:rPr lang="id-ID" altLang="en-US" sz="1400">
                <a:latin typeface="Verdana" panose="020B0604030504040204" pitchFamily="34" charset="0"/>
              </a:rPr>
              <a:t>	</a:t>
            </a:r>
            <a:r>
              <a:rPr lang="en-US" altLang="en-US" sz="1400">
                <a:latin typeface="Verdana" panose="020B0604030504040204" pitchFamily="34" charset="0"/>
              </a:rPr>
              <a:t>street_name</a:t>
            </a:r>
          </a:p>
          <a:p>
            <a:pPr eaLnBrk="0" hangingPunct="0"/>
            <a:r>
              <a:rPr lang="id-ID" altLang="en-US" sz="1400">
                <a:latin typeface="Verdana" panose="020B0604030504040204" pitchFamily="34" charset="0"/>
              </a:rPr>
              <a:t>	</a:t>
            </a:r>
            <a:r>
              <a:rPr lang="en-US" altLang="en-US" sz="1400">
                <a:latin typeface="Verdana" panose="020B0604030504040204" pitchFamily="34" charset="0"/>
              </a:rPr>
              <a:t>INTEGER*2         </a:t>
            </a:r>
            <a:r>
              <a:rPr lang="id-ID" altLang="en-US" sz="1400">
                <a:latin typeface="Verdana" panose="020B0604030504040204" pitchFamily="34" charset="0"/>
              </a:rPr>
              <a:t>	</a:t>
            </a:r>
            <a:r>
              <a:rPr lang="en-US" altLang="en-US" sz="1400">
                <a:latin typeface="Verdana" panose="020B0604030504040204" pitchFamily="34" charset="0"/>
              </a:rPr>
              <a:t>street_number</a:t>
            </a:r>
          </a:p>
          <a:p>
            <a:pPr eaLnBrk="0" hangingPunct="0"/>
            <a:r>
              <a:rPr lang="id-ID" altLang="en-US" sz="1400">
                <a:latin typeface="Verdana" panose="020B0604030504040204" pitchFamily="34" charset="0"/>
              </a:rPr>
              <a:t>	</a:t>
            </a:r>
            <a:r>
              <a:rPr lang="en-US" altLang="en-US" sz="1400">
                <a:latin typeface="Verdana" panose="020B0604030504040204" pitchFamily="34" charset="0"/>
              </a:rPr>
              <a:t>INTEGER*2          </a:t>
            </a:r>
            <a:r>
              <a:rPr lang="id-ID" altLang="en-US" sz="1400">
                <a:latin typeface="Verdana" panose="020B0604030504040204" pitchFamily="34" charset="0"/>
              </a:rPr>
              <a:t>	</a:t>
            </a:r>
            <a:r>
              <a:rPr lang="en-US" altLang="en-US" sz="1400">
                <a:latin typeface="Verdana" panose="020B0604030504040204" pitchFamily="34" charset="0"/>
              </a:rPr>
              <a:t>apt_number</a:t>
            </a:r>
          </a:p>
          <a:p>
            <a:pPr eaLnBrk="0" hangingPunct="0"/>
            <a:r>
              <a:rPr lang="id-ID" altLang="en-US" sz="1400">
                <a:latin typeface="Verdana" panose="020B0604030504040204" pitchFamily="34" charset="0"/>
              </a:rPr>
              <a:t>	</a:t>
            </a:r>
            <a:r>
              <a:rPr lang="en-US" altLang="en-US" sz="1400">
                <a:latin typeface="Verdana" panose="020B0604030504040204" pitchFamily="34" charset="0"/>
              </a:rPr>
              <a:t>CHARACTER*20 </a:t>
            </a:r>
            <a:r>
              <a:rPr lang="id-ID" altLang="en-US" sz="1400">
                <a:latin typeface="Verdana" panose="020B0604030504040204" pitchFamily="34" charset="0"/>
              </a:rPr>
              <a:t>	</a:t>
            </a:r>
            <a:r>
              <a:rPr lang="en-US" altLang="en-US" sz="1400">
                <a:latin typeface="Verdana" panose="020B0604030504040204" pitchFamily="34" charset="0"/>
              </a:rPr>
              <a:t>city</a:t>
            </a:r>
          </a:p>
          <a:p>
            <a:pPr eaLnBrk="0" hangingPunct="0"/>
            <a:r>
              <a:rPr lang="id-ID" altLang="en-US" sz="1400">
                <a:latin typeface="Verdana" panose="020B0604030504040204" pitchFamily="34" charset="0"/>
              </a:rPr>
              <a:t>	</a:t>
            </a:r>
            <a:r>
              <a:rPr lang="en-US" altLang="en-US" sz="1400">
                <a:latin typeface="Verdana" panose="020B0604030504040204" pitchFamily="34" charset="0"/>
              </a:rPr>
              <a:t>CHARACTER*2   </a:t>
            </a:r>
            <a:r>
              <a:rPr lang="id-ID" altLang="en-US" sz="1400">
                <a:latin typeface="Verdana" panose="020B0604030504040204" pitchFamily="34" charset="0"/>
              </a:rPr>
              <a:t>	</a:t>
            </a:r>
            <a:r>
              <a:rPr lang="en-US" altLang="en-US" sz="1400">
                <a:latin typeface="Verdana" panose="020B0604030504040204" pitchFamily="34" charset="0"/>
              </a:rPr>
              <a:t>state</a:t>
            </a:r>
          </a:p>
          <a:p>
            <a:pPr eaLnBrk="0" hangingPunct="0"/>
            <a:r>
              <a:rPr lang="id-ID" altLang="en-US" sz="1400">
                <a:latin typeface="Verdana" panose="020B0604030504040204" pitchFamily="34" charset="0"/>
              </a:rPr>
              <a:t>	</a:t>
            </a:r>
            <a:r>
              <a:rPr lang="en-US" altLang="en-US" sz="1400">
                <a:latin typeface="Verdana" panose="020B0604030504040204" pitchFamily="34" charset="0"/>
              </a:rPr>
              <a:t>INTEGER*4        </a:t>
            </a:r>
            <a:r>
              <a:rPr lang="id-ID" altLang="en-US" sz="1400">
                <a:latin typeface="Verdana" panose="020B0604030504040204" pitchFamily="34" charset="0"/>
              </a:rPr>
              <a:t>	</a:t>
            </a:r>
            <a:r>
              <a:rPr lang="en-US" altLang="en-US" sz="1400">
                <a:latin typeface="Verdana" panose="020B0604030504040204" pitchFamily="34" charset="0"/>
              </a:rPr>
              <a:t>zip</a:t>
            </a:r>
          </a:p>
          <a:p>
            <a:pPr eaLnBrk="0" hangingPunct="0"/>
            <a:r>
              <a:rPr lang="id-ID" altLang="en-US" sz="1400">
                <a:latin typeface="Verdana" panose="020B0604030504040204" pitchFamily="34" charset="0"/>
              </a:rPr>
              <a:t>	</a:t>
            </a:r>
            <a:r>
              <a:rPr lang="en-US" altLang="en-US" sz="1400">
                <a:latin typeface="Verdana" panose="020B0604030504040204" pitchFamily="34" charset="0"/>
              </a:rPr>
              <a:t>INTEGER*4        </a:t>
            </a:r>
            <a:r>
              <a:rPr lang="id-ID" altLang="en-US" sz="1400">
                <a:latin typeface="Verdana" panose="020B0604030504040204" pitchFamily="34" charset="0"/>
              </a:rPr>
              <a:t>	</a:t>
            </a:r>
            <a:r>
              <a:rPr lang="en-US" altLang="en-US" sz="1400">
                <a:latin typeface="Verdana" panose="020B0604030504040204" pitchFamily="34" charset="0"/>
              </a:rPr>
              <a:t>telephone</a:t>
            </a:r>
          </a:p>
          <a:p>
            <a:pPr eaLnBrk="0" hangingPunct="0"/>
            <a:r>
              <a:rPr lang="id-ID" altLang="en-US" sz="1400">
                <a:latin typeface="Verdana" panose="020B0604030504040204" pitchFamily="34" charset="0"/>
              </a:rPr>
              <a:t>	</a:t>
            </a:r>
            <a:r>
              <a:rPr lang="en-US" altLang="en-US" sz="1400">
                <a:latin typeface="Verdana" panose="020B0604030504040204" pitchFamily="34" charset="0"/>
              </a:rPr>
              <a:t>INTEGER*2        </a:t>
            </a:r>
            <a:r>
              <a:rPr lang="id-ID" altLang="en-US" sz="1400">
                <a:latin typeface="Verdana" panose="020B0604030504040204" pitchFamily="34" charset="0"/>
              </a:rPr>
              <a:t>	</a:t>
            </a:r>
            <a:r>
              <a:rPr lang="en-US" altLang="en-US" sz="1400">
                <a:latin typeface="Verdana" panose="020B0604030504040204" pitchFamily="34" charset="0"/>
              </a:rPr>
              <a:t>date_of_birth</a:t>
            </a:r>
          </a:p>
          <a:p>
            <a:pPr eaLnBrk="0" hangingPunct="0"/>
            <a:r>
              <a:rPr lang="id-ID" altLang="en-US" sz="1400">
                <a:latin typeface="Verdana" panose="020B0604030504040204" pitchFamily="34" charset="0"/>
              </a:rPr>
              <a:t>	</a:t>
            </a:r>
            <a:r>
              <a:rPr lang="en-US" altLang="en-US" sz="1400">
                <a:latin typeface="Verdana" panose="020B0604030504040204" pitchFamily="34" charset="0"/>
              </a:rPr>
              <a:t>INTEGER*2        </a:t>
            </a:r>
            <a:r>
              <a:rPr lang="id-ID" altLang="en-US" sz="1400">
                <a:latin typeface="Verdana" panose="020B0604030504040204" pitchFamily="34" charset="0"/>
              </a:rPr>
              <a:t>	</a:t>
            </a:r>
            <a:r>
              <a:rPr lang="en-US" altLang="en-US" sz="1400">
                <a:latin typeface="Verdana" panose="020B0604030504040204" pitchFamily="34" charset="0"/>
              </a:rPr>
              <a:t>date_of_hire</a:t>
            </a:r>
          </a:p>
          <a:p>
            <a:pPr eaLnBrk="0" hangingPunct="0"/>
            <a:r>
              <a:rPr lang="id-ID" altLang="en-US" sz="1400">
                <a:latin typeface="Verdana" panose="020B0604030504040204" pitchFamily="34" charset="0"/>
              </a:rPr>
              <a:t>	</a:t>
            </a:r>
            <a:r>
              <a:rPr lang="en-US" altLang="en-US" sz="1400">
                <a:latin typeface="Verdana" panose="020B0604030504040204" pitchFamily="34" charset="0"/>
              </a:rPr>
              <a:t>INTEGER*2        </a:t>
            </a:r>
            <a:r>
              <a:rPr lang="id-ID" altLang="en-US" sz="1400">
                <a:latin typeface="Verdana" panose="020B0604030504040204" pitchFamily="34" charset="0"/>
              </a:rPr>
              <a:t>	</a:t>
            </a:r>
            <a:r>
              <a:rPr lang="en-US" altLang="en-US" sz="1400">
                <a:latin typeface="Verdana" panose="020B0604030504040204" pitchFamily="34" charset="0"/>
              </a:rPr>
              <a:t>social_secutity(3)</a:t>
            </a:r>
          </a:p>
          <a:p>
            <a:pPr eaLnBrk="0" hangingPunct="0"/>
            <a:r>
              <a:rPr lang="id-ID" altLang="en-US" sz="1400">
                <a:latin typeface="Verdana" panose="020B0604030504040204" pitchFamily="34" charset="0"/>
              </a:rPr>
              <a:t>	</a:t>
            </a:r>
            <a:r>
              <a:rPr lang="en-US" altLang="en-US" sz="1400">
                <a:latin typeface="Verdana" panose="020B0604030504040204" pitchFamily="34" charset="0"/>
              </a:rPr>
              <a:t>LOGICAL*2       </a:t>
            </a:r>
            <a:r>
              <a:rPr lang="id-ID" altLang="en-US" sz="1400">
                <a:latin typeface="Verdana" panose="020B0604030504040204" pitchFamily="34" charset="0"/>
              </a:rPr>
              <a:t>	</a:t>
            </a:r>
            <a:r>
              <a:rPr lang="en-US" altLang="en-US" sz="1400">
                <a:latin typeface="Verdana" panose="020B0604030504040204" pitchFamily="34" charset="0"/>
              </a:rPr>
              <a:t>married</a:t>
            </a:r>
          </a:p>
          <a:p>
            <a:pPr eaLnBrk="0" hangingPunct="0"/>
            <a:r>
              <a:rPr lang="id-ID" altLang="en-US" sz="1400">
                <a:latin typeface="Verdana" panose="020B0604030504040204" pitchFamily="34" charset="0"/>
              </a:rPr>
              <a:t>	</a:t>
            </a:r>
            <a:r>
              <a:rPr lang="en-US" altLang="en-US" sz="1400">
                <a:latin typeface="Verdana" panose="020B0604030504040204" pitchFamily="34" charset="0"/>
              </a:rPr>
              <a:t>INTEGER*2        </a:t>
            </a:r>
            <a:r>
              <a:rPr lang="id-ID" altLang="en-US" sz="1400">
                <a:latin typeface="Verdana" panose="020B0604030504040204" pitchFamily="34" charset="0"/>
              </a:rPr>
              <a:t>	</a:t>
            </a:r>
            <a:r>
              <a:rPr lang="en-US" altLang="en-US" sz="1400">
                <a:latin typeface="Verdana" panose="020B0604030504040204" pitchFamily="34" charset="0"/>
              </a:rPr>
              <a:t>dependents</a:t>
            </a:r>
          </a:p>
          <a:p>
            <a:pPr eaLnBrk="0" hangingPunct="0"/>
            <a:r>
              <a:rPr lang="en-US" altLang="en-US" sz="1600">
                <a:latin typeface="Verdana" panose="020B0604030504040204" pitchFamily="34" charset="0"/>
              </a:rPr>
              <a:t>END STRUCTURE</a:t>
            </a:r>
          </a:p>
        </p:txBody>
      </p:sp>
      <p:sp>
        <p:nvSpPr>
          <p:cNvPr id="46087" name="Rectangle 7"/>
          <p:cNvSpPr>
            <a:spLocks noChangeArrowheads="1"/>
          </p:cNvSpPr>
          <p:nvPr/>
        </p:nvSpPr>
        <p:spPr bwMode="auto">
          <a:xfrm>
            <a:off x="787400" y="5300663"/>
            <a:ext cx="80327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en-US" sz="1400">
                <a:latin typeface="Verdana" panose="020B0604030504040204" pitchFamily="34" charset="0"/>
              </a:rPr>
              <a:t>Spesifikasi struktur bukanlah variabel, tetapi tipe variabel</a:t>
            </a:r>
            <a:r>
              <a:rPr lang="id-ID" altLang="en-US" sz="1400">
                <a:latin typeface="Verdana" panose="020B0604030504040204" pitchFamily="34" charset="0"/>
              </a:rPr>
              <a:t>,</a:t>
            </a:r>
            <a:r>
              <a:rPr lang="en-US" altLang="en-US" sz="1400">
                <a:latin typeface="Verdana" panose="020B0604030504040204" pitchFamily="34" charset="0"/>
              </a:rPr>
              <a:t> didefinisikan dengan pernyataan RECORD. Untuk perusahaan </a:t>
            </a:r>
            <a:r>
              <a:rPr lang="id-ID" altLang="en-US" sz="1400">
                <a:latin typeface="Verdana" panose="020B0604030504040204" pitchFamily="34" charset="0"/>
              </a:rPr>
              <a:t>dgn </a:t>
            </a:r>
            <a:r>
              <a:rPr lang="en-US" altLang="en-US" sz="1400">
                <a:latin typeface="Verdana" panose="020B0604030504040204" pitchFamily="34" charset="0"/>
              </a:rPr>
              <a:t>200 karyawan, penulisan sebagai berikut:</a:t>
            </a:r>
          </a:p>
        </p:txBody>
      </p:sp>
      <p:sp>
        <p:nvSpPr>
          <p:cNvPr id="46088" name="Rectangle 8"/>
          <p:cNvSpPr>
            <a:spLocks noChangeArrowheads="1"/>
          </p:cNvSpPr>
          <p:nvPr/>
        </p:nvSpPr>
        <p:spPr bwMode="auto">
          <a:xfrm>
            <a:off x="1763713" y="5876925"/>
            <a:ext cx="45767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sz="1600">
                <a:latin typeface="Verdana" panose="020B0604030504040204" pitchFamily="34" charset="0"/>
              </a:rPr>
              <a:t>RECORD / employee_data/ employee(200)</a:t>
            </a:r>
          </a:p>
        </p:txBody>
      </p:sp>
    </p:spTree>
    <p:extLst>
      <p:ext uri="{BB962C8B-B14F-4D97-AF65-F5344CB8AC3E}">
        <p14:creationId xmlns:p14="http://schemas.microsoft.com/office/powerpoint/2010/main" val="4185626161"/>
      </p:ext>
    </p:extLst>
  </p:cSld>
  <p:clrMapOvr>
    <a:masterClrMapping/>
  </p:clrMapOvr>
  <p:transition spd="slow">
    <p:wheel spokes="8"/>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p:cTn id="7" dur="500" decel="50000" fill="hold">
                                          <p:stCondLst>
                                            <p:cond delay="0"/>
                                          </p:stCondLst>
                                        </p:cTn>
                                        <p:tgtEl>
                                          <p:spTgt spid="4608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608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6082"/>
                                        </p:tgtEl>
                                        <p:attrNameLst>
                                          <p:attrName>ppt_w</p:attrName>
                                        </p:attrNameLst>
                                      </p:cBhvr>
                                      <p:tavLst>
                                        <p:tav tm="0">
                                          <p:val>
                                            <p:strVal val="#ppt_w*.05"/>
                                          </p:val>
                                        </p:tav>
                                        <p:tav tm="100000">
                                          <p:val>
                                            <p:strVal val="#ppt_w"/>
                                          </p:val>
                                        </p:tav>
                                      </p:tavLst>
                                    </p:anim>
                                    <p:anim calcmode="lin" valueType="num">
                                      <p:cBhvr>
                                        <p:cTn id="10" dur="1000" fill="hold"/>
                                        <p:tgtEl>
                                          <p:spTgt spid="4608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608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608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608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608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46083"/>
                                        </p:tgtEl>
                                        <p:attrNameLst>
                                          <p:attrName>style.visibility</p:attrName>
                                        </p:attrNameLst>
                                      </p:cBhvr>
                                      <p:to>
                                        <p:strVal val="visible"/>
                                      </p:to>
                                    </p:set>
                                    <p:anim calcmode="lin" valueType="num">
                                      <p:cBhvr>
                                        <p:cTn id="19" dur="500" fill="hold"/>
                                        <p:tgtEl>
                                          <p:spTgt spid="46083"/>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6083"/>
                                        </p:tgtEl>
                                        <p:attrNameLst>
                                          <p:attrName>ppt_y</p:attrName>
                                        </p:attrNameLst>
                                      </p:cBhvr>
                                      <p:tavLst>
                                        <p:tav tm="0">
                                          <p:val>
                                            <p:strVal val="#ppt_y"/>
                                          </p:val>
                                        </p:tav>
                                        <p:tav tm="100000">
                                          <p:val>
                                            <p:strVal val="#ppt_y"/>
                                          </p:val>
                                        </p:tav>
                                      </p:tavLst>
                                    </p:anim>
                                    <p:anim calcmode="lin" valueType="num">
                                      <p:cBhvr>
                                        <p:cTn id="21" dur="500" fill="hold"/>
                                        <p:tgtEl>
                                          <p:spTgt spid="46083"/>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6083"/>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4608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46085"/>
                                        </p:tgtEl>
                                        <p:attrNameLst>
                                          <p:attrName>style.visibility</p:attrName>
                                        </p:attrNameLst>
                                      </p:cBhvr>
                                      <p:to>
                                        <p:strVal val="visible"/>
                                      </p:to>
                                    </p:set>
                                    <p:anim calcmode="lin" valueType="num">
                                      <p:cBhvr>
                                        <p:cTn id="28" dur="500" fill="hold"/>
                                        <p:tgtEl>
                                          <p:spTgt spid="46085"/>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46085"/>
                                        </p:tgtEl>
                                        <p:attrNameLst>
                                          <p:attrName>ppt_y</p:attrName>
                                        </p:attrNameLst>
                                      </p:cBhvr>
                                      <p:tavLst>
                                        <p:tav tm="0">
                                          <p:val>
                                            <p:strVal val="#ppt_y"/>
                                          </p:val>
                                        </p:tav>
                                        <p:tav tm="100000">
                                          <p:val>
                                            <p:strVal val="#ppt_y"/>
                                          </p:val>
                                        </p:tav>
                                      </p:tavLst>
                                    </p:anim>
                                    <p:anim calcmode="lin" valueType="num">
                                      <p:cBhvr>
                                        <p:cTn id="30" dur="500" fill="hold"/>
                                        <p:tgtEl>
                                          <p:spTgt spid="46085"/>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46085"/>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4608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5" presetClass="entr" presetSubtype="0" fill="hold" grpId="0" nodeType="clickEffect">
                                  <p:stCondLst>
                                    <p:cond delay="0"/>
                                  </p:stCondLst>
                                  <p:childTnLst>
                                    <p:set>
                                      <p:cBhvr>
                                        <p:cTn id="36" dur="1" fill="hold">
                                          <p:stCondLst>
                                            <p:cond delay="0"/>
                                          </p:stCondLst>
                                        </p:cTn>
                                        <p:tgtEl>
                                          <p:spTgt spid="46086"/>
                                        </p:tgtEl>
                                        <p:attrNameLst>
                                          <p:attrName>style.visibility</p:attrName>
                                        </p:attrNameLst>
                                      </p:cBhvr>
                                      <p:to>
                                        <p:strVal val="visible"/>
                                      </p:to>
                                    </p:set>
                                    <p:animEffect transition="in" filter="fade">
                                      <p:cBhvr>
                                        <p:cTn id="37" dur="2000"/>
                                        <p:tgtEl>
                                          <p:spTgt spid="46086"/>
                                        </p:tgtEl>
                                      </p:cBhvr>
                                    </p:animEffect>
                                    <p:anim calcmode="lin" valueType="num">
                                      <p:cBhvr>
                                        <p:cTn id="38" dur="2000" fill="hold"/>
                                        <p:tgtEl>
                                          <p:spTgt spid="46086"/>
                                        </p:tgtEl>
                                        <p:attrNameLst>
                                          <p:attrName>style.rotation</p:attrName>
                                        </p:attrNameLst>
                                      </p:cBhvr>
                                      <p:tavLst>
                                        <p:tav tm="0">
                                          <p:val>
                                            <p:fltVal val="720"/>
                                          </p:val>
                                        </p:tav>
                                        <p:tav tm="100000">
                                          <p:val>
                                            <p:fltVal val="0"/>
                                          </p:val>
                                        </p:tav>
                                      </p:tavLst>
                                    </p:anim>
                                    <p:anim calcmode="lin" valueType="num">
                                      <p:cBhvr>
                                        <p:cTn id="39" dur="2000" fill="hold"/>
                                        <p:tgtEl>
                                          <p:spTgt spid="46086"/>
                                        </p:tgtEl>
                                        <p:attrNameLst>
                                          <p:attrName>ppt_h</p:attrName>
                                        </p:attrNameLst>
                                      </p:cBhvr>
                                      <p:tavLst>
                                        <p:tav tm="0">
                                          <p:val>
                                            <p:fltVal val="0"/>
                                          </p:val>
                                        </p:tav>
                                        <p:tav tm="100000">
                                          <p:val>
                                            <p:strVal val="#ppt_h"/>
                                          </p:val>
                                        </p:tav>
                                      </p:tavLst>
                                    </p:anim>
                                    <p:anim calcmode="lin" valueType="num">
                                      <p:cBhvr>
                                        <p:cTn id="40" dur="2000" fill="hold"/>
                                        <p:tgtEl>
                                          <p:spTgt spid="46086"/>
                                        </p:tgtEl>
                                        <p:attrNameLst>
                                          <p:attrName>ppt_w</p:attrName>
                                        </p:attrNameLst>
                                      </p:cBhvr>
                                      <p:tavLst>
                                        <p:tav tm="0">
                                          <p:val>
                                            <p:fltVal val="0"/>
                                          </p:val>
                                        </p:tav>
                                        <p:tav tm="100000">
                                          <p:val>
                                            <p:strVal val="#ppt_w"/>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5" presetClass="entr" presetSubtype="0" fill="hold" grpId="1" nodeType="clickEffect">
                                  <p:stCondLst>
                                    <p:cond delay="0"/>
                                  </p:stCondLst>
                                  <p:childTnLst>
                                    <p:set>
                                      <p:cBhvr>
                                        <p:cTn id="44" dur="1" fill="hold">
                                          <p:stCondLst>
                                            <p:cond delay="0"/>
                                          </p:stCondLst>
                                        </p:cTn>
                                        <p:tgtEl>
                                          <p:spTgt spid="46086"/>
                                        </p:tgtEl>
                                        <p:attrNameLst>
                                          <p:attrName>style.visibility</p:attrName>
                                        </p:attrNameLst>
                                      </p:cBhvr>
                                      <p:to>
                                        <p:strVal val="visible"/>
                                      </p:to>
                                    </p:set>
                                    <p:anim calcmode="lin" valueType="num">
                                      <p:cBhvr>
                                        <p:cTn id="45" dur="500" decel="50000" fill="hold">
                                          <p:stCondLst>
                                            <p:cond delay="0"/>
                                          </p:stCondLst>
                                        </p:cTn>
                                        <p:tgtEl>
                                          <p:spTgt spid="46086"/>
                                        </p:tgtEl>
                                        <p:attrNameLst>
                                          <p:attrName>style.rotation</p:attrName>
                                        </p:attrNameLst>
                                      </p:cBhvr>
                                      <p:tavLst>
                                        <p:tav tm="0">
                                          <p:val>
                                            <p:fltVal val="-90"/>
                                          </p:val>
                                        </p:tav>
                                        <p:tav tm="100000">
                                          <p:val>
                                            <p:fltVal val="0"/>
                                          </p:val>
                                        </p:tav>
                                      </p:tavLst>
                                    </p:anim>
                                    <p:anim calcmode="lin" valueType="num">
                                      <p:cBhvr>
                                        <p:cTn id="46" dur="500" decel="50000" fill="hold">
                                          <p:stCondLst>
                                            <p:cond delay="0"/>
                                          </p:stCondLst>
                                        </p:cTn>
                                        <p:tgtEl>
                                          <p:spTgt spid="46086"/>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46086"/>
                                        </p:tgtEl>
                                        <p:attrNameLst>
                                          <p:attrName>ppt_w</p:attrName>
                                        </p:attrNameLst>
                                      </p:cBhvr>
                                      <p:tavLst>
                                        <p:tav tm="0">
                                          <p:val>
                                            <p:strVal val="#ppt_w*.05"/>
                                          </p:val>
                                        </p:tav>
                                        <p:tav tm="100000">
                                          <p:val>
                                            <p:strVal val="#ppt_w"/>
                                          </p:val>
                                        </p:tav>
                                      </p:tavLst>
                                    </p:anim>
                                    <p:anim calcmode="lin" valueType="num">
                                      <p:cBhvr>
                                        <p:cTn id="48" dur="1000" fill="hold"/>
                                        <p:tgtEl>
                                          <p:spTgt spid="46086"/>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46086"/>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46086"/>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46086"/>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4608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0" presetClass="entr" presetSubtype="0" decel="100000" fill="hold" grpId="2" nodeType="clickEffect">
                                  <p:stCondLst>
                                    <p:cond delay="0"/>
                                  </p:stCondLst>
                                  <p:childTnLst>
                                    <p:set>
                                      <p:cBhvr>
                                        <p:cTn id="56" dur="1" fill="hold">
                                          <p:stCondLst>
                                            <p:cond delay="0"/>
                                          </p:stCondLst>
                                        </p:cTn>
                                        <p:tgtEl>
                                          <p:spTgt spid="46086"/>
                                        </p:tgtEl>
                                        <p:attrNameLst>
                                          <p:attrName>style.visibility</p:attrName>
                                        </p:attrNameLst>
                                      </p:cBhvr>
                                      <p:to>
                                        <p:strVal val="visible"/>
                                      </p:to>
                                    </p:set>
                                    <p:anim calcmode="lin" valueType="num">
                                      <p:cBhvr>
                                        <p:cTn id="57" dur="1000" fill="hold"/>
                                        <p:tgtEl>
                                          <p:spTgt spid="46086"/>
                                        </p:tgtEl>
                                        <p:attrNameLst>
                                          <p:attrName>ppt_w</p:attrName>
                                        </p:attrNameLst>
                                      </p:cBhvr>
                                      <p:tavLst>
                                        <p:tav tm="0">
                                          <p:val>
                                            <p:strVal val="#ppt_w+.3"/>
                                          </p:val>
                                        </p:tav>
                                        <p:tav tm="100000">
                                          <p:val>
                                            <p:strVal val="#ppt_w"/>
                                          </p:val>
                                        </p:tav>
                                      </p:tavLst>
                                    </p:anim>
                                    <p:anim calcmode="lin" valueType="num">
                                      <p:cBhvr>
                                        <p:cTn id="58" dur="1000" fill="hold"/>
                                        <p:tgtEl>
                                          <p:spTgt spid="46086"/>
                                        </p:tgtEl>
                                        <p:attrNameLst>
                                          <p:attrName>ppt_h</p:attrName>
                                        </p:attrNameLst>
                                      </p:cBhvr>
                                      <p:tavLst>
                                        <p:tav tm="0">
                                          <p:val>
                                            <p:strVal val="#ppt_h"/>
                                          </p:val>
                                        </p:tav>
                                        <p:tav tm="100000">
                                          <p:val>
                                            <p:strVal val="#ppt_h"/>
                                          </p:val>
                                        </p:tav>
                                      </p:tavLst>
                                    </p:anim>
                                    <p:animEffect transition="in" filter="fade">
                                      <p:cBhvr>
                                        <p:cTn id="59" dur="1000"/>
                                        <p:tgtEl>
                                          <p:spTgt spid="46086"/>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41" presetClass="entr" presetSubtype="0" fill="hold" grpId="0" nodeType="clickEffect">
                                  <p:stCondLst>
                                    <p:cond delay="0"/>
                                  </p:stCondLst>
                                  <p:iterate type="lt">
                                    <p:tmPct val="10000"/>
                                  </p:iterate>
                                  <p:childTnLst>
                                    <p:set>
                                      <p:cBhvr>
                                        <p:cTn id="63" dur="1" fill="hold">
                                          <p:stCondLst>
                                            <p:cond delay="0"/>
                                          </p:stCondLst>
                                        </p:cTn>
                                        <p:tgtEl>
                                          <p:spTgt spid="46087"/>
                                        </p:tgtEl>
                                        <p:attrNameLst>
                                          <p:attrName>style.visibility</p:attrName>
                                        </p:attrNameLst>
                                      </p:cBhvr>
                                      <p:to>
                                        <p:strVal val="visible"/>
                                      </p:to>
                                    </p:set>
                                    <p:anim calcmode="lin" valueType="num">
                                      <p:cBhvr>
                                        <p:cTn id="64" dur="500" fill="hold"/>
                                        <p:tgtEl>
                                          <p:spTgt spid="46087"/>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46087"/>
                                        </p:tgtEl>
                                        <p:attrNameLst>
                                          <p:attrName>ppt_y</p:attrName>
                                        </p:attrNameLst>
                                      </p:cBhvr>
                                      <p:tavLst>
                                        <p:tav tm="0">
                                          <p:val>
                                            <p:strVal val="#ppt_y"/>
                                          </p:val>
                                        </p:tav>
                                        <p:tav tm="100000">
                                          <p:val>
                                            <p:strVal val="#ppt_y"/>
                                          </p:val>
                                        </p:tav>
                                      </p:tavLst>
                                    </p:anim>
                                    <p:anim calcmode="lin" valueType="num">
                                      <p:cBhvr>
                                        <p:cTn id="66" dur="500" fill="hold"/>
                                        <p:tgtEl>
                                          <p:spTgt spid="46087"/>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46087"/>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46087"/>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50" presetClass="entr" presetSubtype="0" decel="100000" fill="hold" grpId="0" nodeType="clickEffect">
                                  <p:stCondLst>
                                    <p:cond delay="0"/>
                                  </p:stCondLst>
                                  <p:childTnLst>
                                    <p:set>
                                      <p:cBhvr>
                                        <p:cTn id="72" dur="1" fill="hold">
                                          <p:stCondLst>
                                            <p:cond delay="0"/>
                                          </p:stCondLst>
                                        </p:cTn>
                                        <p:tgtEl>
                                          <p:spTgt spid="46088"/>
                                        </p:tgtEl>
                                        <p:attrNameLst>
                                          <p:attrName>style.visibility</p:attrName>
                                        </p:attrNameLst>
                                      </p:cBhvr>
                                      <p:to>
                                        <p:strVal val="visible"/>
                                      </p:to>
                                    </p:set>
                                    <p:anim calcmode="lin" valueType="num">
                                      <p:cBhvr>
                                        <p:cTn id="73" dur="1000" fill="hold"/>
                                        <p:tgtEl>
                                          <p:spTgt spid="46088"/>
                                        </p:tgtEl>
                                        <p:attrNameLst>
                                          <p:attrName>ppt_w</p:attrName>
                                        </p:attrNameLst>
                                      </p:cBhvr>
                                      <p:tavLst>
                                        <p:tav tm="0">
                                          <p:val>
                                            <p:strVal val="#ppt_w+.3"/>
                                          </p:val>
                                        </p:tav>
                                        <p:tav tm="100000">
                                          <p:val>
                                            <p:strVal val="#ppt_w"/>
                                          </p:val>
                                        </p:tav>
                                      </p:tavLst>
                                    </p:anim>
                                    <p:anim calcmode="lin" valueType="num">
                                      <p:cBhvr>
                                        <p:cTn id="74" dur="1000" fill="hold"/>
                                        <p:tgtEl>
                                          <p:spTgt spid="46088"/>
                                        </p:tgtEl>
                                        <p:attrNameLst>
                                          <p:attrName>ppt_h</p:attrName>
                                        </p:attrNameLst>
                                      </p:cBhvr>
                                      <p:tavLst>
                                        <p:tav tm="0">
                                          <p:val>
                                            <p:strVal val="#ppt_h"/>
                                          </p:val>
                                        </p:tav>
                                        <p:tav tm="100000">
                                          <p:val>
                                            <p:strVal val="#ppt_h"/>
                                          </p:val>
                                        </p:tav>
                                      </p:tavLst>
                                    </p:anim>
                                    <p:animEffect transition="in" filter="fade">
                                      <p:cBhvr>
                                        <p:cTn id="75" dur="1000"/>
                                        <p:tgtEl>
                                          <p:spTgt spid="46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0"/>
      <p:bldP spid="46085" grpId="0"/>
      <p:bldP spid="46086" grpId="0"/>
      <p:bldP spid="46086" grpId="1"/>
      <p:bldP spid="46086" grpId="2"/>
      <p:bldP spid="46087" grpId="0"/>
      <p:bldP spid="4608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4294967295"/>
          </p:nvPr>
        </p:nvSpPr>
        <p:spPr>
          <a:xfrm>
            <a:off x="457200" y="6245225"/>
            <a:ext cx="2133600" cy="476250"/>
          </a:xfrm>
          <a:prstGeom prst="rect">
            <a:avLst/>
          </a:prstGeom>
        </p:spPr>
        <p:txBody>
          <a:bodyPr/>
          <a:lstStyle/>
          <a:p>
            <a:fld id="{B89AFCD5-A97F-4EA7-8951-8FC43F6A8F35}" type="datetime1">
              <a:rPr lang="en-US" altLang="en-US"/>
              <a:pPr/>
              <a:t>5/15/2017</a:t>
            </a:fld>
            <a:endParaRPr lang="en-US" altLang="en-US"/>
          </a:p>
        </p:txBody>
      </p:sp>
      <p:sp>
        <p:nvSpPr>
          <p:cNvPr id="14" name="Slide Number Placeholder 5"/>
          <p:cNvSpPr>
            <a:spLocks noGrp="1"/>
          </p:cNvSpPr>
          <p:nvPr>
            <p:ph type="sldNum" sz="quarter" idx="4294967295"/>
          </p:nvPr>
        </p:nvSpPr>
        <p:spPr>
          <a:xfrm>
            <a:off x="6553200" y="6245225"/>
            <a:ext cx="2133600" cy="476250"/>
          </a:xfrm>
          <a:prstGeom prst="rect">
            <a:avLst/>
          </a:prstGeom>
        </p:spPr>
        <p:txBody>
          <a:bodyPr/>
          <a:lstStyle/>
          <a:p>
            <a:fld id="{7DEBB74C-C918-4816-ACA8-235463E00BF6}" type="slidenum">
              <a:rPr lang="en-US" altLang="en-US"/>
              <a:pPr/>
              <a:t>24</a:t>
            </a:fld>
            <a:endParaRPr lang="en-US" altLang="en-US"/>
          </a:p>
        </p:txBody>
      </p:sp>
      <p:sp>
        <p:nvSpPr>
          <p:cNvPr id="45058" name="Rectangle 2"/>
          <p:cNvSpPr>
            <a:spLocks noChangeArrowheads="1"/>
          </p:cNvSpPr>
          <p:nvPr/>
        </p:nvSpPr>
        <p:spPr bwMode="auto">
          <a:xfrm>
            <a:off x="123825" y="404813"/>
            <a:ext cx="1784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s-ES_tradnl" altLang="en-US" b="1">
                <a:latin typeface="Verdana" panose="020B0604030504040204" pitchFamily="34" charset="0"/>
              </a:rPr>
              <a:t>1. 5   ARRAY</a:t>
            </a:r>
          </a:p>
        </p:txBody>
      </p:sp>
      <p:sp>
        <p:nvSpPr>
          <p:cNvPr id="45059" name="Rectangle 3"/>
          <p:cNvSpPr>
            <a:spLocks noChangeArrowheads="1"/>
          </p:cNvSpPr>
          <p:nvPr/>
        </p:nvSpPr>
        <p:spPr bwMode="auto">
          <a:xfrm>
            <a:off x="827088" y="836613"/>
            <a:ext cx="69103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ES_tradnl" altLang="en-US" sz="1400">
                <a:latin typeface="Verdana" panose="020B0604030504040204" pitchFamily="34" charset="0"/>
              </a:rPr>
              <a:t>Jumlah elemen dalam sebuah jajaran dan besarnya dimensi sebuah jajaran dibatasi oleh kemampuan memori komputer.</a:t>
            </a:r>
            <a:r>
              <a:rPr lang="en-US" altLang="en-US" sz="1400">
                <a:latin typeface="Verdana" panose="020B0604030504040204" pitchFamily="34" charset="0"/>
              </a:rPr>
              <a:t> </a:t>
            </a:r>
          </a:p>
        </p:txBody>
      </p:sp>
      <p:sp>
        <p:nvSpPr>
          <p:cNvPr id="45060" name="Rectangle 4"/>
          <p:cNvSpPr>
            <a:spLocks noChangeArrowheads="1"/>
          </p:cNvSpPr>
          <p:nvPr/>
        </p:nvSpPr>
        <p:spPr bwMode="auto">
          <a:xfrm>
            <a:off x="777875" y="1484313"/>
            <a:ext cx="4946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s-ES_tradnl" altLang="en-US" sz="1400">
                <a:latin typeface="Verdana" panose="020B0604030504040204" pitchFamily="34" charset="0"/>
              </a:rPr>
              <a:t>Sebuah elemen jajaran diacu dengan syntax berikut:</a:t>
            </a:r>
          </a:p>
        </p:txBody>
      </p:sp>
      <p:sp>
        <p:nvSpPr>
          <p:cNvPr id="45061" name="Rectangle 5"/>
          <p:cNvSpPr>
            <a:spLocks noChangeArrowheads="1"/>
          </p:cNvSpPr>
          <p:nvPr/>
        </p:nvSpPr>
        <p:spPr bwMode="auto">
          <a:xfrm>
            <a:off x="2268538" y="2060575"/>
            <a:ext cx="22494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a:latin typeface="Verdana" panose="020B0604030504040204" pitchFamily="34" charset="0"/>
              </a:rPr>
              <a:t>Array (subscripts)</a:t>
            </a:r>
          </a:p>
        </p:txBody>
      </p:sp>
      <p:sp>
        <p:nvSpPr>
          <p:cNvPr id="45062" name="Rectangle 6"/>
          <p:cNvSpPr>
            <a:spLocks noChangeArrowheads="1"/>
          </p:cNvSpPr>
          <p:nvPr/>
        </p:nvSpPr>
        <p:spPr bwMode="auto">
          <a:xfrm>
            <a:off x="827088" y="2811463"/>
            <a:ext cx="819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sz="1400">
                <a:latin typeface="Verdana" panose="020B0604030504040204" pitchFamily="34" charset="0"/>
              </a:rPr>
              <a:t>Contoh</a:t>
            </a:r>
          </a:p>
        </p:txBody>
      </p:sp>
      <p:sp>
        <p:nvSpPr>
          <p:cNvPr id="45063" name="Rectangle 7"/>
          <p:cNvSpPr>
            <a:spLocks noChangeArrowheads="1"/>
          </p:cNvSpPr>
          <p:nvPr/>
        </p:nvSpPr>
        <p:spPr bwMode="auto">
          <a:xfrm>
            <a:off x="1592263" y="3494088"/>
            <a:ext cx="59610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a:latin typeface="Verdana" panose="020B0604030504040204" pitchFamily="34" charset="0"/>
              </a:rPr>
              <a:t>DIMENSION a(3,2), b(0:2,0:3), c(4,5), q(3.2,4.5)</a:t>
            </a:r>
          </a:p>
        </p:txBody>
      </p:sp>
      <p:sp>
        <p:nvSpPr>
          <p:cNvPr id="45064" name="Rectangle 8"/>
          <p:cNvSpPr>
            <a:spLocks noChangeArrowheads="1"/>
          </p:cNvSpPr>
          <p:nvPr/>
        </p:nvSpPr>
        <p:spPr bwMode="auto">
          <a:xfrm>
            <a:off x="900113" y="4221163"/>
            <a:ext cx="632301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en-US" sz="1400">
                <a:latin typeface="Verdana" panose="020B0604030504040204" pitchFamily="34" charset="0"/>
              </a:rPr>
              <a:t>Elemen-elemen array a(3,4) akan disimpan dalam memori dengan urutan sebagai berikut:</a:t>
            </a:r>
          </a:p>
        </p:txBody>
      </p:sp>
      <p:sp>
        <p:nvSpPr>
          <p:cNvPr id="45065" name="Rectangle 9"/>
          <p:cNvSpPr>
            <a:spLocks noChangeArrowheads="1"/>
          </p:cNvSpPr>
          <p:nvPr/>
        </p:nvSpPr>
        <p:spPr bwMode="auto">
          <a:xfrm>
            <a:off x="1692275" y="4797425"/>
            <a:ext cx="50434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a:latin typeface="Verdana" panose="020B0604030504040204" pitchFamily="34" charset="0"/>
              </a:rPr>
              <a:t>Array(1,1)	Array(2,1)	Array(3,1)</a:t>
            </a:r>
          </a:p>
        </p:txBody>
      </p:sp>
      <p:sp>
        <p:nvSpPr>
          <p:cNvPr id="45066" name="Rectangle 10"/>
          <p:cNvSpPr>
            <a:spLocks noChangeArrowheads="1"/>
          </p:cNvSpPr>
          <p:nvPr/>
        </p:nvSpPr>
        <p:spPr bwMode="auto">
          <a:xfrm>
            <a:off x="1689100" y="5229225"/>
            <a:ext cx="50434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a:latin typeface="Verdana" panose="020B0604030504040204" pitchFamily="34" charset="0"/>
              </a:rPr>
              <a:t>Array(1,2)	Array(2,2)	Array(3,2)</a:t>
            </a:r>
          </a:p>
        </p:txBody>
      </p:sp>
      <p:sp>
        <p:nvSpPr>
          <p:cNvPr id="45067" name="Rectangle 11"/>
          <p:cNvSpPr>
            <a:spLocks noChangeArrowheads="1"/>
          </p:cNvSpPr>
          <p:nvPr/>
        </p:nvSpPr>
        <p:spPr bwMode="auto">
          <a:xfrm>
            <a:off x="1692275" y="5661025"/>
            <a:ext cx="50434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a:latin typeface="Verdana" panose="020B0604030504040204" pitchFamily="34" charset="0"/>
              </a:rPr>
              <a:t>Array(1,3)	Array(2,3)	Array(3,3)</a:t>
            </a:r>
          </a:p>
        </p:txBody>
      </p:sp>
    </p:spTree>
    <p:extLst>
      <p:ext uri="{BB962C8B-B14F-4D97-AF65-F5344CB8AC3E}">
        <p14:creationId xmlns:p14="http://schemas.microsoft.com/office/powerpoint/2010/main" val="571045120"/>
      </p:ext>
    </p:extLst>
  </p:cSld>
  <p:clrMapOvr>
    <a:masterClrMapping/>
  </p:clrMapOvr>
  <p:transition spd="slow">
    <p:wheel spokes="8"/>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fade">
                                      <p:cBhvr>
                                        <p:cTn id="7" dur="1000"/>
                                        <p:tgtEl>
                                          <p:spTgt spid="45058"/>
                                        </p:tgtEl>
                                      </p:cBhvr>
                                    </p:animEffect>
                                    <p:anim calcmode="lin" valueType="num">
                                      <p:cBhvr>
                                        <p:cTn id="8" dur="1000" fill="hold"/>
                                        <p:tgtEl>
                                          <p:spTgt spid="45058"/>
                                        </p:tgtEl>
                                        <p:attrNameLst>
                                          <p:attrName>style.rotation</p:attrName>
                                        </p:attrNameLst>
                                      </p:cBhvr>
                                      <p:tavLst>
                                        <p:tav tm="0">
                                          <p:val>
                                            <p:fltVal val="720"/>
                                          </p:val>
                                        </p:tav>
                                        <p:tav tm="100000">
                                          <p:val>
                                            <p:fltVal val="0"/>
                                          </p:val>
                                        </p:tav>
                                      </p:tavLst>
                                    </p:anim>
                                    <p:anim calcmode="lin" valueType="num">
                                      <p:cBhvr>
                                        <p:cTn id="9" dur="1000" fill="hold"/>
                                        <p:tgtEl>
                                          <p:spTgt spid="45058"/>
                                        </p:tgtEl>
                                        <p:attrNameLst>
                                          <p:attrName>ppt_h</p:attrName>
                                        </p:attrNameLst>
                                      </p:cBhvr>
                                      <p:tavLst>
                                        <p:tav tm="0">
                                          <p:val>
                                            <p:fltVal val="0"/>
                                          </p:val>
                                        </p:tav>
                                        <p:tav tm="100000">
                                          <p:val>
                                            <p:strVal val="#ppt_h"/>
                                          </p:val>
                                        </p:tav>
                                      </p:tavLst>
                                    </p:anim>
                                    <p:anim calcmode="lin" valueType="num">
                                      <p:cBhvr>
                                        <p:cTn id="10" dur="1000" fill="hold"/>
                                        <p:tgtEl>
                                          <p:spTgt spid="45058"/>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45059"/>
                                        </p:tgtEl>
                                        <p:attrNameLst>
                                          <p:attrName>style.visibility</p:attrName>
                                        </p:attrNameLst>
                                      </p:cBhvr>
                                      <p:to>
                                        <p:strVal val="visible"/>
                                      </p:to>
                                    </p:set>
                                    <p:anim calcmode="lin" valueType="num">
                                      <p:cBhvr>
                                        <p:cTn id="15" dur="500" fill="hold"/>
                                        <p:tgtEl>
                                          <p:spTgt spid="45059"/>
                                        </p:tgtEl>
                                        <p:attrNameLst>
                                          <p:attrName>ppt_w</p:attrName>
                                        </p:attrNameLst>
                                      </p:cBhvr>
                                      <p:tavLst>
                                        <p:tav tm="0">
                                          <p:val>
                                            <p:fltVal val="0"/>
                                          </p:val>
                                        </p:tav>
                                        <p:tav tm="100000">
                                          <p:val>
                                            <p:strVal val="#ppt_w"/>
                                          </p:val>
                                        </p:tav>
                                      </p:tavLst>
                                    </p:anim>
                                    <p:anim calcmode="lin" valueType="num">
                                      <p:cBhvr>
                                        <p:cTn id="16" dur="500" fill="hold"/>
                                        <p:tgtEl>
                                          <p:spTgt spid="45059"/>
                                        </p:tgtEl>
                                        <p:attrNameLst>
                                          <p:attrName>ppt_h</p:attrName>
                                        </p:attrNameLst>
                                      </p:cBhvr>
                                      <p:tavLst>
                                        <p:tav tm="0">
                                          <p:val>
                                            <p:fltVal val="0"/>
                                          </p:val>
                                        </p:tav>
                                        <p:tav tm="100000">
                                          <p:val>
                                            <p:strVal val="#ppt_h"/>
                                          </p:val>
                                        </p:tav>
                                      </p:tavLst>
                                    </p:anim>
                                    <p:anim calcmode="lin" valueType="num">
                                      <p:cBhvr>
                                        <p:cTn id="17" dur="500" fill="hold"/>
                                        <p:tgtEl>
                                          <p:spTgt spid="45059"/>
                                        </p:tgtEl>
                                        <p:attrNameLst>
                                          <p:attrName>style.rotation</p:attrName>
                                        </p:attrNameLst>
                                      </p:cBhvr>
                                      <p:tavLst>
                                        <p:tav tm="0">
                                          <p:val>
                                            <p:fltVal val="90"/>
                                          </p:val>
                                        </p:tav>
                                        <p:tav tm="100000">
                                          <p:val>
                                            <p:fltVal val="0"/>
                                          </p:val>
                                        </p:tav>
                                      </p:tavLst>
                                    </p:anim>
                                    <p:animEffect transition="in" filter="fade">
                                      <p:cBhvr>
                                        <p:cTn id="18" dur="500"/>
                                        <p:tgtEl>
                                          <p:spTgt spid="4505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grpId="0" nodeType="clickEffect">
                                  <p:stCondLst>
                                    <p:cond delay="0"/>
                                  </p:stCondLst>
                                  <p:iterate type="lt">
                                    <p:tmPct val="5000"/>
                                  </p:iterate>
                                  <p:childTnLst>
                                    <p:set>
                                      <p:cBhvr>
                                        <p:cTn id="22" dur="1" fill="hold">
                                          <p:stCondLst>
                                            <p:cond delay="0"/>
                                          </p:stCondLst>
                                        </p:cTn>
                                        <p:tgtEl>
                                          <p:spTgt spid="45060"/>
                                        </p:tgtEl>
                                        <p:attrNameLst>
                                          <p:attrName>style.visibility</p:attrName>
                                        </p:attrNameLst>
                                      </p:cBhvr>
                                      <p:to>
                                        <p:strVal val="visible"/>
                                      </p:to>
                                    </p:set>
                                    <p:anim calcmode="lin" valueType="num">
                                      <p:cBhvr>
                                        <p:cTn id="23" dur="500" fill="hold"/>
                                        <p:tgtEl>
                                          <p:spTgt spid="45060"/>
                                        </p:tgtEl>
                                        <p:attrNameLst>
                                          <p:attrName>ppt_w</p:attrName>
                                        </p:attrNameLst>
                                      </p:cBhvr>
                                      <p:tavLst>
                                        <p:tav tm="0">
                                          <p:val>
                                            <p:fltVal val="0"/>
                                          </p:val>
                                        </p:tav>
                                        <p:tav tm="100000">
                                          <p:val>
                                            <p:strVal val="#ppt_w"/>
                                          </p:val>
                                        </p:tav>
                                      </p:tavLst>
                                    </p:anim>
                                    <p:anim calcmode="lin" valueType="num">
                                      <p:cBhvr>
                                        <p:cTn id="24" dur="500" fill="hold"/>
                                        <p:tgtEl>
                                          <p:spTgt spid="45060"/>
                                        </p:tgtEl>
                                        <p:attrNameLst>
                                          <p:attrName>ppt_h</p:attrName>
                                        </p:attrNameLst>
                                      </p:cBhvr>
                                      <p:tavLst>
                                        <p:tav tm="0">
                                          <p:val>
                                            <p:fltVal val="0"/>
                                          </p:val>
                                        </p:tav>
                                        <p:tav tm="100000">
                                          <p:val>
                                            <p:strVal val="#ppt_h"/>
                                          </p:val>
                                        </p:tav>
                                      </p:tavLst>
                                    </p:anim>
                                    <p:anim calcmode="lin" valueType="num">
                                      <p:cBhvr>
                                        <p:cTn id="25" dur="500" fill="hold"/>
                                        <p:tgtEl>
                                          <p:spTgt spid="45060"/>
                                        </p:tgtEl>
                                        <p:attrNameLst>
                                          <p:attrName>style.rotation</p:attrName>
                                        </p:attrNameLst>
                                      </p:cBhvr>
                                      <p:tavLst>
                                        <p:tav tm="0">
                                          <p:val>
                                            <p:fltVal val="90"/>
                                          </p:val>
                                        </p:tav>
                                        <p:tav tm="100000">
                                          <p:val>
                                            <p:fltVal val="0"/>
                                          </p:val>
                                        </p:tav>
                                      </p:tavLst>
                                    </p:anim>
                                    <p:animEffect transition="in" filter="fade">
                                      <p:cBhvr>
                                        <p:cTn id="26" dur="500"/>
                                        <p:tgtEl>
                                          <p:spTgt spid="4506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45061"/>
                                        </p:tgtEl>
                                        <p:attrNameLst>
                                          <p:attrName>style.visibility</p:attrName>
                                        </p:attrNameLst>
                                      </p:cBhvr>
                                      <p:to>
                                        <p:strVal val="visible"/>
                                      </p:to>
                                    </p:set>
                                    <p:anim calcmode="lin" valueType="num">
                                      <p:cBhvr>
                                        <p:cTn id="31" dur="1000" fill="hold"/>
                                        <p:tgtEl>
                                          <p:spTgt spid="45061"/>
                                        </p:tgtEl>
                                        <p:attrNameLst>
                                          <p:attrName>ppt_w</p:attrName>
                                        </p:attrNameLst>
                                      </p:cBhvr>
                                      <p:tavLst>
                                        <p:tav tm="0">
                                          <p:val>
                                            <p:strVal val="#ppt_w+.3"/>
                                          </p:val>
                                        </p:tav>
                                        <p:tav tm="100000">
                                          <p:val>
                                            <p:strVal val="#ppt_w"/>
                                          </p:val>
                                        </p:tav>
                                      </p:tavLst>
                                    </p:anim>
                                    <p:anim calcmode="lin" valueType="num">
                                      <p:cBhvr>
                                        <p:cTn id="32" dur="1000" fill="hold"/>
                                        <p:tgtEl>
                                          <p:spTgt spid="45061"/>
                                        </p:tgtEl>
                                        <p:attrNameLst>
                                          <p:attrName>ppt_h</p:attrName>
                                        </p:attrNameLst>
                                      </p:cBhvr>
                                      <p:tavLst>
                                        <p:tav tm="0">
                                          <p:val>
                                            <p:strVal val="#ppt_h"/>
                                          </p:val>
                                        </p:tav>
                                        <p:tav tm="100000">
                                          <p:val>
                                            <p:strVal val="#ppt_h"/>
                                          </p:val>
                                        </p:tav>
                                      </p:tavLst>
                                    </p:anim>
                                    <p:animEffect transition="in" filter="fade">
                                      <p:cBhvr>
                                        <p:cTn id="33" dur="1000"/>
                                        <p:tgtEl>
                                          <p:spTgt spid="4506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5" presetClass="entr" presetSubtype="0" fill="hold" grpId="1" nodeType="clickEffect">
                                  <p:stCondLst>
                                    <p:cond delay="0"/>
                                  </p:stCondLst>
                                  <p:childTnLst>
                                    <p:set>
                                      <p:cBhvr>
                                        <p:cTn id="37" dur="1" fill="hold">
                                          <p:stCondLst>
                                            <p:cond delay="0"/>
                                          </p:stCondLst>
                                        </p:cTn>
                                        <p:tgtEl>
                                          <p:spTgt spid="45061"/>
                                        </p:tgtEl>
                                        <p:attrNameLst>
                                          <p:attrName>style.visibility</p:attrName>
                                        </p:attrNameLst>
                                      </p:cBhvr>
                                      <p:to>
                                        <p:strVal val="visible"/>
                                      </p:to>
                                    </p:set>
                                    <p:anim calcmode="lin" valueType="num">
                                      <p:cBhvr>
                                        <p:cTn id="38" dur="500" decel="50000" fill="hold">
                                          <p:stCondLst>
                                            <p:cond delay="0"/>
                                          </p:stCondLst>
                                        </p:cTn>
                                        <p:tgtEl>
                                          <p:spTgt spid="45061"/>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45061"/>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45061"/>
                                        </p:tgtEl>
                                        <p:attrNameLst>
                                          <p:attrName>ppt_w</p:attrName>
                                        </p:attrNameLst>
                                      </p:cBhvr>
                                      <p:tavLst>
                                        <p:tav tm="0">
                                          <p:val>
                                            <p:strVal val="#ppt_w*.05"/>
                                          </p:val>
                                        </p:tav>
                                        <p:tav tm="100000">
                                          <p:val>
                                            <p:strVal val="#ppt_w"/>
                                          </p:val>
                                        </p:tav>
                                      </p:tavLst>
                                    </p:anim>
                                    <p:anim calcmode="lin" valueType="num">
                                      <p:cBhvr>
                                        <p:cTn id="41" dur="1000" fill="hold"/>
                                        <p:tgtEl>
                                          <p:spTgt spid="45061"/>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45061"/>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45061"/>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45061"/>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4506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8" presetClass="entr" presetSubtype="12" fill="hold" grpId="0" nodeType="clickEffect">
                                  <p:stCondLst>
                                    <p:cond delay="0"/>
                                  </p:stCondLst>
                                  <p:childTnLst>
                                    <p:set>
                                      <p:cBhvr>
                                        <p:cTn id="49" dur="1" fill="hold">
                                          <p:stCondLst>
                                            <p:cond delay="0"/>
                                          </p:stCondLst>
                                        </p:cTn>
                                        <p:tgtEl>
                                          <p:spTgt spid="45062"/>
                                        </p:tgtEl>
                                        <p:attrNameLst>
                                          <p:attrName>style.visibility</p:attrName>
                                        </p:attrNameLst>
                                      </p:cBhvr>
                                      <p:to>
                                        <p:strVal val="visible"/>
                                      </p:to>
                                    </p:set>
                                    <p:animEffect transition="in" filter="strips(downLeft)">
                                      <p:cBhvr>
                                        <p:cTn id="50" dur="500"/>
                                        <p:tgtEl>
                                          <p:spTgt spid="45062"/>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1" presetClass="entr" presetSubtype="0" fill="hold" grpId="0" nodeType="clickEffect">
                                  <p:stCondLst>
                                    <p:cond delay="0"/>
                                  </p:stCondLst>
                                  <p:iterate type="lt">
                                    <p:tmPct val="10000"/>
                                  </p:iterate>
                                  <p:childTnLst>
                                    <p:set>
                                      <p:cBhvr>
                                        <p:cTn id="54" dur="1" fill="hold">
                                          <p:stCondLst>
                                            <p:cond delay="0"/>
                                          </p:stCondLst>
                                        </p:cTn>
                                        <p:tgtEl>
                                          <p:spTgt spid="45063"/>
                                        </p:tgtEl>
                                        <p:attrNameLst>
                                          <p:attrName>style.visibility</p:attrName>
                                        </p:attrNameLst>
                                      </p:cBhvr>
                                      <p:to>
                                        <p:strVal val="visible"/>
                                      </p:to>
                                    </p:set>
                                    <p:anim calcmode="lin" valueType="num">
                                      <p:cBhvr>
                                        <p:cTn id="55" dur="500" fill="hold"/>
                                        <p:tgtEl>
                                          <p:spTgt spid="45063"/>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45063"/>
                                        </p:tgtEl>
                                        <p:attrNameLst>
                                          <p:attrName>ppt_y</p:attrName>
                                        </p:attrNameLst>
                                      </p:cBhvr>
                                      <p:tavLst>
                                        <p:tav tm="0">
                                          <p:val>
                                            <p:strVal val="#ppt_y"/>
                                          </p:val>
                                        </p:tav>
                                        <p:tav tm="100000">
                                          <p:val>
                                            <p:strVal val="#ppt_y"/>
                                          </p:val>
                                        </p:tav>
                                      </p:tavLst>
                                    </p:anim>
                                    <p:anim calcmode="lin" valueType="num">
                                      <p:cBhvr>
                                        <p:cTn id="57" dur="500" fill="hold"/>
                                        <p:tgtEl>
                                          <p:spTgt spid="45063"/>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45063"/>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45063"/>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50" presetClass="entr" presetSubtype="0" decel="100000" fill="hold" grpId="1" nodeType="clickEffect">
                                  <p:stCondLst>
                                    <p:cond delay="0"/>
                                  </p:stCondLst>
                                  <p:iterate type="lt">
                                    <p:tmPct val="0"/>
                                  </p:iterate>
                                  <p:childTnLst>
                                    <p:set>
                                      <p:cBhvr>
                                        <p:cTn id="63" dur="1" fill="hold">
                                          <p:stCondLst>
                                            <p:cond delay="0"/>
                                          </p:stCondLst>
                                        </p:cTn>
                                        <p:tgtEl>
                                          <p:spTgt spid="45063"/>
                                        </p:tgtEl>
                                        <p:attrNameLst>
                                          <p:attrName>style.visibility</p:attrName>
                                        </p:attrNameLst>
                                      </p:cBhvr>
                                      <p:to>
                                        <p:strVal val="visible"/>
                                      </p:to>
                                    </p:set>
                                    <p:anim calcmode="lin" valueType="num">
                                      <p:cBhvr>
                                        <p:cTn id="64" dur="1000" fill="hold"/>
                                        <p:tgtEl>
                                          <p:spTgt spid="45063"/>
                                        </p:tgtEl>
                                        <p:attrNameLst>
                                          <p:attrName>ppt_w</p:attrName>
                                        </p:attrNameLst>
                                      </p:cBhvr>
                                      <p:tavLst>
                                        <p:tav tm="0">
                                          <p:val>
                                            <p:strVal val="#ppt_w+.3"/>
                                          </p:val>
                                        </p:tav>
                                        <p:tav tm="100000">
                                          <p:val>
                                            <p:strVal val="#ppt_w"/>
                                          </p:val>
                                        </p:tav>
                                      </p:tavLst>
                                    </p:anim>
                                    <p:anim calcmode="lin" valueType="num">
                                      <p:cBhvr>
                                        <p:cTn id="65" dur="1000" fill="hold"/>
                                        <p:tgtEl>
                                          <p:spTgt spid="45063"/>
                                        </p:tgtEl>
                                        <p:attrNameLst>
                                          <p:attrName>ppt_h</p:attrName>
                                        </p:attrNameLst>
                                      </p:cBhvr>
                                      <p:tavLst>
                                        <p:tav tm="0">
                                          <p:val>
                                            <p:strVal val="#ppt_h"/>
                                          </p:val>
                                        </p:tav>
                                        <p:tav tm="100000">
                                          <p:val>
                                            <p:strVal val="#ppt_h"/>
                                          </p:val>
                                        </p:tav>
                                      </p:tavLst>
                                    </p:anim>
                                    <p:animEffect transition="in" filter="fade">
                                      <p:cBhvr>
                                        <p:cTn id="66" dur="1000"/>
                                        <p:tgtEl>
                                          <p:spTgt spid="45063"/>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41" presetClass="entr" presetSubtype="0" fill="hold" grpId="0" nodeType="clickEffect">
                                  <p:stCondLst>
                                    <p:cond delay="0"/>
                                  </p:stCondLst>
                                  <p:iterate type="lt">
                                    <p:tmPct val="10000"/>
                                  </p:iterate>
                                  <p:childTnLst>
                                    <p:set>
                                      <p:cBhvr>
                                        <p:cTn id="70" dur="1" fill="hold">
                                          <p:stCondLst>
                                            <p:cond delay="0"/>
                                          </p:stCondLst>
                                        </p:cTn>
                                        <p:tgtEl>
                                          <p:spTgt spid="45064"/>
                                        </p:tgtEl>
                                        <p:attrNameLst>
                                          <p:attrName>style.visibility</p:attrName>
                                        </p:attrNameLst>
                                      </p:cBhvr>
                                      <p:to>
                                        <p:strVal val="visible"/>
                                      </p:to>
                                    </p:set>
                                    <p:anim calcmode="lin" valueType="num">
                                      <p:cBhvr>
                                        <p:cTn id="71" dur="500" fill="hold"/>
                                        <p:tgtEl>
                                          <p:spTgt spid="45064"/>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064"/>
                                        </p:tgtEl>
                                        <p:attrNameLst>
                                          <p:attrName>ppt_y</p:attrName>
                                        </p:attrNameLst>
                                      </p:cBhvr>
                                      <p:tavLst>
                                        <p:tav tm="0">
                                          <p:val>
                                            <p:strVal val="#ppt_y"/>
                                          </p:val>
                                        </p:tav>
                                        <p:tav tm="100000">
                                          <p:val>
                                            <p:strVal val="#ppt_y"/>
                                          </p:val>
                                        </p:tav>
                                      </p:tavLst>
                                    </p:anim>
                                    <p:anim calcmode="lin" valueType="num">
                                      <p:cBhvr>
                                        <p:cTn id="73" dur="500" fill="hold"/>
                                        <p:tgtEl>
                                          <p:spTgt spid="45064"/>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064"/>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064"/>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8" presetClass="entr" presetSubtype="6" fill="hold" grpId="0" nodeType="clickEffect">
                                  <p:stCondLst>
                                    <p:cond delay="0"/>
                                  </p:stCondLst>
                                  <p:childTnLst>
                                    <p:set>
                                      <p:cBhvr>
                                        <p:cTn id="79" dur="1" fill="hold">
                                          <p:stCondLst>
                                            <p:cond delay="0"/>
                                          </p:stCondLst>
                                        </p:cTn>
                                        <p:tgtEl>
                                          <p:spTgt spid="45065"/>
                                        </p:tgtEl>
                                        <p:attrNameLst>
                                          <p:attrName>style.visibility</p:attrName>
                                        </p:attrNameLst>
                                      </p:cBhvr>
                                      <p:to>
                                        <p:strVal val="visible"/>
                                      </p:to>
                                    </p:set>
                                    <p:animEffect transition="in" filter="strips(downRight)">
                                      <p:cBhvr>
                                        <p:cTn id="80" dur="500"/>
                                        <p:tgtEl>
                                          <p:spTgt spid="45065"/>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18" presetClass="entr" presetSubtype="12" fill="hold" grpId="0" nodeType="clickEffect">
                                  <p:stCondLst>
                                    <p:cond delay="0"/>
                                  </p:stCondLst>
                                  <p:childTnLst>
                                    <p:set>
                                      <p:cBhvr>
                                        <p:cTn id="84" dur="1" fill="hold">
                                          <p:stCondLst>
                                            <p:cond delay="0"/>
                                          </p:stCondLst>
                                        </p:cTn>
                                        <p:tgtEl>
                                          <p:spTgt spid="45066"/>
                                        </p:tgtEl>
                                        <p:attrNameLst>
                                          <p:attrName>style.visibility</p:attrName>
                                        </p:attrNameLst>
                                      </p:cBhvr>
                                      <p:to>
                                        <p:strVal val="visible"/>
                                      </p:to>
                                    </p:set>
                                    <p:animEffect transition="in" filter="strips(downLeft)">
                                      <p:cBhvr>
                                        <p:cTn id="85" dur="500"/>
                                        <p:tgtEl>
                                          <p:spTgt spid="45066"/>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41" presetClass="entr" presetSubtype="0" fill="hold" grpId="0" nodeType="clickEffect">
                                  <p:stCondLst>
                                    <p:cond delay="0"/>
                                  </p:stCondLst>
                                  <p:iterate type="lt">
                                    <p:tmPct val="10000"/>
                                  </p:iterate>
                                  <p:childTnLst>
                                    <p:set>
                                      <p:cBhvr>
                                        <p:cTn id="89" dur="1" fill="hold">
                                          <p:stCondLst>
                                            <p:cond delay="0"/>
                                          </p:stCondLst>
                                        </p:cTn>
                                        <p:tgtEl>
                                          <p:spTgt spid="45067"/>
                                        </p:tgtEl>
                                        <p:attrNameLst>
                                          <p:attrName>style.visibility</p:attrName>
                                        </p:attrNameLst>
                                      </p:cBhvr>
                                      <p:to>
                                        <p:strVal val="visible"/>
                                      </p:to>
                                    </p:set>
                                    <p:anim calcmode="lin" valueType="num">
                                      <p:cBhvr>
                                        <p:cTn id="90" dur="500" fill="hold"/>
                                        <p:tgtEl>
                                          <p:spTgt spid="45067"/>
                                        </p:tgtEl>
                                        <p:attrNameLst>
                                          <p:attrName>ppt_x</p:attrName>
                                        </p:attrNameLst>
                                      </p:cBhvr>
                                      <p:tavLst>
                                        <p:tav tm="0">
                                          <p:val>
                                            <p:strVal val="#ppt_x"/>
                                          </p:val>
                                        </p:tav>
                                        <p:tav tm="50000">
                                          <p:val>
                                            <p:strVal val="#ppt_x+.1"/>
                                          </p:val>
                                        </p:tav>
                                        <p:tav tm="100000">
                                          <p:val>
                                            <p:strVal val="#ppt_x"/>
                                          </p:val>
                                        </p:tav>
                                      </p:tavLst>
                                    </p:anim>
                                    <p:anim calcmode="lin" valueType="num">
                                      <p:cBhvr>
                                        <p:cTn id="91" dur="500" fill="hold"/>
                                        <p:tgtEl>
                                          <p:spTgt spid="45067"/>
                                        </p:tgtEl>
                                        <p:attrNameLst>
                                          <p:attrName>ppt_y</p:attrName>
                                        </p:attrNameLst>
                                      </p:cBhvr>
                                      <p:tavLst>
                                        <p:tav tm="0">
                                          <p:val>
                                            <p:strVal val="#ppt_y"/>
                                          </p:val>
                                        </p:tav>
                                        <p:tav tm="100000">
                                          <p:val>
                                            <p:strVal val="#ppt_y"/>
                                          </p:val>
                                        </p:tav>
                                      </p:tavLst>
                                    </p:anim>
                                    <p:anim calcmode="lin" valueType="num">
                                      <p:cBhvr>
                                        <p:cTn id="92" dur="500" fill="hold"/>
                                        <p:tgtEl>
                                          <p:spTgt spid="45067"/>
                                        </p:tgtEl>
                                        <p:attrNameLst>
                                          <p:attrName>ppt_h</p:attrName>
                                        </p:attrNameLst>
                                      </p:cBhvr>
                                      <p:tavLst>
                                        <p:tav tm="0">
                                          <p:val>
                                            <p:strVal val="#ppt_h/10"/>
                                          </p:val>
                                        </p:tav>
                                        <p:tav tm="50000">
                                          <p:val>
                                            <p:strVal val="#ppt_h+.01"/>
                                          </p:val>
                                        </p:tav>
                                        <p:tav tm="100000">
                                          <p:val>
                                            <p:strVal val="#ppt_h"/>
                                          </p:val>
                                        </p:tav>
                                      </p:tavLst>
                                    </p:anim>
                                    <p:anim calcmode="lin" valueType="num">
                                      <p:cBhvr>
                                        <p:cTn id="93" dur="500" fill="hold"/>
                                        <p:tgtEl>
                                          <p:spTgt spid="45067"/>
                                        </p:tgtEl>
                                        <p:attrNameLst>
                                          <p:attrName>ppt_w</p:attrName>
                                        </p:attrNameLst>
                                      </p:cBhvr>
                                      <p:tavLst>
                                        <p:tav tm="0">
                                          <p:val>
                                            <p:strVal val="#ppt_w/10"/>
                                          </p:val>
                                        </p:tav>
                                        <p:tav tm="50000">
                                          <p:val>
                                            <p:strVal val="#ppt_w+.01"/>
                                          </p:val>
                                        </p:tav>
                                        <p:tav tm="100000">
                                          <p:val>
                                            <p:strVal val="#ppt_w"/>
                                          </p:val>
                                        </p:tav>
                                      </p:tavLst>
                                    </p:anim>
                                    <p:animEffect transition="in" filter="fade">
                                      <p:cBhvr>
                                        <p:cTn id="94" dur="500" tmFilter="0,0; .5, 1; 1, 1"/>
                                        <p:tgtEl>
                                          <p:spTgt spid="45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0"/>
      <p:bldP spid="45060" grpId="0"/>
      <p:bldP spid="45061" grpId="0"/>
      <p:bldP spid="45061" grpId="1"/>
      <p:bldP spid="45062" grpId="0"/>
      <p:bldP spid="45063" grpId="0"/>
      <p:bldP spid="45063" grpId="1"/>
      <p:bldP spid="45064" grpId="0"/>
      <p:bldP spid="45065" grpId="0"/>
      <p:bldP spid="45066" grpId="0"/>
      <p:bldP spid="4506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Date Placeholder 3"/>
          <p:cNvSpPr>
            <a:spLocks noGrp="1"/>
          </p:cNvSpPr>
          <p:nvPr>
            <p:ph type="dt" sz="half" idx="4294967295"/>
          </p:nvPr>
        </p:nvSpPr>
        <p:spPr>
          <a:xfrm>
            <a:off x="457200" y="6245225"/>
            <a:ext cx="2133600" cy="476250"/>
          </a:xfrm>
          <a:prstGeom prst="rect">
            <a:avLst/>
          </a:prstGeom>
        </p:spPr>
        <p:txBody>
          <a:bodyPr/>
          <a:lstStyle/>
          <a:p>
            <a:fld id="{3355D018-1FD2-471F-91A3-D13BBB4CB1FD}" type="datetime1">
              <a:rPr lang="en-US" altLang="en-US"/>
              <a:pPr/>
              <a:t>5/15/2017</a:t>
            </a:fld>
            <a:endParaRPr lang="en-US" altLang="en-US"/>
          </a:p>
        </p:txBody>
      </p:sp>
      <p:sp>
        <p:nvSpPr>
          <p:cNvPr id="79" name="Slide Number Placeholder 5"/>
          <p:cNvSpPr>
            <a:spLocks noGrp="1"/>
          </p:cNvSpPr>
          <p:nvPr>
            <p:ph type="sldNum" sz="quarter" idx="4294967295"/>
          </p:nvPr>
        </p:nvSpPr>
        <p:spPr>
          <a:xfrm>
            <a:off x="6553200" y="6245225"/>
            <a:ext cx="2133600" cy="476250"/>
          </a:xfrm>
          <a:prstGeom prst="rect">
            <a:avLst/>
          </a:prstGeom>
        </p:spPr>
        <p:txBody>
          <a:bodyPr/>
          <a:lstStyle/>
          <a:p>
            <a:fld id="{2EA25113-59AA-424C-BB5E-ED10BEDCFEBC}" type="slidenum">
              <a:rPr lang="en-US" altLang="en-US"/>
              <a:pPr/>
              <a:t>25</a:t>
            </a:fld>
            <a:endParaRPr lang="en-US" altLang="en-US"/>
          </a:p>
        </p:txBody>
      </p:sp>
      <p:sp>
        <p:nvSpPr>
          <p:cNvPr id="44035" name="Rectangle 3"/>
          <p:cNvSpPr>
            <a:spLocks noChangeArrowheads="1"/>
          </p:cNvSpPr>
          <p:nvPr/>
        </p:nvSpPr>
        <p:spPr bwMode="auto">
          <a:xfrm>
            <a:off x="107950" y="404813"/>
            <a:ext cx="22113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b="1">
                <a:latin typeface="Verdana" panose="020B0604030504040204" pitchFamily="34" charset="0"/>
              </a:rPr>
              <a:t>1. 6   ATTRIBUT</a:t>
            </a:r>
          </a:p>
        </p:txBody>
      </p:sp>
      <p:sp>
        <p:nvSpPr>
          <p:cNvPr id="44036" name="Rectangle 4"/>
          <p:cNvSpPr>
            <a:spLocks noChangeArrowheads="1"/>
          </p:cNvSpPr>
          <p:nvPr/>
        </p:nvSpPr>
        <p:spPr bwMode="auto">
          <a:xfrm>
            <a:off x="900113" y="1052513"/>
            <a:ext cx="739616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400">
                <a:latin typeface="Verdana" panose="020B0604030504040204" pitchFamily="34" charset="0"/>
              </a:rPr>
              <a:t>Attribut merupakan informasi tambahan mengenai sebuah variabel, tipe variabel, subprogram, atau format argumen subprogram </a:t>
            </a:r>
          </a:p>
        </p:txBody>
      </p:sp>
      <p:sp>
        <p:nvSpPr>
          <p:cNvPr id="44037" name="Rectangle 5"/>
          <p:cNvSpPr>
            <a:spLocks noChangeArrowheads="1"/>
          </p:cNvSpPr>
          <p:nvPr/>
        </p:nvSpPr>
        <p:spPr bwMode="auto">
          <a:xfrm>
            <a:off x="900113" y="1628775"/>
            <a:ext cx="6219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latin typeface="Verdana" panose="020B0604030504040204" pitchFamily="34" charset="0"/>
              </a:rPr>
              <a:t>Attribut memungkinkan kita menggunakan Microsoft C atau Pascal </a:t>
            </a:r>
          </a:p>
        </p:txBody>
      </p:sp>
      <p:graphicFrame>
        <p:nvGraphicFramePr>
          <p:cNvPr id="44388" name="Group 356"/>
          <p:cNvGraphicFramePr>
            <a:graphicFrameLocks noGrp="1"/>
          </p:cNvGraphicFramePr>
          <p:nvPr/>
        </p:nvGraphicFramePr>
        <p:xfrm>
          <a:off x="971550" y="2060575"/>
          <a:ext cx="6959600" cy="4154488"/>
        </p:xfrm>
        <a:graphic>
          <a:graphicData uri="http://schemas.openxmlformats.org/drawingml/2006/table">
            <a:tbl>
              <a:tblPr/>
              <a:tblGrid>
                <a:gridCol w="1476375"/>
                <a:gridCol w="1946275"/>
                <a:gridCol w="1474788"/>
                <a:gridCol w="2062162"/>
              </a:tblGrid>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Attribute</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Deklarasi Variabel dan array</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Nama block bersama</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Spe. subprog dan Stt Eksternal</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ALIAS</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Yes</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Yes</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Yes</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ALLOCATABLE</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Yes (array only)</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No</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No</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Yes</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Yes</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Yes</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EXTERN</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Yes</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No</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No</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FAR</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Yes</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Yes</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Yes</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HUGE</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Yes</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No</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No</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LOADDS</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Yes</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No</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Yes</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NEAR</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Yes</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Yes</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Yes</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PASCAL</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Yes</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Yes</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Yes</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REFERENCE</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Yes</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No</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No</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VALUE</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Yes</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No</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No</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VARYING</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Yes</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No</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Yes</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016060116"/>
      </p:ext>
    </p:extLst>
  </p:cSld>
  <p:clrMapOvr>
    <a:masterClrMapping/>
  </p:clrMapOvr>
  <p:transition spd="slow">
    <p:wheel spokes="8"/>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4035"/>
                                        </p:tgtEl>
                                        <p:attrNameLst>
                                          <p:attrName>style.visibility</p:attrName>
                                        </p:attrNameLst>
                                      </p:cBhvr>
                                      <p:to>
                                        <p:strVal val="visible"/>
                                      </p:to>
                                    </p:set>
                                    <p:animEffect transition="in" filter="strips(downLeft)">
                                      <p:cBhvr>
                                        <p:cTn id="7" dur="500"/>
                                        <p:tgtEl>
                                          <p:spTgt spid="440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44036"/>
                                        </p:tgtEl>
                                        <p:attrNameLst>
                                          <p:attrName>style.visibility</p:attrName>
                                        </p:attrNameLst>
                                      </p:cBhvr>
                                      <p:to>
                                        <p:strVal val="visible"/>
                                      </p:to>
                                    </p:set>
                                    <p:anim calcmode="lin" valueType="num">
                                      <p:cBhvr>
                                        <p:cTn id="12" dur="500" fill="hold"/>
                                        <p:tgtEl>
                                          <p:spTgt spid="44036"/>
                                        </p:tgtEl>
                                        <p:attrNameLst>
                                          <p:attrName>ppt_w</p:attrName>
                                        </p:attrNameLst>
                                      </p:cBhvr>
                                      <p:tavLst>
                                        <p:tav tm="0">
                                          <p:val>
                                            <p:fltVal val="0"/>
                                          </p:val>
                                        </p:tav>
                                        <p:tav tm="100000">
                                          <p:val>
                                            <p:strVal val="#ppt_w"/>
                                          </p:val>
                                        </p:tav>
                                      </p:tavLst>
                                    </p:anim>
                                    <p:anim calcmode="lin" valueType="num">
                                      <p:cBhvr>
                                        <p:cTn id="13" dur="500" fill="hold"/>
                                        <p:tgtEl>
                                          <p:spTgt spid="44036"/>
                                        </p:tgtEl>
                                        <p:attrNameLst>
                                          <p:attrName>ppt_h</p:attrName>
                                        </p:attrNameLst>
                                      </p:cBhvr>
                                      <p:tavLst>
                                        <p:tav tm="0">
                                          <p:val>
                                            <p:fltVal val="0"/>
                                          </p:val>
                                        </p:tav>
                                        <p:tav tm="100000">
                                          <p:val>
                                            <p:strVal val="#ppt_h"/>
                                          </p:val>
                                        </p:tav>
                                      </p:tavLst>
                                    </p:anim>
                                    <p:anim calcmode="lin" valueType="num">
                                      <p:cBhvr>
                                        <p:cTn id="14" dur="500" fill="hold"/>
                                        <p:tgtEl>
                                          <p:spTgt spid="44036"/>
                                        </p:tgtEl>
                                        <p:attrNameLst>
                                          <p:attrName>style.rotation</p:attrName>
                                        </p:attrNameLst>
                                      </p:cBhvr>
                                      <p:tavLst>
                                        <p:tav tm="0">
                                          <p:val>
                                            <p:fltVal val="90"/>
                                          </p:val>
                                        </p:tav>
                                        <p:tav tm="100000">
                                          <p:val>
                                            <p:fltVal val="0"/>
                                          </p:val>
                                        </p:tav>
                                      </p:tavLst>
                                    </p:anim>
                                    <p:animEffect transition="in" filter="fade">
                                      <p:cBhvr>
                                        <p:cTn id="15" dur="500"/>
                                        <p:tgtEl>
                                          <p:spTgt spid="4403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44037"/>
                                        </p:tgtEl>
                                        <p:attrNameLst>
                                          <p:attrName>style.visibility</p:attrName>
                                        </p:attrNameLst>
                                      </p:cBhvr>
                                      <p:to>
                                        <p:strVal val="visible"/>
                                      </p:to>
                                    </p:set>
                                    <p:anim calcmode="lin" valueType="num">
                                      <p:cBhvr>
                                        <p:cTn id="20" dur="500" fill="hold"/>
                                        <p:tgtEl>
                                          <p:spTgt spid="44037"/>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44037"/>
                                        </p:tgtEl>
                                        <p:attrNameLst>
                                          <p:attrName>ppt_y</p:attrName>
                                        </p:attrNameLst>
                                      </p:cBhvr>
                                      <p:tavLst>
                                        <p:tav tm="0">
                                          <p:val>
                                            <p:strVal val="#ppt_y"/>
                                          </p:val>
                                        </p:tav>
                                        <p:tav tm="100000">
                                          <p:val>
                                            <p:strVal val="#ppt_y"/>
                                          </p:val>
                                        </p:tav>
                                      </p:tavLst>
                                    </p:anim>
                                    <p:anim calcmode="lin" valueType="num">
                                      <p:cBhvr>
                                        <p:cTn id="22" dur="500" fill="hold"/>
                                        <p:tgtEl>
                                          <p:spTgt spid="44037"/>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44037"/>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44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p:bldP spid="44036" grpId="0"/>
      <p:bldP spid="4403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e Placeholder 3"/>
          <p:cNvSpPr>
            <a:spLocks noGrp="1"/>
          </p:cNvSpPr>
          <p:nvPr>
            <p:ph type="dt" sz="half" idx="4294967295"/>
          </p:nvPr>
        </p:nvSpPr>
        <p:spPr>
          <a:xfrm>
            <a:off x="457200" y="6245225"/>
            <a:ext cx="2133600" cy="476250"/>
          </a:xfrm>
          <a:prstGeom prst="rect">
            <a:avLst/>
          </a:prstGeom>
        </p:spPr>
        <p:txBody>
          <a:bodyPr/>
          <a:lstStyle/>
          <a:p>
            <a:fld id="{93084C58-700B-4928-B254-1D32B30BB1BD}" type="datetime1">
              <a:rPr lang="en-US" altLang="en-US"/>
              <a:pPr/>
              <a:t>5/15/2017</a:t>
            </a:fld>
            <a:endParaRPr lang="en-US" altLang="en-US"/>
          </a:p>
        </p:txBody>
      </p:sp>
      <p:sp>
        <p:nvSpPr>
          <p:cNvPr id="23" name="Slide Number Placeholder 5"/>
          <p:cNvSpPr>
            <a:spLocks noGrp="1"/>
          </p:cNvSpPr>
          <p:nvPr>
            <p:ph type="sldNum" sz="quarter" idx="4294967295"/>
          </p:nvPr>
        </p:nvSpPr>
        <p:spPr>
          <a:xfrm>
            <a:off x="6553200" y="6245225"/>
            <a:ext cx="2133600" cy="476250"/>
          </a:xfrm>
          <a:prstGeom prst="rect">
            <a:avLst/>
          </a:prstGeom>
        </p:spPr>
        <p:txBody>
          <a:bodyPr/>
          <a:lstStyle/>
          <a:p>
            <a:fld id="{9724BDD2-9E2F-450E-956D-F364AEECFDDE}" type="slidenum">
              <a:rPr lang="en-US" altLang="en-US"/>
              <a:pPr/>
              <a:t>26</a:t>
            </a:fld>
            <a:endParaRPr lang="en-US" altLang="en-US"/>
          </a:p>
        </p:txBody>
      </p:sp>
      <p:sp>
        <p:nvSpPr>
          <p:cNvPr id="43010" name="Rectangle 2"/>
          <p:cNvSpPr>
            <a:spLocks noChangeArrowheads="1"/>
          </p:cNvSpPr>
          <p:nvPr/>
        </p:nvSpPr>
        <p:spPr bwMode="auto">
          <a:xfrm>
            <a:off x="107950" y="404813"/>
            <a:ext cx="21859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b="1">
                <a:latin typeface="Verdana" panose="020B0604030504040204" pitchFamily="34" charset="0"/>
              </a:rPr>
              <a:t>1. 7   EKSPRESI</a:t>
            </a:r>
          </a:p>
        </p:txBody>
      </p:sp>
      <p:sp>
        <p:nvSpPr>
          <p:cNvPr id="43011" name="Rectangle 3"/>
          <p:cNvSpPr>
            <a:spLocks noChangeArrowheads="1"/>
          </p:cNvSpPr>
          <p:nvPr/>
        </p:nvSpPr>
        <p:spPr bwMode="auto">
          <a:xfrm>
            <a:off x="819150" y="908050"/>
            <a:ext cx="56245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latin typeface="Verdana" panose="020B0604030504040204" pitchFamily="34" charset="0"/>
              </a:rPr>
              <a:t>Ekspresi adalah sebuah formula untuk menghitung sesuatu. </a:t>
            </a:r>
          </a:p>
        </p:txBody>
      </p:sp>
      <p:sp>
        <p:nvSpPr>
          <p:cNvPr id="43012" name="Rectangle 4"/>
          <p:cNvSpPr>
            <a:spLocks noChangeArrowheads="1"/>
          </p:cNvSpPr>
          <p:nvPr/>
        </p:nvSpPr>
        <p:spPr bwMode="auto">
          <a:xfrm>
            <a:off x="814388" y="1196975"/>
            <a:ext cx="41894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ES_tradnl" altLang="en-US" sz="1400">
                <a:latin typeface="Verdana" panose="020B0604030504040204" pitchFamily="34" charset="0"/>
              </a:rPr>
              <a:t>Ekspresi terdiri dari operands dan operators</a:t>
            </a:r>
            <a:r>
              <a:rPr lang="en-US" altLang="en-US" sz="1400">
                <a:latin typeface="Verdana" panose="020B0604030504040204" pitchFamily="34" charset="0"/>
              </a:rPr>
              <a:t> </a:t>
            </a:r>
          </a:p>
        </p:txBody>
      </p:sp>
      <p:sp>
        <p:nvSpPr>
          <p:cNvPr id="43013" name="Rectangle 5"/>
          <p:cNvSpPr>
            <a:spLocks noChangeArrowheads="1"/>
          </p:cNvSpPr>
          <p:nvPr/>
        </p:nvSpPr>
        <p:spPr bwMode="auto">
          <a:xfrm>
            <a:off x="803275" y="1484313"/>
            <a:ext cx="72247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ES_tradnl" altLang="en-US" sz="1400">
                <a:latin typeface="Verdana" panose="020B0604030504040204" pitchFamily="34" charset="0"/>
              </a:rPr>
              <a:t>Operand dapat merupakan referensi sebuah fungsi, variabel, elemen struktur, atau ekspresi lainnya</a:t>
            </a:r>
            <a:r>
              <a:rPr lang="en-US" altLang="en-US">
                <a:latin typeface="Verdana" panose="020B0604030504040204" pitchFamily="34" charset="0"/>
              </a:rPr>
              <a:t> </a:t>
            </a:r>
          </a:p>
        </p:txBody>
      </p:sp>
      <p:sp>
        <p:nvSpPr>
          <p:cNvPr id="43014" name="Rectangle 6"/>
          <p:cNvSpPr>
            <a:spLocks noChangeArrowheads="1"/>
          </p:cNvSpPr>
          <p:nvPr/>
        </p:nvSpPr>
        <p:spPr bwMode="auto">
          <a:xfrm>
            <a:off x="827088" y="2133600"/>
            <a:ext cx="792162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s-ES_tradnl" altLang="en-US" sz="1400">
                <a:latin typeface="Verdana" panose="020B0604030504040204" pitchFamily="34" charset="0"/>
              </a:rPr>
              <a:t>Operator menyatakan aksi yang harus dilaksanakan oleh operand. </a:t>
            </a:r>
            <a:r>
              <a:rPr lang="en-US" altLang="en-US" sz="1400">
                <a:latin typeface="Verdana" panose="020B0604030504040204" pitchFamily="34" charset="0"/>
              </a:rPr>
              <a:t>Pada ekspresi berikut ini, sebagai contoh, slash (/) adalah operator dan chickens dan coops adalah operands:</a:t>
            </a:r>
          </a:p>
        </p:txBody>
      </p:sp>
      <p:sp>
        <p:nvSpPr>
          <p:cNvPr id="43015" name="Rectangle 7"/>
          <p:cNvSpPr>
            <a:spLocks noChangeArrowheads="1"/>
          </p:cNvSpPr>
          <p:nvPr/>
        </p:nvSpPr>
        <p:spPr bwMode="auto">
          <a:xfrm>
            <a:off x="2268538" y="2781300"/>
            <a:ext cx="2152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a:latin typeface="Verdana" panose="020B0604030504040204" pitchFamily="34" charset="0"/>
              </a:rPr>
              <a:t>Chickend / coops</a:t>
            </a:r>
          </a:p>
        </p:txBody>
      </p:sp>
      <p:sp>
        <p:nvSpPr>
          <p:cNvPr id="43016" name="Rectangle 8"/>
          <p:cNvSpPr>
            <a:spLocks noChangeArrowheads="1"/>
          </p:cNvSpPr>
          <p:nvPr/>
        </p:nvSpPr>
        <p:spPr bwMode="auto">
          <a:xfrm>
            <a:off x="827088" y="3284538"/>
            <a:ext cx="6975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sz="1400">
                <a:latin typeface="Verdana" panose="020B0604030504040204" pitchFamily="34" charset="0"/>
              </a:rPr>
              <a:t>Terdapat 4 jenis ekspresi dalam FORTRAN, seperti diperlihatkan berikut ini:</a:t>
            </a:r>
          </a:p>
        </p:txBody>
      </p:sp>
      <p:sp>
        <p:nvSpPr>
          <p:cNvPr id="43017" name="Rectangle 9"/>
          <p:cNvSpPr>
            <a:spLocks noChangeArrowheads="1"/>
          </p:cNvSpPr>
          <p:nvPr/>
        </p:nvSpPr>
        <p:spPr bwMode="auto">
          <a:xfrm>
            <a:off x="1908175" y="3644900"/>
            <a:ext cx="12223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u="sng">
                <a:latin typeface="Verdana" panose="020B0604030504040204" pitchFamily="34" charset="0"/>
              </a:rPr>
              <a:t>Ekspresi</a:t>
            </a:r>
            <a:r>
              <a:rPr lang="en-US" altLang="en-US">
                <a:latin typeface="Verdana" panose="020B0604030504040204" pitchFamily="34" charset="0"/>
              </a:rPr>
              <a:t> </a:t>
            </a:r>
          </a:p>
        </p:txBody>
      </p:sp>
      <p:sp>
        <p:nvSpPr>
          <p:cNvPr id="43018" name="Rectangle 10"/>
          <p:cNvSpPr>
            <a:spLocks noChangeArrowheads="1"/>
          </p:cNvSpPr>
          <p:nvPr/>
        </p:nvSpPr>
        <p:spPr bwMode="auto">
          <a:xfrm>
            <a:off x="3779838" y="3644900"/>
            <a:ext cx="13541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u="sng">
                <a:latin typeface="Verdana" panose="020B0604030504040204" pitchFamily="34" charset="0"/>
              </a:rPr>
              <a:t>Result</a:t>
            </a:r>
          </a:p>
        </p:txBody>
      </p:sp>
      <p:sp>
        <p:nvSpPr>
          <p:cNvPr id="43020" name="Rectangle 12"/>
          <p:cNvSpPr>
            <a:spLocks noChangeArrowheads="1"/>
          </p:cNvSpPr>
          <p:nvPr/>
        </p:nvSpPr>
        <p:spPr bwMode="auto">
          <a:xfrm>
            <a:off x="1892300" y="4076700"/>
            <a:ext cx="11668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latin typeface="Verdana" panose="020B0604030504040204" pitchFamily="34" charset="0"/>
              </a:rPr>
              <a:t>Arithmatic </a:t>
            </a:r>
          </a:p>
        </p:txBody>
      </p:sp>
      <p:sp>
        <p:nvSpPr>
          <p:cNvPr id="43021" name="Rectangle 13"/>
          <p:cNvSpPr>
            <a:spLocks noChangeArrowheads="1"/>
          </p:cNvSpPr>
          <p:nvPr/>
        </p:nvSpPr>
        <p:spPr bwMode="auto">
          <a:xfrm>
            <a:off x="4224338" y="4076700"/>
            <a:ext cx="35163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sz="1400">
                <a:latin typeface="Verdana" panose="020B0604030504040204" pitchFamily="34" charset="0"/>
              </a:rPr>
              <a:t>Integer, Real, atau bilangan komplek</a:t>
            </a:r>
          </a:p>
        </p:txBody>
      </p:sp>
      <p:sp>
        <p:nvSpPr>
          <p:cNvPr id="43022" name="Rectangle 14"/>
          <p:cNvSpPr>
            <a:spLocks noChangeArrowheads="1"/>
          </p:cNvSpPr>
          <p:nvPr/>
        </p:nvSpPr>
        <p:spPr bwMode="auto">
          <a:xfrm>
            <a:off x="1871663" y="4365625"/>
            <a:ext cx="11160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latin typeface="Verdana" panose="020B0604030504040204" pitchFamily="34" charset="0"/>
              </a:rPr>
              <a:t>Character </a:t>
            </a:r>
          </a:p>
        </p:txBody>
      </p:sp>
      <p:sp>
        <p:nvSpPr>
          <p:cNvPr id="43023" name="Rectangle 15"/>
          <p:cNvSpPr>
            <a:spLocks noChangeArrowheads="1"/>
          </p:cNvSpPr>
          <p:nvPr/>
        </p:nvSpPr>
        <p:spPr bwMode="auto">
          <a:xfrm>
            <a:off x="1860550" y="4652963"/>
            <a:ext cx="11271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latin typeface="Verdana" panose="020B0604030504040204" pitchFamily="34" charset="0"/>
              </a:rPr>
              <a:t>Relational </a:t>
            </a:r>
          </a:p>
        </p:txBody>
      </p:sp>
      <p:sp>
        <p:nvSpPr>
          <p:cNvPr id="43024" name="Rectangle 16"/>
          <p:cNvSpPr>
            <a:spLocks noChangeArrowheads="1"/>
          </p:cNvSpPr>
          <p:nvPr/>
        </p:nvSpPr>
        <p:spPr bwMode="auto">
          <a:xfrm>
            <a:off x="1911350" y="4941888"/>
            <a:ext cx="860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latin typeface="Verdana" panose="020B0604030504040204" pitchFamily="34" charset="0"/>
              </a:rPr>
              <a:t>Logical </a:t>
            </a:r>
          </a:p>
        </p:txBody>
      </p:sp>
      <p:sp>
        <p:nvSpPr>
          <p:cNvPr id="43025" name="Rectangle 17"/>
          <p:cNvSpPr>
            <a:spLocks noChangeArrowheads="1"/>
          </p:cNvSpPr>
          <p:nvPr/>
        </p:nvSpPr>
        <p:spPr bwMode="auto">
          <a:xfrm>
            <a:off x="4216400" y="4365625"/>
            <a:ext cx="20843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sz="1400">
                <a:latin typeface="Verdana" panose="020B0604030504040204" pitchFamily="34" charset="0"/>
              </a:rPr>
              <a:t>Character atau string</a:t>
            </a:r>
          </a:p>
        </p:txBody>
      </p:sp>
      <p:sp>
        <p:nvSpPr>
          <p:cNvPr id="43026" name="Rectangle 18"/>
          <p:cNvSpPr>
            <a:spLocks noChangeArrowheads="1"/>
          </p:cNvSpPr>
          <p:nvPr/>
        </p:nvSpPr>
        <p:spPr bwMode="auto">
          <a:xfrm>
            <a:off x="4211638" y="4652963"/>
            <a:ext cx="1339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sz="1400">
                <a:latin typeface="Verdana" panose="020B0604030504040204" pitchFamily="34" charset="0"/>
              </a:rPr>
              <a:t>Logical value</a:t>
            </a:r>
          </a:p>
        </p:txBody>
      </p:sp>
      <p:sp>
        <p:nvSpPr>
          <p:cNvPr id="43027" name="Rectangle 19"/>
          <p:cNvSpPr>
            <a:spLocks noChangeArrowheads="1"/>
          </p:cNvSpPr>
          <p:nvPr/>
        </p:nvSpPr>
        <p:spPr bwMode="auto">
          <a:xfrm>
            <a:off x="4211638" y="4941888"/>
            <a:ext cx="24907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sz="1400">
                <a:latin typeface="Verdana" panose="020B0604030504040204" pitchFamily="34" charset="0"/>
              </a:rPr>
              <a:t>Logical atau integer value</a:t>
            </a:r>
          </a:p>
        </p:txBody>
      </p:sp>
      <p:sp>
        <p:nvSpPr>
          <p:cNvPr id="43028" name="Rectangle 20"/>
          <p:cNvSpPr>
            <a:spLocks noChangeArrowheads="1"/>
          </p:cNvSpPr>
          <p:nvPr/>
        </p:nvSpPr>
        <p:spPr bwMode="auto">
          <a:xfrm>
            <a:off x="858838" y="5300663"/>
            <a:ext cx="78898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en-US" sz="1400">
                <a:latin typeface="Verdana" panose="020B0604030504040204" pitchFamily="34" charset="0"/>
              </a:rPr>
              <a:t>Dalam contoh berikut ini, keseluruhan line merupakan sebuah pernyataan, dan bagian setelah tanda (=) adalah sebuah ekspresi</a:t>
            </a:r>
          </a:p>
        </p:txBody>
      </p:sp>
      <p:sp>
        <p:nvSpPr>
          <p:cNvPr id="43029" name="Rectangle 21"/>
          <p:cNvSpPr>
            <a:spLocks noChangeArrowheads="1"/>
          </p:cNvSpPr>
          <p:nvPr/>
        </p:nvSpPr>
        <p:spPr bwMode="auto">
          <a:xfrm>
            <a:off x="2268538" y="5876925"/>
            <a:ext cx="39195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a:latin typeface="Verdana" panose="020B0604030504040204" pitchFamily="34" charset="0"/>
              </a:rPr>
              <a:t>Cost = 10.95 * chickens / coops</a:t>
            </a:r>
          </a:p>
        </p:txBody>
      </p:sp>
    </p:spTree>
    <p:extLst>
      <p:ext uri="{BB962C8B-B14F-4D97-AF65-F5344CB8AC3E}">
        <p14:creationId xmlns:p14="http://schemas.microsoft.com/office/powerpoint/2010/main" val="469801469"/>
      </p:ext>
    </p:extLst>
  </p:cSld>
  <p:clrMapOvr>
    <a:masterClrMapping/>
  </p:clrMapOvr>
  <p:transition spd="slow">
    <p:wheel spokes="8"/>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wedge">
                                      <p:cBhvr>
                                        <p:cTn id="7" dur="500"/>
                                        <p:tgtEl>
                                          <p:spTgt spid="430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43011"/>
                                        </p:tgtEl>
                                        <p:attrNameLst>
                                          <p:attrName>style.visibility</p:attrName>
                                        </p:attrNameLst>
                                      </p:cBhvr>
                                      <p:to>
                                        <p:strVal val="visible"/>
                                      </p:to>
                                    </p:set>
                                    <p:anim calcmode="lin" valueType="num">
                                      <p:cBhvr>
                                        <p:cTn id="12" dur="500" fill="hold"/>
                                        <p:tgtEl>
                                          <p:spTgt spid="43011"/>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3011"/>
                                        </p:tgtEl>
                                        <p:attrNameLst>
                                          <p:attrName>ppt_y</p:attrName>
                                        </p:attrNameLst>
                                      </p:cBhvr>
                                      <p:tavLst>
                                        <p:tav tm="0">
                                          <p:val>
                                            <p:strVal val="#ppt_y"/>
                                          </p:val>
                                        </p:tav>
                                        <p:tav tm="100000">
                                          <p:val>
                                            <p:strVal val="#ppt_y"/>
                                          </p:val>
                                        </p:tav>
                                      </p:tavLst>
                                    </p:anim>
                                    <p:anim calcmode="lin" valueType="num">
                                      <p:cBhvr>
                                        <p:cTn id="14" dur="500" fill="hold"/>
                                        <p:tgtEl>
                                          <p:spTgt spid="43011"/>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3011"/>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301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5" presetClass="entr" presetSubtype="0" fill="hold" grpId="0" nodeType="clickEffect">
                                  <p:stCondLst>
                                    <p:cond delay="0"/>
                                  </p:stCondLst>
                                  <p:childTnLst>
                                    <p:set>
                                      <p:cBhvr>
                                        <p:cTn id="20" dur="1" fill="hold">
                                          <p:stCondLst>
                                            <p:cond delay="0"/>
                                          </p:stCondLst>
                                        </p:cTn>
                                        <p:tgtEl>
                                          <p:spTgt spid="43012"/>
                                        </p:tgtEl>
                                        <p:attrNameLst>
                                          <p:attrName>style.visibility</p:attrName>
                                        </p:attrNameLst>
                                      </p:cBhvr>
                                      <p:to>
                                        <p:strVal val="visible"/>
                                      </p:to>
                                    </p:set>
                                    <p:animEffect transition="in" filter="fade">
                                      <p:cBhvr>
                                        <p:cTn id="21" dur="500"/>
                                        <p:tgtEl>
                                          <p:spTgt spid="43012"/>
                                        </p:tgtEl>
                                      </p:cBhvr>
                                    </p:animEffect>
                                    <p:anim calcmode="lin" valueType="num">
                                      <p:cBhvr>
                                        <p:cTn id="22" dur="500" fill="hold"/>
                                        <p:tgtEl>
                                          <p:spTgt spid="43012"/>
                                        </p:tgtEl>
                                        <p:attrNameLst>
                                          <p:attrName>style.rotation</p:attrName>
                                        </p:attrNameLst>
                                      </p:cBhvr>
                                      <p:tavLst>
                                        <p:tav tm="0">
                                          <p:val>
                                            <p:fltVal val="720"/>
                                          </p:val>
                                        </p:tav>
                                        <p:tav tm="100000">
                                          <p:val>
                                            <p:fltVal val="0"/>
                                          </p:val>
                                        </p:tav>
                                      </p:tavLst>
                                    </p:anim>
                                    <p:anim calcmode="lin" valueType="num">
                                      <p:cBhvr>
                                        <p:cTn id="23" dur="500" fill="hold"/>
                                        <p:tgtEl>
                                          <p:spTgt spid="43012"/>
                                        </p:tgtEl>
                                        <p:attrNameLst>
                                          <p:attrName>ppt_h</p:attrName>
                                        </p:attrNameLst>
                                      </p:cBhvr>
                                      <p:tavLst>
                                        <p:tav tm="0">
                                          <p:val>
                                            <p:fltVal val="0"/>
                                          </p:val>
                                        </p:tav>
                                        <p:tav tm="100000">
                                          <p:val>
                                            <p:strVal val="#ppt_h"/>
                                          </p:val>
                                        </p:tav>
                                      </p:tavLst>
                                    </p:anim>
                                    <p:anim calcmode="lin" valueType="num">
                                      <p:cBhvr>
                                        <p:cTn id="24" dur="500" fill="hold"/>
                                        <p:tgtEl>
                                          <p:spTgt spid="43012"/>
                                        </p:tgtEl>
                                        <p:attrNameLst>
                                          <p:attrName>ppt_w</p:attrName>
                                        </p:attrNameLst>
                                      </p:cBhvr>
                                      <p:tavLst>
                                        <p:tav tm="0">
                                          <p:val>
                                            <p:fltVal val="0"/>
                                          </p:val>
                                        </p:tav>
                                        <p:tav tm="100000">
                                          <p:val>
                                            <p:strVal val="#ppt_w"/>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43013"/>
                                        </p:tgtEl>
                                        <p:attrNameLst>
                                          <p:attrName>style.visibility</p:attrName>
                                        </p:attrNameLst>
                                      </p:cBhvr>
                                      <p:to>
                                        <p:strVal val="visible"/>
                                      </p:to>
                                    </p:set>
                                    <p:anim calcmode="lin" valueType="num">
                                      <p:cBhvr>
                                        <p:cTn id="29" dur="500" fill="hold"/>
                                        <p:tgtEl>
                                          <p:spTgt spid="43013"/>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43013"/>
                                        </p:tgtEl>
                                        <p:attrNameLst>
                                          <p:attrName>ppt_y</p:attrName>
                                        </p:attrNameLst>
                                      </p:cBhvr>
                                      <p:tavLst>
                                        <p:tav tm="0">
                                          <p:val>
                                            <p:strVal val="#ppt_y"/>
                                          </p:val>
                                        </p:tav>
                                        <p:tav tm="100000">
                                          <p:val>
                                            <p:strVal val="#ppt_y"/>
                                          </p:val>
                                        </p:tav>
                                      </p:tavLst>
                                    </p:anim>
                                    <p:anim calcmode="lin" valueType="num">
                                      <p:cBhvr>
                                        <p:cTn id="31" dur="500" fill="hold"/>
                                        <p:tgtEl>
                                          <p:spTgt spid="43013"/>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43013"/>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4301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43014"/>
                                        </p:tgtEl>
                                        <p:attrNameLst>
                                          <p:attrName>style.visibility</p:attrName>
                                        </p:attrNameLst>
                                      </p:cBhvr>
                                      <p:to>
                                        <p:strVal val="visible"/>
                                      </p:to>
                                    </p:set>
                                    <p:anim calcmode="lin" valueType="num">
                                      <p:cBhvr>
                                        <p:cTn id="38" dur="500" decel="50000" fill="hold">
                                          <p:stCondLst>
                                            <p:cond delay="0"/>
                                          </p:stCondLst>
                                        </p:cTn>
                                        <p:tgtEl>
                                          <p:spTgt spid="43014"/>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43014"/>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43014"/>
                                        </p:tgtEl>
                                        <p:attrNameLst>
                                          <p:attrName>ppt_w</p:attrName>
                                        </p:attrNameLst>
                                      </p:cBhvr>
                                      <p:tavLst>
                                        <p:tav tm="0">
                                          <p:val>
                                            <p:strVal val="#ppt_w*.05"/>
                                          </p:val>
                                        </p:tav>
                                        <p:tav tm="100000">
                                          <p:val>
                                            <p:strVal val="#ppt_w"/>
                                          </p:val>
                                        </p:tav>
                                      </p:tavLst>
                                    </p:anim>
                                    <p:anim calcmode="lin" valueType="num">
                                      <p:cBhvr>
                                        <p:cTn id="41" dur="1000" fill="hold"/>
                                        <p:tgtEl>
                                          <p:spTgt spid="43014"/>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43014"/>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43014"/>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43014"/>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43014"/>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5" presetClass="entr" presetSubtype="0" fill="hold" grpId="0" nodeType="clickEffect">
                                  <p:stCondLst>
                                    <p:cond delay="0"/>
                                  </p:stCondLst>
                                  <p:iterate type="lt">
                                    <p:tmPct val="0"/>
                                  </p:iterate>
                                  <p:childTnLst>
                                    <p:set>
                                      <p:cBhvr>
                                        <p:cTn id="49" dur="1" fill="hold">
                                          <p:stCondLst>
                                            <p:cond delay="0"/>
                                          </p:stCondLst>
                                        </p:cTn>
                                        <p:tgtEl>
                                          <p:spTgt spid="43015"/>
                                        </p:tgtEl>
                                        <p:attrNameLst>
                                          <p:attrName>style.visibility</p:attrName>
                                        </p:attrNameLst>
                                      </p:cBhvr>
                                      <p:to>
                                        <p:strVal val="visible"/>
                                      </p:to>
                                    </p:set>
                                    <p:animEffect transition="in" filter="fade">
                                      <p:cBhvr>
                                        <p:cTn id="50" dur="500"/>
                                        <p:tgtEl>
                                          <p:spTgt spid="43015"/>
                                        </p:tgtEl>
                                      </p:cBhvr>
                                    </p:animEffect>
                                    <p:anim calcmode="lin" valueType="num">
                                      <p:cBhvr>
                                        <p:cTn id="51" dur="500" fill="hold"/>
                                        <p:tgtEl>
                                          <p:spTgt spid="43015"/>
                                        </p:tgtEl>
                                        <p:attrNameLst>
                                          <p:attrName>style.rotation</p:attrName>
                                        </p:attrNameLst>
                                      </p:cBhvr>
                                      <p:tavLst>
                                        <p:tav tm="0">
                                          <p:val>
                                            <p:fltVal val="720"/>
                                          </p:val>
                                        </p:tav>
                                        <p:tav tm="100000">
                                          <p:val>
                                            <p:fltVal val="0"/>
                                          </p:val>
                                        </p:tav>
                                      </p:tavLst>
                                    </p:anim>
                                    <p:anim calcmode="lin" valueType="num">
                                      <p:cBhvr>
                                        <p:cTn id="52" dur="500" fill="hold"/>
                                        <p:tgtEl>
                                          <p:spTgt spid="43015"/>
                                        </p:tgtEl>
                                        <p:attrNameLst>
                                          <p:attrName>ppt_h</p:attrName>
                                        </p:attrNameLst>
                                      </p:cBhvr>
                                      <p:tavLst>
                                        <p:tav tm="0">
                                          <p:val>
                                            <p:fltVal val="0"/>
                                          </p:val>
                                        </p:tav>
                                        <p:tav tm="100000">
                                          <p:val>
                                            <p:strVal val="#ppt_h"/>
                                          </p:val>
                                        </p:tav>
                                      </p:tavLst>
                                    </p:anim>
                                    <p:anim calcmode="lin" valueType="num">
                                      <p:cBhvr>
                                        <p:cTn id="53" dur="500" fill="hold"/>
                                        <p:tgtEl>
                                          <p:spTgt spid="43015"/>
                                        </p:tgtEl>
                                        <p:attrNameLst>
                                          <p:attrName>ppt_w</p:attrName>
                                        </p:attrNameLst>
                                      </p:cBhvr>
                                      <p:tavLst>
                                        <p:tav tm="0">
                                          <p:val>
                                            <p:fltVal val="0"/>
                                          </p:val>
                                        </p:tav>
                                        <p:tav tm="100000">
                                          <p:val>
                                            <p:strVal val="#ppt_w"/>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31" presetClass="entr" presetSubtype="0" fill="hold" grpId="1" nodeType="clickEffect">
                                  <p:stCondLst>
                                    <p:cond delay="0"/>
                                  </p:stCondLst>
                                  <p:iterate type="lt">
                                    <p:tmPct val="5000"/>
                                  </p:iterate>
                                  <p:childTnLst>
                                    <p:set>
                                      <p:cBhvr>
                                        <p:cTn id="57" dur="1" fill="hold">
                                          <p:stCondLst>
                                            <p:cond delay="0"/>
                                          </p:stCondLst>
                                        </p:cTn>
                                        <p:tgtEl>
                                          <p:spTgt spid="43015"/>
                                        </p:tgtEl>
                                        <p:attrNameLst>
                                          <p:attrName>style.visibility</p:attrName>
                                        </p:attrNameLst>
                                      </p:cBhvr>
                                      <p:to>
                                        <p:strVal val="visible"/>
                                      </p:to>
                                    </p:set>
                                    <p:anim calcmode="lin" valueType="num">
                                      <p:cBhvr>
                                        <p:cTn id="58" dur="500" fill="hold"/>
                                        <p:tgtEl>
                                          <p:spTgt spid="43015"/>
                                        </p:tgtEl>
                                        <p:attrNameLst>
                                          <p:attrName>ppt_w</p:attrName>
                                        </p:attrNameLst>
                                      </p:cBhvr>
                                      <p:tavLst>
                                        <p:tav tm="0">
                                          <p:val>
                                            <p:fltVal val="0"/>
                                          </p:val>
                                        </p:tav>
                                        <p:tav tm="100000">
                                          <p:val>
                                            <p:strVal val="#ppt_w"/>
                                          </p:val>
                                        </p:tav>
                                      </p:tavLst>
                                    </p:anim>
                                    <p:anim calcmode="lin" valueType="num">
                                      <p:cBhvr>
                                        <p:cTn id="59" dur="500" fill="hold"/>
                                        <p:tgtEl>
                                          <p:spTgt spid="43015"/>
                                        </p:tgtEl>
                                        <p:attrNameLst>
                                          <p:attrName>ppt_h</p:attrName>
                                        </p:attrNameLst>
                                      </p:cBhvr>
                                      <p:tavLst>
                                        <p:tav tm="0">
                                          <p:val>
                                            <p:fltVal val="0"/>
                                          </p:val>
                                        </p:tav>
                                        <p:tav tm="100000">
                                          <p:val>
                                            <p:strVal val="#ppt_h"/>
                                          </p:val>
                                        </p:tav>
                                      </p:tavLst>
                                    </p:anim>
                                    <p:anim calcmode="lin" valueType="num">
                                      <p:cBhvr>
                                        <p:cTn id="60" dur="500" fill="hold"/>
                                        <p:tgtEl>
                                          <p:spTgt spid="43015"/>
                                        </p:tgtEl>
                                        <p:attrNameLst>
                                          <p:attrName>style.rotation</p:attrName>
                                        </p:attrNameLst>
                                      </p:cBhvr>
                                      <p:tavLst>
                                        <p:tav tm="0">
                                          <p:val>
                                            <p:fltVal val="90"/>
                                          </p:val>
                                        </p:tav>
                                        <p:tav tm="100000">
                                          <p:val>
                                            <p:fltVal val="0"/>
                                          </p:val>
                                        </p:tav>
                                      </p:tavLst>
                                    </p:anim>
                                    <p:animEffect transition="in" filter="fade">
                                      <p:cBhvr>
                                        <p:cTn id="61" dur="500"/>
                                        <p:tgtEl>
                                          <p:spTgt spid="43015"/>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41" presetClass="entr" presetSubtype="0" fill="hold" grpId="0" nodeType="clickEffect">
                                  <p:stCondLst>
                                    <p:cond delay="0"/>
                                  </p:stCondLst>
                                  <p:iterate type="lt">
                                    <p:tmPct val="10000"/>
                                  </p:iterate>
                                  <p:childTnLst>
                                    <p:set>
                                      <p:cBhvr>
                                        <p:cTn id="65" dur="1" fill="hold">
                                          <p:stCondLst>
                                            <p:cond delay="0"/>
                                          </p:stCondLst>
                                        </p:cTn>
                                        <p:tgtEl>
                                          <p:spTgt spid="43016"/>
                                        </p:tgtEl>
                                        <p:attrNameLst>
                                          <p:attrName>style.visibility</p:attrName>
                                        </p:attrNameLst>
                                      </p:cBhvr>
                                      <p:to>
                                        <p:strVal val="visible"/>
                                      </p:to>
                                    </p:set>
                                    <p:anim calcmode="lin" valueType="num">
                                      <p:cBhvr>
                                        <p:cTn id="66" dur="500" fill="hold"/>
                                        <p:tgtEl>
                                          <p:spTgt spid="43016"/>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43016"/>
                                        </p:tgtEl>
                                        <p:attrNameLst>
                                          <p:attrName>ppt_y</p:attrName>
                                        </p:attrNameLst>
                                      </p:cBhvr>
                                      <p:tavLst>
                                        <p:tav tm="0">
                                          <p:val>
                                            <p:strVal val="#ppt_y"/>
                                          </p:val>
                                        </p:tav>
                                        <p:tav tm="100000">
                                          <p:val>
                                            <p:strVal val="#ppt_y"/>
                                          </p:val>
                                        </p:tav>
                                      </p:tavLst>
                                    </p:anim>
                                    <p:anim calcmode="lin" valueType="num">
                                      <p:cBhvr>
                                        <p:cTn id="68" dur="500" fill="hold"/>
                                        <p:tgtEl>
                                          <p:spTgt spid="43016"/>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43016"/>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43016"/>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5" presetClass="entr" presetSubtype="0" fill="hold" grpId="0" nodeType="clickEffect">
                                  <p:stCondLst>
                                    <p:cond delay="0"/>
                                  </p:stCondLst>
                                  <p:childTnLst>
                                    <p:set>
                                      <p:cBhvr>
                                        <p:cTn id="74" dur="1" fill="hold">
                                          <p:stCondLst>
                                            <p:cond delay="0"/>
                                          </p:stCondLst>
                                        </p:cTn>
                                        <p:tgtEl>
                                          <p:spTgt spid="43017"/>
                                        </p:tgtEl>
                                        <p:attrNameLst>
                                          <p:attrName>style.visibility</p:attrName>
                                        </p:attrNameLst>
                                      </p:cBhvr>
                                      <p:to>
                                        <p:strVal val="visible"/>
                                      </p:to>
                                    </p:set>
                                    <p:anim calcmode="lin" valueType="num">
                                      <p:cBhvr>
                                        <p:cTn id="75" dur="500" decel="50000" fill="hold">
                                          <p:stCondLst>
                                            <p:cond delay="0"/>
                                          </p:stCondLst>
                                        </p:cTn>
                                        <p:tgtEl>
                                          <p:spTgt spid="43017"/>
                                        </p:tgtEl>
                                        <p:attrNameLst>
                                          <p:attrName>style.rotation</p:attrName>
                                        </p:attrNameLst>
                                      </p:cBhvr>
                                      <p:tavLst>
                                        <p:tav tm="0">
                                          <p:val>
                                            <p:fltVal val="-90"/>
                                          </p:val>
                                        </p:tav>
                                        <p:tav tm="100000">
                                          <p:val>
                                            <p:fltVal val="0"/>
                                          </p:val>
                                        </p:tav>
                                      </p:tavLst>
                                    </p:anim>
                                    <p:anim calcmode="lin" valueType="num">
                                      <p:cBhvr>
                                        <p:cTn id="76" dur="500" decel="50000" fill="hold">
                                          <p:stCondLst>
                                            <p:cond delay="0"/>
                                          </p:stCondLst>
                                        </p:cTn>
                                        <p:tgtEl>
                                          <p:spTgt spid="43017"/>
                                        </p:tgtEl>
                                        <p:attrNameLst>
                                          <p:attrName>ppt_w</p:attrName>
                                        </p:attrNameLst>
                                      </p:cBhvr>
                                      <p:tavLst>
                                        <p:tav tm="0">
                                          <p:val>
                                            <p:strVal val="#ppt_w"/>
                                          </p:val>
                                        </p:tav>
                                        <p:tav tm="100000">
                                          <p:val>
                                            <p:strVal val="#ppt_w*.05"/>
                                          </p:val>
                                        </p:tav>
                                      </p:tavLst>
                                    </p:anim>
                                    <p:anim calcmode="lin" valueType="num">
                                      <p:cBhvr>
                                        <p:cTn id="77" dur="500" accel="50000" fill="hold">
                                          <p:stCondLst>
                                            <p:cond delay="500"/>
                                          </p:stCondLst>
                                        </p:cTn>
                                        <p:tgtEl>
                                          <p:spTgt spid="43017"/>
                                        </p:tgtEl>
                                        <p:attrNameLst>
                                          <p:attrName>ppt_w</p:attrName>
                                        </p:attrNameLst>
                                      </p:cBhvr>
                                      <p:tavLst>
                                        <p:tav tm="0">
                                          <p:val>
                                            <p:strVal val="#ppt_w*.05"/>
                                          </p:val>
                                        </p:tav>
                                        <p:tav tm="100000">
                                          <p:val>
                                            <p:strVal val="#ppt_w"/>
                                          </p:val>
                                        </p:tav>
                                      </p:tavLst>
                                    </p:anim>
                                    <p:anim calcmode="lin" valueType="num">
                                      <p:cBhvr>
                                        <p:cTn id="78" dur="1000" fill="hold"/>
                                        <p:tgtEl>
                                          <p:spTgt spid="43017"/>
                                        </p:tgtEl>
                                        <p:attrNameLst>
                                          <p:attrName>ppt_h</p:attrName>
                                        </p:attrNameLst>
                                      </p:cBhvr>
                                      <p:tavLst>
                                        <p:tav tm="0">
                                          <p:val>
                                            <p:strVal val="#ppt_h"/>
                                          </p:val>
                                        </p:tav>
                                        <p:tav tm="100000">
                                          <p:val>
                                            <p:strVal val="#ppt_h"/>
                                          </p:val>
                                        </p:tav>
                                      </p:tavLst>
                                    </p:anim>
                                    <p:anim calcmode="lin" valueType="num">
                                      <p:cBhvr>
                                        <p:cTn id="79" dur="500" decel="50000" fill="hold">
                                          <p:stCondLst>
                                            <p:cond delay="0"/>
                                          </p:stCondLst>
                                        </p:cTn>
                                        <p:tgtEl>
                                          <p:spTgt spid="43017"/>
                                        </p:tgtEl>
                                        <p:attrNameLst>
                                          <p:attrName>ppt_x</p:attrName>
                                        </p:attrNameLst>
                                      </p:cBhvr>
                                      <p:tavLst>
                                        <p:tav tm="0">
                                          <p:val>
                                            <p:strVal val="#ppt_x+.4"/>
                                          </p:val>
                                        </p:tav>
                                        <p:tav tm="100000">
                                          <p:val>
                                            <p:strVal val="#ppt_x"/>
                                          </p:val>
                                        </p:tav>
                                      </p:tavLst>
                                    </p:anim>
                                    <p:anim calcmode="lin" valueType="num">
                                      <p:cBhvr>
                                        <p:cTn id="80" dur="500" decel="50000" fill="hold">
                                          <p:stCondLst>
                                            <p:cond delay="0"/>
                                          </p:stCondLst>
                                        </p:cTn>
                                        <p:tgtEl>
                                          <p:spTgt spid="43017"/>
                                        </p:tgtEl>
                                        <p:attrNameLst>
                                          <p:attrName>ppt_y</p:attrName>
                                        </p:attrNameLst>
                                      </p:cBhvr>
                                      <p:tavLst>
                                        <p:tav tm="0">
                                          <p:val>
                                            <p:strVal val="#ppt_y-.2"/>
                                          </p:val>
                                        </p:tav>
                                        <p:tav tm="100000">
                                          <p:val>
                                            <p:strVal val="#ppt_y+.1"/>
                                          </p:val>
                                        </p:tav>
                                      </p:tavLst>
                                    </p:anim>
                                    <p:anim calcmode="lin" valueType="num">
                                      <p:cBhvr>
                                        <p:cTn id="81" dur="500" accel="50000" fill="hold">
                                          <p:stCondLst>
                                            <p:cond delay="500"/>
                                          </p:stCondLst>
                                        </p:cTn>
                                        <p:tgtEl>
                                          <p:spTgt spid="43017"/>
                                        </p:tgtEl>
                                        <p:attrNameLst>
                                          <p:attrName>ppt_y</p:attrName>
                                        </p:attrNameLst>
                                      </p:cBhvr>
                                      <p:tavLst>
                                        <p:tav tm="0">
                                          <p:val>
                                            <p:strVal val="#ppt_y+.1"/>
                                          </p:val>
                                        </p:tav>
                                        <p:tav tm="100000">
                                          <p:val>
                                            <p:strVal val="#ppt_y"/>
                                          </p:val>
                                        </p:tav>
                                      </p:tavLst>
                                    </p:anim>
                                    <p:animEffect transition="in" filter="fade">
                                      <p:cBhvr>
                                        <p:cTn id="82" dur="1000" decel="50000">
                                          <p:stCondLst>
                                            <p:cond delay="0"/>
                                          </p:stCondLst>
                                        </p:cTn>
                                        <p:tgtEl>
                                          <p:spTgt spid="4301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41" presetClass="entr" presetSubtype="0" fill="hold" grpId="0" nodeType="clickEffect">
                                  <p:stCondLst>
                                    <p:cond delay="0"/>
                                  </p:stCondLst>
                                  <p:iterate type="lt">
                                    <p:tmPct val="10000"/>
                                  </p:iterate>
                                  <p:childTnLst>
                                    <p:set>
                                      <p:cBhvr>
                                        <p:cTn id="86" dur="1" fill="hold">
                                          <p:stCondLst>
                                            <p:cond delay="0"/>
                                          </p:stCondLst>
                                        </p:cTn>
                                        <p:tgtEl>
                                          <p:spTgt spid="43018"/>
                                        </p:tgtEl>
                                        <p:attrNameLst>
                                          <p:attrName>style.visibility</p:attrName>
                                        </p:attrNameLst>
                                      </p:cBhvr>
                                      <p:to>
                                        <p:strVal val="visible"/>
                                      </p:to>
                                    </p:set>
                                    <p:anim calcmode="lin" valueType="num">
                                      <p:cBhvr>
                                        <p:cTn id="87" dur="500" fill="hold"/>
                                        <p:tgtEl>
                                          <p:spTgt spid="43018"/>
                                        </p:tgtEl>
                                        <p:attrNameLst>
                                          <p:attrName>ppt_x</p:attrName>
                                        </p:attrNameLst>
                                      </p:cBhvr>
                                      <p:tavLst>
                                        <p:tav tm="0">
                                          <p:val>
                                            <p:strVal val="#ppt_x"/>
                                          </p:val>
                                        </p:tav>
                                        <p:tav tm="50000">
                                          <p:val>
                                            <p:strVal val="#ppt_x+.1"/>
                                          </p:val>
                                        </p:tav>
                                        <p:tav tm="100000">
                                          <p:val>
                                            <p:strVal val="#ppt_x"/>
                                          </p:val>
                                        </p:tav>
                                      </p:tavLst>
                                    </p:anim>
                                    <p:anim calcmode="lin" valueType="num">
                                      <p:cBhvr>
                                        <p:cTn id="88" dur="500" fill="hold"/>
                                        <p:tgtEl>
                                          <p:spTgt spid="43018"/>
                                        </p:tgtEl>
                                        <p:attrNameLst>
                                          <p:attrName>ppt_y</p:attrName>
                                        </p:attrNameLst>
                                      </p:cBhvr>
                                      <p:tavLst>
                                        <p:tav tm="0">
                                          <p:val>
                                            <p:strVal val="#ppt_y"/>
                                          </p:val>
                                        </p:tav>
                                        <p:tav tm="100000">
                                          <p:val>
                                            <p:strVal val="#ppt_y"/>
                                          </p:val>
                                        </p:tav>
                                      </p:tavLst>
                                    </p:anim>
                                    <p:anim calcmode="lin" valueType="num">
                                      <p:cBhvr>
                                        <p:cTn id="89" dur="500" fill="hold"/>
                                        <p:tgtEl>
                                          <p:spTgt spid="43018"/>
                                        </p:tgtEl>
                                        <p:attrNameLst>
                                          <p:attrName>ppt_h</p:attrName>
                                        </p:attrNameLst>
                                      </p:cBhvr>
                                      <p:tavLst>
                                        <p:tav tm="0">
                                          <p:val>
                                            <p:strVal val="#ppt_h/10"/>
                                          </p:val>
                                        </p:tav>
                                        <p:tav tm="50000">
                                          <p:val>
                                            <p:strVal val="#ppt_h+.01"/>
                                          </p:val>
                                        </p:tav>
                                        <p:tav tm="100000">
                                          <p:val>
                                            <p:strVal val="#ppt_h"/>
                                          </p:val>
                                        </p:tav>
                                      </p:tavLst>
                                    </p:anim>
                                    <p:anim calcmode="lin" valueType="num">
                                      <p:cBhvr>
                                        <p:cTn id="90" dur="500" fill="hold"/>
                                        <p:tgtEl>
                                          <p:spTgt spid="43018"/>
                                        </p:tgtEl>
                                        <p:attrNameLst>
                                          <p:attrName>ppt_w</p:attrName>
                                        </p:attrNameLst>
                                      </p:cBhvr>
                                      <p:tavLst>
                                        <p:tav tm="0">
                                          <p:val>
                                            <p:strVal val="#ppt_w/10"/>
                                          </p:val>
                                        </p:tav>
                                        <p:tav tm="50000">
                                          <p:val>
                                            <p:strVal val="#ppt_w+.01"/>
                                          </p:val>
                                        </p:tav>
                                        <p:tav tm="100000">
                                          <p:val>
                                            <p:strVal val="#ppt_w"/>
                                          </p:val>
                                        </p:tav>
                                      </p:tavLst>
                                    </p:anim>
                                    <p:animEffect transition="in" filter="fade">
                                      <p:cBhvr>
                                        <p:cTn id="91" dur="500" tmFilter="0,0; .5, 1; 1, 1"/>
                                        <p:tgtEl>
                                          <p:spTgt spid="43018"/>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18" presetClass="entr" presetSubtype="6" fill="hold" grpId="0" nodeType="clickEffect">
                                  <p:stCondLst>
                                    <p:cond delay="0"/>
                                  </p:stCondLst>
                                  <p:childTnLst>
                                    <p:set>
                                      <p:cBhvr>
                                        <p:cTn id="95" dur="1" fill="hold">
                                          <p:stCondLst>
                                            <p:cond delay="0"/>
                                          </p:stCondLst>
                                        </p:cTn>
                                        <p:tgtEl>
                                          <p:spTgt spid="43020"/>
                                        </p:tgtEl>
                                        <p:attrNameLst>
                                          <p:attrName>style.visibility</p:attrName>
                                        </p:attrNameLst>
                                      </p:cBhvr>
                                      <p:to>
                                        <p:strVal val="visible"/>
                                      </p:to>
                                    </p:set>
                                    <p:animEffect transition="in" filter="strips(downRight)">
                                      <p:cBhvr>
                                        <p:cTn id="96" dur="500"/>
                                        <p:tgtEl>
                                          <p:spTgt spid="43020"/>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25" presetClass="entr" presetSubtype="0" fill="hold" grpId="0" nodeType="clickEffect">
                                  <p:stCondLst>
                                    <p:cond delay="0"/>
                                  </p:stCondLst>
                                  <p:childTnLst>
                                    <p:set>
                                      <p:cBhvr>
                                        <p:cTn id="100" dur="1" fill="hold">
                                          <p:stCondLst>
                                            <p:cond delay="0"/>
                                          </p:stCondLst>
                                        </p:cTn>
                                        <p:tgtEl>
                                          <p:spTgt spid="43021"/>
                                        </p:tgtEl>
                                        <p:attrNameLst>
                                          <p:attrName>style.visibility</p:attrName>
                                        </p:attrNameLst>
                                      </p:cBhvr>
                                      <p:to>
                                        <p:strVal val="visible"/>
                                      </p:to>
                                    </p:set>
                                    <p:anim calcmode="lin" valueType="num">
                                      <p:cBhvr>
                                        <p:cTn id="101" dur="500" decel="50000" fill="hold">
                                          <p:stCondLst>
                                            <p:cond delay="0"/>
                                          </p:stCondLst>
                                        </p:cTn>
                                        <p:tgtEl>
                                          <p:spTgt spid="43021"/>
                                        </p:tgtEl>
                                        <p:attrNameLst>
                                          <p:attrName>style.rotation</p:attrName>
                                        </p:attrNameLst>
                                      </p:cBhvr>
                                      <p:tavLst>
                                        <p:tav tm="0">
                                          <p:val>
                                            <p:fltVal val="-90"/>
                                          </p:val>
                                        </p:tav>
                                        <p:tav tm="100000">
                                          <p:val>
                                            <p:fltVal val="0"/>
                                          </p:val>
                                        </p:tav>
                                      </p:tavLst>
                                    </p:anim>
                                    <p:anim calcmode="lin" valueType="num">
                                      <p:cBhvr>
                                        <p:cTn id="102" dur="500" decel="50000" fill="hold">
                                          <p:stCondLst>
                                            <p:cond delay="0"/>
                                          </p:stCondLst>
                                        </p:cTn>
                                        <p:tgtEl>
                                          <p:spTgt spid="43021"/>
                                        </p:tgtEl>
                                        <p:attrNameLst>
                                          <p:attrName>ppt_w</p:attrName>
                                        </p:attrNameLst>
                                      </p:cBhvr>
                                      <p:tavLst>
                                        <p:tav tm="0">
                                          <p:val>
                                            <p:strVal val="#ppt_w"/>
                                          </p:val>
                                        </p:tav>
                                        <p:tav tm="100000">
                                          <p:val>
                                            <p:strVal val="#ppt_w*.05"/>
                                          </p:val>
                                        </p:tav>
                                      </p:tavLst>
                                    </p:anim>
                                    <p:anim calcmode="lin" valueType="num">
                                      <p:cBhvr>
                                        <p:cTn id="103" dur="500" accel="50000" fill="hold">
                                          <p:stCondLst>
                                            <p:cond delay="500"/>
                                          </p:stCondLst>
                                        </p:cTn>
                                        <p:tgtEl>
                                          <p:spTgt spid="43021"/>
                                        </p:tgtEl>
                                        <p:attrNameLst>
                                          <p:attrName>ppt_w</p:attrName>
                                        </p:attrNameLst>
                                      </p:cBhvr>
                                      <p:tavLst>
                                        <p:tav tm="0">
                                          <p:val>
                                            <p:strVal val="#ppt_w*.05"/>
                                          </p:val>
                                        </p:tav>
                                        <p:tav tm="100000">
                                          <p:val>
                                            <p:strVal val="#ppt_w"/>
                                          </p:val>
                                        </p:tav>
                                      </p:tavLst>
                                    </p:anim>
                                    <p:anim calcmode="lin" valueType="num">
                                      <p:cBhvr>
                                        <p:cTn id="104" dur="1000" fill="hold"/>
                                        <p:tgtEl>
                                          <p:spTgt spid="43021"/>
                                        </p:tgtEl>
                                        <p:attrNameLst>
                                          <p:attrName>ppt_h</p:attrName>
                                        </p:attrNameLst>
                                      </p:cBhvr>
                                      <p:tavLst>
                                        <p:tav tm="0">
                                          <p:val>
                                            <p:strVal val="#ppt_h"/>
                                          </p:val>
                                        </p:tav>
                                        <p:tav tm="100000">
                                          <p:val>
                                            <p:strVal val="#ppt_h"/>
                                          </p:val>
                                        </p:tav>
                                      </p:tavLst>
                                    </p:anim>
                                    <p:anim calcmode="lin" valueType="num">
                                      <p:cBhvr>
                                        <p:cTn id="105" dur="500" decel="50000" fill="hold">
                                          <p:stCondLst>
                                            <p:cond delay="0"/>
                                          </p:stCondLst>
                                        </p:cTn>
                                        <p:tgtEl>
                                          <p:spTgt spid="43021"/>
                                        </p:tgtEl>
                                        <p:attrNameLst>
                                          <p:attrName>ppt_x</p:attrName>
                                        </p:attrNameLst>
                                      </p:cBhvr>
                                      <p:tavLst>
                                        <p:tav tm="0">
                                          <p:val>
                                            <p:strVal val="#ppt_x+.4"/>
                                          </p:val>
                                        </p:tav>
                                        <p:tav tm="100000">
                                          <p:val>
                                            <p:strVal val="#ppt_x"/>
                                          </p:val>
                                        </p:tav>
                                      </p:tavLst>
                                    </p:anim>
                                    <p:anim calcmode="lin" valueType="num">
                                      <p:cBhvr>
                                        <p:cTn id="106" dur="500" decel="50000" fill="hold">
                                          <p:stCondLst>
                                            <p:cond delay="0"/>
                                          </p:stCondLst>
                                        </p:cTn>
                                        <p:tgtEl>
                                          <p:spTgt spid="43021"/>
                                        </p:tgtEl>
                                        <p:attrNameLst>
                                          <p:attrName>ppt_y</p:attrName>
                                        </p:attrNameLst>
                                      </p:cBhvr>
                                      <p:tavLst>
                                        <p:tav tm="0">
                                          <p:val>
                                            <p:strVal val="#ppt_y-.2"/>
                                          </p:val>
                                        </p:tav>
                                        <p:tav tm="100000">
                                          <p:val>
                                            <p:strVal val="#ppt_y+.1"/>
                                          </p:val>
                                        </p:tav>
                                      </p:tavLst>
                                    </p:anim>
                                    <p:anim calcmode="lin" valueType="num">
                                      <p:cBhvr>
                                        <p:cTn id="107" dur="500" accel="50000" fill="hold">
                                          <p:stCondLst>
                                            <p:cond delay="500"/>
                                          </p:stCondLst>
                                        </p:cTn>
                                        <p:tgtEl>
                                          <p:spTgt spid="43021"/>
                                        </p:tgtEl>
                                        <p:attrNameLst>
                                          <p:attrName>ppt_y</p:attrName>
                                        </p:attrNameLst>
                                      </p:cBhvr>
                                      <p:tavLst>
                                        <p:tav tm="0">
                                          <p:val>
                                            <p:strVal val="#ppt_y+.1"/>
                                          </p:val>
                                        </p:tav>
                                        <p:tav tm="100000">
                                          <p:val>
                                            <p:strVal val="#ppt_y"/>
                                          </p:val>
                                        </p:tav>
                                      </p:tavLst>
                                    </p:anim>
                                    <p:animEffect transition="in" filter="fade">
                                      <p:cBhvr>
                                        <p:cTn id="108" dur="1000" decel="50000">
                                          <p:stCondLst>
                                            <p:cond delay="0"/>
                                          </p:stCondLst>
                                        </p:cTn>
                                        <p:tgtEl>
                                          <p:spTgt spid="43021"/>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8" presetClass="entr" presetSubtype="12" fill="hold" grpId="0" nodeType="clickEffect">
                                  <p:stCondLst>
                                    <p:cond delay="0"/>
                                  </p:stCondLst>
                                  <p:childTnLst>
                                    <p:set>
                                      <p:cBhvr>
                                        <p:cTn id="112" dur="1" fill="hold">
                                          <p:stCondLst>
                                            <p:cond delay="0"/>
                                          </p:stCondLst>
                                        </p:cTn>
                                        <p:tgtEl>
                                          <p:spTgt spid="43022"/>
                                        </p:tgtEl>
                                        <p:attrNameLst>
                                          <p:attrName>style.visibility</p:attrName>
                                        </p:attrNameLst>
                                      </p:cBhvr>
                                      <p:to>
                                        <p:strVal val="visible"/>
                                      </p:to>
                                    </p:set>
                                    <p:animEffect transition="in" filter="strips(downLeft)">
                                      <p:cBhvr>
                                        <p:cTn id="113" dur="500"/>
                                        <p:tgtEl>
                                          <p:spTgt spid="43022"/>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8" presetClass="entr" presetSubtype="6" fill="hold" grpId="0" nodeType="clickEffect">
                                  <p:stCondLst>
                                    <p:cond delay="0"/>
                                  </p:stCondLst>
                                  <p:childTnLst>
                                    <p:set>
                                      <p:cBhvr>
                                        <p:cTn id="117" dur="1" fill="hold">
                                          <p:stCondLst>
                                            <p:cond delay="0"/>
                                          </p:stCondLst>
                                        </p:cTn>
                                        <p:tgtEl>
                                          <p:spTgt spid="43025"/>
                                        </p:tgtEl>
                                        <p:attrNameLst>
                                          <p:attrName>style.visibility</p:attrName>
                                        </p:attrNameLst>
                                      </p:cBhvr>
                                      <p:to>
                                        <p:strVal val="visible"/>
                                      </p:to>
                                    </p:set>
                                    <p:animEffect transition="in" filter="strips(downRight)">
                                      <p:cBhvr>
                                        <p:cTn id="118" dur="500"/>
                                        <p:tgtEl>
                                          <p:spTgt spid="43025"/>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41" presetClass="entr" presetSubtype="0" fill="hold" grpId="0" nodeType="clickEffect">
                                  <p:stCondLst>
                                    <p:cond delay="0"/>
                                  </p:stCondLst>
                                  <p:iterate type="lt">
                                    <p:tmPct val="10000"/>
                                  </p:iterate>
                                  <p:childTnLst>
                                    <p:set>
                                      <p:cBhvr>
                                        <p:cTn id="122" dur="1" fill="hold">
                                          <p:stCondLst>
                                            <p:cond delay="0"/>
                                          </p:stCondLst>
                                        </p:cTn>
                                        <p:tgtEl>
                                          <p:spTgt spid="43023"/>
                                        </p:tgtEl>
                                        <p:attrNameLst>
                                          <p:attrName>style.visibility</p:attrName>
                                        </p:attrNameLst>
                                      </p:cBhvr>
                                      <p:to>
                                        <p:strVal val="visible"/>
                                      </p:to>
                                    </p:set>
                                    <p:anim calcmode="lin" valueType="num">
                                      <p:cBhvr>
                                        <p:cTn id="123" dur="500" fill="hold"/>
                                        <p:tgtEl>
                                          <p:spTgt spid="43023"/>
                                        </p:tgtEl>
                                        <p:attrNameLst>
                                          <p:attrName>ppt_x</p:attrName>
                                        </p:attrNameLst>
                                      </p:cBhvr>
                                      <p:tavLst>
                                        <p:tav tm="0">
                                          <p:val>
                                            <p:strVal val="#ppt_x"/>
                                          </p:val>
                                        </p:tav>
                                        <p:tav tm="50000">
                                          <p:val>
                                            <p:strVal val="#ppt_x+.1"/>
                                          </p:val>
                                        </p:tav>
                                        <p:tav tm="100000">
                                          <p:val>
                                            <p:strVal val="#ppt_x"/>
                                          </p:val>
                                        </p:tav>
                                      </p:tavLst>
                                    </p:anim>
                                    <p:anim calcmode="lin" valueType="num">
                                      <p:cBhvr>
                                        <p:cTn id="124" dur="500" fill="hold"/>
                                        <p:tgtEl>
                                          <p:spTgt spid="43023"/>
                                        </p:tgtEl>
                                        <p:attrNameLst>
                                          <p:attrName>ppt_y</p:attrName>
                                        </p:attrNameLst>
                                      </p:cBhvr>
                                      <p:tavLst>
                                        <p:tav tm="0">
                                          <p:val>
                                            <p:strVal val="#ppt_y"/>
                                          </p:val>
                                        </p:tav>
                                        <p:tav tm="100000">
                                          <p:val>
                                            <p:strVal val="#ppt_y"/>
                                          </p:val>
                                        </p:tav>
                                      </p:tavLst>
                                    </p:anim>
                                    <p:anim calcmode="lin" valueType="num">
                                      <p:cBhvr>
                                        <p:cTn id="125" dur="500" fill="hold"/>
                                        <p:tgtEl>
                                          <p:spTgt spid="43023"/>
                                        </p:tgtEl>
                                        <p:attrNameLst>
                                          <p:attrName>ppt_h</p:attrName>
                                        </p:attrNameLst>
                                      </p:cBhvr>
                                      <p:tavLst>
                                        <p:tav tm="0">
                                          <p:val>
                                            <p:strVal val="#ppt_h/10"/>
                                          </p:val>
                                        </p:tav>
                                        <p:tav tm="50000">
                                          <p:val>
                                            <p:strVal val="#ppt_h+.01"/>
                                          </p:val>
                                        </p:tav>
                                        <p:tav tm="100000">
                                          <p:val>
                                            <p:strVal val="#ppt_h"/>
                                          </p:val>
                                        </p:tav>
                                      </p:tavLst>
                                    </p:anim>
                                    <p:anim calcmode="lin" valueType="num">
                                      <p:cBhvr>
                                        <p:cTn id="126" dur="500" fill="hold"/>
                                        <p:tgtEl>
                                          <p:spTgt spid="43023"/>
                                        </p:tgtEl>
                                        <p:attrNameLst>
                                          <p:attrName>ppt_w</p:attrName>
                                        </p:attrNameLst>
                                      </p:cBhvr>
                                      <p:tavLst>
                                        <p:tav tm="0">
                                          <p:val>
                                            <p:strVal val="#ppt_w/10"/>
                                          </p:val>
                                        </p:tav>
                                        <p:tav tm="50000">
                                          <p:val>
                                            <p:strVal val="#ppt_w+.01"/>
                                          </p:val>
                                        </p:tav>
                                        <p:tav tm="100000">
                                          <p:val>
                                            <p:strVal val="#ppt_w"/>
                                          </p:val>
                                        </p:tav>
                                      </p:tavLst>
                                    </p:anim>
                                    <p:animEffect transition="in" filter="fade">
                                      <p:cBhvr>
                                        <p:cTn id="127" dur="500" tmFilter="0,0; .5, 1; 1, 1"/>
                                        <p:tgtEl>
                                          <p:spTgt spid="43023"/>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13" presetClass="entr" presetSubtype="16" fill="hold" grpId="0" nodeType="clickEffect">
                                  <p:stCondLst>
                                    <p:cond delay="0"/>
                                  </p:stCondLst>
                                  <p:childTnLst>
                                    <p:set>
                                      <p:cBhvr>
                                        <p:cTn id="131" dur="1" fill="hold">
                                          <p:stCondLst>
                                            <p:cond delay="0"/>
                                          </p:stCondLst>
                                        </p:cTn>
                                        <p:tgtEl>
                                          <p:spTgt spid="43026"/>
                                        </p:tgtEl>
                                        <p:attrNameLst>
                                          <p:attrName>style.visibility</p:attrName>
                                        </p:attrNameLst>
                                      </p:cBhvr>
                                      <p:to>
                                        <p:strVal val="visible"/>
                                      </p:to>
                                    </p:set>
                                    <p:animEffect transition="in" filter="plus(in)">
                                      <p:cBhvr>
                                        <p:cTn id="132" dur="500"/>
                                        <p:tgtEl>
                                          <p:spTgt spid="43026"/>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41" presetClass="entr" presetSubtype="0" fill="hold" grpId="0" nodeType="clickEffect">
                                  <p:stCondLst>
                                    <p:cond delay="0"/>
                                  </p:stCondLst>
                                  <p:iterate type="lt">
                                    <p:tmPct val="10000"/>
                                  </p:iterate>
                                  <p:childTnLst>
                                    <p:set>
                                      <p:cBhvr>
                                        <p:cTn id="136" dur="1" fill="hold">
                                          <p:stCondLst>
                                            <p:cond delay="0"/>
                                          </p:stCondLst>
                                        </p:cTn>
                                        <p:tgtEl>
                                          <p:spTgt spid="43024"/>
                                        </p:tgtEl>
                                        <p:attrNameLst>
                                          <p:attrName>style.visibility</p:attrName>
                                        </p:attrNameLst>
                                      </p:cBhvr>
                                      <p:to>
                                        <p:strVal val="visible"/>
                                      </p:to>
                                    </p:set>
                                    <p:anim calcmode="lin" valueType="num">
                                      <p:cBhvr>
                                        <p:cTn id="137" dur="500" fill="hold"/>
                                        <p:tgtEl>
                                          <p:spTgt spid="43024"/>
                                        </p:tgtEl>
                                        <p:attrNameLst>
                                          <p:attrName>ppt_x</p:attrName>
                                        </p:attrNameLst>
                                      </p:cBhvr>
                                      <p:tavLst>
                                        <p:tav tm="0">
                                          <p:val>
                                            <p:strVal val="#ppt_x"/>
                                          </p:val>
                                        </p:tav>
                                        <p:tav tm="50000">
                                          <p:val>
                                            <p:strVal val="#ppt_x+.1"/>
                                          </p:val>
                                        </p:tav>
                                        <p:tav tm="100000">
                                          <p:val>
                                            <p:strVal val="#ppt_x"/>
                                          </p:val>
                                        </p:tav>
                                      </p:tavLst>
                                    </p:anim>
                                    <p:anim calcmode="lin" valueType="num">
                                      <p:cBhvr>
                                        <p:cTn id="138" dur="500" fill="hold"/>
                                        <p:tgtEl>
                                          <p:spTgt spid="43024"/>
                                        </p:tgtEl>
                                        <p:attrNameLst>
                                          <p:attrName>ppt_y</p:attrName>
                                        </p:attrNameLst>
                                      </p:cBhvr>
                                      <p:tavLst>
                                        <p:tav tm="0">
                                          <p:val>
                                            <p:strVal val="#ppt_y"/>
                                          </p:val>
                                        </p:tav>
                                        <p:tav tm="100000">
                                          <p:val>
                                            <p:strVal val="#ppt_y"/>
                                          </p:val>
                                        </p:tav>
                                      </p:tavLst>
                                    </p:anim>
                                    <p:anim calcmode="lin" valueType="num">
                                      <p:cBhvr>
                                        <p:cTn id="139" dur="500" fill="hold"/>
                                        <p:tgtEl>
                                          <p:spTgt spid="43024"/>
                                        </p:tgtEl>
                                        <p:attrNameLst>
                                          <p:attrName>ppt_h</p:attrName>
                                        </p:attrNameLst>
                                      </p:cBhvr>
                                      <p:tavLst>
                                        <p:tav tm="0">
                                          <p:val>
                                            <p:strVal val="#ppt_h/10"/>
                                          </p:val>
                                        </p:tav>
                                        <p:tav tm="50000">
                                          <p:val>
                                            <p:strVal val="#ppt_h+.01"/>
                                          </p:val>
                                        </p:tav>
                                        <p:tav tm="100000">
                                          <p:val>
                                            <p:strVal val="#ppt_h"/>
                                          </p:val>
                                        </p:tav>
                                      </p:tavLst>
                                    </p:anim>
                                    <p:anim calcmode="lin" valueType="num">
                                      <p:cBhvr>
                                        <p:cTn id="140" dur="500" fill="hold"/>
                                        <p:tgtEl>
                                          <p:spTgt spid="43024"/>
                                        </p:tgtEl>
                                        <p:attrNameLst>
                                          <p:attrName>ppt_w</p:attrName>
                                        </p:attrNameLst>
                                      </p:cBhvr>
                                      <p:tavLst>
                                        <p:tav tm="0">
                                          <p:val>
                                            <p:strVal val="#ppt_w/10"/>
                                          </p:val>
                                        </p:tav>
                                        <p:tav tm="50000">
                                          <p:val>
                                            <p:strVal val="#ppt_w+.01"/>
                                          </p:val>
                                        </p:tav>
                                        <p:tav tm="100000">
                                          <p:val>
                                            <p:strVal val="#ppt_w"/>
                                          </p:val>
                                        </p:tav>
                                      </p:tavLst>
                                    </p:anim>
                                    <p:animEffect transition="in" filter="fade">
                                      <p:cBhvr>
                                        <p:cTn id="141" dur="500" tmFilter="0,0; .5, 1; 1, 1"/>
                                        <p:tgtEl>
                                          <p:spTgt spid="43024"/>
                                        </p:tgtEl>
                                      </p:cBhvr>
                                    </p:animEffec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41" presetClass="entr" presetSubtype="0" fill="hold" grpId="0" nodeType="clickEffect">
                                  <p:stCondLst>
                                    <p:cond delay="0"/>
                                  </p:stCondLst>
                                  <p:iterate type="lt">
                                    <p:tmPct val="10000"/>
                                  </p:iterate>
                                  <p:childTnLst>
                                    <p:set>
                                      <p:cBhvr>
                                        <p:cTn id="145" dur="1" fill="hold">
                                          <p:stCondLst>
                                            <p:cond delay="0"/>
                                          </p:stCondLst>
                                        </p:cTn>
                                        <p:tgtEl>
                                          <p:spTgt spid="43027"/>
                                        </p:tgtEl>
                                        <p:attrNameLst>
                                          <p:attrName>style.visibility</p:attrName>
                                        </p:attrNameLst>
                                      </p:cBhvr>
                                      <p:to>
                                        <p:strVal val="visible"/>
                                      </p:to>
                                    </p:set>
                                    <p:anim calcmode="lin" valueType="num">
                                      <p:cBhvr>
                                        <p:cTn id="146" dur="500" fill="hold"/>
                                        <p:tgtEl>
                                          <p:spTgt spid="43027"/>
                                        </p:tgtEl>
                                        <p:attrNameLst>
                                          <p:attrName>ppt_x</p:attrName>
                                        </p:attrNameLst>
                                      </p:cBhvr>
                                      <p:tavLst>
                                        <p:tav tm="0">
                                          <p:val>
                                            <p:strVal val="#ppt_x"/>
                                          </p:val>
                                        </p:tav>
                                        <p:tav tm="50000">
                                          <p:val>
                                            <p:strVal val="#ppt_x+.1"/>
                                          </p:val>
                                        </p:tav>
                                        <p:tav tm="100000">
                                          <p:val>
                                            <p:strVal val="#ppt_x"/>
                                          </p:val>
                                        </p:tav>
                                      </p:tavLst>
                                    </p:anim>
                                    <p:anim calcmode="lin" valueType="num">
                                      <p:cBhvr>
                                        <p:cTn id="147" dur="500" fill="hold"/>
                                        <p:tgtEl>
                                          <p:spTgt spid="43027"/>
                                        </p:tgtEl>
                                        <p:attrNameLst>
                                          <p:attrName>ppt_y</p:attrName>
                                        </p:attrNameLst>
                                      </p:cBhvr>
                                      <p:tavLst>
                                        <p:tav tm="0">
                                          <p:val>
                                            <p:strVal val="#ppt_y"/>
                                          </p:val>
                                        </p:tav>
                                        <p:tav tm="100000">
                                          <p:val>
                                            <p:strVal val="#ppt_y"/>
                                          </p:val>
                                        </p:tav>
                                      </p:tavLst>
                                    </p:anim>
                                    <p:anim calcmode="lin" valueType="num">
                                      <p:cBhvr>
                                        <p:cTn id="148" dur="500" fill="hold"/>
                                        <p:tgtEl>
                                          <p:spTgt spid="43027"/>
                                        </p:tgtEl>
                                        <p:attrNameLst>
                                          <p:attrName>ppt_h</p:attrName>
                                        </p:attrNameLst>
                                      </p:cBhvr>
                                      <p:tavLst>
                                        <p:tav tm="0">
                                          <p:val>
                                            <p:strVal val="#ppt_h/10"/>
                                          </p:val>
                                        </p:tav>
                                        <p:tav tm="50000">
                                          <p:val>
                                            <p:strVal val="#ppt_h+.01"/>
                                          </p:val>
                                        </p:tav>
                                        <p:tav tm="100000">
                                          <p:val>
                                            <p:strVal val="#ppt_h"/>
                                          </p:val>
                                        </p:tav>
                                      </p:tavLst>
                                    </p:anim>
                                    <p:anim calcmode="lin" valueType="num">
                                      <p:cBhvr>
                                        <p:cTn id="149" dur="500" fill="hold"/>
                                        <p:tgtEl>
                                          <p:spTgt spid="43027"/>
                                        </p:tgtEl>
                                        <p:attrNameLst>
                                          <p:attrName>ppt_w</p:attrName>
                                        </p:attrNameLst>
                                      </p:cBhvr>
                                      <p:tavLst>
                                        <p:tav tm="0">
                                          <p:val>
                                            <p:strVal val="#ppt_w/10"/>
                                          </p:val>
                                        </p:tav>
                                        <p:tav tm="50000">
                                          <p:val>
                                            <p:strVal val="#ppt_w+.01"/>
                                          </p:val>
                                        </p:tav>
                                        <p:tav tm="100000">
                                          <p:val>
                                            <p:strVal val="#ppt_w"/>
                                          </p:val>
                                        </p:tav>
                                      </p:tavLst>
                                    </p:anim>
                                    <p:animEffect transition="in" filter="fade">
                                      <p:cBhvr>
                                        <p:cTn id="150" dur="500" tmFilter="0,0; .5, 1; 1, 1"/>
                                        <p:tgtEl>
                                          <p:spTgt spid="43027"/>
                                        </p:tgtEl>
                                      </p:cBhvr>
                                    </p:animEffec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41" presetClass="entr" presetSubtype="0" fill="hold" grpId="0" nodeType="clickEffect">
                                  <p:stCondLst>
                                    <p:cond delay="0"/>
                                  </p:stCondLst>
                                  <p:iterate type="lt">
                                    <p:tmPct val="10000"/>
                                  </p:iterate>
                                  <p:childTnLst>
                                    <p:set>
                                      <p:cBhvr>
                                        <p:cTn id="154" dur="1" fill="hold">
                                          <p:stCondLst>
                                            <p:cond delay="0"/>
                                          </p:stCondLst>
                                        </p:cTn>
                                        <p:tgtEl>
                                          <p:spTgt spid="43028"/>
                                        </p:tgtEl>
                                        <p:attrNameLst>
                                          <p:attrName>style.visibility</p:attrName>
                                        </p:attrNameLst>
                                      </p:cBhvr>
                                      <p:to>
                                        <p:strVal val="visible"/>
                                      </p:to>
                                    </p:set>
                                    <p:anim calcmode="lin" valueType="num">
                                      <p:cBhvr>
                                        <p:cTn id="155" dur="2000" fill="hold"/>
                                        <p:tgtEl>
                                          <p:spTgt spid="43028"/>
                                        </p:tgtEl>
                                        <p:attrNameLst>
                                          <p:attrName>ppt_x</p:attrName>
                                        </p:attrNameLst>
                                      </p:cBhvr>
                                      <p:tavLst>
                                        <p:tav tm="0">
                                          <p:val>
                                            <p:strVal val="#ppt_x"/>
                                          </p:val>
                                        </p:tav>
                                        <p:tav tm="50000">
                                          <p:val>
                                            <p:strVal val="#ppt_x+.1"/>
                                          </p:val>
                                        </p:tav>
                                        <p:tav tm="100000">
                                          <p:val>
                                            <p:strVal val="#ppt_x"/>
                                          </p:val>
                                        </p:tav>
                                      </p:tavLst>
                                    </p:anim>
                                    <p:anim calcmode="lin" valueType="num">
                                      <p:cBhvr>
                                        <p:cTn id="156" dur="2000" fill="hold"/>
                                        <p:tgtEl>
                                          <p:spTgt spid="43028"/>
                                        </p:tgtEl>
                                        <p:attrNameLst>
                                          <p:attrName>ppt_y</p:attrName>
                                        </p:attrNameLst>
                                      </p:cBhvr>
                                      <p:tavLst>
                                        <p:tav tm="0">
                                          <p:val>
                                            <p:strVal val="#ppt_y"/>
                                          </p:val>
                                        </p:tav>
                                        <p:tav tm="100000">
                                          <p:val>
                                            <p:strVal val="#ppt_y"/>
                                          </p:val>
                                        </p:tav>
                                      </p:tavLst>
                                    </p:anim>
                                    <p:anim calcmode="lin" valueType="num">
                                      <p:cBhvr>
                                        <p:cTn id="157" dur="2000" fill="hold"/>
                                        <p:tgtEl>
                                          <p:spTgt spid="43028"/>
                                        </p:tgtEl>
                                        <p:attrNameLst>
                                          <p:attrName>ppt_h</p:attrName>
                                        </p:attrNameLst>
                                      </p:cBhvr>
                                      <p:tavLst>
                                        <p:tav tm="0">
                                          <p:val>
                                            <p:strVal val="#ppt_h/10"/>
                                          </p:val>
                                        </p:tav>
                                        <p:tav tm="50000">
                                          <p:val>
                                            <p:strVal val="#ppt_h+.01"/>
                                          </p:val>
                                        </p:tav>
                                        <p:tav tm="100000">
                                          <p:val>
                                            <p:strVal val="#ppt_h"/>
                                          </p:val>
                                        </p:tav>
                                      </p:tavLst>
                                    </p:anim>
                                    <p:anim calcmode="lin" valueType="num">
                                      <p:cBhvr>
                                        <p:cTn id="158" dur="2000" fill="hold"/>
                                        <p:tgtEl>
                                          <p:spTgt spid="43028"/>
                                        </p:tgtEl>
                                        <p:attrNameLst>
                                          <p:attrName>ppt_w</p:attrName>
                                        </p:attrNameLst>
                                      </p:cBhvr>
                                      <p:tavLst>
                                        <p:tav tm="0">
                                          <p:val>
                                            <p:strVal val="#ppt_w/10"/>
                                          </p:val>
                                        </p:tav>
                                        <p:tav tm="50000">
                                          <p:val>
                                            <p:strVal val="#ppt_w+.01"/>
                                          </p:val>
                                        </p:tav>
                                        <p:tav tm="100000">
                                          <p:val>
                                            <p:strVal val="#ppt_w"/>
                                          </p:val>
                                        </p:tav>
                                      </p:tavLst>
                                    </p:anim>
                                    <p:animEffect transition="in" filter="fade">
                                      <p:cBhvr>
                                        <p:cTn id="159" dur="2000" tmFilter="0,0; .5, 1; 1, 1"/>
                                        <p:tgtEl>
                                          <p:spTgt spid="43028"/>
                                        </p:tgtEl>
                                      </p:cBhvr>
                                    </p:animEffect>
                                  </p:childTnLst>
                                </p:cTn>
                              </p:par>
                            </p:childTnLst>
                          </p:cTn>
                        </p:par>
                      </p:childTnLst>
                    </p:cTn>
                  </p:par>
                  <p:par>
                    <p:cTn id="160" fill="hold" nodeType="clickPar">
                      <p:stCondLst>
                        <p:cond delay="indefinite"/>
                      </p:stCondLst>
                      <p:childTnLst>
                        <p:par>
                          <p:cTn id="161" fill="hold" nodeType="withGroup">
                            <p:stCondLst>
                              <p:cond delay="0"/>
                            </p:stCondLst>
                            <p:childTnLst>
                              <p:par>
                                <p:cTn id="162" presetID="31" presetClass="entr" presetSubtype="0" fill="hold" grpId="0" nodeType="clickEffect">
                                  <p:stCondLst>
                                    <p:cond delay="0"/>
                                  </p:stCondLst>
                                  <p:iterate type="lt">
                                    <p:tmPct val="5000"/>
                                  </p:iterate>
                                  <p:childTnLst>
                                    <p:set>
                                      <p:cBhvr>
                                        <p:cTn id="163" dur="1" fill="hold">
                                          <p:stCondLst>
                                            <p:cond delay="0"/>
                                          </p:stCondLst>
                                        </p:cTn>
                                        <p:tgtEl>
                                          <p:spTgt spid="43029"/>
                                        </p:tgtEl>
                                        <p:attrNameLst>
                                          <p:attrName>style.visibility</p:attrName>
                                        </p:attrNameLst>
                                      </p:cBhvr>
                                      <p:to>
                                        <p:strVal val="visible"/>
                                      </p:to>
                                    </p:set>
                                    <p:anim calcmode="lin" valueType="num">
                                      <p:cBhvr>
                                        <p:cTn id="164" dur="1000" fill="hold"/>
                                        <p:tgtEl>
                                          <p:spTgt spid="43029"/>
                                        </p:tgtEl>
                                        <p:attrNameLst>
                                          <p:attrName>ppt_w</p:attrName>
                                        </p:attrNameLst>
                                      </p:cBhvr>
                                      <p:tavLst>
                                        <p:tav tm="0">
                                          <p:val>
                                            <p:fltVal val="0"/>
                                          </p:val>
                                        </p:tav>
                                        <p:tav tm="100000">
                                          <p:val>
                                            <p:strVal val="#ppt_w"/>
                                          </p:val>
                                        </p:tav>
                                      </p:tavLst>
                                    </p:anim>
                                    <p:anim calcmode="lin" valueType="num">
                                      <p:cBhvr>
                                        <p:cTn id="165" dur="1000" fill="hold"/>
                                        <p:tgtEl>
                                          <p:spTgt spid="43029"/>
                                        </p:tgtEl>
                                        <p:attrNameLst>
                                          <p:attrName>ppt_h</p:attrName>
                                        </p:attrNameLst>
                                      </p:cBhvr>
                                      <p:tavLst>
                                        <p:tav tm="0">
                                          <p:val>
                                            <p:fltVal val="0"/>
                                          </p:val>
                                        </p:tav>
                                        <p:tav tm="100000">
                                          <p:val>
                                            <p:strVal val="#ppt_h"/>
                                          </p:val>
                                        </p:tav>
                                      </p:tavLst>
                                    </p:anim>
                                    <p:anim calcmode="lin" valueType="num">
                                      <p:cBhvr>
                                        <p:cTn id="166" dur="1000" fill="hold"/>
                                        <p:tgtEl>
                                          <p:spTgt spid="43029"/>
                                        </p:tgtEl>
                                        <p:attrNameLst>
                                          <p:attrName>style.rotation</p:attrName>
                                        </p:attrNameLst>
                                      </p:cBhvr>
                                      <p:tavLst>
                                        <p:tav tm="0">
                                          <p:val>
                                            <p:fltVal val="90"/>
                                          </p:val>
                                        </p:tav>
                                        <p:tav tm="100000">
                                          <p:val>
                                            <p:fltVal val="0"/>
                                          </p:val>
                                        </p:tav>
                                      </p:tavLst>
                                    </p:anim>
                                    <p:animEffect transition="in" filter="fade">
                                      <p:cBhvr>
                                        <p:cTn id="167" dur="1000"/>
                                        <p:tgtEl>
                                          <p:spTgt spid="43029"/>
                                        </p:tgtEl>
                                      </p:cBhvr>
                                    </p:animEffec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25" presetClass="entr" presetSubtype="0" fill="hold" grpId="1" nodeType="clickEffect">
                                  <p:stCondLst>
                                    <p:cond delay="0"/>
                                  </p:stCondLst>
                                  <p:iterate type="lt">
                                    <p:tmPct val="0"/>
                                  </p:iterate>
                                  <p:childTnLst>
                                    <p:set>
                                      <p:cBhvr>
                                        <p:cTn id="171" dur="1" fill="hold">
                                          <p:stCondLst>
                                            <p:cond delay="0"/>
                                          </p:stCondLst>
                                        </p:cTn>
                                        <p:tgtEl>
                                          <p:spTgt spid="43029"/>
                                        </p:tgtEl>
                                        <p:attrNameLst>
                                          <p:attrName>style.visibility</p:attrName>
                                        </p:attrNameLst>
                                      </p:cBhvr>
                                      <p:to>
                                        <p:strVal val="visible"/>
                                      </p:to>
                                    </p:set>
                                    <p:anim calcmode="lin" valueType="num">
                                      <p:cBhvr>
                                        <p:cTn id="172" dur="500" decel="50000" fill="hold">
                                          <p:stCondLst>
                                            <p:cond delay="0"/>
                                          </p:stCondLst>
                                        </p:cTn>
                                        <p:tgtEl>
                                          <p:spTgt spid="43029"/>
                                        </p:tgtEl>
                                        <p:attrNameLst>
                                          <p:attrName>style.rotation</p:attrName>
                                        </p:attrNameLst>
                                      </p:cBhvr>
                                      <p:tavLst>
                                        <p:tav tm="0">
                                          <p:val>
                                            <p:fltVal val="-90"/>
                                          </p:val>
                                        </p:tav>
                                        <p:tav tm="100000">
                                          <p:val>
                                            <p:fltVal val="0"/>
                                          </p:val>
                                        </p:tav>
                                      </p:tavLst>
                                    </p:anim>
                                    <p:anim calcmode="lin" valueType="num">
                                      <p:cBhvr>
                                        <p:cTn id="173" dur="500" decel="50000" fill="hold">
                                          <p:stCondLst>
                                            <p:cond delay="0"/>
                                          </p:stCondLst>
                                        </p:cTn>
                                        <p:tgtEl>
                                          <p:spTgt spid="43029"/>
                                        </p:tgtEl>
                                        <p:attrNameLst>
                                          <p:attrName>ppt_w</p:attrName>
                                        </p:attrNameLst>
                                      </p:cBhvr>
                                      <p:tavLst>
                                        <p:tav tm="0">
                                          <p:val>
                                            <p:strVal val="#ppt_w"/>
                                          </p:val>
                                        </p:tav>
                                        <p:tav tm="100000">
                                          <p:val>
                                            <p:strVal val="#ppt_w*.05"/>
                                          </p:val>
                                        </p:tav>
                                      </p:tavLst>
                                    </p:anim>
                                    <p:anim calcmode="lin" valueType="num">
                                      <p:cBhvr>
                                        <p:cTn id="174" dur="500" accel="50000" fill="hold">
                                          <p:stCondLst>
                                            <p:cond delay="500"/>
                                          </p:stCondLst>
                                        </p:cTn>
                                        <p:tgtEl>
                                          <p:spTgt spid="43029"/>
                                        </p:tgtEl>
                                        <p:attrNameLst>
                                          <p:attrName>ppt_w</p:attrName>
                                        </p:attrNameLst>
                                      </p:cBhvr>
                                      <p:tavLst>
                                        <p:tav tm="0">
                                          <p:val>
                                            <p:strVal val="#ppt_w*.05"/>
                                          </p:val>
                                        </p:tav>
                                        <p:tav tm="100000">
                                          <p:val>
                                            <p:strVal val="#ppt_w"/>
                                          </p:val>
                                        </p:tav>
                                      </p:tavLst>
                                    </p:anim>
                                    <p:anim calcmode="lin" valueType="num">
                                      <p:cBhvr>
                                        <p:cTn id="175" dur="1000" fill="hold"/>
                                        <p:tgtEl>
                                          <p:spTgt spid="43029"/>
                                        </p:tgtEl>
                                        <p:attrNameLst>
                                          <p:attrName>ppt_h</p:attrName>
                                        </p:attrNameLst>
                                      </p:cBhvr>
                                      <p:tavLst>
                                        <p:tav tm="0">
                                          <p:val>
                                            <p:strVal val="#ppt_h"/>
                                          </p:val>
                                        </p:tav>
                                        <p:tav tm="100000">
                                          <p:val>
                                            <p:strVal val="#ppt_h"/>
                                          </p:val>
                                        </p:tav>
                                      </p:tavLst>
                                    </p:anim>
                                    <p:anim calcmode="lin" valueType="num">
                                      <p:cBhvr>
                                        <p:cTn id="176" dur="500" decel="50000" fill="hold">
                                          <p:stCondLst>
                                            <p:cond delay="0"/>
                                          </p:stCondLst>
                                        </p:cTn>
                                        <p:tgtEl>
                                          <p:spTgt spid="43029"/>
                                        </p:tgtEl>
                                        <p:attrNameLst>
                                          <p:attrName>ppt_x</p:attrName>
                                        </p:attrNameLst>
                                      </p:cBhvr>
                                      <p:tavLst>
                                        <p:tav tm="0">
                                          <p:val>
                                            <p:strVal val="#ppt_x+.4"/>
                                          </p:val>
                                        </p:tav>
                                        <p:tav tm="100000">
                                          <p:val>
                                            <p:strVal val="#ppt_x"/>
                                          </p:val>
                                        </p:tav>
                                      </p:tavLst>
                                    </p:anim>
                                    <p:anim calcmode="lin" valueType="num">
                                      <p:cBhvr>
                                        <p:cTn id="177" dur="500" decel="50000" fill="hold">
                                          <p:stCondLst>
                                            <p:cond delay="0"/>
                                          </p:stCondLst>
                                        </p:cTn>
                                        <p:tgtEl>
                                          <p:spTgt spid="43029"/>
                                        </p:tgtEl>
                                        <p:attrNameLst>
                                          <p:attrName>ppt_y</p:attrName>
                                        </p:attrNameLst>
                                      </p:cBhvr>
                                      <p:tavLst>
                                        <p:tav tm="0">
                                          <p:val>
                                            <p:strVal val="#ppt_y-.2"/>
                                          </p:val>
                                        </p:tav>
                                        <p:tav tm="100000">
                                          <p:val>
                                            <p:strVal val="#ppt_y+.1"/>
                                          </p:val>
                                        </p:tav>
                                      </p:tavLst>
                                    </p:anim>
                                    <p:anim calcmode="lin" valueType="num">
                                      <p:cBhvr>
                                        <p:cTn id="178" dur="500" accel="50000" fill="hold">
                                          <p:stCondLst>
                                            <p:cond delay="500"/>
                                          </p:stCondLst>
                                        </p:cTn>
                                        <p:tgtEl>
                                          <p:spTgt spid="43029"/>
                                        </p:tgtEl>
                                        <p:attrNameLst>
                                          <p:attrName>ppt_y</p:attrName>
                                        </p:attrNameLst>
                                      </p:cBhvr>
                                      <p:tavLst>
                                        <p:tav tm="0">
                                          <p:val>
                                            <p:strVal val="#ppt_y+.1"/>
                                          </p:val>
                                        </p:tav>
                                        <p:tav tm="100000">
                                          <p:val>
                                            <p:strVal val="#ppt_y"/>
                                          </p:val>
                                        </p:tav>
                                      </p:tavLst>
                                    </p:anim>
                                    <p:animEffect transition="in" filter="fade">
                                      <p:cBhvr>
                                        <p:cTn id="179" dur="1000" decel="50000">
                                          <p:stCondLst>
                                            <p:cond delay="0"/>
                                          </p:stCondLst>
                                        </p:cTn>
                                        <p:tgtEl>
                                          <p:spTgt spid="43029"/>
                                        </p:tgtEl>
                                      </p:cBhvr>
                                    </p:animEffect>
                                  </p:childTnLst>
                                </p:cTn>
                              </p:par>
                            </p:childTnLst>
                          </p:cTn>
                        </p:par>
                      </p:childTnLst>
                    </p:cTn>
                  </p:par>
                  <p:par>
                    <p:cTn id="180" fill="hold" nodeType="clickPar">
                      <p:stCondLst>
                        <p:cond delay="indefinite"/>
                      </p:stCondLst>
                      <p:childTnLst>
                        <p:par>
                          <p:cTn id="181" fill="hold" nodeType="withGroup">
                            <p:stCondLst>
                              <p:cond delay="0"/>
                            </p:stCondLst>
                            <p:childTnLst>
                              <p:par>
                                <p:cTn id="182" presetID="50" presetClass="entr" presetSubtype="0" decel="100000" fill="hold" grpId="2" nodeType="clickEffect">
                                  <p:stCondLst>
                                    <p:cond delay="0"/>
                                  </p:stCondLst>
                                  <p:iterate type="lt">
                                    <p:tmPct val="0"/>
                                  </p:iterate>
                                  <p:childTnLst>
                                    <p:set>
                                      <p:cBhvr>
                                        <p:cTn id="183" dur="1" fill="hold">
                                          <p:stCondLst>
                                            <p:cond delay="0"/>
                                          </p:stCondLst>
                                        </p:cTn>
                                        <p:tgtEl>
                                          <p:spTgt spid="43029"/>
                                        </p:tgtEl>
                                        <p:attrNameLst>
                                          <p:attrName>style.visibility</p:attrName>
                                        </p:attrNameLst>
                                      </p:cBhvr>
                                      <p:to>
                                        <p:strVal val="visible"/>
                                      </p:to>
                                    </p:set>
                                    <p:anim calcmode="lin" valueType="num">
                                      <p:cBhvr>
                                        <p:cTn id="184" dur="1000" fill="hold"/>
                                        <p:tgtEl>
                                          <p:spTgt spid="43029"/>
                                        </p:tgtEl>
                                        <p:attrNameLst>
                                          <p:attrName>ppt_w</p:attrName>
                                        </p:attrNameLst>
                                      </p:cBhvr>
                                      <p:tavLst>
                                        <p:tav tm="0">
                                          <p:val>
                                            <p:strVal val="#ppt_w+.3"/>
                                          </p:val>
                                        </p:tav>
                                        <p:tav tm="100000">
                                          <p:val>
                                            <p:strVal val="#ppt_w"/>
                                          </p:val>
                                        </p:tav>
                                      </p:tavLst>
                                    </p:anim>
                                    <p:anim calcmode="lin" valueType="num">
                                      <p:cBhvr>
                                        <p:cTn id="185" dur="1000" fill="hold"/>
                                        <p:tgtEl>
                                          <p:spTgt spid="43029"/>
                                        </p:tgtEl>
                                        <p:attrNameLst>
                                          <p:attrName>ppt_h</p:attrName>
                                        </p:attrNameLst>
                                      </p:cBhvr>
                                      <p:tavLst>
                                        <p:tav tm="0">
                                          <p:val>
                                            <p:strVal val="#ppt_h"/>
                                          </p:val>
                                        </p:tav>
                                        <p:tav tm="100000">
                                          <p:val>
                                            <p:strVal val="#ppt_h"/>
                                          </p:val>
                                        </p:tav>
                                      </p:tavLst>
                                    </p:anim>
                                    <p:animEffect transition="in" filter="fade">
                                      <p:cBhvr>
                                        <p:cTn id="186" dur="1000"/>
                                        <p:tgtEl>
                                          <p:spTgt spid="43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1" grpId="0"/>
      <p:bldP spid="43012" grpId="0"/>
      <p:bldP spid="43013" grpId="0"/>
      <p:bldP spid="43014" grpId="0"/>
      <p:bldP spid="43015" grpId="0"/>
      <p:bldP spid="43015" grpId="1"/>
      <p:bldP spid="43016" grpId="0"/>
      <p:bldP spid="43017" grpId="0"/>
      <p:bldP spid="43018" grpId="0"/>
      <p:bldP spid="43020" grpId="0"/>
      <p:bldP spid="43021" grpId="0"/>
      <p:bldP spid="43022" grpId="0"/>
      <p:bldP spid="43023" grpId="0"/>
      <p:bldP spid="43024" grpId="0"/>
      <p:bldP spid="43025" grpId="0"/>
      <p:bldP spid="43026" grpId="0"/>
      <p:bldP spid="43027" grpId="0"/>
      <p:bldP spid="43028" grpId="0"/>
      <p:bldP spid="43029" grpId="0"/>
      <p:bldP spid="43029" grpId="1"/>
      <p:bldP spid="43029" grpId="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Date Placeholder 3"/>
          <p:cNvSpPr>
            <a:spLocks noGrp="1"/>
          </p:cNvSpPr>
          <p:nvPr>
            <p:ph type="dt" sz="half" idx="4294967295"/>
          </p:nvPr>
        </p:nvSpPr>
        <p:spPr>
          <a:xfrm>
            <a:off x="457200" y="6245225"/>
            <a:ext cx="2133600" cy="476250"/>
          </a:xfrm>
          <a:prstGeom prst="rect">
            <a:avLst/>
          </a:prstGeom>
        </p:spPr>
        <p:txBody>
          <a:bodyPr/>
          <a:lstStyle/>
          <a:p>
            <a:fld id="{86BF8BC5-800B-4CBA-BA3B-6BDAD95E58AA}" type="datetime1">
              <a:rPr lang="en-US" altLang="en-US"/>
              <a:pPr/>
              <a:t>5/15/2017</a:t>
            </a:fld>
            <a:endParaRPr lang="en-US" altLang="en-US"/>
          </a:p>
        </p:txBody>
      </p:sp>
      <p:sp>
        <p:nvSpPr>
          <p:cNvPr id="39" name="Slide Number Placeholder 5"/>
          <p:cNvSpPr>
            <a:spLocks noGrp="1"/>
          </p:cNvSpPr>
          <p:nvPr>
            <p:ph type="sldNum" sz="quarter" idx="4294967295"/>
          </p:nvPr>
        </p:nvSpPr>
        <p:spPr>
          <a:xfrm>
            <a:off x="6553200" y="6245225"/>
            <a:ext cx="2133600" cy="476250"/>
          </a:xfrm>
          <a:prstGeom prst="rect">
            <a:avLst/>
          </a:prstGeom>
        </p:spPr>
        <p:txBody>
          <a:bodyPr/>
          <a:lstStyle/>
          <a:p>
            <a:fld id="{59BAF7F5-A687-493A-AEC2-BD6193FFCD20}" type="slidenum">
              <a:rPr lang="en-US" altLang="en-US"/>
              <a:pPr/>
              <a:t>27</a:t>
            </a:fld>
            <a:endParaRPr lang="en-US" altLang="en-US"/>
          </a:p>
        </p:txBody>
      </p:sp>
      <p:sp>
        <p:nvSpPr>
          <p:cNvPr id="41986" name="Rectangle 2"/>
          <p:cNvSpPr>
            <a:spLocks noChangeArrowheads="1"/>
          </p:cNvSpPr>
          <p:nvPr/>
        </p:nvSpPr>
        <p:spPr bwMode="auto">
          <a:xfrm>
            <a:off x="123825" y="325438"/>
            <a:ext cx="35845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b="1">
                <a:latin typeface="Verdana" panose="020B0604030504040204" pitchFamily="34" charset="0"/>
              </a:rPr>
              <a:t>1. 7.1. Ekspresi Arithmetic</a:t>
            </a:r>
          </a:p>
        </p:txBody>
      </p:sp>
      <p:sp>
        <p:nvSpPr>
          <p:cNvPr id="41987" name="Rectangle 3"/>
          <p:cNvSpPr>
            <a:spLocks noChangeArrowheads="1"/>
          </p:cNvSpPr>
          <p:nvPr/>
        </p:nvSpPr>
        <p:spPr bwMode="auto">
          <a:xfrm>
            <a:off x="1047750" y="765175"/>
            <a:ext cx="76279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400">
                <a:latin typeface="Verdana" panose="020B0604030504040204" pitchFamily="34" charset="0"/>
              </a:rPr>
              <a:t>Ekspresi arithmetic menghasilkan sebuah besaran yang dapat berupa besaran integer, real, complex, atau sebuah array dari tipe-tipe tersebut. </a:t>
            </a:r>
          </a:p>
        </p:txBody>
      </p:sp>
      <p:sp>
        <p:nvSpPr>
          <p:cNvPr id="41988" name="Rectangle 4"/>
          <p:cNvSpPr>
            <a:spLocks noChangeArrowheads="1"/>
          </p:cNvSpPr>
          <p:nvPr/>
        </p:nvSpPr>
        <p:spPr bwMode="auto">
          <a:xfrm>
            <a:off x="1042988" y="1252538"/>
            <a:ext cx="6159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latin typeface="Verdana" panose="020B0604030504040204" pitchFamily="34" charset="0"/>
              </a:rPr>
              <a:t>Operand dasar yang digunakan dalam ekspresi arithmetic adalah: </a:t>
            </a:r>
          </a:p>
        </p:txBody>
      </p:sp>
      <p:sp>
        <p:nvSpPr>
          <p:cNvPr id="41989" name="Rectangle 5"/>
          <p:cNvSpPr>
            <a:spLocks noChangeArrowheads="1"/>
          </p:cNvSpPr>
          <p:nvPr/>
        </p:nvSpPr>
        <p:spPr bwMode="auto">
          <a:xfrm>
            <a:off x="2124075" y="1628775"/>
            <a:ext cx="3992563"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457200" algn="l"/>
              </a:tabLst>
              <a:defRPr>
                <a:solidFill>
                  <a:schemeClr val="tx1"/>
                </a:solidFill>
                <a:latin typeface="Arial" panose="020B0604020202020204" pitchFamily="34" charset="0"/>
              </a:defRPr>
            </a:lvl1pPr>
            <a:lvl2pPr>
              <a:tabLst>
                <a:tab pos="457200" algn="l"/>
              </a:tabLst>
              <a:defRPr>
                <a:solidFill>
                  <a:schemeClr val="tx1"/>
                </a:solidFill>
                <a:latin typeface="Arial" panose="020B0604020202020204" pitchFamily="34" charset="0"/>
              </a:defRPr>
            </a:lvl2pPr>
            <a:lvl3pPr>
              <a:tabLst>
                <a:tab pos="457200" algn="l"/>
              </a:tabLst>
              <a:defRPr>
                <a:solidFill>
                  <a:schemeClr val="tx1"/>
                </a:solidFill>
                <a:latin typeface="Arial" panose="020B0604020202020204" pitchFamily="34" charset="0"/>
              </a:defRPr>
            </a:lvl3pPr>
            <a:lvl4pPr>
              <a:tabLst>
                <a:tab pos="457200" algn="l"/>
              </a:tabLst>
              <a:defRPr>
                <a:solidFill>
                  <a:schemeClr val="tx1"/>
                </a:solidFill>
                <a:latin typeface="Arial" panose="020B0604020202020204" pitchFamily="34" charset="0"/>
              </a:defRPr>
            </a:lvl4pPr>
            <a:lvl5pPr>
              <a:tabLst>
                <a:tab pos="457200" algn="l"/>
              </a:tabLst>
              <a:defRPr>
                <a:solidFill>
                  <a:schemeClr val="tx1"/>
                </a:solidFill>
                <a:latin typeface="Arial" panose="020B0604020202020204" pitchFamily="34" charset="0"/>
              </a:defRPr>
            </a:lvl5pPr>
            <a:lvl6pPr fontAlgn="base">
              <a:spcBef>
                <a:spcPct val="0"/>
              </a:spcBef>
              <a:spcAft>
                <a:spcPct val="0"/>
              </a:spcAft>
              <a:tabLst>
                <a:tab pos="457200" algn="l"/>
              </a:tabLst>
              <a:defRPr>
                <a:solidFill>
                  <a:schemeClr val="tx1"/>
                </a:solidFill>
                <a:latin typeface="Arial" panose="020B0604020202020204" pitchFamily="34" charset="0"/>
              </a:defRPr>
            </a:lvl6pPr>
            <a:lvl7pPr fontAlgn="base">
              <a:spcBef>
                <a:spcPct val="0"/>
              </a:spcBef>
              <a:spcAft>
                <a:spcPct val="0"/>
              </a:spcAft>
              <a:tabLst>
                <a:tab pos="457200" algn="l"/>
              </a:tabLst>
              <a:defRPr>
                <a:solidFill>
                  <a:schemeClr val="tx1"/>
                </a:solidFill>
                <a:latin typeface="Arial" panose="020B0604020202020204" pitchFamily="34" charset="0"/>
              </a:defRPr>
            </a:lvl7pPr>
            <a:lvl8pPr fontAlgn="base">
              <a:spcBef>
                <a:spcPct val="0"/>
              </a:spcBef>
              <a:spcAft>
                <a:spcPct val="0"/>
              </a:spcAft>
              <a:tabLst>
                <a:tab pos="457200" algn="l"/>
              </a:tabLst>
              <a:defRPr>
                <a:solidFill>
                  <a:schemeClr val="tx1"/>
                </a:solidFill>
                <a:latin typeface="Arial" panose="020B0604020202020204" pitchFamily="34" charset="0"/>
              </a:defRPr>
            </a:lvl8pPr>
            <a:lvl9pPr fontAlgn="base">
              <a:spcBef>
                <a:spcPct val="0"/>
              </a:spcBef>
              <a:spcAft>
                <a:spcPct val="0"/>
              </a:spcAft>
              <a:tabLst>
                <a:tab pos="457200" algn="l"/>
              </a:tabLst>
              <a:defRPr>
                <a:solidFill>
                  <a:schemeClr val="tx1"/>
                </a:solidFill>
                <a:latin typeface="Arial" panose="020B0604020202020204" pitchFamily="34" charset="0"/>
              </a:defRPr>
            </a:lvl9pPr>
          </a:lstStyle>
          <a:p>
            <a:pPr eaLnBrk="0" hangingPunct="0">
              <a:buFontTx/>
              <a:buChar char="•"/>
            </a:pPr>
            <a:r>
              <a:rPr lang="en-US" altLang="en-US" sz="1400">
                <a:latin typeface="Verdana" panose="020B0604030504040204" pitchFamily="34" charset="0"/>
              </a:rPr>
              <a:t>Arithmetic constant</a:t>
            </a:r>
          </a:p>
          <a:p>
            <a:pPr eaLnBrk="0" hangingPunct="0">
              <a:buFontTx/>
              <a:buChar char="•"/>
            </a:pPr>
            <a:r>
              <a:rPr lang="en-US" altLang="en-US" sz="1400">
                <a:latin typeface="Verdana" panose="020B0604030504040204" pitchFamily="34" charset="0"/>
              </a:rPr>
              <a:t>Symbolic names atau arithmetic constant</a:t>
            </a:r>
          </a:p>
          <a:p>
            <a:pPr eaLnBrk="0" hangingPunct="0">
              <a:buFontTx/>
              <a:buChar char="•"/>
            </a:pPr>
            <a:r>
              <a:rPr lang="en-US" altLang="en-US" sz="1400">
                <a:latin typeface="Verdana" panose="020B0604030504040204" pitchFamily="34" charset="0"/>
              </a:rPr>
              <a:t>Variable references</a:t>
            </a:r>
          </a:p>
          <a:p>
            <a:pPr eaLnBrk="0" hangingPunct="0">
              <a:buFontTx/>
              <a:buChar char="•"/>
            </a:pPr>
            <a:r>
              <a:rPr lang="en-US" altLang="en-US" sz="1400">
                <a:latin typeface="Verdana" panose="020B0604030504040204" pitchFamily="34" charset="0"/>
              </a:rPr>
              <a:t>Array-element references</a:t>
            </a:r>
          </a:p>
          <a:p>
            <a:pPr eaLnBrk="0" hangingPunct="0">
              <a:buFontTx/>
              <a:buChar char="•"/>
            </a:pPr>
            <a:r>
              <a:rPr lang="en-US" altLang="en-US" sz="1400">
                <a:latin typeface="Verdana" panose="020B0604030504040204" pitchFamily="34" charset="0"/>
              </a:rPr>
              <a:t>Function references</a:t>
            </a:r>
          </a:p>
          <a:p>
            <a:pPr eaLnBrk="0" hangingPunct="0">
              <a:buFontTx/>
              <a:buChar char="•"/>
            </a:pPr>
            <a:r>
              <a:rPr lang="en-US" altLang="en-US" sz="1400">
                <a:latin typeface="Verdana" panose="020B0604030504040204" pitchFamily="34" charset="0"/>
              </a:rPr>
              <a:t>Array references</a:t>
            </a:r>
          </a:p>
          <a:p>
            <a:pPr eaLnBrk="0" hangingPunct="0">
              <a:buFontTx/>
              <a:buChar char="•"/>
            </a:pPr>
            <a:r>
              <a:rPr lang="en-US" altLang="en-US" sz="1400">
                <a:latin typeface="Verdana" panose="020B0604030504040204" pitchFamily="34" charset="0"/>
              </a:rPr>
              <a:t>Structure-element references</a:t>
            </a:r>
          </a:p>
        </p:txBody>
      </p:sp>
      <p:sp>
        <p:nvSpPr>
          <p:cNvPr id="41990" name="Rectangle 6"/>
          <p:cNvSpPr>
            <a:spLocks noChangeArrowheads="1"/>
          </p:cNvSpPr>
          <p:nvPr/>
        </p:nvSpPr>
        <p:spPr bwMode="auto">
          <a:xfrm>
            <a:off x="1042988" y="3284538"/>
            <a:ext cx="73374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en-US" sz="1400">
                <a:latin typeface="Verdana" panose="020B0604030504040204" pitchFamily="34" charset="0"/>
              </a:rPr>
              <a:t>Ekspresi arithmetic dapat dibentuk dari operand-operand dasar diatas, dengan operator-operator arithmetic seperti disajikan dalam Tabel 1.3 berikut:</a:t>
            </a:r>
          </a:p>
        </p:txBody>
      </p:sp>
      <p:graphicFrame>
        <p:nvGraphicFramePr>
          <p:cNvPr id="42110" name="Group 126"/>
          <p:cNvGraphicFramePr>
            <a:graphicFrameLocks noGrp="1"/>
          </p:cNvGraphicFramePr>
          <p:nvPr/>
        </p:nvGraphicFramePr>
        <p:xfrm>
          <a:off x="1908175" y="3933825"/>
          <a:ext cx="5722938" cy="1851025"/>
        </p:xfrm>
        <a:graphic>
          <a:graphicData uri="http://schemas.openxmlformats.org/drawingml/2006/table">
            <a:tbl>
              <a:tblPr/>
              <a:tblGrid>
                <a:gridCol w="908050"/>
                <a:gridCol w="3703638"/>
                <a:gridCol w="1111250"/>
              </a:tblGrid>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Operator</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Operasi</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Precedence</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Pangkat</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1(highest)</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Pembagian</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Perkalian</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Pengurangan (bil. Biner) dan negation (bil unary)</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Penjumlahan (bil. Biner) dan negation (bil unary)</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144989706"/>
      </p:ext>
    </p:extLst>
  </p:cSld>
  <p:clrMapOvr>
    <a:masterClrMapping/>
  </p:clrMapOvr>
  <p:transition spd="slow">
    <p:wheel spokes="8"/>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p:cTn id="7" dur="500" decel="50000" fill="hold">
                                          <p:stCondLst>
                                            <p:cond delay="0"/>
                                          </p:stCondLst>
                                        </p:cTn>
                                        <p:tgtEl>
                                          <p:spTgt spid="4198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198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1986"/>
                                        </p:tgtEl>
                                        <p:attrNameLst>
                                          <p:attrName>ppt_w</p:attrName>
                                        </p:attrNameLst>
                                      </p:cBhvr>
                                      <p:tavLst>
                                        <p:tav tm="0">
                                          <p:val>
                                            <p:strVal val="#ppt_w*.05"/>
                                          </p:val>
                                        </p:tav>
                                        <p:tav tm="100000">
                                          <p:val>
                                            <p:strVal val="#ppt_w"/>
                                          </p:val>
                                        </p:tav>
                                      </p:tavLst>
                                    </p:anim>
                                    <p:anim calcmode="lin" valueType="num">
                                      <p:cBhvr>
                                        <p:cTn id="10" dur="1000" fill="hold"/>
                                        <p:tgtEl>
                                          <p:spTgt spid="4198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198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198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198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198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41987"/>
                                        </p:tgtEl>
                                        <p:attrNameLst>
                                          <p:attrName>style.visibility</p:attrName>
                                        </p:attrNameLst>
                                      </p:cBhvr>
                                      <p:to>
                                        <p:strVal val="visible"/>
                                      </p:to>
                                    </p:set>
                                    <p:anim calcmode="lin" valueType="num">
                                      <p:cBhvr>
                                        <p:cTn id="19" dur="500" fill="hold"/>
                                        <p:tgtEl>
                                          <p:spTgt spid="4198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1987"/>
                                        </p:tgtEl>
                                        <p:attrNameLst>
                                          <p:attrName>ppt_y</p:attrName>
                                        </p:attrNameLst>
                                      </p:cBhvr>
                                      <p:tavLst>
                                        <p:tav tm="0">
                                          <p:val>
                                            <p:strVal val="#ppt_y"/>
                                          </p:val>
                                        </p:tav>
                                        <p:tav tm="100000">
                                          <p:val>
                                            <p:strVal val="#ppt_y"/>
                                          </p:val>
                                        </p:tav>
                                      </p:tavLst>
                                    </p:anim>
                                    <p:anim calcmode="lin" valueType="num">
                                      <p:cBhvr>
                                        <p:cTn id="21" dur="500" fill="hold"/>
                                        <p:tgtEl>
                                          <p:spTgt spid="4198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198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4198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41988"/>
                                        </p:tgtEl>
                                        <p:attrNameLst>
                                          <p:attrName>style.visibility</p:attrName>
                                        </p:attrNameLst>
                                      </p:cBhvr>
                                      <p:to>
                                        <p:strVal val="visible"/>
                                      </p:to>
                                    </p:set>
                                    <p:anim calcmode="lin" valueType="num">
                                      <p:cBhvr>
                                        <p:cTn id="28" dur="500" fill="hold"/>
                                        <p:tgtEl>
                                          <p:spTgt spid="41988"/>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41988"/>
                                        </p:tgtEl>
                                        <p:attrNameLst>
                                          <p:attrName>ppt_y</p:attrName>
                                        </p:attrNameLst>
                                      </p:cBhvr>
                                      <p:tavLst>
                                        <p:tav tm="0">
                                          <p:val>
                                            <p:strVal val="#ppt_y"/>
                                          </p:val>
                                        </p:tav>
                                        <p:tav tm="100000">
                                          <p:val>
                                            <p:strVal val="#ppt_y"/>
                                          </p:val>
                                        </p:tav>
                                      </p:tavLst>
                                    </p:anim>
                                    <p:anim calcmode="lin" valueType="num">
                                      <p:cBhvr>
                                        <p:cTn id="30" dur="500" fill="hold"/>
                                        <p:tgtEl>
                                          <p:spTgt spid="41988"/>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41988"/>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4198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0" presetClass="entr" presetSubtype="0" decel="100000" fill="hold" grpId="0" nodeType="clickEffect">
                                  <p:stCondLst>
                                    <p:cond delay="0"/>
                                  </p:stCondLst>
                                  <p:childTnLst>
                                    <p:set>
                                      <p:cBhvr>
                                        <p:cTn id="36" dur="1" fill="hold">
                                          <p:stCondLst>
                                            <p:cond delay="0"/>
                                          </p:stCondLst>
                                        </p:cTn>
                                        <p:tgtEl>
                                          <p:spTgt spid="41989"/>
                                        </p:tgtEl>
                                        <p:attrNameLst>
                                          <p:attrName>style.visibility</p:attrName>
                                        </p:attrNameLst>
                                      </p:cBhvr>
                                      <p:to>
                                        <p:strVal val="visible"/>
                                      </p:to>
                                    </p:set>
                                    <p:anim calcmode="lin" valueType="num">
                                      <p:cBhvr>
                                        <p:cTn id="37" dur="1000" fill="hold"/>
                                        <p:tgtEl>
                                          <p:spTgt spid="41989"/>
                                        </p:tgtEl>
                                        <p:attrNameLst>
                                          <p:attrName>ppt_w</p:attrName>
                                        </p:attrNameLst>
                                      </p:cBhvr>
                                      <p:tavLst>
                                        <p:tav tm="0">
                                          <p:val>
                                            <p:strVal val="#ppt_w+.3"/>
                                          </p:val>
                                        </p:tav>
                                        <p:tav tm="100000">
                                          <p:val>
                                            <p:strVal val="#ppt_w"/>
                                          </p:val>
                                        </p:tav>
                                      </p:tavLst>
                                    </p:anim>
                                    <p:anim calcmode="lin" valueType="num">
                                      <p:cBhvr>
                                        <p:cTn id="38" dur="1000" fill="hold"/>
                                        <p:tgtEl>
                                          <p:spTgt spid="41989"/>
                                        </p:tgtEl>
                                        <p:attrNameLst>
                                          <p:attrName>ppt_h</p:attrName>
                                        </p:attrNameLst>
                                      </p:cBhvr>
                                      <p:tavLst>
                                        <p:tav tm="0">
                                          <p:val>
                                            <p:strVal val="#ppt_h"/>
                                          </p:val>
                                        </p:tav>
                                        <p:tav tm="100000">
                                          <p:val>
                                            <p:strVal val="#ppt_h"/>
                                          </p:val>
                                        </p:tav>
                                      </p:tavLst>
                                    </p:anim>
                                    <p:animEffect transition="in" filter="fade">
                                      <p:cBhvr>
                                        <p:cTn id="39" dur="1000"/>
                                        <p:tgtEl>
                                          <p:spTgt spid="4198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1" presetClass="entr" presetSubtype="0" fill="hold" grpId="0" nodeType="clickEffect">
                                  <p:stCondLst>
                                    <p:cond delay="0"/>
                                  </p:stCondLst>
                                  <p:iterate type="lt">
                                    <p:tmPct val="10000"/>
                                  </p:iterate>
                                  <p:childTnLst>
                                    <p:set>
                                      <p:cBhvr>
                                        <p:cTn id="43" dur="1" fill="hold">
                                          <p:stCondLst>
                                            <p:cond delay="0"/>
                                          </p:stCondLst>
                                        </p:cTn>
                                        <p:tgtEl>
                                          <p:spTgt spid="41990"/>
                                        </p:tgtEl>
                                        <p:attrNameLst>
                                          <p:attrName>style.visibility</p:attrName>
                                        </p:attrNameLst>
                                      </p:cBhvr>
                                      <p:to>
                                        <p:strVal val="visible"/>
                                      </p:to>
                                    </p:set>
                                    <p:anim calcmode="lin" valueType="num">
                                      <p:cBhvr>
                                        <p:cTn id="44" dur="500" fill="hold"/>
                                        <p:tgtEl>
                                          <p:spTgt spid="41990"/>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41990"/>
                                        </p:tgtEl>
                                        <p:attrNameLst>
                                          <p:attrName>ppt_y</p:attrName>
                                        </p:attrNameLst>
                                      </p:cBhvr>
                                      <p:tavLst>
                                        <p:tav tm="0">
                                          <p:val>
                                            <p:strVal val="#ppt_y"/>
                                          </p:val>
                                        </p:tav>
                                        <p:tav tm="100000">
                                          <p:val>
                                            <p:strVal val="#ppt_y"/>
                                          </p:val>
                                        </p:tav>
                                      </p:tavLst>
                                    </p:anim>
                                    <p:anim calcmode="lin" valueType="num">
                                      <p:cBhvr>
                                        <p:cTn id="46" dur="500" fill="hold"/>
                                        <p:tgtEl>
                                          <p:spTgt spid="41990"/>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41990"/>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4199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8" presetClass="entr" presetSubtype="6" fill="hold" nodeType="clickEffect">
                                  <p:stCondLst>
                                    <p:cond delay="0"/>
                                  </p:stCondLst>
                                  <p:childTnLst>
                                    <p:set>
                                      <p:cBhvr>
                                        <p:cTn id="52" dur="1" fill="hold">
                                          <p:stCondLst>
                                            <p:cond delay="0"/>
                                          </p:stCondLst>
                                        </p:cTn>
                                        <p:tgtEl>
                                          <p:spTgt spid="42110"/>
                                        </p:tgtEl>
                                        <p:attrNameLst>
                                          <p:attrName>style.visibility</p:attrName>
                                        </p:attrNameLst>
                                      </p:cBhvr>
                                      <p:to>
                                        <p:strVal val="visible"/>
                                      </p:to>
                                    </p:set>
                                    <p:animEffect transition="in" filter="strips(downRight)">
                                      <p:cBhvr>
                                        <p:cTn id="53" dur="2000"/>
                                        <p:tgtEl>
                                          <p:spTgt spid="42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7" grpId="0"/>
      <p:bldP spid="41988" grpId="0"/>
      <p:bldP spid="41989" grpId="0"/>
      <p:bldP spid="4199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4294967295"/>
          </p:nvPr>
        </p:nvSpPr>
        <p:spPr>
          <a:xfrm>
            <a:off x="457200" y="6245225"/>
            <a:ext cx="2133600" cy="476250"/>
          </a:xfrm>
          <a:prstGeom prst="rect">
            <a:avLst/>
          </a:prstGeom>
        </p:spPr>
        <p:txBody>
          <a:bodyPr/>
          <a:lstStyle/>
          <a:p>
            <a:fld id="{F2A7C1EE-D2BB-46D6-A87E-2E90984D656E}" type="datetime1">
              <a:rPr lang="en-US" altLang="en-US"/>
              <a:pPr/>
              <a:t>5/15/2017</a:t>
            </a:fld>
            <a:endParaRPr lang="en-US" altLang="en-US"/>
          </a:p>
        </p:txBody>
      </p:sp>
      <p:sp>
        <p:nvSpPr>
          <p:cNvPr id="13" name="Slide Number Placeholder 5"/>
          <p:cNvSpPr>
            <a:spLocks noGrp="1"/>
          </p:cNvSpPr>
          <p:nvPr>
            <p:ph type="sldNum" sz="quarter" idx="4294967295"/>
          </p:nvPr>
        </p:nvSpPr>
        <p:spPr>
          <a:xfrm>
            <a:off x="6553200" y="6245225"/>
            <a:ext cx="2133600" cy="476250"/>
          </a:xfrm>
          <a:prstGeom prst="rect">
            <a:avLst/>
          </a:prstGeom>
        </p:spPr>
        <p:txBody>
          <a:bodyPr/>
          <a:lstStyle/>
          <a:p>
            <a:fld id="{46AB07C7-21A4-43AF-B13B-916135569E6B}" type="slidenum">
              <a:rPr lang="en-US" altLang="en-US"/>
              <a:pPr/>
              <a:t>28</a:t>
            </a:fld>
            <a:endParaRPr lang="en-US" altLang="en-US"/>
          </a:p>
        </p:txBody>
      </p:sp>
      <p:sp>
        <p:nvSpPr>
          <p:cNvPr id="40962" name="Rectangle 2"/>
          <p:cNvSpPr>
            <a:spLocks noChangeArrowheads="1"/>
          </p:cNvSpPr>
          <p:nvPr/>
        </p:nvSpPr>
        <p:spPr bwMode="auto">
          <a:xfrm>
            <a:off x="74613" y="333375"/>
            <a:ext cx="3489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b="1">
                <a:latin typeface="Verdana" panose="020B0604030504040204" pitchFamily="34" charset="0"/>
              </a:rPr>
              <a:t>1. 7.2. Ekspresi Character</a:t>
            </a:r>
          </a:p>
        </p:txBody>
      </p:sp>
      <p:sp>
        <p:nvSpPr>
          <p:cNvPr id="40964" name="Rectangle 4"/>
          <p:cNvSpPr>
            <a:spLocks noChangeArrowheads="1"/>
          </p:cNvSpPr>
          <p:nvPr/>
        </p:nvSpPr>
        <p:spPr bwMode="auto">
          <a:xfrm>
            <a:off x="971550" y="692150"/>
            <a:ext cx="8102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400">
                <a:latin typeface="Verdana" panose="020B0604030504040204" pitchFamily="34" charset="0"/>
              </a:rPr>
              <a:t>Ekspresi character menghasilkan sebuah besaran dengan tipe yang sama. Operand dasar yang digunakan dalam ekspresi arithmetic adalah: </a:t>
            </a:r>
          </a:p>
        </p:txBody>
      </p:sp>
      <p:sp>
        <p:nvSpPr>
          <p:cNvPr id="40965" name="Rectangle 5"/>
          <p:cNvSpPr>
            <a:spLocks noChangeArrowheads="1"/>
          </p:cNvSpPr>
          <p:nvPr/>
        </p:nvSpPr>
        <p:spPr bwMode="auto">
          <a:xfrm>
            <a:off x="2051050" y="1268413"/>
            <a:ext cx="3824288"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457200" algn="l"/>
              </a:tabLst>
              <a:defRPr>
                <a:solidFill>
                  <a:schemeClr val="tx1"/>
                </a:solidFill>
                <a:latin typeface="Arial" panose="020B0604020202020204" pitchFamily="34" charset="0"/>
              </a:defRPr>
            </a:lvl1pPr>
            <a:lvl2pPr>
              <a:tabLst>
                <a:tab pos="457200" algn="l"/>
              </a:tabLst>
              <a:defRPr>
                <a:solidFill>
                  <a:schemeClr val="tx1"/>
                </a:solidFill>
                <a:latin typeface="Arial" panose="020B0604020202020204" pitchFamily="34" charset="0"/>
              </a:defRPr>
            </a:lvl2pPr>
            <a:lvl3pPr>
              <a:tabLst>
                <a:tab pos="457200" algn="l"/>
              </a:tabLst>
              <a:defRPr>
                <a:solidFill>
                  <a:schemeClr val="tx1"/>
                </a:solidFill>
                <a:latin typeface="Arial" panose="020B0604020202020204" pitchFamily="34" charset="0"/>
              </a:defRPr>
            </a:lvl3pPr>
            <a:lvl4pPr>
              <a:tabLst>
                <a:tab pos="457200" algn="l"/>
              </a:tabLst>
              <a:defRPr>
                <a:solidFill>
                  <a:schemeClr val="tx1"/>
                </a:solidFill>
                <a:latin typeface="Arial" panose="020B0604020202020204" pitchFamily="34" charset="0"/>
              </a:defRPr>
            </a:lvl4pPr>
            <a:lvl5pPr>
              <a:tabLst>
                <a:tab pos="457200" algn="l"/>
              </a:tabLst>
              <a:defRPr>
                <a:solidFill>
                  <a:schemeClr val="tx1"/>
                </a:solidFill>
                <a:latin typeface="Arial" panose="020B0604020202020204" pitchFamily="34" charset="0"/>
              </a:defRPr>
            </a:lvl5pPr>
            <a:lvl6pPr fontAlgn="base">
              <a:spcBef>
                <a:spcPct val="0"/>
              </a:spcBef>
              <a:spcAft>
                <a:spcPct val="0"/>
              </a:spcAft>
              <a:tabLst>
                <a:tab pos="457200" algn="l"/>
              </a:tabLst>
              <a:defRPr>
                <a:solidFill>
                  <a:schemeClr val="tx1"/>
                </a:solidFill>
                <a:latin typeface="Arial" panose="020B0604020202020204" pitchFamily="34" charset="0"/>
              </a:defRPr>
            </a:lvl6pPr>
            <a:lvl7pPr fontAlgn="base">
              <a:spcBef>
                <a:spcPct val="0"/>
              </a:spcBef>
              <a:spcAft>
                <a:spcPct val="0"/>
              </a:spcAft>
              <a:tabLst>
                <a:tab pos="457200" algn="l"/>
              </a:tabLst>
              <a:defRPr>
                <a:solidFill>
                  <a:schemeClr val="tx1"/>
                </a:solidFill>
                <a:latin typeface="Arial" panose="020B0604020202020204" pitchFamily="34" charset="0"/>
              </a:defRPr>
            </a:lvl7pPr>
            <a:lvl8pPr fontAlgn="base">
              <a:spcBef>
                <a:spcPct val="0"/>
              </a:spcBef>
              <a:spcAft>
                <a:spcPct val="0"/>
              </a:spcAft>
              <a:tabLst>
                <a:tab pos="457200" algn="l"/>
              </a:tabLst>
              <a:defRPr>
                <a:solidFill>
                  <a:schemeClr val="tx1"/>
                </a:solidFill>
                <a:latin typeface="Arial" panose="020B0604020202020204" pitchFamily="34" charset="0"/>
              </a:defRPr>
            </a:lvl8pPr>
            <a:lvl9pPr fontAlgn="base">
              <a:spcBef>
                <a:spcPct val="0"/>
              </a:spcBef>
              <a:spcAft>
                <a:spcPct val="0"/>
              </a:spcAft>
              <a:tabLst>
                <a:tab pos="457200" algn="l"/>
              </a:tabLst>
              <a:defRPr>
                <a:solidFill>
                  <a:schemeClr val="tx1"/>
                </a:solidFill>
                <a:latin typeface="Arial" panose="020B0604020202020204" pitchFamily="34" charset="0"/>
              </a:defRPr>
            </a:lvl9pPr>
          </a:lstStyle>
          <a:p>
            <a:pPr eaLnBrk="0" hangingPunct="0">
              <a:buFontTx/>
              <a:buChar char="•"/>
            </a:pPr>
            <a:r>
              <a:rPr lang="en-US" altLang="en-US" sz="1400">
                <a:latin typeface="Verdana" panose="020B0604030504040204" pitchFamily="34" charset="0"/>
              </a:rPr>
              <a:t>Character constant</a:t>
            </a:r>
          </a:p>
          <a:p>
            <a:pPr eaLnBrk="0" hangingPunct="0">
              <a:buFontTx/>
              <a:buChar char="•"/>
            </a:pPr>
            <a:r>
              <a:rPr lang="en-US" altLang="en-US" sz="1400">
                <a:latin typeface="Verdana" panose="020B0604030504040204" pitchFamily="34" charset="0"/>
              </a:rPr>
              <a:t>Character variable references</a:t>
            </a:r>
          </a:p>
          <a:p>
            <a:pPr eaLnBrk="0" hangingPunct="0">
              <a:buFontTx/>
              <a:buChar char="•"/>
            </a:pPr>
            <a:r>
              <a:rPr lang="en-US" altLang="en-US" sz="1400">
                <a:latin typeface="Verdana" panose="020B0604030504040204" pitchFamily="34" charset="0"/>
              </a:rPr>
              <a:t>Character array-element references</a:t>
            </a:r>
          </a:p>
          <a:p>
            <a:pPr eaLnBrk="0" hangingPunct="0">
              <a:buFontTx/>
              <a:buChar char="•"/>
            </a:pPr>
            <a:r>
              <a:rPr lang="en-US" altLang="en-US" sz="1400">
                <a:latin typeface="Verdana" panose="020B0604030504040204" pitchFamily="34" charset="0"/>
              </a:rPr>
              <a:t>Character function references</a:t>
            </a:r>
          </a:p>
          <a:p>
            <a:pPr eaLnBrk="0" hangingPunct="0">
              <a:buFontTx/>
              <a:buChar char="•"/>
            </a:pPr>
            <a:r>
              <a:rPr lang="en-US" altLang="en-US" sz="1400">
                <a:latin typeface="Verdana" panose="020B0604030504040204" pitchFamily="34" charset="0"/>
              </a:rPr>
              <a:t>Character substrings</a:t>
            </a:r>
          </a:p>
          <a:p>
            <a:pPr eaLnBrk="0" hangingPunct="0">
              <a:buFontTx/>
              <a:buChar char="•"/>
            </a:pPr>
            <a:r>
              <a:rPr lang="en-US" altLang="en-US" sz="1400">
                <a:latin typeface="Verdana" panose="020B0604030504040204" pitchFamily="34" charset="0"/>
              </a:rPr>
              <a:t>Character structure-element references</a:t>
            </a:r>
          </a:p>
        </p:txBody>
      </p:sp>
      <p:sp>
        <p:nvSpPr>
          <p:cNvPr id="40966" name="Rectangle 6"/>
          <p:cNvSpPr>
            <a:spLocks noChangeArrowheads="1"/>
          </p:cNvSpPr>
          <p:nvPr/>
        </p:nvSpPr>
        <p:spPr bwMode="auto">
          <a:xfrm>
            <a:off x="930275" y="2767013"/>
            <a:ext cx="72421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en-US" sz="1400">
                <a:latin typeface="Verdana" panose="020B0604030504040204" pitchFamily="34" charset="0"/>
              </a:rPr>
              <a:t>Operator concatenation (//) adalah satu-satunya operator yang digunakan dengan cara sebagai berikut:</a:t>
            </a:r>
          </a:p>
        </p:txBody>
      </p:sp>
      <p:sp>
        <p:nvSpPr>
          <p:cNvPr id="40967" name="Rectangle 7"/>
          <p:cNvSpPr>
            <a:spLocks noChangeArrowheads="1"/>
          </p:cNvSpPr>
          <p:nvPr/>
        </p:nvSpPr>
        <p:spPr bwMode="auto">
          <a:xfrm>
            <a:off x="2195513" y="3357563"/>
            <a:ext cx="16414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a:latin typeface="Verdana" panose="020B0604030504040204" pitchFamily="34" charset="0"/>
              </a:rPr>
              <a:t>first//second</a:t>
            </a:r>
          </a:p>
        </p:txBody>
      </p:sp>
      <p:sp>
        <p:nvSpPr>
          <p:cNvPr id="40968" name="Rectangle 8"/>
          <p:cNvSpPr>
            <a:spLocks noChangeArrowheads="1"/>
          </p:cNvSpPr>
          <p:nvPr/>
        </p:nvSpPr>
        <p:spPr bwMode="auto">
          <a:xfrm>
            <a:off x="939800" y="3860800"/>
            <a:ext cx="320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latin typeface="Verdana" panose="020B0604030504040204" pitchFamily="34" charset="0"/>
              </a:rPr>
              <a:t>Sebagai contoh, ekspresi berikut</a:t>
            </a:r>
            <a:r>
              <a:rPr lang="en-US" altLang="en-US">
                <a:latin typeface="Verdana" panose="020B0604030504040204" pitchFamily="34" charset="0"/>
              </a:rPr>
              <a:t> </a:t>
            </a:r>
          </a:p>
        </p:txBody>
      </p:sp>
      <p:sp>
        <p:nvSpPr>
          <p:cNvPr id="40969" name="Rectangle 9"/>
          <p:cNvSpPr>
            <a:spLocks noChangeArrowheads="1"/>
          </p:cNvSpPr>
          <p:nvPr/>
        </p:nvSpPr>
        <p:spPr bwMode="auto">
          <a:xfrm>
            <a:off x="2268538" y="4365625"/>
            <a:ext cx="15128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a:latin typeface="Verdana" panose="020B0604030504040204" pitchFamily="34" charset="0"/>
              </a:rPr>
              <a:t>‘AB‘//‘CDE’ </a:t>
            </a:r>
          </a:p>
        </p:txBody>
      </p:sp>
      <p:sp>
        <p:nvSpPr>
          <p:cNvPr id="40970" name="Rectangle 10"/>
          <p:cNvSpPr>
            <a:spLocks noChangeArrowheads="1"/>
          </p:cNvSpPr>
          <p:nvPr/>
        </p:nvSpPr>
        <p:spPr bwMode="auto">
          <a:xfrm>
            <a:off x="971550" y="4941888"/>
            <a:ext cx="3251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latin typeface="Verdana" panose="020B0604030504040204" pitchFamily="34" charset="0"/>
              </a:rPr>
              <a:t>akan menghasilkan sebuah string </a:t>
            </a:r>
          </a:p>
        </p:txBody>
      </p:sp>
      <p:sp>
        <p:nvSpPr>
          <p:cNvPr id="40971" name="Rectangle 11"/>
          <p:cNvSpPr>
            <a:spLocks noChangeArrowheads="1"/>
          </p:cNvSpPr>
          <p:nvPr/>
        </p:nvSpPr>
        <p:spPr bwMode="auto">
          <a:xfrm>
            <a:off x="4244975" y="4933950"/>
            <a:ext cx="1263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a:latin typeface="Verdana" panose="020B0604030504040204" pitchFamily="34" charset="0"/>
              </a:rPr>
              <a:t>‘AB CDE’ </a:t>
            </a:r>
          </a:p>
        </p:txBody>
      </p:sp>
    </p:spTree>
    <p:extLst>
      <p:ext uri="{BB962C8B-B14F-4D97-AF65-F5344CB8AC3E}">
        <p14:creationId xmlns:p14="http://schemas.microsoft.com/office/powerpoint/2010/main" val="2037246592"/>
      </p:ext>
    </p:extLst>
  </p:cSld>
  <p:clrMapOvr>
    <a:masterClrMapping/>
  </p:clrMapOvr>
  <p:transition spd="slow">
    <p:wheel spokes="8"/>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p:cTn id="7" dur="1000" fill="hold"/>
                                        <p:tgtEl>
                                          <p:spTgt spid="40962"/>
                                        </p:tgtEl>
                                        <p:attrNameLst>
                                          <p:attrName>ppt_w</p:attrName>
                                        </p:attrNameLst>
                                      </p:cBhvr>
                                      <p:tavLst>
                                        <p:tav tm="0">
                                          <p:val>
                                            <p:strVal val="#ppt_w+.3"/>
                                          </p:val>
                                        </p:tav>
                                        <p:tav tm="100000">
                                          <p:val>
                                            <p:strVal val="#ppt_w"/>
                                          </p:val>
                                        </p:tav>
                                      </p:tavLst>
                                    </p:anim>
                                    <p:anim calcmode="lin" valueType="num">
                                      <p:cBhvr>
                                        <p:cTn id="8" dur="1000" fill="hold"/>
                                        <p:tgtEl>
                                          <p:spTgt spid="40962"/>
                                        </p:tgtEl>
                                        <p:attrNameLst>
                                          <p:attrName>ppt_h</p:attrName>
                                        </p:attrNameLst>
                                      </p:cBhvr>
                                      <p:tavLst>
                                        <p:tav tm="0">
                                          <p:val>
                                            <p:strVal val="#ppt_h"/>
                                          </p:val>
                                        </p:tav>
                                        <p:tav tm="100000">
                                          <p:val>
                                            <p:strVal val="#ppt_h"/>
                                          </p:val>
                                        </p:tav>
                                      </p:tavLst>
                                    </p:anim>
                                    <p:animEffect transition="in" filter="fade">
                                      <p:cBhvr>
                                        <p:cTn id="9" dur="1000"/>
                                        <p:tgtEl>
                                          <p:spTgt spid="4096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40964"/>
                                        </p:tgtEl>
                                        <p:attrNameLst>
                                          <p:attrName>style.visibility</p:attrName>
                                        </p:attrNameLst>
                                      </p:cBhvr>
                                      <p:to>
                                        <p:strVal val="visible"/>
                                      </p:to>
                                    </p:set>
                                    <p:anim calcmode="lin" valueType="num">
                                      <p:cBhvr>
                                        <p:cTn id="14" dur="500" fill="hold"/>
                                        <p:tgtEl>
                                          <p:spTgt spid="40964"/>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0964"/>
                                        </p:tgtEl>
                                        <p:attrNameLst>
                                          <p:attrName>ppt_y</p:attrName>
                                        </p:attrNameLst>
                                      </p:cBhvr>
                                      <p:tavLst>
                                        <p:tav tm="0">
                                          <p:val>
                                            <p:strVal val="#ppt_y"/>
                                          </p:val>
                                        </p:tav>
                                        <p:tav tm="100000">
                                          <p:val>
                                            <p:strVal val="#ppt_y"/>
                                          </p:val>
                                        </p:tav>
                                      </p:tavLst>
                                    </p:anim>
                                    <p:anim calcmode="lin" valueType="num">
                                      <p:cBhvr>
                                        <p:cTn id="16" dur="500" fill="hold"/>
                                        <p:tgtEl>
                                          <p:spTgt spid="40964"/>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096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4096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5" presetClass="entr" presetSubtype="0" fill="hold" grpId="0" nodeType="clickEffect">
                                  <p:stCondLst>
                                    <p:cond delay="0"/>
                                  </p:stCondLst>
                                  <p:childTnLst>
                                    <p:set>
                                      <p:cBhvr>
                                        <p:cTn id="22" dur="1" fill="hold">
                                          <p:stCondLst>
                                            <p:cond delay="0"/>
                                          </p:stCondLst>
                                        </p:cTn>
                                        <p:tgtEl>
                                          <p:spTgt spid="40965"/>
                                        </p:tgtEl>
                                        <p:attrNameLst>
                                          <p:attrName>style.visibility</p:attrName>
                                        </p:attrNameLst>
                                      </p:cBhvr>
                                      <p:to>
                                        <p:strVal val="visible"/>
                                      </p:to>
                                    </p:set>
                                    <p:anim calcmode="lin" valueType="num">
                                      <p:cBhvr>
                                        <p:cTn id="23" dur="500" decel="50000" fill="hold">
                                          <p:stCondLst>
                                            <p:cond delay="0"/>
                                          </p:stCondLst>
                                        </p:cTn>
                                        <p:tgtEl>
                                          <p:spTgt spid="40965"/>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40965"/>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40965"/>
                                        </p:tgtEl>
                                        <p:attrNameLst>
                                          <p:attrName>ppt_w</p:attrName>
                                        </p:attrNameLst>
                                      </p:cBhvr>
                                      <p:tavLst>
                                        <p:tav tm="0">
                                          <p:val>
                                            <p:strVal val="#ppt_w*.05"/>
                                          </p:val>
                                        </p:tav>
                                        <p:tav tm="100000">
                                          <p:val>
                                            <p:strVal val="#ppt_w"/>
                                          </p:val>
                                        </p:tav>
                                      </p:tavLst>
                                    </p:anim>
                                    <p:anim calcmode="lin" valueType="num">
                                      <p:cBhvr>
                                        <p:cTn id="26" dur="1000" fill="hold"/>
                                        <p:tgtEl>
                                          <p:spTgt spid="40965"/>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40965"/>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40965"/>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40965"/>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4096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ntr" presetSubtype="16" fill="hold" grpId="1" nodeType="clickEffect">
                                  <p:stCondLst>
                                    <p:cond delay="0"/>
                                  </p:stCondLst>
                                  <p:childTnLst>
                                    <p:set>
                                      <p:cBhvr>
                                        <p:cTn id="34" dur="1" fill="hold">
                                          <p:stCondLst>
                                            <p:cond delay="0"/>
                                          </p:stCondLst>
                                        </p:cTn>
                                        <p:tgtEl>
                                          <p:spTgt spid="40965"/>
                                        </p:tgtEl>
                                        <p:attrNameLst>
                                          <p:attrName>style.visibility</p:attrName>
                                        </p:attrNameLst>
                                      </p:cBhvr>
                                      <p:to>
                                        <p:strVal val="visible"/>
                                      </p:to>
                                    </p:set>
                                    <p:animEffect transition="in" filter="diamond(in)">
                                      <p:cBhvr>
                                        <p:cTn id="35" dur="2000"/>
                                        <p:tgtEl>
                                          <p:spTgt spid="4096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0" presetClass="entr" presetSubtype="0" decel="100000" fill="hold" grpId="2" nodeType="clickEffect">
                                  <p:stCondLst>
                                    <p:cond delay="0"/>
                                  </p:stCondLst>
                                  <p:childTnLst>
                                    <p:set>
                                      <p:cBhvr>
                                        <p:cTn id="39" dur="1" fill="hold">
                                          <p:stCondLst>
                                            <p:cond delay="0"/>
                                          </p:stCondLst>
                                        </p:cTn>
                                        <p:tgtEl>
                                          <p:spTgt spid="40965"/>
                                        </p:tgtEl>
                                        <p:attrNameLst>
                                          <p:attrName>style.visibility</p:attrName>
                                        </p:attrNameLst>
                                      </p:cBhvr>
                                      <p:to>
                                        <p:strVal val="visible"/>
                                      </p:to>
                                    </p:set>
                                    <p:anim calcmode="lin" valueType="num">
                                      <p:cBhvr>
                                        <p:cTn id="40" dur="1000" fill="hold"/>
                                        <p:tgtEl>
                                          <p:spTgt spid="40965"/>
                                        </p:tgtEl>
                                        <p:attrNameLst>
                                          <p:attrName>ppt_w</p:attrName>
                                        </p:attrNameLst>
                                      </p:cBhvr>
                                      <p:tavLst>
                                        <p:tav tm="0">
                                          <p:val>
                                            <p:strVal val="#ppt_w+.3"/>
                                          </p:val>
                                        </p:tav>
                                        <p:tav tm="100000">
                                          <p:val>
                                            <p:strVal val="#ppt_w"/>
                                          </p:val>
                                        </p:tav>
                                      </p:tavLst>
                                    </p:anim>
                                    <p:anim calcmode="lin" valueType="num">
                                      <p:cBhvr>
                                        <p:cTn id="41" dur="1000" fill="hold"/>
                                        <p:tgtEl>
                                          <p:spTgt spid="40965"/>
                                        </p:tgtEl>
                                        <p:attrNameLst>
                                          <p:attrName>ppt_h</p:attrName>
                                        </p:attrNameLst>
                                      </p:cBhvr>
                                      <p:tavLst>
                                        <p:tav tm="0">
                                          <p:val>
                                            <p:strVal val="#ppt_h"/>
                                          </p:val>
                                        </p:tav>
                                        <p:tav tm="100000">
                                          <p:val>
                                            <p:strVal val="#ppt_h"/>
                                          </p:val>
                                        </p:tav>
                                      </p:tavLst>
                                    </p:anim>
                                    <p:animEffect transition="in" filter="fade">
                                      <p:cBhvr>
                                        <p:cTn id="42" dur="1000"/>
                                        <p:tgtEl>
                                          <p:spTgt spid="4096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1" presetClass="entr" presetSubtype="0" fill="hold" grpId="0" nodeType="clickEffect">
                                  <p:stCondLst>
                                    <p:cond delay="0"/>
                                  </p:stCondLst>
                                  <p:iterate type="lt">
                                    <p:tmPct val="10000"/>
                                  </p:iterate>
                                  <p:childTnLst>
                                    <p:set>
                                      <p:cBhvr>
                                        <p:cTn id="46" dur="1" fill="hold">
                                          <p:stCondLst>
                                            <p:cond delay="0"/>
                                          </p:stCondLst>
                                        </p:cTn>
                                        <p:tgtEl>
                                          <p:spTgt spid="40966"/>
                                        </p:tgtEl>
                                        <p:attrNameLst>
                                          <p:attrName>style.visibility</p:attrName>
                                        </p:attrNameLst>
                                      </p:cBhvr>
                                      <p:to>
                                        <p:strVal val="visible"/>
                                      </p:to>
                                    </p:set>
                                    <p:anim calcmode="lin" valueType="num">
                                      <p:cBhvr>
                                        <p:cTn id="47" dur="500" fill="hold"/>
                                        <p:tgtEl>
                                          <p:spTgt spid="40966"/>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40966"/>
                                        </p:tgtEl>
                                        <p:attrNameLst>
                                          <p:attrName>ppt_y</p:attrName>
                                        </p:attrNameLst>
                                      </p:cBhvr>
                                      <p:tavLst>
                                        <p:tav tm="0">
                                          <p:val>
                                            <p:strVal val="#ppt_y"/>
                                          </p:val>
                                        </p:tav>
                                        <p:tav tm="100000">
                                          <p:val>
                                            <p:strVal val="#ppt_y"/>
                                          </p:val>
                                        </p:tav>
                                      </p:tavLst>
                                    </p:anim>
                                    <p:anim calcmode="lin" valueType="num">
                                      <p:cBhvr>
                                        <p:cTn id="49" dur="500" fill="hold"/>
                                        <p:tgtEl>
                                          <p:spTgt spid="40966"/>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40966"/>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40966"/>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8" presetClass="entr" presetSubtype="16" fill="hold" grpId="0" nodeType="clickEffect">
                                  <p:stCondLst>
                                    <p:cond delay="0"/>
                                  </p:stCondLst>
                                  <p:childTnLst>
                                    <p:set>
                                      <p:cBhvr>
                                        <p:cTn id="55" dur="1" fill="hold">
                                          <p:stCondLst>
                                            <p:cond delay="0"/>
                                          </p:stCondLst>
                                        </p:cTn>
                                        <p:tgtEl>
                                          <p:spTgt spid="40967"/>
                                        </p:tgtEl>
                                        <p:attrNameLst>
                                          <p:attrName>style.visibility</p:attrName>
                                        </p:attrNameLst>
                                      </p:cBhvr>
                                      <p:to>
                                        <p:strVal val="visible"/>
                                      </p:to>
                                    </p:set>
                                    <p:animEffect transition="in" filter="diamond(in)">
                                      <p:cBhvr>
                                        <p:cTn id="56" dur="500"/>
                                        <p:tgtEl>
                                          <p:spTgt spid="4096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41" presetClass="entr" presetSubtype="0" fill="hold" grpId="0" nodeType="clickEffect">
                                  <p:stCondLst>
                                    <p:cond delay="0"/>
                                  </p:stCondLst>
                                  <p:iterate type="lt">
                                    <p:tmPct val="10000"/>
                                  </p:iterate>
                                  <p:childTnLst>
                                    <p:set>
                                      <p:cBhvr>
                                        <p:cTn id="60" dur="1" fill="hold">
                                          <p:stCondLst>
                                            <p:cond delay="0"/>
                                          </p:stCondLst>
                                        </p:cTn>
                                        <p:tgtEl>
                                          <p:spTgt spid="40968"/>
                                        </p:tgtEl>
                                        <p:attrNameLst>
                                          <p:attrName>style.visibility</p:attrName>
                                        </p:attrNameLst>
                                      </p:cBhvr>
                                      <p:to>
                                        <p:strVal val="visible"/>
                                      </p:to>
                                    </p:set>
                                    <p:anim calcmode="lin" valueType="num">
                                      <p:cBhvr>
                                        <p:cTn id="61" dur="500" fill="hold"/>
                                        <p:tgtEl>
                                          <p:spTgt spid="40968"/>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40968"/>
                                        </p:tgtEl>
                                        <p:attrNameLst>
                                          <p:attrName>ppt_y</p:attrName>
                                        </p:attrNameLst>
                                      </p:cBhvr>
                                      <p:tavLst>
                                        <p:tav tm="0">
                                          <p:val>
                                            <p:strVal val="#ppt_y"/>
                                          </p:val>
                                        </p:tav>
                                        <p:tav tm="100000">
                                          <p:val>
                                            <p:strVal val="#ppt_y"/>
                                          </p:val>
                                        </p:tav>
                                      </p:tavLst>
                                    </p:anim>
                                    <p:anim calcmode="lin" valueType="num">
                                      <p:cBhvr>
                                        <p:cTn id="63" dur="500" fill="hold"/>
                                        <p:tgtEl>
                                          <p:spTgt spid="40968"/>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40968"/>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40968"/>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1" presetClass="entr" presetSubtype="0" fill="hold" grpId="0" nodeType="clickEffect">
                                  <p:stCondLst>
                                    <p:cond delay="0"/>
                                  </p:stCondLst>
                                  <p:iterate type="lt">
                                    <p:tmPct val="5000"/>
                                  </p:iterate>
                                  <p:childTnLst>
                                    <p:set>
                                      <p:cBhvr>
                                        <p:cTn id="69" dur="1" fill="hold">
                                          <p:stCondLst>
                                            <p:cond delay="0"/>
                                          </p:stCondLst>
                                        </p:cTn>
                                        <p:tgtEl>
                                          <p:spTgt spid="40969"/>
                                        </p:tgtEl>
                                        <p:attrNameLst>
                                          <p:attrName>style.visibility</p:attrName>
                                        </p:attrNameLst>
                                      </p:cBhvr>
                                      <p:to>
                                        <p:strVal val="visible"/>
                                      </p:to>
                                    </p:set>
                                    <p:anim calcmode="lin" valueType="num">
                                      <p:cBhvr>
                                        <p:cTn id="70" dur="500" fill="hold"/>
                                        <p:tgtEl>
                                          <p:spTgt spid="40969"/>
                                        </p:tgtEl>
                                        <p:attrNameLst>
                                          <p:attrName>ppt_w</p:attrName>
                                        </p:attrNameLst>
                                      </p:cBhvr>
                                      <p:tavLst>
                                        <p:tav tm="0">
                                          <p:val>
                                            <p:fltVal val="0"/>
                                          </p:val>
                                        </p:tav>
                                        <p:tav tm="100000">
                                          <p:val>
                                            <p:strVal val="#ppt_w"/>
                                          </p:val>
                                        </p:tav>
                                      </p:tavLst>
                                    </p:anim>
                                    <p:anim calcmode="lin" valueType="num">
                                      <p:cBhvr>
                                        <p:cTn id="71" dur="500" fill="hold"/>
                                        <p:tgtEl>
                                          <p:spTgt spid="40969"/>
                                        </p:tgtEl>
                                        <p:attrNameLst>
                                          <p:attrName>ppt_h</p:attrName>
                                        </p:attrNameLst>
                                      </p:cBhvr>
                                      <p:tavLst>
                                        <p:tav tm="0">
                                          <p:val>
                                            <p:fltVal val="0"/>
                                          </p:val>
                                        </p:tav>
                                        <p:tav tm="100000">
                                          <p:val>
                                            <p:strVal val="#ppt_h"/>
                                          </p:val>
                                        </p:tav>
                                      </p:tavLst>
                                    </p:anim>
                                    <p:anim calcmode="lin" valueType="num">
                                      <p:cBhvr>
                                        <p:cTn id="72" dur="500" fill="hold"/>
                                        <p:tgtEl>
                                          <p:spTgt spid="40969"/>
                                        </p:tgtEl>
                                        <p:attrNameLst>
                                          <p:attrName>style.rotation</p:attrName>
                                        </p:attrNameLst>
                                      </p:cBhvr>
                                      <p:tavLst>
                                        <p:tav tm="0">
                                          <p:val>
                                            <p:fltVal val="90"/>
                                          </p:val>
                                        </p:tav>
                                        <p:tav tm="100000">
                                          <p:val>
                                            <p:fltVal val="0"/>
                                          </p:val>
                                        </p:tav>
                                      </p:tavLst>
                                    </p:anim>
                                    <p:animEffect transition="in" filter="fade">
                                      <p:cBhvr>
                                        <p:cTn id="73" dur="500"/>
                                        <p:tgtEl>
                                          <p:spTgt spid="40969"/>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41" presetClass="entr" presetSubtype="0" fill="hold" grpId="0" nodeType="clickEffect">
                                  <p:stCondLst>
                                    <p:cond delay="0"/>
                                  </p:stCondLst>
                                  <p:iterate type="lt">
                                    <p:tmPct val="10000"/>
                                  </p:iterate>
                                  <p:childTnLst>
                                    <p:set>
                                      <p:cBhvr>
                                        <p:cTn id="77" dur="1" fill="hold">
                                          <p:stCondLst>
                                            <p:cond delay="0"/>
                                          </p:stCondLst>
                                        </p:cTn>
                                        <p:tgtEl>
                                          <p:spTgt spid="40970"/>
                                        </p:tgtEl>
                                        <p:attrNameLst>
                                          <p:attrName>style.visibility</p:attrName>
                                        </p:attrNameLst>
                                      </p:cBhvr>
                                      <p:to>
                                        <p:strVal val="visible"/>
                                      </p:to>
                                    </p:set>
                                    <p:anim calcmode="lin" valueType="num">
                                      <p:cBhvr>
                                        <p:cTn id="78" dur="500" fill="hold"/>
                                        <p:tgtEl>
                                          <p:spTgt spid="40970"/>
                                        </p:tgtEl>
                                        <p:attrNameLst>
                                          <p:attrName>ppt_x</p:attrName>
                                        </p:attrNameLst>
                                      </p:cBhvr>
                                      <p:tavLst>
                                        <p:tav tm="0">
                                          <p:val>
                                            <p:strVal val="#ppt_x"/>
                                          </p:val>
                                        </p:tav>
                                        <p:tav tm="50000">
                                          <p:val>
                                            <p:strVal val="#ppt_x+.1"/>
                                          </p:val>
                                        </p:tav>
                                        <p:tav tm="100000">
                                          <p:val>
                                            <p:strVal val="#ppt_x"/>
                                          </p:val>
                                        </p:tav>
                                      </p:tavLst>
                                    </p:anim>
                                    <p:anim calcmode="lin" valueType="num">
                                      <p:cBhvr>
                                        <p:cTn id="79" dur="500" fill="hold"/>
                                        <p:tgtEl>
                                          <p:spTgt spid="40970"/>
                                        </p:tgtEl>
                                        <p:attrNameLst>
                                          <p:attrName>ppt_y</p:attrName>
                                        </p:attrNameLst>
                                      </p:cBhvr>
                                      <p:tavLst>
                                        <p:tav tm="0">
                                          <p:val>
                                            <p:strVal val="#ppt_y"/>
                                          </p:val>
                                        </p:tav>
                                        <p:tav tm="100000">
                                          <p:val>
                                            <p:strVal val="#ppt_y"/>
                                          </p:val>
                                        </p:tav>
                                      </p:tavLst>
                                    </p:anim>
                                    <p:anim calcmode="lin" valueType="num">
                                      <p:cBhvr>
                                        <p:cTn id="80" dur="500" fill="hold"/>
                                        <p:tgtEl>
                                          <p:spTgt spid="40970"/>
                                        </p:tgtEl>
                                        <p:attrNameLst>
                                          <p:attrName>ppt_h</p:attrName>
                                        </p:attrNameLst>
                                      </p:cBhvr>
                                      <p:tavLst>
                                        <p:tav tm="0">
                                          <p:val>
                                            <p:strVal val="#ppt_h/10"/>
                                          </p:val>
                                        </p:tav>
                                        <p:tav tm="50000">
                                          <p:val>
                                            <p:strVal val="#ppt_h+.01"/>
                                          </p:val>
                                        </p:tav>
                                        <p:tav tm="100000">
                                          <p:val>
                                            <p:strVal val="#ppt_h"/>
                                          </p:val>
                                        </p:tav>
                                      </p:tavLst>
                                    </p:anim>
                                    <p:anim calcmode="lin" valueType="num">
                                      <p:cBhvr>
                                        <p:cTn id="81" dur="500" fill="hold"/>
                                        <p:tgtEl>
                                          <p:spTgt spid="40970"/>
                                        </p:tgtEl>
                                        <p:attrNameLst>
                                          <p:attrName>ppt_w</p:attrName>
                                        </p:attrNameLst>
                                      </p:cBhvr>
                                      <p:tavLst>
                                        <p:tav tm="0">
                                          <p:val>
                                            <p:strVal val="#ppt_w/10"/>
                                          </p:val>
                                        </p:tav>
                                        <p:tav tm="50000">
                                          <p:val>
                                            <p:strVal val="#ppt_w+.01"/>
                                          </p:val>
                                        </p:tav>
                                        <p:tav tm="100000">
                                          <p:val>
                                            <p:strVal val="#ppt_w"/>
                                          </p:val>
                                        </p:tav>
                                      </p:tavLst>
                                    </p:anim>
                                    <p:animEffect transition="in" filter="fade">
                                      <p:cBhvr>
                                        <p:cTn id="82" dur="500" tmFilter="0,0; .5, 1; 1, 1"/>
                                        <p:tgtEl>
                                          <p:spTgt spid="40970"/>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5" presetClass="entr" presetSubtype="0" fill="hold" grpId="0" nodeType="clickEffect">
                                  <p:stCondLst>
                                    <p:cond delay="0"/>
                                  </p:stCondLst>
                                  <p:childTnLst>
                                    <p:set>
                                      <p:cBhvr>
                                        <p:cTn id="86" dur="1" fill="hold">
                                          <p:stCondLst>
                                            <p:cond delay="0"/>
                                          </p:stCondLst>
                                        </p:cTn>
                                        <p:tgtEl>
                                          <p:spTgt spid="40971"/>
                                        </p:tgtEl>
                                        <p:attrNameLst>
                                          <p:attrName>style.visibility</p:attrName>
                                        </p:attrNameLst>
                                      </p:cBhvr>
                                      <p:to>
                                        <p:strVal val="visible"/>
                                      </p:to>
                                    </p:set>
                                    <p:animEffect transition="in" filter="fade">
                                      <p:cBhvr>
                                        <p:cTn id="87" dur="500"/>
                                        <p:tgtEl>
                                          <p:spTgt spid="40971"/>
                                        </p:tgtEl>
                                      </p:cBhvr>
                                    </p:animEffect>
                                    <p:anim calcmode="lin" valueType="num">
                                      <p:cBhvr>
                                        <p:cTn id="88" dur="500" fill="hold"/>
                                        <p:tgtEl>
                                          <p:spTgt spid="40971"/>
                                        </p:tgtEl>
                                        <p:attrNameLst>
                                          <p:attrName>style.rotation</p:attrName>
                                        </p:attrNameLst>
                                      </p:cBhvr>
                                      <p:tavLst>
                                        <p:tav tm="0">
                                          <p:val>
                                            <p:fltVal val="720"/>
                                          </p:val>
                                        </p:tav>
                                        <p:tav tm="100000">
                                          <p:val>
                                            <p:fltVal val="0"/>
                                          </p:val>
                                        </p:tav>
                                      </p:tavLst>
                                    </p:anim>
                                    <p:anim calcmode="lin" valueType="num">
                                      <p:cBhvr>
                                        <p:cTn id="89" dur="500" fill="hold"/>
                                        <p:tgtEl>
                                          <p:spTgt spid="40971"/>
                                        </p:tgtEl>
                                        <p:attrNameLst>
                                          <p:attrName>ppt_h</p:attrName>
                                        </p:attrNameLst>
                                      </p:cBhvr>
                                      <p:tavLst>
                                        <p:tav tm="0">
                                          <p:val>
                                            <p:fltVal val="0"/>
                                          </p:val>
                                        </p:tav>
                                        <p:tav tm="100000">
                                          <p:val>
                                            <p:strVal val="#ppt_h"/>
                                          </p:val>
                                        </p:tav>
                                      </p:tavLst>
                                    </p:anim>
                                    <p:anim calcmode="lin" valueType="num">
                                      <p:cBhvr>
                                        <p:cTn id="90" dur="500" fill="hold"/>
                                        <p:tgtEl>
                                          <p:spTgt spid="4097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4" grpId="0"/>
      <p:bldP spid="40965" grpId="0"/>
      <p:bldP spid="40965" grpId="1"/>
      <p:bldP spid="40965" grpId="2"/>
      <p:bldP spid="40966" grpId="0"/>
      <p:bldP spid="40967" grpId="0"/>
      <p:bldP spid="40968" grpId="0"/>
      <p:bldP spid="40969" grpId="0"/>
      <p:bldP spid="40970" grpId="0"/>
      <p:bldP spid="4097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ate Placeholder 3"/>
          <p:cNvSpPr>
            <a:spLocks noGrp="1"/>
          </p:cNvSpPr>
          <p:nvPr>
            <p:ph type="dt" sz="half" idx="4294967295"/>
          </p:nvPr>
        </p:nvSpPr>
        <p:spPr>
          <a:xfrm>
            <a:off x="457200" y="6245225"/>
            <a:ext cx="2133600" cy="476250"/>
          </a:xfrm>
          <a:prstGeom prst="rect">
            <a:avLst/>
          </a:prstGeom>
        </p:spPr>
        <p:txBody>
          <a:bodyPr/>
          <a:lstStyle/>
          <a:p>
            <a:fld id="{930E4068-A57E-48B9-9576-A00983FD23D8}" type="datetime1">
              <a:rPr lang="en-US" altLang="en-US"/>
              <a:pPr/>
              <a:t>5/15/2017</a:t>
            </a:fld>
            <a:endParaRPr lang="en-US" altLang="en-US"/>
          </a:p>
        </p:txBody>
      </p:sp>
      <p:sp>
        <p:nvSpPr>
          <p:cNvPr id="35" name="Slide Number Placeholder 5"/>
          <p:cNvSpPr>
            <a:spLocks noGrp="1"/>
          </p:cNvSpPr>
          <p:nvPr>
            <p:ph type="sldNum" sz="quarter" idx="4294967295"/>
          </p:nvPr>
        </p:nvSpPr>
        <p:spPr>
          <a:xfrm>
            <a:off x="6553200" y="6245225"/>
            <a:ext cx="2133600" cy="476250"/>
          </a:xfrm>
          <a:prstGeom prst="rect">
            <a:avLst/>
          </a:prstGeom>
        </p:spPr>
        <p:txBody>
          <a:bodyPr/>
          <a:lstStyle/>
          <a:p>
            <a:fld id="{8AC8F7C4-6F8B-411D-8FCA-6F37C0BAABC9}" type="slidenum">
              <a:rPr lang="en-US" altLang="en-US"/>
              <a:pPr/>
              <a:t>29</a:t>
            </a:fld>
            <a:endParaRPr lang="en-US" altLang="en-US"/>
          </a:p>
        </p:txBody>
      </p:sp>
      <p:sp>
        <p:nvSpPr>
          <p:cNvPr id="39939" name="Rectangle 3"/>
          <p:cNvSpPr>
            <a:spLocks noChangeArrowheads="1"/>
          </p:cNvSpPr>
          <p:nvPr/>
        </p:nvSpPr>
        <p:spPr bwMode="auto">
          <a:xfrm>
            <a:off x="104775" y="333375"/>
            <a:ext cx="353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b="1">
                <a:latin typeface="Verdana" panose="020B0604030504040204" pitchFamily="34" charset="0"/>
              </a:rPr>
              <a:t>1. 7.3. Ekspresi Relational</a:t>
            </a:r>
          </a:p>
        </p:txBody>
      </p:sp>
      <p:sp>
        <p:nvSpPr>
          <p:cNvPr id="39940" name="Rectangle 4"/>
          <p:cNvSpPr>
            <a:spLocks noChangeArrowheads="1"/>
          </p:cNvSpPr>
          <p:nvPr/>
        </p:nvSpPr>
        <p:spPr bwMode="auto">
          <a:xfrm>
            <a:off x="971550" y="836613"/>
            <a:ext cx="8353425"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400">
                <a:latin typeface="Verdana" panose="020B0604030504040204" pitchFamily="34" charset="0"/>
              </a:rPr>
              <a:t>Ekspresi relational memperbandingkan besaran arithmetic atau ekspresi character. Kita tidak dapat memperbandingkan sebuah variabel arithmetic dan variabel character. Suatu ekspresi realtional menghasilkan tipe logical (</a:t>
            </a:r>
            <a:r>
              <a:rPr lang="en-US" altLang="en-US" sz="1400" b="1">
                <a:latin typeface="Verdana" panose="020B0604030504040204" pitchFamily="34" charset="0"/>
              </a:rPr>
              <a:t>.TRUE.</a:t>
            </a:r>
            <a:r>
              <a:rPr lang="en-US" altLang="en-US" sz="1400">
                <a:latin typeface="Verdana" panose="020B0604030504040204" pitchFamily="34" charset="0"/>
              </a:rPr>
              <a:t> atau </a:t>
            </a:r>
            <a:r>
              <a:rPr lang="en-US" altLang="en-US" sz="1400" b="1">
                <a:latin typeface="Verdana" panose="020B0604030504040204" pitchFamily="34" charset="0"/>
              </a:rPr>
              <a:t>.FALSE.</a:t>
            </a:r>
            <a:r>
              <a:rPr lang="en-US" altLang="en-US" sz="1400">
                <a:latin typeface="Verdana" panose="020B0604030504040204" pitchFamily="34" charset="0"/>
              </a:rPr>
              <a:t>).</a:t>
            </a:r>
            <a:r>
              <a:rPr lang="en-US" altLang="en-US">
                <a:latin typeface="Verdana" panose="020B0604030504040204" pitchFamily="34" charset="0"/>
              </a:rPr>
              <a:t> </a:t>
            </a:r>
          </a:p>
        </p:txBody>
      </p:sp>
      <p:sp>
        <p:nvSpPr>
          <p:cNvPr id="39941" name="Rectangle 5"/>
          <p:cNvSpPr>
            <a:spLocks noChangeArrowheads="1"/>
          </p:cNvSpPr>
          <p:nvPr/>
        </p:nvSpPr>
        <p:spPr bwMode="auto">
          <a:xfrm>
            <a:off x="971550" y="1700213"/>
            <a:ext cx="73802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400">
                <a:latin typeface="Verdana" panose="020B0604030504040204" pitchFamily="34" charset="0"/>
              </a:rPr>
              <a:t>Ekspresi logical dapat menggunakan operator seperti disajikan dalam Tabel 1.4 berikut untuk memperbandingkan besaran: </a:t>
            </a:r>
          </a:p>
        </p:txBody>
      </p:sp>
      <p:graphicFrame>
        <p:nvGraphicFramePr>
          <p:cNvPr id="40029" name="Group 93"/>
          <p:cNvGraphicFramePr>
            <a:graphicFrameLocks noGrp="1"/>
          </p:cNvGraphicFramePr>
          <p:nvPr/>
        </p:nvGraphicFramePr>
        <p:xfrm>
          <a:off x="2509838" y="2349500"/>
          <a:ext cx="3575050" cy="2344738"/>
        </p:xfrm>
        <a:graphic>
          <a:graphicData uri="http://schemas.openxmlformats.org/drawingml/2006/table">
            <a:tbl>
              <a:tblPr/>
              <a:tblGrid>
                <a:gridCol w="908050"/>
                <a:gridCol w="2667000"/>
              </a:tblGrid>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Operator</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Operasi</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.LT.</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Lebih kecil</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.LE.</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Lebih kecil atau sama dengan</a:t>
                      </a:r>
                      <a:endParaRPr kumimoji="0" lang="es-ES_tradnl"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.EQ.</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Sama dengan</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.NE.</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Tidak sama dengan</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.GT.</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Lebih besar</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.GE.</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Lebih besar atau sama dengan</a:t>
                      </a:r>
                      <a:endParaRPr kumimoji="0" lang="es-ES_tradnl"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0030" name="Rectangle 94"/>
          <p:cNvSpPr>
            <a:spLocks noChangeArrowheads="1"/>
          </p:cNvSpPr>
          <p:nvPr/>
        </p:nvSpPr>
        <p:spPr bwMode="auto">
          <a:xfrm>
            <a:off x="1001713" y="4868863"/>
            <a:ext cx="79629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ES_tradnl" altLang="en-US" sz="1400">
                <a:latin typeface="Verdana" panose="020B0604030504040204" pitchFamily="34" charset="0"/>
              </a:rPr>
              <a:t>Semua operator relational adalah operator binary dan diletakkan diantara operandnya. Sebuah ekspresi relational tidak dapat mengandung ekspresi relational lain, sehingga tidak perlu memperhatikan hirarki antar operand</a:t>
            </a:r>
            <a:r>
              <a:rPr lang="en-US" altLang="en-US" sz="1400">
                <a:latin typeface="Verdana" panose="020B0604030504040204" pitchFamily="34" charset="0"/>
              </a:rPr>
              <a:t> </a:t>
            </a:r>
          </a:p>
        </p:txBody>
      </p:sp>
      <p:sp>
        <p:nvSpPr>
          <p:cNvPr id="40031" name="Rectangle 95"/>
          <p:cNvSpPr>
            <a:spLocks noChangeArrowheads="1"/>
          </p:cNvSpPr>
          <p:nvPr/>
        </p:nvSpPr>
        <p:spPr bwMode="auto">
          <a:xfrm>
            <a:off x="2417763" y="5691188"/>
            <a:ext cx="330676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en-US" sz="1600">
                <a:latin typeface="Verdana" panose="020B0604030504040204" pitchFamily="34" charset="0"/>
              </a:rPr>
              <a:t>REAL*4	a, b, c, d</a:t>
            </a:r>
          </a:p>
          <a:p>
            <a:pPr eaLnBrk="0" hangingPunct="0"/>
            <a:r>
              <a:rPr lang="en-US" altLang="en-US" sz="1600">
                <a:latin typeface="Verdana" panose="020B0604030504040204" pitchFamily="34" charset="0"/>
              </a:rPr>
              <a:t>IF ((a </a:t>
            </a:r>
            <a:r>
              <a:rPr lang="en-US" altLang="en-US" sz="1600" b="1">
                <a:latin typeface="Verdana" panose="020B0604030504040204" pitchFamily="34" charset="0"/>
              </a:rPr>
              <a:t>.LT.</a:t>
            </a:r>
            <a:r>
              <a:rPr lang="en-US" altLang="en-US" sz="1600">
                <a:latin typeface="Verdana" panose="020B0604030504040204" pitchFamily="34" charset="0"/>
              </a:rPr>
              <a:t> b) </a:t>
            </a:r>
            <a:r>
              <a:rPr lang="en-US" altLang="en-US" sz="1600" b="1">
                <a:latin typeface="Verdana" panose="020B0604030504040204" pitchFamily="34" charset="0"/>
              </a:rPr>
              <a:t>.NE.</a:t>
            </a:r>
            <a:r>
              <a:rPr lang="en-US" altLang="en-US" sz="1600">
                <a:latin typeface="Verdana" panose="020B0604030504040204" pitchFamily="34" charset="0"/>
              </a:rPr>
              <a:t> c) d = 12.0</a:t>
            </a:r>
          </a:p>
        </p:txBody>
      </p:sp>
    </p:spTree>
    <p:extLst>
      <p:ext uri="{BB962C8B-B14F-4D97-AF65-F5344CB8AC3E}">
        <p14:creationId xmlns:p14="http://schemas.microsoft.com/office/powerpoint/2010/main" val="1424598349"/>
      </p:ext>
    </p:extLst>
  </p:cSld>
  <p:clrMapOvr>
    <a:masterClrMapping/>
  </p:clrMapOvr>
  <p:transition spd="slow">
    <p:wheel spokes="8"/>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9939"/>
                                        </p:tgtEl>
                                        <p:attrNameLst>
                                          <p:attrName>style.visibility</p:attrName>
                                        </p:attrNameLst>
                                      </p:cBhvr>
                                      <p:to>
                                        <p:strVal val="visible"/>
                                      </p:to>
                                    </p:set>
                                    <p:anim calcmode="lin" valueType="num">
                                      <p:cBhvr>
                                        <p:cTn id="7" dur="1000" fill="hold"/>
                                        <p:tgtEl>
                                          <p:spTgt spid="39939"/>
                                        </p:tgtEl>
                                        <p:attrNameLst>
                                          <p:attrName>ppt_w</p:attrName>
                                        </p:attrNameLst>
                                      </p:cBhvr>
                                      <p:tavLst>
                                        <p:tav tm="0">
                                          <p:val>
                                            <p:fltVal val="0"/>
                                          </p:val>
                                        </p:tav>
                                        <p:tav tm="100000">
                                          <p:val>
                                            <p:strVal val="#ppt_w"/>
                                          </p:val>
                                        </p:tav>
                                      </p:tavLst>
                                    </p:anim>
                                    <p:anim calcmode="lin" valueType="num">
                                      <p:cBhvr>
                                        <p:cTn id="8" dur="1000" fill="hold"/>
                                        <p:tgtEl>
                                          <p:spTgt spid="39939"/>
                                        </p:tgtEl>
                                        <p:attrNameLst>
                                          <p:attrName>ppt_h</p:attrName>
                                        </p:attrNameLst>
                                      </p:cBhvr>
                                      <p:tavLst>
                                        <p:tav tm="0">
                                          <p:val>
                                            <p:fltVal val="0"/>
                                          </p:val>
                                        </p:tav>
                                        <p:tav tm="100000">
                                          <p:val>
                                            <p:strVal val="#ppt_h"/>
                                          </p:val>
                                        </p:tav>
                                      </p:tavLst>
                                    </p:anim>
                                    <p:anim calcmode="lin" valueType="num">
                                      <p:cBhvr>
                                        <p:cTn id="9" dur="1000" fill="hold"/>
                                        <p:tgtEl>
                                          <p:spTgt spid="39939"/>
                                        </p:tgtEl>
                                        <p:attrNameLst>
                                          <p:attrName>style.rotation</p:attrName>
                                        </p:attrNameLst>
                                      </p:cBhvr>
                                      <p:tavLst>
                                        <p:tav tm="0">
                                          <p:val>
                                            <p:fltVal val="90"/>
                                          </p:val>
                                        </p:tav>
                                        <p:tav tm="100000">
                                          <p:val>
                                            <p:fltVal val="0"/>
                                          </p:val>
                                        </p:tav>
                                      </p:tavLst>
                                    </p:anim>
                                    <p:animEffect transition="in" filter="fade">
                                      <p:cBhvr>
                                        <p:cTn id="10" dur="1000"/>
                                        <p:tgtEl>
                                          <p:spTgt spid="3993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39940"/>
                                        </p:tgtEl>
                                        <p:attrNameLst>
                                          <p:attrName>style.visibility</p:attrName>
                                        </p:attrNameLst>
                                      </p:cBhvr>
                                      <p:to>
                                        <p:strVal val="visible"/>
                                      </p:to>
                                    </p:set>
                                    <p:anim calcmode="lin" valueType="num">
                                      <p:cBhvr>
                                        <p:cTn id="15" dur="500" fill="hold"/>
                                        <p:tgtEl>
                                          <p:spTgt spid="39940"/>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9940"/>
                                        </p:tgtEl>
                                        <p:attrNameLst>
                                          <p:attrName>ppt_y</p:attrName>
                                        </p:attrNameLst>
                                      </p:cBhvr>
                                      <p:tavLst>
                                        <p:tav tm="0">
                                          <p:val>
                                            <p:strVal val="#ppt_y"/>
                                          </p:val>
                                        </p:tav>
                                        <p:tav tm="100000">
                                          <p:val>
                                            <p:strVal val="#ppt_y"/>
                                          </p:val>
                                        </p:tav>
                                      </p:tavLst>
                                    </p:anim>
                                    <p:anim calcmode="lin" valueType="num">
                                      <p:cBhvr>
                                        <p:cTn id="17" dur="500" fill="hold"/>
                                        <p:tgtEl>
                                          <p:spTgt spid="39940"/>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9940"/>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994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1" presetClass="entr" presetSubtype="0" fill="hold" grpId="0" nodeType="clickEffect">
                                  <p:stCondLst>
                                    <p:cond delay="0"/>
                                  </p:stCondLst>
                                  <p:iterate type="lt">
                                    <p:tmPct val="5000"/>
                                  </p:iterate>
                                  <p:childTnLst>
                                    <p:set>
                                      <p:cBhvr>
                                        <p:cTn id="23" dur="1" fill="hold">
                                          <p:stCondLst>
                                            <p:cond delay="0"/>
                                          </p:stCondLst>
                                        </p:cTn>
                                        <p:tgtEl>
                                          <p:spTgt spid="39941"/>
                                        </p:tgtEl>
                                        <p:attrNameLst>
                                          <p:attrName>style.visibility</p:attrName>
                                        </p:attrNameLst>
                                      </p:cBhvr>
                                      <p:to>
                                        <p:strVal val="visible"/>
                                      </p:to>
                                    </p:set>
                                    <p:anim calcmode="lin" valueType="num">
                                      <p:cBhvr>
                                        <p:cTn id="24" dur="500" fill="hold"/>
                                        <p:tgtEl>
                                          <p:spTgt spid="39941"/>
                                        </p:tgtEl>
                                        <p:attrNameLst>
                                          <p:attrName>ppt_w</p:attrName>
                                        </p:attrNameLst>
                                      </p:cBhvr>
                                      <p:tavLst>
                                        <p:tav tm="0">
                                          <p:val>
                                            <p:fltVal val="0"/>
                                          </p:val>
                                        </p:tav>
                                        <p:tav tm="100000">
                                          <p:val>
                                            <p:strVal val="#ppt_w"/>
                                          </p:val>
                                        </p:tav>
                                      </p:tavLst>
                                    </p:anim>
                                    <p:anim calcmode="lin" valueType="num">
                                      <p:cBhvr>
                                        <p:cTn id="25" dur="500" fill="hold"/>
                                        <p:tgtEl>
                                          <p:spTgt spid="39941"/>
                                        </p:tgtEl>
                                        <p:attrNameLst>
                                          <p:attrName>ppt_h</p:attrName>
                                        </p:attrNameLst>
                                      </p:cBhvr>
                                      <p:tavLst>
                                        <p:tav tm="0">
                                          <p:val>
                                            <p:fltVal val="0"/>
                                          </p:val>
                                        </p:tav>
                                        <p:tav tm="100000">
                                          <p:val>
                                            <p:strVal val="#ppt_h"/>
                                          </p:val>
                                        </p:tav>
                                      </p:tavLst>
                                    </p:anim>
                                    <p:anim calcmode="lin" valueType="num">
                                      <p:cBhvr>
                                        <p:cTn id="26" dur="500" fill="hold"/>
                                        <p:tgtEl>
                                          <p:spTgt spid="39941"/>
                                        </p:tgtEl>
                                        <p:attrNameLst>
                                          <p:attrName>style.rotation</p:attrName>
                                        </p:attrNameLst>
                                      </p:cBhvr>
                                      <p:tavLst>
                                        <p:tav tm="0">
                                          <p:val>
                                            <p:fltVal val="90"/>
                                          </p:val>
                                        </p:tav>
                                        <p:tav tm="100000">
                                          <p:val>
                                            <p:fltVal val="0"/>
                                          </p:val>
                                        </p:tav>
                                      </p:tavLst>
                                    </p:anim>
                                    <p:animEffect transition="in" filter="fade">
                                      <p:cBhvr>
                                        <p:cTn id="27" dur="500"/>
                                        <p:tgtEl>
                                          <p:spTgt spid="3994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5" presetClass="entr" presetSubtype="0" fill="hold" nodeType="clickEffect">
                                  <p:stCondLst>
                                    <p:cond delay="0"/>
                                  </p:stCondLst>
                                  <p:childTnLst>
                                    <p:set>
                                      <p:cBhvr>
                                        <p:cTn id="31" dur="1" fill="hold">
                                          <p:stCondLst>
                                            <p:cond delay="0"/>
                                          </p:stCondLst>
                                        </p:cTn>
                                        <p:tgtEl>
                                          <p:spTgt spid="40029"/>
                                        </p:tgtEl>
                                        <p:attrNameLst>
                                          <p:attrName>style.visibility</p:attrName>
                                        </p:attrNameLst>
                                      </p:cBhvr>
                                      <p:to>
                                        <p:strVal val="visible"/>
                                      </p:to>
                                    </p:set>
                                    <p:anim calcmode="lin" valueType="num">
                                      <p:cBhvr>
                                        <p:cTn id="32" dur="500" decel="50000" fill="hold">
                                          <p:stCondLst>
                                            <p:cond delay="0"/>
                                          </p:stCondLst>
                                        </p:cTn>
                                        <p:tgtEl>
                                          <p:spTgt spid="40029"/>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40029"/>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40029"/>
                                        </p:tgtEl>
                                        <p:attrNameLst>
                                          <p:attrName>ppt_w</p:attrName>
                                        </p:attrNameLst>
                                      </p:cBhvr>
                                      <p:tavLst>
                                        <p:tav tm="0">
                                          <p:val>
                                            <p:strVal val="#ppt_w*.05"/>
                                          </p:val>
                                        </p:tav>
                                        <p:tav tm="100000">
                                          <p:val>
                                            <p:strVal val="#ppt_w"/>
                                          </p:val>
                                        </p:tav>
                                      </p:tavLst>
                                    </p:anim>
                                    <p:anim calcmode="lin" valueType="num">
                                      <p:cBhvr>
                                        <p:cTn id="35" dur="1000" fill="hold"/>
                                        <p:tgtEl>
                                          <p:spTgt spid="40029"/>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40029"/>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40029"/>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40029"/>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4002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1" presetClass="entr" presetSubtype="0" fill="hold" grpId="0" nodeType="clickEffect">
                                  <p:stCondLst>
                                    <p:cond delay="0"/>
                                  </p:stCondLst>
                                  <p:iterate type="lt">
                                    <p:tmPct val="10000"/>
                                  </p:iterate>
                                  <p:childTnLst>
                                    <p:set>
                                      <p:cBhvr>
                                        <p:cTn id="43" dur="1" fill="hold">
                                          <p:stCondLst>
                                            <p:cond delay="0"/>
                                          </p:stCondLst>
                                        </p:cTn>
                                        <p:tgtEl>
                                          <p:spTgt spid="40030"/>
                                        </p:tgtEl>
                                        <p:attrNameLst>
                                          <p:attrName>style.visibility</p:attrName>
                                        </p:attrNameLst>
                                      </p:cBhvr>
                                      <p:to>
                                        <p:strVal val="visible"/>
                                      </p:to>
                                    </p:set>
                                    <p:anim calcmode="lin" valueType="num">
                                      <p:cBhvr>
                                        <p:cTn id="44" dur="500" fill="hold"/>
                                        <p:tgtEl>
                                          <p:spTgt spid="40030"/>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40030"/>
                                        </p:tgtEl>
                                        <p:attrNameLst>
                                          <p:attrName>ppt_y</p:attrName>
                                        </p:attrNameLst>
                                      </p:cBhvr>
                                      <p:tavLst>
                                        <p:tav tm="0">
                                          <p:val>
                                            <p:strVal val="#ppt_y"/>
                                          </p:val>
                                        </p:tav>
                                        <p:tav tm="100000">
                                          <p:val>
                                            <p:strVal val="#ppt_y"/>
                                          </p:val>
                                        </p:tav>
                                      </p:tavLst>
                                    </p:anim>
                                    <p:anim calcmode="lin" valueType="num">
                                      <p:cBhvr>
                                        <p:cTn id="46" dur="500" fill="hold"/>
                                        <p:tgtEl>
                                          <p:spTgt spid="40030"/>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40030"/>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4003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1" presetClass="entr" presetSubtype="0" fill="hold" grpId="0" nodeType="clickEffect">
                                  <p:stCondLst>
                                    <p:cond delay="0"/>
                                  </p:stCondLst>
                                  <p:iterate type="lt">
                                    <p:tmPct val="5000"/>
                                  </p:iterate>
                                  <p:childTnLst>
                                    <p:set>
                                      <p:cBhvr>
                                        <p:cTn id="52" dur="1" fill="hold">
                                          <p:stCondLst>
                                            <p:cond delay="0"/>
                                          </p:stCondLst>
                                        </p:cTn>
                                        <p:tgtEl>
                                          <p:spTgt spid="40031"/>
                                        </p:tgtEl>
                                        <p:attrNameLst>
                                          <p:attrName>style.visibility</p:attrName>
                                        </p:attrNameLst>
                                      </p:cBhvr>
                                      <p:to>
                                        <p:strVal val="visible"/>
                                      </p:to>
                                    </p:set>
                                    <p:anim calcmode="lin" valueType="num">
                                      <p:cBhvr>
                                        <p:cTn id="53" dur="1000" fill="hold"/>
                                        <p:tgtEl>
                                          <p:spTgt spid="40031"/>
                                        </p:tgtEl>
                                        <p:attrNameLst>
                                          <p:attrName>ppt_w</p:attrName>
                                        </p:attrNameLst>
                                      </p:cBhvr>
                                      <p:tavLst>
                                        <p:tav tm="0">
                                          <p:val>
                                            <p:fltVal val="0"/>
                                          </p:val>
                                        </p:tav>
                                        <p:tav tm="100000">
                                          <p:val>
                                            <p:strVal val="#ppt_w"/>
                                          </p:val>
                                        </p:tav>
                                      </p:tavLst>
                                    </p:anim>
                                    <p:anim calcmode="lin" valueType="num">
                                      <p:cBhvr>
                                        <p:cTn id="54" dur="1000" fill="hold"/>
                                        <p:tgtEl>
                                          <p:spTgt spid="40031"/>
                                        </p:tgtEl>
                                        <p:attrNameLst>
                                          <p:attrName>ppt_h</p:attrName>
                                        </p:attrNameLst>
                                      </p:cBhvr>
                                      <p:tavLst>
                                        <p:tav tm="0">
                                          <p:val>
                                            <p:fltVal val="0"/>
                                          </p:val>
                                        </p:tav>
                                        <p:tav tm="100000">
                                          <p:val>
                                            <p:strVal val="#ppt_h"/>
                                          </p:val>
                                        </p:tav>
                                      </p:tavLst>
                                    </p:anim>
                                    <p:anim calcmode="lin" valueType="num">
                                      <p:cBhvr>
                                        <p:cTn id="55" dur="1000" fill="hold"/>
                                        <p:tgtEl>
                                          <p:spTgt spid="40031"/>
                                        </p:tgtEl>
                                        <p:attrNameLst>
                                          <p:attrName>style.rotation</p:attrName>
                                        </p:attrNameLst>
                                      </p:cBhvr>
                                      <p:tavLst>
                                        <p:tav tm="0">
                                          <p:val>
                                            <p:fltVal val="90"/>
                                          </p:val>
                                        </p:tav>
                                        <p:tav tm="100000">
                                          <p:val>
                                            <p:fltVal val="0"/>
                                          </p:val>
                                        </p:tav>
                                      </p:tavLst>
                                    </p:anim>
                                    <p:animEffect transition="in" filter="fade">
                                      <p:cBhvr>
                                        <p:cTn id="56" dur="1000"/>
                                        <p:tgtEl>
                                          <p:spTgt spid="40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P spid="39940" grpId="0"/>
      <p:bldP spid="39941" grpId="0"/>
      <p:bldP spid="40030" grpId="0"/>
      <p:bldP spid="400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6" name="Rectangle 22"/>
          <p:cNvSpPr>
            <a:spLocks noChangeArrowheads="1"/>
          </p:cNvSpPr>
          <p:nvPr/>
        </p:nvSpPr>
        <p:spPr bwMode="auto">
          <a:xfrm>
            <a:off x="34925" y="44450"/>
            <a:ext cx="37480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ES_tradnl" altLang="en-US" b="1">
                <a:latin typeface="Tahoma" panose="020B0604030504040204" pitchFamily="34" charset="0"/>
              </a:rPr>
              <a:t>1. 2   PROSES PEMROGRAMAN</a:t>
            </a:r>
            <a:r>
              <a:rPr lang="en-US" altLang="en-US">
                <a:latin typeface="Tahoma" panose="020B0604030504040204" pitchFamily="34" charset="0"/>
              </a:rPr>
              <a:t> </a:t>
            </a:r>
          </a:p>
        </p:txBody>
      </p:sp>
      <p:sp>
        <p:nvSpPr>
          <p:cNvPr id="16407" name="Rectangle 23"/>
          <p:cNvSpPr>
            <a:spLocks noChangeArrowheads="1"/>
          </p:cNvSpPr>
          <p:nvPr/>
        </p:nvSpPr>
        <p:spPr bwMode="auto">
          <a:xfrm>
            <a:off x="649288" y="549275"/>
            <a:ext cx="845978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ES_tradnl" altLang="en-US" sz="1600">
                <a:latin typeface="Tahoma" panose="020B0604030504040204" pitchFamily="34" charset="0"/>
              </a:rPr>
              <a:t>Tinjau  sebuah  masalah  sederhana  berikut  ini. Kita  diminta  untuk  menentukan berapa jumlah bilangan positif, bilangan negatif dan bilangan nol dari sebuah daftar bilangan</a:t>
            </a:r>
            <a:r>
              <a:rPr lang="en-US" altLang="en-US" sz="1600">
                <a:latin typeface="Tahoma" panose="020B0604030504040204" pitchFamily="34" charset="0"/>
              </a:rPr>
              <a:t> </a:t>
            </a:r>
          </a:p>
        </p:txBody>
      </p:sp>
      <p:sp>
        <p:nvSpPr>
          <p:cNvPr id="16408" name="Rectangle 24"/>
          <p:cNvSpPr>
            <a:spLocks noChangeArrowheads="1"/>
          </p:cNvSpPr>
          <p:nvPr/>
        </p:nvSpPr>
        <p:spPr bwMode="auto">
          <a:xfrm>
            <a:off x="77788" y="1341438"/>
            <a:ext cx="2981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s-ES_tradnl" altLang="en-US" b="1">
                <a:latin typeface="Tahoma" panose="020B0604030504040204" pitchFamily="34" charset="0"/>
              </a:rPr>
              <a:t>1. 2.1   Definisi Masalah</a:t>
            </a:r>
            <a:r>
              <a:rPr lang="es-ES_tradnl" altLang="en-US">
                <a:latin typeface="Tahoma" panose="020B0604030504040204" pitchFamily="34" charset="0"/>
              </a:rPr>
              <a:t> </a:t>
            </a:r>
          </a:p>
        </p:txBody>
      </p:sp>
      <p:sp>
        <p:nvSpPr>
          <p:cNvPr id="16409" name="Rectangle 25"/>
          <p:cNvSpPr>
            <a:spLocks noChangeArrowheads="1"/>
          </p:cNvSpPr>
          <p:nvPr/>
        </p:nvSpPr>
        <p:spPr bwMode="auto">
          <a:xfrm>
            <a:off x="900113" y="1773238"/>
            <a:ext cx="71294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ES_tradnl" altLang="en-US" sz="1600">
                <a:latin typeface="Tahoma" panose="020B0604030504040204" pitchFamily="34" charset="0"/>
              </a:rPr>
              <a:t>Definisi masalah dimulai dengan statemen atau pernyataan mengenai output </a:t>
            </a:r>
            <a:endParaRPr lang="en-US" altLang="en-US" sz="1600">
              <a:latin typeface="Tahoma" panose="020B0604030504040204" pitchFamily="34" charset="0"/>
            </a:endParaRPr>
          </a:p>
        </p:txBody>
      </p:sp>
      <p:sp>
        <p:nvSpPr>
          <p:cNvPr id="16410" name="Rectangle 26"/>
          <p:cNvSpPr>
            <a:spLocks noChangeArrowheads="1"/>
          </p:cNvSpPr>
          <p:nvPr/>
        </p:nvSpPr>
        <p:spPr bwMode="auto">
          <a:xfrm>
            <a:off x="900113" y="2133600"/>
            <a:ext cx="78263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ES_tradnl" altLang="en-US" sz="1600">
                <a:latin typeface="Tahoma" panose="020B0604030504040204" pitchFamily="34" charset="0"/>
              </a:rPr>
              <a:t>Statement ini hendaknya ditulis tangan guna mengurangi kesalahpahaman yang mungkin terjadi</a:t>
            </a:r>
            <a:r>
              <a:rPr lang="en-US" altLang="en-US" sz="1600">
                <a:latin typeface="Tahoma" panose="020B0604030504040204" pitchFamily="34" charset="0"/>
              </a:rPr>
              <a:t> </a:t>
            </a:r>
          </a:p>
        </p:txBody>
      </p:sp>
      <p:sp>
        <p:nvSpPr>
          <p:cNvPr id="16411" name="Rectangle 27"/>
          <p:cNvSpPr>
            <a:spLocks noChangeArrowheads="1"/>
          </p:cNvSpPr>
          <p:nvPr/>
        </p:nvSpPr>
        <p:spPr bwMode="auto">
          <a:xfrm>
            <a:off x="900113" y="2708275"/>
            <a:ext cx="56689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ES_tradnl" altLang="en-US" sz="1600">
                <a:latin typeface="Tahoma" panose="020B0604030504040204" pitchFamily="34" charset="0"/>
              </a:rPr>
              <a:t>Untuk masalah diatas, statemen kita adalah sebagai berikut: </a:t>
            </a:r>
          </a:p>
        </p:txBody>
      </p:sp>
      <p:sp>
        <p:nvSpPr>
          <p:cNvPr id="16412" name="Rectangle 28"/>
          <p:cNvSpPr>
            <a:spLocks noChangeArrowheads="1"/>
          </p:cNvSpPr>
          <p:nvPr/>
        </p:nvSpPr>
        <p:spPr bwMode="auto">
          <a:xfrm>
            <a:off x="1187450" y="3141663"/>
            <a:ext cx="6624638"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ES_tradnl" altLang="en-US">
                <a:latin typeface="Tahoma" panose="020B0604030504040204" pitchFamily="34" charset="0"/>
              </a:rPr>
              <a:t>“</a:t>
            </a:r>
            <a:r>
              <a:rPr lang="es-ES_tradnl" altLang="en-US" sz="1600">
                <a:latin typeface="Elephant" panose="02020904090505020303" pitchFamily="18" charset="0"/>
              </a:rPr>
              <a:t>Diberikan sebuah daftar bilangan, tentukan berapa banyak jumlah bilangan positif, bilangan negatif dan nol yang terdapat dalam daftar tersebut.”</a:t>
            </a:r>
            <a:r>
              <a:rPr lang="en-US" altLang="en-US">
                <a:latin typeface="Tahoma" panose="020B0604030504040204" pitchFamily="34" charset="0"/>
              </a:rPr>
              <a:t> </a:t>
            </a:r>
          </a:p>
        </p:txBody>
      </p:sp>
      <p:sp>
        <p:nvSpPr>
          <p:cNvPr id="16413" name="Rectangle 29"/>
          <p:cNvSpPr>
            <a:spLocks noChangeArrowheads="1"/>
          </p:cNvSpPr>
          <p:nvPr/>
        </p:nvSpPr>
        <p:spPr bwMode="auto">
          <a:xfrm>
            <a:off x="2928938" y="4076700"/>
            <a:ext cx="23637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en-US" sz="2400">
                <a:latin typeface="Tahoma" panose="020B0604030504040204" pitchFamily="34" charset="0"/>
              </a:rPr>
              <a:t>1,2,3,4,0,-5,-10</a:t>
            </a:r>
            <a:r>
              <a:rPr lang="en-US" altLang="en-US">
                <a:latin typeface="Tahoma" panose="020B0604030504040204" pitchFamily="34" charset="0"/>
              </a:rPr>
              <a:t> </a:t>
            </a:r>
          </a:p>
        </p:txBody>
      </p:sp>
      <p:sp>
        <p:nvSpPr>
          <p:cNvPr id="16414" name="Rectangle 30"/>
          <p:cNvSpPr>
            <a:spLocks noChangeArrowheads="1"/>
          </p:cNvSpPr>
          <p:nvPr/>
        </p:nvSpPr>
        <p:spPr bwMode="auto">
          <a:xfrm>
            <a:off x="900113" y="4821238"/>
            <a:ext cx="34432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ES_tradnl" altLang="en-US" sz="1600">
                <a:latin typeface="Tahoma" panose="020B0604030504040204" pitchFamily="34" charset="0"/>
              </a:rPr>
              <a:t>bentuk output yang akan dihasilkan</a:t>
            </a:r>
            <a:r>
              <a:rPr lang="en-US" altLang="en-US" sz="1600">
                <a:latin typeface="Tahoma" panose="020B0604030504040204" pitchFamily="34" charset="0"/>
              </a:rPr>
              <a:t> </a:t>
            </a:r>
          </a:p>
        </p:txBody>
      </p:sp>
      <p:sp>
        <p:nvSpPr>
          <p:cNvPr id="16415" name="Rectangle 31"/>
          <p:cNvSpPr>
            <a:spLocks noChangeArrowheads="1"/>
          </p:cNvSpPr>
          <p:nvPr/>
        </p:nvSpPr>
        <p:spPr bwMode="auto">
          <a:xfrm>
            <a:off x="1476375" y="5229225"/>
            <a:ext cx="15144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600">
                <a:latin typeface="Tahoma" panose="020B0604030504040204" pitchFamily="34" charset="0"/>
              </a:rPr>
              <a:t>dicetak (print) </a:t>
            </a:r>
          </a:p>
        </p:txBody>
      </p:sp>
      <p:sp>
        <p:nvSpPr>
          <p:cNvPr id="16416" name="Line 32"/>
          <p:cNvSpPr>
            <a:spLocks noChangeShapeType="1"/>
          </p:cNvSpPr>
          <p:nvPr/>
        </p:nvSpPr>
        <p:spPr bwMode="auto">
          <a:xfrm>
            <a:off x="3132138" y="5445125"/>
            <a:ext cx="7191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17" name="Rectangle 33"/>
          <p:cNvSpPr>
            <a:spLocks noChangeArrowheads="1"/>
          </p:cNvSpPr>
          <p:nvPr/>
        </p:nvSpPr>
        <p:spPr bwMode="auto">
          <a:xfrm>
            <a:off x="4178300" y="5229225"/>
            <a:ext cx="11858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600">
                <a:latin typeface="Tahoma" panose="020B0604030504040204" pitchFamily="34" charset="0"/>
              </a:rPr>
              <a:t>print chart</a:t>
            </a:r>
            <a:r>
              <a:rPr lang="en-US" altLang="en-US">
                <a:latin typeface="Tahoma" panose="020B0604030504040204" pitchFamily="34" charset="0"/>
              </a:rPr>
              <a:t> </a:t>
            </a:r>
          </a:p>
        </p:txBody>
      </p:sp>
      <p:sp>
        <p:nvSpPr>
          <p:cNvPr id="16418" name="Rectangle 34"/>
          <p:cNvSpPr>
            <a:spLocks noChangeArrowheads="1"/>
          </p:cNvSpPr>
          <p:nvPr/>
        </p:nvSpPr>
        <p:spPr bwMode="auto">
          <a:xfrm>
            <a:off x="1428750" y="5589588"/>
            <a:ext cx="23510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600">
                <a:latin typeface="Tahoma" panose="020B0604030504040204" pitchFamily="34" charset="0"/>
              </a:rPr>
              <a:t>diperagakan pada layar</a:t>
            </a:r>
            <a:r>
              <a:rPr lang="en-US" altLang="en-US">
                <a:latin typeface="Tahoma" panose="020B0604030504040204" pitchFamily="34" charset="0"/>
              </a:rPr>
              <a:t> </a:t>
            </a:r>
          </a:p>
        </p:txBody>
      </p:sp>
      <p:sp>
        <p:nvSpPr>
          <p:cNvPr id="16419" name="Rectangle 35"/>
          <p:cNvSpPr>
            <a:spLocks noChangeArrowheads="1"/>
          </p:cNvSpPr>
          <p:nvPr/>
        </p:nvSpPr>
        <p:spPr bwMode="auto">
          <a:xfrm>
            <a:off x="4578350" y="5613400"/>
            <a:ext cx="26574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600">
                <a:latin typeface="Tahoma" panose="020B0604030504040204" pitchFamily="34" charset="0"/>
              </a:rPr>
              <a:t>display sistem layout sheet </a:t>
            </a:r>
          </a:p>
        </p:txBody>
      </p:sp>
      <p:sp>
        <p:nvSpPr>
          <p:cNvPr id="16420" name="Line 36"/>
          <p:cNvSpPr>
            <a:spLocks noChangeShapeType="1"/>
          </p:cNvSpPr>
          <p:nvPr/>
        </p:nvSpPr>
        <p:spPr bwMode="auto">
          <a:xfrm>
            <a:off x="3708400" y="5805488"/>
            <a:ext cx="7191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1" name="Rectangle 37"/>
          <p:cNvSpPr>
            <a:spLocks noChangeArrowheads="1"/>
          </p:cNvSpPr>
          <p:nvPr/>
        </p:nvSpPr>
        <p:spPr bwMode="auto">
          <a:xfrm>
            <a:off x="1403350" y="6021388"/>
            <a:ext cx="26844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600">
                <a:latin typeface="Tahoma" panose="020B0604030504040204" pitchFamily="34" charset="0"/>
              </a:rPr>
              <a:t>disimpan dalam sebuah file </a:t>
            </a:r>
          </a:p>
        </p:txBody>
      </p:sp>
      <p:sp>
        <p:nvSpPr>
          <p:cNvPr id="16422" name="Line 38"/>
          <p:cNvSpPr>
            <a:spLocks noChangeShapeType="1"/>
          </p:cNvSpPr>
          <p:nvPr/>
        </p:nvSpPr>
        <p:spPr bwMode="auto">
          <a:xfrm>
            <a:off x="3997325" y="6237288"/>
            <a:ext cx="7191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3" name="Rectangle 39"/>
          <p:cNvSpPr>
            <a:spLocks noChangeArrowheads="1"/>
          </p:cNvSpPr>
          <p:nvPr/>
        </p:nvSpPr>
        <p:spPr bwMode="auto">
          <a:xfrm>
            <a:off x="4787900" y="6086475"/>
            <a:ext cx="19462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600">
                <a:latin typeface="Tahoma" panose="020B0604030504040204" pitchFamily="34" charset="0"/>
              </a:rPr>
              <a:t>record formal form</a:t>
            </a:r>
            <a:r>
              <a:rPr lang="en-US" altLang="en-US">
                <a:latin typeface="Tahoma" panose="020B0604030504040204" pitchFamily="34" charset="0"/>
              </a:rPr>
              <a:t> </a:t>
            </a:r>
          </a:p>
        </p:txBody>
      </p:sp>
    </p:spTree>
  </p:cSld>
  <p:clrMapOvr>
    <a:masterClrMapping/>
  </p:clrMapOvr>
  <p:transition spd="slow">
    <p:wheel spokes="8"/>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6406"/>
                                        </p:tgtEl>
                                        <p:attrNameLst>
                                          <p:attrName>style.visibility</p:attrName>
                                        </p:attrNameLst>
                                      </p:cBhvr>
                                      <p:to>
                                        <p:strVal val="visible"/>
                                      </p:to>
                                    </p:set>
                                    <p:anim calcmode="lin" valueType="num">
                                      <p:cBhvr additive="base">
                                        <p:cTn id="7" dur="500" fill="hold"/>
                                        <p:tgtEl>
                                          <p:spTgt spid="16406"/>
                                        </p:tgtEl>
                                        <p:attrNameLst>
                                          <p:attrName>ppt_x</p:attrName>
                                        </p:attrNameLst>
                                      </p:cBhvr>
                                      <p:tavLst>
                                        <p:tav tm="0">
                                          <p:val>
                                            <p:strVal val="1+#ppt_w/2"/>
                                          </p:val>
                                        </p:tav>
                                        <p:tav tm="100000">
                                          <p:val>
                                            <p:strVal val="#ppt_x"/>
                                          </p:val>
                                        </p:tav>
                                      </p:tavLst>
                                    </p:anim>
                                    <p:anim calcmode="lin" valueType="num">
                                      <p:cBhvr additive="base">
                                        <p:cTn id="8" dur="500" fill="hold"/>
                                        <p:tgtEl>
                                          <p:spTgt spid="1640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6407"/>
                                        </p:tgtEl>
                                        <p:attrNameLst>
                                          <p:attrName>style.visibility</p:attrName>
                                        </p:attrNameLst>
                                      </p:cBhvr>
                                      <p:to>
                                        <p:strVal val="visible"/>
                                      </p:to>
                                    </p:set>
                                    <p:animEffect transition="in" filter="checkerboard(across)">
                                      <p:cBhvr>
                                        <p:cTn id="13" dur="500"/>
                                        <p:tgtEl>
                                          <p:spTgt spid="1640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6408"/>
                                        </p:tgtEl>
                                        <p:attrNameLst>
                                          <p:attrName>style.visibility</p:attrName>
                                        </p:attrNameLst>
                                      </p:cBhvr>
                                      <p:to>
                                        <p:strVal val="visible"/>
                                      </p:to>
                                    </p:set>
                                    <p:animEffect transition="in" filter="diamond(in)">
                                      <p:cBhvr>
                                        <p:cTn id="18" dur="1000"/>
                                        <p:tgtEl>
                                          <p:spTgt spid="1640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16409"/>
                                        </p:tgtEl>
                                        <p:attrNameLst>
                                          <p:attrName>style.visibility</p:attrName>
                                        </p:attrNameLst>
                                      </p:cBhvr>
                                      <p:to>
                                        <p:strVal val="visible"/>
                                      </p:to>
                                    </p:set>
                                    <p:anim calcmode="lin" valueType="num">
                                      <p:cBhvr>
                                        <p:cTn id="23" dur="1000" fill="hold"/>
                                        <p:tgtEl>
                                          <p:spTgt spid="16409"/>
                                        </p:tgtEl>
                                        <p:attrNameLst>
                                          <p:attrName>ppt_w</p:attrName>
                                        </p:attrNameLst>
                                      </p:cBhvr>
                                      <p:tavLst>
                                        <p:tav tm="0">
                                          <p:val>
                                            <p:strVal val="#ppt_w*0.70"/>
                                          </p:val>
                                        </p:tav>
                                        <p:tav tm="100000">
                                          <p:val>
                                            <p:strVal val="#ppt_w"/>
                                          </p:val>
                                        </p:tav>
                                      </p:tavLst>
                                    </p:anim>
                                    <p:anim calcmode="lin" valueType="num">
                                      <p:cBhvr>
                                        <p:cTn id="24" dur="1000" fill="hold"/>
                                        <p:tgtEl>
                                          <p:spTgt spid="16409"/>
                                        </p:tgtEl>
                                        <p:attrNameLst>
                                          <p:attrName>ppt_h</p:attrName>
                                        </p:attrNameLst>
                                      </p:cBhvr>
                                      <p:tavLst>
                                        <p:tav tm="0">
                                          <p:val>
                                            <p:strVal val="#ppt_h"/>
                                          </p:val>
                                        </p:tav>
                                        <p:tav tm="100000">
                                          <p:val>
                                            <p:strVal val="#ppt_h"/>
                                          </p:val>
                                        </p:tav>
                                      </p:tavLst>
                                    </p:anim>
                                    <p:animEffect transition="in" filter="fade">
                                      <p:cBhvr>
                                        <p:cTn id="25" dur="1000"/>
                                        <p:tgtEl>
                                          <p:spTgt spid="1640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6410"/>
                                        </p:tgtEl>
                                        <p:attrNameLst>
                                          <p:attrName>style.visibility</p:attrName>
                                        </p:attrNameLst>
                                      </p:cBhvr>
                                      <p:to>
                                        <p:strVal val="visible"/>
                                      </p:to>
                                    </p:set>
                                    <p:animEffect transition="in" filter="blinds(horizontal)">
                                      <p:cBhvr>
                                        <p:cTn id="30" dur="2000"/>
                                        <p:tgtEl>
                                          <p:spTgt spid="1641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16411"/>
                                        </p:tgtEl>
                                        <p:attrNameLst>
                                          <p:attrName>style.visibility</p:attrName>
                                        </p:attrNameLst>
                                      </p:cBhvr>
                                      <p:to>
                                        <p:strVal val="visible"/>
                                      </p:to>
                                    </p:set>
                                    <p:animEffect transition="in" filter="checkerboard(across)">
                                      <p:cBhvr>
                                        <p:cTn id="35" dur="500"/>
                                        <p:tgtEl>
                                          <p:spTgt spid="1641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32" fill="hold" grpId="0" nodeType="clickEffect">
                                  <p:stCondLst>
                                    <p:cond delay="0"/>
                                  </p:stCondLst>
                                  <p:childTnLst>
                                    <p:set>
                                      <p:cBhvr>
                                        <p:cTn id="39" dur="1" fill="hold">
                                          <p:stCondLst>
                                            <p:cond delay="0"/>
                                          </p:stCondLst>
                                        </p:cTn>
                                        <p:tgtEl>
                                          <p:spTgt spid="16412"/>
                                        </p:tgtEl>
                                        <p:attrNameLst>
                                          <p:attrName>style.visibility</p:attrName>
                                        </p:attrNameLst>
                                      </p:cBhvr>
                                      <p:to>
                                        <p:strVal val="visible"/>
                                      </p:to>
                                    </p:set>
                                    <p:animEffect transition="in" filter="box(out)">
                                      <p:cBhvr>
                                        <p:cTn id="40" dur="5000"/>
                                        <p:tgtEl>
                                          <p:spTgt spid="1641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8" presetClass="entr" presetSubtype="6" fill="hold" grpId="0" nodeType="clickEffect">
                                  <p:stCondLst>
                                    <p:cond delay="0"/>
                                  </p:stCondLst>
                                  <p:childTnLst>
                                    <p:set>
                                      <p:cBhvr>
                                        <p:cTn id="44" dur="1" fill="hold">
                                          <p:stCondLst>
                                            <p:cond delay="0"/>
                                          </p:stCondLst>
                                        </p:cTn>
                                        <p:tgtEl>
                                          <p:spTgt spid="16413"/>
                                        </p:tgtEl>
                                        <p:attrNameLst>
                                          <p:attrName>style.visibility</p:attrName>
                                        </p:attrNameLst>
                                      </p:cBhvr>
                                      <p:to>
                                        <p:strVal val="visible"/>
                                      </p:to>
                                    </p:set>
                                    <p:animEffect transition="in" filter="strips(downRight)">
                                      <p:cBhvr>
                                        <p:cTn id="45" dur="2000"/>
                                        <p:tgtEl>
                                          <p:spTgt spid="1641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8" presetClass="entr" presetSubtype="16" fill="hold" grpId="0" nodeType="clickEffect">
                                  <p:stCondLst>
                                    <p:cond delay="0"/>
                                  </p:stCondLst>
                                  <p:childTnLst>
                                    <p:set>
                                      <p:cBhvr>
                                        <p:cTn id="49" dur="1" fill="hold">
                                          <p:stCondLst>
                                            <p:cond delay="0"/>
                                          </p:stCondLst>
                                        </p:cTn>
                                        <p:tgtEl>
                                          <p:spTgt spid="16414"/>
                                        </p:tgtEl>
                                        <p:attrNameLst>
                                          <p:attrName>style.visibility</p:attrName>
                                        </p:attrNameLst>
                                      </p:cBhvr>
                                      <p:to>
                                        <p:strVal val="visible"/>
                                      </p:to>
                                    </p:set>
                                    <p:animEffect transition="in" filter="diamond(in)">
                                      <p:cBhvr>
                                        <p:cTn id="50" dur="2000"/>
                                        <p:tgtEl>
                                          <p:spTgt spid="1641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5" fill="hold" grpId="0" nodeType="clickEffect">
                                  <p:stCondLst>
                                    <p:cond delay="0"/>
                                  </p:stCondLst>
                                  <p:childTnLst>
                                    <p:set>
                                      <p:cBhvr>
                                        <p:cTn id="54" dur="1" fill="hold">
                                          <p:stCondLst>
                                            <p:cond delay="0"/>
                                          </p:stCondLst>
                                        </p:cTn>
                                        <p:tgtEl>
                                          <p:spTgt spid="16415"/>
                                        </p:tgtEl>
                                        <p:attrNameLst>
                                          <p:attrName>style.visibility</p:attrName>
                                        </p:attrNameLst>
                                      </p:cBhvr>
                                      <p:to>
                                        <p:strVal val="visible"/>
                                      </p:to>
                                    </p:set>
                                    <p:animEffect transition="in" filter="blinds(vertical)">
                                      <p:cBhvr>
                                        <p:cTn id="55" dur="500"/>
                                        <p:tgtEl>
                                          <p:spTgt spid="16415"/>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0" presetClass="entr" presetSubtype="0" fill="hold" grpId="0" nodeType="clickEffect">
                                  <p:stCondLst>
                                    <p:cond delay="0"/>
                                  </p:stCondLst>
                                  <p:childTnLst>
                                    <p:set>
                                      <p:cBhvr>
                                        <p:cTn id="59" dur="1" fill="hold">
                                          <p:stCondLst>
                                            <p:cond delay="0"/>
                                          </p:stCondLst>
                                        </p:cTn>
                                        <p:tgtEl>
                                          <p:spTgt spid="16416"/>
                                        </p:tgtEl>
                                        <p:attrNameLst>
                                          <p:attrName>style.visibility</p:attrName>
                                        </p:attrNameLst>
                                      </p:cBhvr>
                                      <p:to>
                                        <p:strVal val="visible"/>
                                      </p:to>
                                    </p:set>
                                    <p:animEffect transition="in" filter="wedge">
                                      <p:cBhvr>
                                        <p:cTn id="60" dur="2000"/>
                                        <p:tgtEl>
                                          <p:spTgt spid="16416"/>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8" presetClass="entr" presetSubtype="12" fill="hold" grpId="0" nodeType="clickEffect">
                                  <p:stCondLst>
                                    <p:cond delay="0"/>
                                  </p:stCondLst>
                                  <p:childTnLst>
                                    <p:set>
                                      <p:cBhvr>
                                        <p:cTn id="64" dur="1" fill="hold">
                                          <p:stCondLst>
                                            <p:cond delay="0"/>
                                          </p:stCondLst>
                                        </p:cTn>
                                        <p:tgtEl>
                                          <p:spTgt spid="16417"/>
                                        </p:tgtEl>
                                        <p:attrNameLst>
                                          <p:attrName>style.visibility</p:attrName>
                                        </p:attrNameLst>
                                      </p:cBhvr>
                                      <p:to>
                                        <p:strVal val="visible"/>
                                      </p:to>
                                    </p:set>
                                    <p:animEffect transition="in" filter="strips(downLeft)">
                                      <p:cBhvr>
                                        <p:cTn id="65" dur="500"/>
                                        <p:tgtEl>
                                          <p:spTgt spid="16417"/>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8" presetClass="entr" presetSubtype="6" fill="hold" grpId="0" nodeType="clickEffect">
                                  <p:stCondLst>
                                    <p:cond delay="0"/>
                                  </p:stCondLst>
                                  <p:childTnLst>
                                    <p:set>
                                      <p:cBhvr>
                                        <p:cTn id="69" dur="1" fill="hold">
                                          <p:stCondLst>
                                            <p:cond delay="0"/>
                                          </p:stCondLst>
                                        </p:cTn>
                                        <p:tgtEl>
                                          <p:spTgt spid="16418"/>
                                        </p:tgtEl>
                                        <p:attrNameLst>
                                          <p:attrName>style.visibility</p:attrName>
                                        </p:attrNameLst>
                                      </p:cBhvr>
                                      <p:to>
                                        <p:strVal val="visible"/>
                                      </p:to>
                                    </p:set>
                                    <p:animEffect transition="in" filter="strips(downRight)">
                                      <p:cBhvr>
                                        <p:cTn id="70" dur="500"/>
                                        <p:tgtEl>
                                          <p:spTgt spid="16418"/>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0" presetClass="entr" presetSubtype="0" fill="hold" grpId="0" nodeType="clickEffect">
                                  <p:stCondLst>
                                    <p:cond delay="0"/>
                                  </p:stCondLst>
                                  <p:childTnLst>
                                    <p:set>
                                      <p:cBhvr>
                                        <p:cTn id="74" dur="1" fill="hold">
                                          <p:stCondLst>
                                            <p:cond delay="0"/>
                                          </p:stCondLst>
                                        </p:cTn>
                                        <p:tgtEl>
                                          <p:spTgt spid="16420"/>
                                        </p:tgtEl>
                                        <p:attrNameLst>
                                          <p:attrName>style.visibility</p:attrName>
                                        </p:attrNameLst>
                                      </p:cBhvr>
                                      <p:to>
                                        <p:strVal val="visible"/>
                                      </p:to>
                                    </p:set>
                                    <p:animEffect transition="in" filter="wedge">
                                      <p:cBhvr>
                                        <p:cTn id="75" dur="2000"/>
                                        <p:tgtEl>
                                          <p:spTgt spid="16420"/>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0" presetClass="entr" presetSubtype="0" fill="hold" grpId="1" nodeType="clickEffect">
                                  <p:stCondLst>
                                    <p:cond delay="0"/>
                                  </p:stCondLst>
                                  <p:childTnLst>
                                    <p:set>
                                      <p:cBhvr>
                                        <p:cTn id="79" dur="1" fill="hold">
                                          <p:stCondLst>
                                            <p:cond delay="0"/>
                                          </p:stCondLst>
                                        </p:cTn>
                                        <p:tgtEl>
                                          <p:spTgt spid="16420"/>
                                        </p:tgtEl>
                                        <p:attrNameLst>
                                          <p:attrName>style.visibility</p:attrName>
                                        </p:attrNameLst>
                                      </p:cBhvr>
                                      <p:to>
                                        <p:strVal val="visible"/>
                                      </p:to>
                                    </p:set>
                                    <p:animEffect transition="in" filter="wedge">
                                      <p:cBhvr>
                                        <p:cTn id="80" dur="2000"/>
                                        <p:tgtEl>
                                          <p:spTgt spid="16420"/>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18" presetClass="entr" presetSubtype="6" fill="hold" grpId="0" nodeType="clickEffect">
                                  <p:stCondLst>
                                    <p:cond delay="0"/>
                                  </p:stCondLst>
                                  <p:childTnLst>
                                    <p:set>
                                      <p:cBhvr>
                                        <p:cTn id="84" dur="1" fill="hold">
                                          <p:stCondLst>
                                            <p:cond delay="0"/>
                                          </p:stCondLst>
                                        </p:cTn>
                                        <p:tgtEl>
                                          <p:spTgt spid="16419"/>
                                        </p:tgtEl>
                                        <p:attrNameLst>
                                          <p:attrName>style.visibility</p:attrName>
                                        </p:attrNameLst>
                                      </p:cBhvr>
                                      <p:to>
                                        <p:strVal val="visible"/>
                                      </p:to>
                                    </p:set>
                                    <p:animEffect transition="in" filter="strips(downRight)">
                                      <p:cBhvr>
                                        <p:cTn id="85" dur="500"/>
                                        <p:tgtEl>
                                          <p:spTgt spid="16419"/>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18" presetClass="entr" presetSubtype="6" fill="hold" grpId="0" nodeType="clickEffect">
                                  <p:stCondLst>
                                    <p:cond delay="0"/>
                                  </p:stCondLst>
                                  <p:childTnLst>
                                    <p:set>
                                      <p:cBhvr>
                                        <p:cTn id="89" dur="1" fill="hold">
                                          <p:stCondLst>
                                            <p:cond delay="0"/>
                                          </p:stCondLst>
                                        </p:cTn>
                                        <p:tgtEl>
                                          <p:spTgt spid="16421"/>
                                        </p:tgtEl>
                                        <p:attrNameLst>
                                          <p:attrName>style.visibility</p:attrName>
                                        </p:attrNameLst>
                                      </p:cBhvr>
                                      <p:to>
                                        <p:strVal val="visible"/>
                                      </p:to>
                                    </p:set>
                                    <p:animEffect transition="in" filter="strips(downRight)">
                                      <p:cBhvr>
                                        <p:cTn id="90" dur="500"/>
                                        <p:tgtEl>
                                          <p:spTgt spid="16421"/>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20" presetClass="entr" presetSubtype="0" fill="hold" grpId="0" nodeType="clickEffect">
                                  <p:stCondLst>
                                    <p:cond delay="0"/>
                                  </p:stCondLst>
                                  <p:childTnLst>
                                    <p:set>
                                      <p:cBhvr>
                                        <p:cTn id="94" dur="1" fill="hold">
                                          <p:stCondLst>
                                            <p:cond delay="0"/>
                                          </p:stCondLst>
                                        </p:cTn>
                                        <p:tgtEl>
                                          <p:spTgt spid="16422"/>
                                        </p:tgtEl>
                                        <p:attrNameLst>
                                          <p:attrName>style.visibility</p:attrName>
                                        </p:attrNameLst>
                                      </p:cBhvr>
                                      <p:to>
                                        <p:strVal val="visible"/>
                                      </p:to>
                                    </p:set>
                                    <p:animEffect transition="in" filter="wedge">
                                      <p:cBhvr>
                                        <p:cTn id="95" dur="2000"/>
                                        <p:tgtEl>
                                          <p:spTgt spid="16422"/>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20" presetClass="entr" presetSubtype="0" fill="hold" grpId="1" nodeType="clickEffect">
                                  <p:stCondLst>
                                    <p:cond delay="0"/>
                                  </p:stCondLst>
                                  <p:childTnLst>
                                    <p:set>
                                      <p:cBhvr>
                                        <p:cTn id="99" dur="1" fill="hold">
                                          <p:stCondLst>
                                            <p:cond delay="0"/>
                                          </p:stCondLst>
                                        </p:cTn>
                                        <p:tgtEl>
                                          <p:spTgt spid="16422"/>
                                        </p:tgtEl>
                                        <p:attrNameLst>
                                          <p:attrName>style.visibility</p:attrName>
                                        </p:attrNameLst>
                                      </p:cBhvr>
                                      <p:to>
                                        <p:strVal val="visible"/>
                                      </p:to>
                                    </p:set>
                                    <p:animEffect transition="in" filter="wedge">
                                      <p:cBhvr>
                                        <p:cTn id="100" dur="2000"/>
                                        <p:tgtEl>
                                          <p:spTgt spid="16422"/>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0" presetClass="entr" presetSubtype="0" fill="hold" grpId="2" nodeType="clickEffect">
                                  <p:stCondLst>
                                    <p:cond delay="0"/>
                                  </p:stCondLst>
                                  <p:childTnLst>
                                    <p:set>
                                      <p:cBhvr>
                                        <p:cTn id="104" dur="1" fill="hold">
                                          <p:stCondLst>
                                            <p:cond delay="0"/>
                                          </p:stCondLst>
                                        </p:cTn>
                                        <p:tgtEl>
                                          <p:spTgt spid="16422"/>
                                        </p:tgtEl>
                                        <p:attrNameLst>
                                          <p:attrName>style.visibility</p:attrName>
                                        </p:attrNameLst>
                                      </p:cBhvr>
                                      <p:to>
                                        <p:strVal val="visible"/>
                                      </p:to>
                                    </p:set>
                                    <p:animEffect transition="in" filter="wedge">
                                      <p:cBhvr>
                                        <p:cTn id="105" dur="1000"/>
                                        <p:tgtEl>
                                          <p:spTgt spid="16422"/>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18" presetClass="entr" presetSubtype="6" fill="hold" grpId="0" nodeType="clickEffect">
                                  <p:stCondLst>
                                    <p:cond delay="0"/>
                                  </p:stCondLst>
                                  <p:childTnLst>
                                    <p:set>
                                      <p:cBhvr>
                                        <p:cTn id="109" dur="1" fill="hold">
                                          <p:stCondLst>
                                            <p:cond delay="0"/>
                                          </p:stCondLst>
                                        </p:cTn>
                                        <p:tgtEl>
                                          <p:spTgt spid="16423"/>
                                        </p:tgtEl>
                                        <p:attrNameLst>
                                          <p:attrName>style.visibility</p:attrName>
                                        </p:attrNameLst>
                                      </p:cBhvr>
                                      <p:to>
                                        <p:strVal val="visible"/>
                                      </p:to>
                                    </p:set>
                                    <p:animEffect transition="in" filter="strips(downRight)">
                                      <p:cBhvr>
                                        <p:cTn id="110" dur="500"/>
                                        <p:tgtEl>
                                          <p:spTgt spid="16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6" grpId="0"/>
      <p:bldP spid="16407" grpId="0"/>
      <p:bldP spid="16408" grpId="0"/>
      <p:bldP spid="16409" grpId="0"/>
      <p:bldP spid="16410" grpId="0"/>
      <p:bldP spid="16411" grpId="0"/>
      <p:bldP spid="16412" grpId="0"/>
      <p:bldP spid="16413" grpId="0"/>
      <p:bldP spid="16414" grpId="0"/>
      <p:bldP spid="16415" grpId="0"/>
      <p:bldP spid="16416" grpId="0" animBg="1"/>
      <p:bldP spid="16417" grpId="0"/>
      <p:bldP spid="16418" grpId="0"/>
      <p:bldP spid="16419" grpId="0"/>
      <p:bldP spid="16420" grpId="0" animBg="1"/>
      <p:bldP spid="16420" grpId="1" animBg="1"/>
      <p:bldP spid="16421" grpId="0"/>
      <p:bldP spid="16422" grpId="0" animBg="1"/>
      <p:bldP spid="16422" grpId="1" animBg="1"/>
      <p:bldP spid="16422" grpId="2" animBg="1"/>
      <p:bldP spid="164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Date Placeholder 3"/>
          <p:cNvSpPr>
            <a:spLocks noGrp="1"/>
          </p:cNvSpPr>
          <p:nvPr>
            <p:ph type="dt" sz="half" idx="4294967295"/>
          </p:nvPr>
        </p:nvSpPr>
        <p:spPr>
          <a:xfrm>
            <a:off x="457200" y="6245225"/>
            <a:ext cx="2133600" cy="476250"/>
          </a:xfrm>
          <a:prstGeom prst="rect">
            <a:avLst/>
          </a:prstGeom>
        </p:spPr>
        <p:txBody>
          <a:bodyPr/>
          <a:lstStyle/>
          <a:p>
            <a:fld id="{F33DF66C-AB94-48E6-8CEC-56E7778D2AC0}" type="datetime1">
              <a:rPr lang="en-US" altLang="en-US"/>
              <a:pPr/>
              <a:t>5/15/2017</a:t>
            </a:fld>
            <a:endParaRPr lang="en-US" altLang="en-US"/>
          </a:p>
        </p:txBody>
      </p:sp>
      <p:sp>
        <p:nvSpPr>
          <p:cNvPr id="48" name="Slide Number Placeholder 5"/>
          <p:cNvSpPr>
            <a:spLocks noGrp="1"/>
          </p:cNvSpPr>
          <p:nvPr>
            <p:ph type="sldNum" sz="quarter" idx="4294967295"/>
          </p:nvPr>
        </p:nvSpPr>
        <p:spPr>
          <a:xfrm>
            <a:off x="6553200" y="6245225"/>
            <a:ext cx="2133600" cy="476250"/>
          </a:xfrm>
          <a:prstGeom prst="rect">
            <a:avLst/>
          </a:prstGeom>
        </p:spPr>
        <p:txBody>
          <a:bodyPr/>
          <a:lstStyle/>
          <a:p>
            <a:fld id="{1D742522-F0F8-4B33-9192-5E65BA6FDDDD}" type="slidenum">
              <a:rPr lang="en-US" altLang="en-US"/>
              <a:pPr/>
              <a:t>30</a:t>
            </a:fld>
            <a:endParaRPr lang="en-US" altLang="en-US"/>
          </a:p>
        </p:txBody>
      </p:sp>
      <p:sp>
        <p:nvSpPr>
          <p:cNvPr id="98306" name="Rectangle 2"/>
          <p:cNvSpPr>
            <a:spLocks noChangeArrowheads="1"/>
          </p:cNvSpPr>
          <p:nvPr/>
        </p:nvSpPr>
        <p:spPr bwMode="auto">
          <a:xfrm>
            <a:off x="61913" y="333375"/>
            <a:ext cx="31416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b="1">
                <a:latin typeface="Verdana" panose="020B0604030504040204" pitchFamily="34" charset="0"/>
              </a:rPr>
              <a:t>1. 7.4. Ekspresi Logical</a:t>
            </a:r>
          </a:p>
        </p:txBody>
      </p:sp>
      <p:sp>
        <p:nvSpPr>
          <p:cNvPr id="98307" name="Rectangle 3"/>
          <p:cNvSpPr>
            <a:spLocks noChangeArrowheads="1"/>
          </p:cNvSpPr>
          <p:nvPr/>
        </p:nvSpPr>
        <p:spPr bwMode="auto">
          <a:xfrm>
            <a:off x="935038" y="765175"/>
            <a:ext cx="810101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en-US" sz="1400">
                <a:latin typeface="Verdana" panose="020B0604030504040204" pitchFamily="34" charset="0"/>
              </a:rPr>
              <a:t>Ekspresi logical menghasilkan besaran logical. Terdapat tujuh operand dasar yang digunakan dalam ekspresi logical, yaitu:</a:t>
            </a:r>
          </a:p>
        </p:txBody>
      </p:sp>
      <p:sp>
        <p:nvSpPr>
          <p:cNvPr id="98308" name="Rectangle 4"/>
          <p:cNvSpPr>
            <a:spLocks noChangeArrowheads="1"/>
          </p:cNvSpPr>
          <p:nvPr/>
        </p:nvSpPr>
        <p:spPr bwMode="auto">
          <a:xfrm>
            <a:off x="1547813" y="1484313"/>
            <a:ext cx="2568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228600" algn="l"/>
              </a:tabLst>
              <a:defRPr>
                <a:solidFill>
                  <a:schemeClr val="tx1"/>
                </a:solidFill>
                <a:latin typeface="Arial" panose="020B0604020202020204" pitchFamily="34" charset="0"/>
              </a:defRPr>
            </a:lvl1pPr>
            <a:lvl2pPr>
              <a:tabLst>
                <a:tab pos="228600" algn="l"/>
              </a:tabLst>
              <a:defRPr>
                <a:solidFill>
                  <a:schemeClr val="tx1"/>
                </a:solidFill>
                <a:latin typeface="Arial" panose="020B0604020202020204" pitchFamily="34" charset="0"/>
              </a:defRPr>
            </a:lvl2pPr>
            <a:lvl3pPr>
              <a:tabLst>
                <a:tab pos="228600" algn="l"/>
              </a:tabLst>
              <a:defRPr>
                <a:solidFill>
                  <a:schemeClr val="tx1"/>
                </a:solidFill>
                <a:latin typeface="Arial" panose="020B0604020202020204" pitchFamily="34" charset="0"/>
              </a:defRPr>
            </a:lvl3pPr>
            <a:lvl4pPr>
              <a:tabLst>
                <a:tab pos="228600" algn="l"/>
              </a:tabLst>
              <a:defRPr>
                <a:solidFill>
                  <a:schemeClr val="tx1"/>
                </a:solidFill>
                <a:latin typeface="Arial" panose="020B0604020202020204" pitchFamily="34" charset="0"/>
              </a:defRPr>
            </a:lvl4pPr>
            <a:lvl5pPr>
              <a:tabLst>
                <a:tab pos="228600" algn="l"/>
              </a:tabLst>
              <a:defRPr>
                <a:solidFill>
                  <a:schemeClr val="tx1"/>
                </a:solidFill>
                <a:latin typeface="Arial" panose="020B0604020202020204" pitchFamily="34" charset="0"/>
              </a:defRPr>
            </a:lvl5pPr>
            <a:lvl6pPr fontAlgn="base">
              <a:spcBef>
                <a:spcPct val="0"/>
              </a:spcBef>
              <a:spcAft>
                <a:spcPct val="0"/>
              </a:spcAft>
              <a:tabLst>
                <a:tab pos="228600" algn="l"/>
              </a:tabLst>
              <a:defRPr>
                <a:solidFill>
                  <a:schemeClr val="tx1"/>
                </a:solidFill>
                <a:latin typeface="Arial" panose="020B0604020202020204" pitchFamily="34" charset="0"/>
              </a:defRPr>
            </a:lvl6pPr>
            <a:lvl7pPr fontAlgn="base">
              <a:spcBef>
                <a:spcPct val="0"/>
              </a:spcBef>
              <a:spcAft>
                <a:spcPct val="0"/>
              </a:spcAft>
              <a:tabLst>
                <a:tab pos="228600" algn="l"/>
              </a:tabLst>
              <a:defRPr>
                <a:solidFill>
                  <a:schemeClr val="tx1"/>
                </a:solidFill>
                <a:latin typeface="Arial" panose="020B0604020202020204" pitchFamily="34" charset="0"/>
              </a:defRPr>
            </a:lvl7pPr>
            <a:lvl8pPr fontAlgn="base">
              <a:spcBef>
                <a:spcPct val="0"/>
              </a:spcBef>
              <a:spcAft>
                <a:spcPct val="0"/>
              </a:spcAft>
              <a:tabLst>
                <a:tab pos="228600" algn="l"/>
              </a:tabLst>
              <a:defRPr>
                <a:solidFill>
                  <a:schemeClr val="tx1"/>
                </a:solidFill>
                <a:latin typeface="Arial" panose="020B0604020202020204" pitchFamily="34" charset="0"/>
              </a:defRPr>
            </a:lvl8pPr>
            <a:lvl9pPr fontAlgn="base">
              <a:spcBef>
                <a:spcPct val="0"/>
              </a:spcBef>
              <a:spcAft>
                <a:spcPct val="0"/>
              </a:spcAft>
              <a:tabLst>
                <a:tab pos="228600" algn="l"/>
              </a:tabLst>
              <a:defRPr>
                <a:solidFill>
                  <a:schemeClr val="tx1"/>
                </a:solidFill>
                <a:latin typeface="Arial" panose="020B0604020202020204" pitchFamily="34" charset="0"/>
              </a:defRPr>
            </a:lvl9pPr>
          </a:lstStyle>
          <a:p>
            <a:pPr eaLnBrk="0" hangingPunct="0"/>
            <a:r>
              <a:rPr lang="en-US" altLang="en-US" sz="1400">
                <a:latin typeface="Verdana" panose="020B0604030504040204" pitchFamily="34" charset="0"/>
              </a:rPr>
              <a:t>Logical variabel references</a:t>
            </a:r>
          </a:p>
        </p:txBody>
      </p:sp>
      <p:sp>
        <p:nvSpPr>
          <p:cNvPr id="98309" name="Rectangle 5"/>
          <p:cNvSpPr>
            <a:spLocks noChangeArrowheads="1"/>
          </p:cNvSpPr>
          <p:nvPr/>
        </p:nvSpPr>
        <p:spPr bwMode="auto">
          <a:xfrm>
            <a:off x="1547813" y="1268413"/>
            <a:ext cx="15541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228600" algn="l"/>
              </a:tabLst>
              <a:defRPr>
                <a:solidFill>
                  <a:schemeClr val="tx1"/>
                </a:solidFill>
                <a:latin typeface="Arial" panose="020B0604020202020204" pitchFamily="34" charset="0"/>
              </a:defRPr>
            </a:lvl1pPr>
            <a:lvl2pPr>
              <a:tabLst>
                <a:tab pos="228600" algn="l"/>
              </a:tabLst>
              <a:defRPr>
                <a:solidFill>
                  <a:schemeClr val="tx1"/>
                </a:solidFill>
                <a:latin typeface="Arial" panose="020B0604020202020204" pitchFamily="34" charset="0"/>
              </a:defRPr>
            </a:lvl2pPr>
            <a:lvl3pPr>
              <a:tabLst>
                <a:tab pos="228600" algn="l"/>
              </a:tabLst>
              <a:defRPr>
                <a:solidFill>
                  <a:schemeClr val="tx1"/>
                </a:solidFill>
                <a:latin typeface="Arial" panose="020B0604020202020204" pitchFamily="34" charset="0"/>
              </a:defRPr>
            </a:lvl3pPr>
            <a:lvl4pPr>
              <a:tabLst>
                <a:tab pos="228600" algn="l"/>
              </a:tabLst>
              <a:defRPr>
                <a:solidFill>
                  <a:schemeClr val="tx1"/>
                </a:solidFill>
                <a:latin typeface="Arial" panose="020B0604020202020204" pitchFamily="34" charset="0"/>
              </a:defRPr>
            </a:lvl4pPr>
            <a:lvl5pPr>
              <a:tabLst>
                <a:tab pos="228600" algn="l"/>
              </a:tabLst>
              <a:defRPr>
                <a:solidFill>
                  <a:schemeClr val="tx1"/>
                </a:solidFill>
                <a:latin typeface="Arial" panose="020B0604020202020204" pitchFamily="34" charset="0"/>
              </a:defRPr>
            </a:lvl5pPr>
            <a:lvl6pPr fontAlgn="base">
              <a:spcBef>
                <a:spcPct val="0"/>
              </a:spcBef>
              <a:spcAft>
                <a:spcPct val="0"/>
              </a:spcAft>
              <a:tabLst>
                <a:tab pos="228600" algn="l"/>
              </a:tabLst>
              <a:defRPr>
                <a:solidFill>
                  <a:schemeClr val="tx1"/>
                </a:solidFill>
                <a:latin typeface="Arial" panose="020B0604020202020204" pitchFamily="34" charset="0"/>
              </a:defRPr>
            </a:lvl6pPr>
            <a:lvl7pPr fontAlgn="base">
              <a:spcBef>
                <a:spcPct val="0"/>
              </a:spcBef>
              <a:spcAft>
                <a:spcPct val="0"/>
              </a:spcAft>
              <a:tabLst>
                <a:tab pos="228600" algn="l"/>
              </a:tabLst>
              <a:defRPr>
                <a:solidFill>
                  <a:schemeClr val="tx1"/>
                </a:solidFill>
                <a:latin typeface="Arial" panose="020B0604020202020204" pitchFamily="34" charset="0"/>
              </a:defRPr>
            </a:lvl7pPr>
            <a:lvl8pPr fontAlgn="base">
              <a:spcBef>
                <a:spcPct val="0"/>
              </a:spcBef>
              <a:spcAft>
                <a:spcPct val="0"/>
              </a:spcAft>
              <a:tabLst>
                <a:tab pos="228600" algn="l"/>
              </a:tabLst>
              <a:defRPr>
                <a:solidFill>
                  <a:schemeClr val="tx1"/>
                </a:solidFill>
                <a:latin typeface="Arial" panose="020B0604020202020204" pitchFamily="34" charset="0"/>
              </a:defRPr>
            </a:lvl8pPr>
            <a:lvl9pPr fontAlgn="base">
              <a:spcBef>
                <a:spcPct val="0"/>
              </a:spcBef>
              <a:spcAft>
                <a:spcPct val="0"/>
              </a:spcAft>
              <a:tabLst>
                <a:tab pos="228600" algn="l"/>
              </a:tabLst>
              <a:defRPr>
                <a:solidFill>
                  <a:schemeClr val="tx1"/>
                </a:solidFill>
                <a:latin typeface="Arial" panose="020B0604020202020204" pitchFamily="34" charset="0"/>
              </a:defRPr>
            </a:lvl9pPr>
          </a:lstStyle>
          <a:p>
            <a:pPr eaLnBrk="0" hangingPunct="0"/>
            <a:r>
              <a:rPr lang="en-US" altLang="en-US" sz="1400">
                <a:latin typeface="Verdana" panose="020B0604030504040204" pitchFamily="34" charset="0"/>
              </a:rPr>
              <a:t>Logical constan</a:t>
            </a:r>
          </a:p>
        </p:txBody>
      </p:sp>
      <p:sp>
        <p:nvSpPr>
          <p:cNvPr id="98310" name="Rectangle 6"/>
          <p:cNvSpPr>
            <a:spLocks noChangeArrowheads="1"/>
          </p:cNvSpPr>
          <p:nvPr/>
        </p:nvSpPr>
        <p:spPr bwMode="auto">
          <a:xfrm>
            <a:off x="1547813" y="1916113"/>
            <a:ext cx="2578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228600" algn="l"/>
              </a:tabLst>
              <a:defRPr>
                <a:solidFill>
                  <a:schemeClr val="tx1"/>
                </a:solidFill>
                <a:latin typeface="Arial" panose="020B0604020202020204" pitchFamily="34" charset="0"/>
              </a:defRPr>
            </a:lvl1pPr>
            <a:lvl2pPr>
              <a:tabLst>
                <a:tab pos="228600" algn="l"/>
              </a:tabLst>
              <a:defRPr>
                <a:solidFill>
                  <a:schemeClr val="tx1"/>
                </a:solidFill>
                <a:latin typeface="Arial" panose="020B0604020202020204" pitchFamily="34" charset="0"/>
              </a:defRPr>
            </a:lvl2pPr>
            <a:lvl3pPr>
              <a:tabLst>
                <a:tab pos="228600" algn="l"/>
              </a:tabLst>
              <a:defRPr>
                <a:solidFill>
                  <a:schemeClr val="tx1"/>
                </a:solidFill>
                <a:latin typeface="Arial" panose="020B0604020202020204" pitchFamily="34" charset="0"/>
              </a:defRPr>
            </a:lvl3pPr>
            <a:lvl4pPr>
              <a:tabLst>
                <a:tab pos="228600" algn="l"/>
              </a:tabLst>
              <a:defRPr>
                <a:solidFill>
                  <a:schemeClr val="tx1"/>
                </a:solidFill>
                <a:latin typeface="Arial" panose="020B0604020202020204" pitchFamily="34" charset="0"/>
              </a:defRPr>
            </a:lvl4pPr>
            <a:lvl5pPr>
              <a:tabLst>
                <a:tab pos="228600" algn="l"/>
              </a:tabLst>
              <a:defRPr>
                <a:solidFill>
                  <a:schemeClr val="tx1"/>
                </a:solidFill>
                <a:latin typeface="Arial" panose="020B0604020202020204" pitchFamily="34" charset="0"/>
              </a:defRPr>
            </a:lvl5pPr>
            <a:lvl6pPr fontAlgn="base">
              <a:spcBef>
                <a:spcPct val="0"/>
              </a:spcBef>
              <a:spcAft>
                <a:spcPct val="0"/>
              </a:spcAft>
              <a:tabLst>
                <a:tab pos="228600" algn="l"/>
              </a:tabLst>
              <a:defRPr>
                <a:solidFill>
                  <a:schemeClr val="tx1"/>
                </a:solidFill>
                <a:latin typeface="Arial" panose="020B0604020202020204" pitchFamily="34" charset="0"/>
              </a:defRPr>
            </a:lvl6pPr>
            <a:lvl7pPr fontAlgn="base">
              <a:spcBef>
                <a:spcPct val="0"/>
              </a:spcBef>
              <a:spcAft>
                <a:spcPct val="0"/>
              </a:spcAft>
              <a:tabLst>
                <a:tab pos="228600" algn="l"/>
              </a:tabLst>
              <a:defRPr>
                <a:solidFill>
                  <a:schemeClr val="tx1"/>
                </a:solidFill>
                <a:latin typeface="Arial" panose="020B0604020202020204" pitchFamily="34" charset="0"/>
              </a:defRPr>
            </a:lvl7pPr>
            <a:lvl8pPr fontAlgn="base">
              <a:spcBef>
                <a:spcPct val="0"/>
              </a:spcBef>
              <a:spcAft>
                <a:spcPct val="0"/>
              </a:spcAft>
              <a:tabLst>
                <a:tab pos="228600" algn="l"/>
              </a:tabLst>
              <a:defRPr>
                <a:solidFill>
                  <a:schemeClr val="tx1"/>
                </a:solidFill>
                <a:latin typeface="Arial" panose="020B0604020202020204" pitchFamily="34" charset="0"/>
              </a:defRPr>
            </a:lvl8pPr>
            <a:lvl9pPr fontAlgn="base">
              <a:spcBef>
                <a:spcPct val="0"/>
              </a:spcBef>
              <a:spcAft>
                <a:spcPct val="0"/>
              </a:spcAft>
              <a:tabLst>
                <a:tab pos="228600" algn="l"/>
              </a:tabLst>
              <a:defRPr>
                <a:solidFill>
                  <a:schemeClr val="tx1"/>
                </a:solidFill>
                <a:latin typeface="Arial" panose="020B0604020202020204" pitchFamily="34" charset="0"/>
              </a:defRPr>
            </a:lvl9pPr>
          </a:lstStyle>
          <a:p>
            <a:pPr eaLnBrk="0" hangingPunct="0"/>
            <a:r>
              <a:rPr lang="en-US" altLang="en-US" sz="1400">
                <a:latin typeface="Verdana" panose="020B0604030504040204" pitchFamily="34" charset="0"/>
              </a:rPr>
              <a:t>Logical function references</a:t>
            </a:r>
          </a:p>
        </p:txBody>
      </p:sp>
      <p:sp>
        <p:nvSpPr>
          <p:cNvPr id="98311" name="Rectangle 7"/>
          <p:cNvSpPr>
            <a:spLocks noChangeArrowheads="1"/>
          </p:cNvSpPr>
          <p:nvPr/>
        </p:nvSpPr>
        <p:spPr bwMode="auto">
          <a:xfrm>
            <a:off x="1547813" y="1700213"/>
            <a:ext cx="31337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228600" algn="l"/>
              </a:tabLst>
              <a:defRPr>
                <a:solidFill>
                  <a:schemeClr val="tx1"/>
                </a:solidFill>
                <a:latin typeface="Arial" panose="020B0604020202020204" pitchFamily="34" charset="0"/>
              </a:defRPr>
            </a:lvl1pPr>
            <a:lvl2pPr>
              <a:tabLst>
                <a:tab pos="228600" algn="l"/>
              </a:tabLst>
              <a:defRPr>
                <a:solidFill>
                  <a:schemeClr val="tx1"/>
                </a:solidFill>
                <a:latin typeface="Arial" panose="020B0604020202020204" pitchFamily="34" charset="0"/>
              </a:defRPr>
            </a:lvl2pPr>
            <a:lvl3pPr>
              <a:tabLst>
                <a:tab pos="228600" algn="l"/>
              </a:tabLst>
              <a:defRPr>
                <a:solidFill>
                  <a:schemeClr val="tx1"/>
                </a:solidFill>
                <a:latin typeface="Arial" panose="020B0604020202020204" pitchFamily="34" charset="0"/>
              </a:defRPr>
            </a:lvl3pPr>
            <a:lvl4pPr>
              <a:tabLst>
                <a:tab pos="228600" algn="l"/>
              </a:tabLst>
              <a:defRPr>
                <a:solidFill>
                  <a:schemeClr val="tx1"/>
                </a:solidFill>
                <a:latin typeface="Arial" panose="020B0604020202020204" pitchFamily="34" charset="0"/>
              </a:defRPr>
            </a:lvl4pPr>
            <a:lvl5pPr>
              <a:tabLst>
                <a:tab pos="228600" algn="l"/>
              </a:tabLst>
              <a:defRPr>
                <a:solidFill>
                  <a:schemeClr val="tx1"/>
                </a:solidFill>
                <a:latin typeface="Arial" panose="020B0604020202020204" pitchFamily="34" charset="0"/>
              </a:defRPr>
            </a:lvl5pPr>
            <a:lvl6pPr fontAlgn="base">
              <a:spcBef>
                <a:spcPct val="0"/>
              </a:spcBef>
              <a:spcAft>
                <a:spcPct val="0"/>
              </a:spcAft>
              <a:tabLst>
                <a:tab pos="228600" algn="l"/>
              </a:tabLst>
              <a:defRPr>
                <a:solidFill>
                  <a:schemeClr val="tx1"/>
                </a:solidFill>
                <a:latin typeface="Arial" panose="020B0604020202020204" pitchFamily="34" charset="0"/>
              </a:defRPr>
            </a:lvl6pPr>
            <a:lvl7pPr fontAlgn="base">
              <a:spcBef>
                <a:spcPct val="0"/>
              </a:spcBef>
              <a:spcAft>
                <a:spcPct val="0"/>
              </a:spcAft>
              <a:tabLst>
                <a:tab pos="228600" algn="l"/>
              </a:tabLst>
              <a:defRPr>
                <a:solidFill>
                  <a:schemeClr val="tx1"/>
                </a:solidFill>
                <a:latin typeface="Arial" panose="020B0604020202020204" pitchFamily="34" charset="0"/>
              </a:defRPr>
            </a:lvl7pPr>
            <a:lvl8pPr fontAlgn="base">
              <a:spcBef>
                <a:spcPct val="0"/>
              </a:spcBef>
              <a:spcAft>
                <a:spcPct val="0"/>
              </a:spcAft>
              <a:tabLst>
                <a:tab pos="228600" algn="l"/>
              </a:tabLst>
              <a:defRPr>
                <a:solidFill>
                  <a:schemeClr val="tx1"/>
                </a:solidFill>
                <a:latin typeface="Arial" panose="020B0604020202020204" pitchFamily="34" charset="0"/>
              </a:defRPr>
            </a:lvl8pPr>
            <a:lvl9pPr fontAlgn="base">
              <a:spcBef>
                <a:spcPct val="0"/>
              </a:spcBef>
              <a:spcAft>
                <a:spcPct val="0"/>
              </a:spcAft>
              <a:tabLst>
                <a:tab pos="228600" algn="l"/>
              </a:tabLst>
              <a:defRPr>
                <a:solidFill>
                  <a:schemeClr val="tx1"/>
                </a:solidFill>
                <a:latin typeface="Arial" panose="020B0604020202020204" pitchFamily="34" charset="0"/>
              </a:defRPr>
            </a:lvl9pPr>
          </a:lstStyle>
          <a:p>
            <a:pPr eaLnBrk="0" hangingPunct="0"/>
            <a:r>
              <a:rPr lang="en-US" altLang="en-US" sz="1400">
                <a:latin typeface="Verdana" panose="020B0604030504040204" pitchFamily="34" charset="0"/>
              </a:rPr>
              <a:t>Logical array-element references</a:t>
            </a:r>
          </a:p>
        </p:txBody>
      </p:sp>
      <p:sp>
        <p:nvSpPr>
          <p:cNvPr id="98312" name="Rectangle 8"/>
          <p:cNvSpPr>
            <a:spLocks noChangeArrowheads="1"/>
          </p:cNvSpPr>
          <p:nvPr/>
        </p:nvSpPr>
        <p:spPr bwMode="auto">
          <a:xfrm>
            <a:off x="1547813" y="2636838"/>
            <a:ext cx="3471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228600" algn="l"/>
              </a:tabLst>
              <a:defRPr>
                <a:solidFill>
                  <a:schemeClr val="tx1"/>
                </a:solidFill>
                <a:latin typeface="Arial" panose="020B0604020202020204" pitchFamily="34" charset="0"/>
              </a:defRPr>
            </a:lvl1pPr>
            <a:lvl2pPr>
              <a:tabLst>
                <a:tab pos="228600" algn="l"/>
              </a:tabLst>
              <a:defRPr>
                <a:solidFill>
                  <a:schemeClr val="tx1"/>
                </a:solidFill>
                <a:latin typeface="Arial" panose="020B0604020202020204" pitchFamily="34" charset="0"/>
              </a:defRPr>
            </a:lvl2pPr>
            <a:lvl3pPr>
              <a:tabLst>
                <a:tab pos="228600" algn="l"/>
              </a:tabLst>
              <a:defRPr>
                <a:solidFill>
                  <a:schemeClr val="tx1"/>
                </a:solidFill>
                <a:latin typeface="Arial" panose="020B0604020202020204" pitchFamily="34" charset="0"/>
              </a:defRPr>
            </a:lvl3pPr>
            <a:lvl4pPr>
              <a:tabLst>
                <a:tab pos="228600" algn="l"/>
              </a:tabLst>
              <a:defRPr>
                <a:solidFill>
                  <a:schemeClr val="tx1"/>
                </a:solidFill>
                <a:latin typeface="Arial" panose="020B0604020202020204" pitchFamily="34" charset="0"/>
              </a:defRPr>
            </a:lvl4pPr>
            <a:lvl5pPr>
              <a:tabLst>
                <a:tab pos="228600" algn="l"/>
              </a:tabLst>
              <a:defRPr>
                <a:solidFill>
                  <a:schemeClr val="tx1"/>
                </a:solidFill>
                <a:latin typeface="Arial" panose="020B0604020202020204" pitchFamily="34" charset="0"/>
              </a:defRPr>
            </a:lvl5pPr>
            <a:lvl6pPr fontAlgn="base">
              <a:spcBef>
                <a:spcPct val="0"/>
              </a:spcBef>
              <a:spcAft>
                <a:spcPct val="0"/>
              </a:spcAft>
              <a:tabLst>
                <a:tab pos="228600" algn="l"/>
              </a:tabLst>
              <a:defRPr>
                <a:solidFill>
                  <a:schemeClr val="tx1"/>
                </a:solidFill>
                <a:latin typeface="Arial" panose="020B0604020202020204" pitchFamily="34" charset="0"/>
              </a:defRPr>
            </a:lvl6pPr>
            <a:lvl7pPr fontAlgn="base">
              <a:spcBef>
                <a:spcPct val="0"/>
              </a:spcBef>
              <a:spcAft>
                <a:spcPct val="0"/>
              </a:spcAft>
              <a:tabLst>
                <a:tab pos="228600" algn="l"/>
              </a:tabLst>
              <a:defRPr>
                <a:solidFill>
                  <a:schemeClr val="tx1"/>
                </a:solidFill>
                <a:latin typeface="Arial" panose="020B0604020202020204" pitchFamily="34" charset="0"/>
              </a:defRPr>
            </a:lvl7pPr>
            <a:lvl8pPr fontAlgn="base">
              <a:spcBef>
                <a:spcPct val="0"/>
              </a:spcBef>
              <a:spcAft>
                <a:spcPct val="0"/>
              </a:spcAft>
              <a:tabLst>
                <a:tab pos="228600" algn="l"/>
              </a:tabLst>
              <a:defRPr>
                <a:solidFill>
                  <a:schemeClr val="tx1"/>
                </a:solidFill>
                <a:latin typeface="Arial" panose="020B0604020202020204" pitchFamily="34" charset="0"/>
              </a:defRPr>
            </a:lvl8pPr>
            <a:lvl9pPr fontAlgn="base">
              <a:spcBef>
                <a:spcPct val="0"/>
              </a:spcBef>
              <a:spcAft>
                <a:spcPct val="0"/>
              </a:spcAft>
              <a:tabLst>
                <a:tab pos="228600" algn="l"/>
              </a:tabLst>
              <a:defRPr>
                <a:solidFill>
                  <a:schemeClr val="tx1"/>
                </a:solidFill>
                <a:latin typeface="Arial" panose="020B0604020202020204" pitchFamily="34" charset="0"/>
              </a:defRPr>
            </a:lvl9pPr>
          </a:lstStyle>
          <a:p>
            <a:pPr eaLnBrk="0" hangingPunct="0"/>
            <a:r>
              <a:rPr lang="en-US" altLang="en-US" sz="1400">
                <a:latin typeface="Verdana" panose="020B0604030504040204" pitchFamily="34" charset="0"/>
              </a:rPr>
              <a:t>Logical structure-element references</a:t>
            </a:r>
          </a:p>
        </p:txBody>
      </p:sp>
      <p:sp>
        <p:nvSpPr>
          <p:cNvPr id="98313" name="Rectangle 9"/>
          <p:cNvSpPr>
            <a:spLocks noChangeArrowheads="1"/>
          </p:cNvSpPr>
          <p:nvPr/>
        </p:nvSpPr>
        <p:spPr bwMode="auto">
          <a:xfrm>
            <a:off x="1547813" y="2133600"/>
            <a:ext cx="2063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228600" algn="l"/>
              </a:tabLst>
              <a:defRPr>
                <a:solidFill>
                  <a:schemeClr val="tx1"/>
                </a:solidFill>
                <a:latin typeface="Arial" panose="020B0604020202020204" pitchFamily="34" charset="0"/>
              </a:defRPr>
            </a:lvl1pPr>
            <a:lvl2pPr>
              <a:tabLst>
                <a:tab pos="228600" algn="l"/>
              </a:tabLst>
              <a:defRPr>
                <a:solidFill>
                  <a:schemeClr val="tx1"/>
                </a:solidFill>
                <a:latin typeface="Arial" panose="020B0604020202020204" pitchFamily="34" charset="0"/>
              </a:defRPr>
            </a:lvl2pPr>
            <a:lvl3pPr>
              <a:tabLst>
                <a:tab pos="228600" algn="l"/>
              </a:tabLst>
              <a:defRPr>
                <a:solidFill>
                  <a:schemeClr val="tx1"/>
                </a:solidFill>
                <a:latin typeface="Arial" panose="020B0604020202020204" pitchFamily="34" charset="0"/>
              </a:defRPr>
            </a:lvl3pPr>
            <a:lvl4pPr>
              <a:tabLst>
                <a:tab pos="228600" algn="l"/>
              </a:tabLst>
              <a:defRPr>
                <a:solidFill>
                  <a:schemeClr val="tx1"/>
                </a:solidFill>
                <a:latin typeface="Arial" panose="020B0604020202020204" pitchFamily="34" charset="0"/>
              </a:defRPr>
            </a:lvl4pPr>
            <a:lvl5pPr>
              <a:tabLst>
                <a:tab pos="228600" algn="l"/>
              </a:tabLst>
              <a:defRPr>
                <a:solidFill>
                  <a:schemeClr val="tx1"/>
                </a:solidFill>
                <a:latin typeface="Arial" panose="020B0604020202020204" pitchFamily="34" charset="0"/>
              </a:defRPr>
            </a:lvl5pPr>
            <a:lvl6pPr fontAlgn="base">
              <a:spcBef>
                <a:spcPct val="0"/>
              </a:spcBef>
              <a:spcAft>
                <a:spcPct val="0"/>
              </a:spcAft>
              <a:tabLst>
                <a:tab pos="228600" algn="l"/>
              </a:tabLst>
              <a:defRPr>
                <a:solidFill>
                  <a:schemeClr val="tx1"/>
                </a:solidFill>
                <a:latin typeface="Arial" panose="020B0604020202020204" pitchFamily="34" charset="0"/>
              </a:defRPr>
            </a:lvl6pPr>
            <a:lvl7pPr fontAlgn="base">
              <a:spcBef>
                <a:spcPct val="0"/>
              </a:spcBef>
              <a:spcAft>
                <a:spcPct val="0"/>
              </a:spcAft>
              <a:tabLst>
                <a:tab pos="228600" algn="l"/>
              </a:tabLst>
              <a:defRPr>
                <a:solidFill>
                  <a:schemeClr val="tx1"/>
                </a:solidFill>
                <a:latin typeface="Arial" panose="020B0604020202020204" pitchFamily="34" charset="0"/>
              </a:defRPr>
            </a:lvl7pPr>
            <a:lvl8pPr fontAlgn="base">
              <a:spcBef>
                <a:spcPct val="0"/>
              </a:spcBef>
              <a:spcAft>
                <a:spcPct val="0"/>
              </a:spcAft>
              <a:tabLst>
                <a:tab pos="228600" algn="l"/>
              </a:tabLst>
              <a:defRPr>
                <a:solidFill>
                  <a:schemeClr val="tx1"/>
                </a:solidFill>
                <a:latin typeface="Arial" panose="020B0604020202020204" pitchFamily="34" charset="0"/>
              </a:defRPr>
            </a:lvl8pPr>
            <a:lvl9pPr fontAlgn="base">
              <a:spcBef>
                <a:spcPct val="0"/>
              </a:spcBef>
              <a:spcAft>
                <a:spcPct val="0"/>
              </a:spcAft>
              <a:tabLst>
                <a:tab pos="228600" algn="l"/>
              </a:tabLst>
              <a:defRPr>
                <a:solidFill>
                  <a:schemeClr val="tx1"/>
                </a:solidFill>
                <a:latin typeface="Arial" panose="020B0604020202020204" pitchFamily="34" charset="0"/>
              </a:defRPr>
            </a:lvl9pPr>
          </a:lstStyle>
          <a:p>
            <a:pPr eaLnBrk="0" hangingPunct="0"/>
            <a:r>
              <a:rPr lang="en-US" altLang="en-US" sz="1400">
                <a:latin typeface="Verdana" panose="020B0604030504040204" pitchFamily="34" charset="0"/>
              </a:rPr>
              <a:t>Relational references</a:t>
            </a:r>
          </a:p>
        </p:txBody>
      </p:sp>
      <p:sp>
        <p:nvSpPr>
          <p:cNvPr id="98314" name="Rectangle 10"/>
          <p:cNvSpPr>
            <a:spLocks noChangeArrowheads="1"/>
          </p:cNvSpPr>
          <p:nvPr/>
        </p:nvSpPr>
        <p:spPr bwMode="auto">
          <a:xfrm>
            <a:off x="1547813" y="2349500"/>
            <a:ext cx="2987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228600" algn="l"/>
              </a:tabLst>
              <a:defRPr>
                <a:solidFill>
                  <a:schemeClr val="tx1"/>
                </a:solidFill>
                <a:latin typeface="Arial" panose="020B0604020202020204" pitchFamily="34" charset="0"/>
              </a:defRPr>
            </a:lvl1pPr>
            <a:lvl2pPr>
              <a:tabLst>
                <a:tab pos="228600" algn="l"/>
              </a:tabLst>
              <a:defRPr>
                <a:solidFill>
                  <a:schemeClr val="tx1"/>
                </a:solidFill>
                <a:latin typeface="Arial" panose="020B0604020202020204" pitchFamily="34" charset="0"/>
              </a:defRPr>
            </a:lvl2pPr>
            <a:lvl3pPr>
              <a:tabLst>
                <a:tab pos="228600" algn="l"/>
              </a:tabLst>
              <a:defRPr>
                <a:solidFill>
                  <a:schemeClr val="tx1"/>
                </a:solidFill>
                <a:latin typeface="Arial" panose="020B0604020202020204" pitchFamily="34" charset="0"/>
              </a:defRPr>
            </a:lvl3pPr>
            <a:lvl4pPr>
              <a:tabLst>
                <a:tab pos="228600" algn="l"/>
              </a:tabLst>
              <a:defRPr>
                <a:solidFill>
                  <a:schemeClr val="tx1"/>
                </a:solidFill>
                <a:latin typeface="Arial" panose="020B0604020202020204" pitchFamily="34" charset="0"/>
              </a:defRPr>
            </a:lvl4pPr>
            <a:lvl5pPr>
              <a:tabLst>
                <a:tab pos="228600" algn="l"/>
              </a:tabLst>
              <a:defRPr>
                <a:solidFill>
                  <a:schemeClr val="tx1"/>
                </a:solidFill>
                <a:latin typeface="Arial" panose="020B0604020202020204" pitchFamily="34" charset="0"/>
              </a:defRPr>
            </a:lvl5pPr>
            <a:lvl6pPr fontAlgn="base">
              <a:spcBef>
                <a:spcPct val="0"/>
              </a:spcBef>
              <a:spcAft>
                <a:spcPct val="0"/>
              </a:spcAft>
              <a:tabLst>
                <a:tab pos="228600" algn="l"/>
              </a:tabLst>
              <a:defRPr>
                <a:solidFill>
                  <a:schemeClr val="tx1"/>
                </a:solidFill>
                <a:latin typeface="Arial" panose="020B0604020202020204" pitchFamily="34" charset="0"/>
              </a:defRPr>
            </a:lvl6pPr>
            <a:lvl7pPr fontAlgn="base">
              <a:spcBef>
                <a:spcPct val="0"/>
              </a:spcBef>
              <a:spcAft>
                <a:spcPct val="0"/>
              </a:spcAft>
              <a:tabLst>
                <a:tab pos="228600" algn="l"/>
              </a:tabLst>
              <a:defRPr>
                <a:solidFill>
                  <a:schemeClr val="tx1"/>
                </a:solidFill>
                <a:latin typeface="Arial" panose="020B0604020202020204" pitchFamily="34" charset="0"/>
              </a:defRPr>
            </a:lvl7pPr>
            <a:lvl8pPr fontAlgn="base">
              <a:spcBef>
                <a:spcPct val="0"/>
              </a:spcBef>
              <a:spcAft>
                <a:spcPct val="0"/>
              </a:spcAft>
              <a:tabLst>
                <a:tab pos="228600" algn="l"/>
              </a:tabLst>
              <a:defRPr>
                <a:solidFill>
                  <a:schemeClr val="tx1"/>
                </a:solidFill>
                <a:latin typeface="Arial" panose="020B0604020202020204" pitchFamily="34" charset="0"/>
              </a:defRPr>
            </a:lvl8pPr>
            <a:lvl9pPr fontAlgn="base">
              <a:spcBef>
                <a:spcPct val="0"/>
              </a:spcBef>
              <a:spcAft>
                <a:spcPct val="0"/>
              </a:spcAft>
              <a:tabLst>
                <a:tab pos="228600" algn="l"/>
              </a:tabLst>
              <a:defRPr>
                <a:solidFill>
                  <a:schemeClr val="tx1"/>
                </a:solidFill>
                <a:latin typeface="Arial" panose="020B0604020202020204" pitchFamily="34" charset="0"/>
              </a:defRPr>
            </a:lvl9pPr>
          </a:lstStyle>
          <a:p>
            <a:pPr eaLnBrk="0" hangingPunct="0"/>
            <a:r>
              <a:rPr lang="en-US" altLang="en-US" sz="1400">
                <a:latin typeface="Verdana" panose="020B0604030504040204" pitchFamily="34" charset="0"/>
              </a:rPr>
              <a:t>Integer constant atau variables</a:t>
            </a:r>
          </a:p>
        </p:txBody>
      </p:sp>
      <p:sp>
        <p:nvSpPr>
          <p:cNvPr id="98315" name="Rectangle 11"/>
          <p:cNvSpPr>
            <a:spLocks noChangeArrowheads="1"/>
          </p:cNvSpPr>
          <p:nvPr/>
        </p:nvSpPr>
        <p:spPr bwMode="auto">
          <a:xfrm>
            <a:off x="1008063" y="3030538"/>
            <a:ext cx="81359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en-US" sz="1400">
                <a:latin typeface="Verdana" panose="020B0604030504040204" pitchFamily="34" charset="0"/>
              </a:rPr>
              <a:t>Ekspresi logical lainnya dapat dibuat dari operand dasar yang ada dan operator logical yang disajikan dalam Tabel 1.5 berikut:</a:t>
            </a:r>
          </a:p>
        </p:txBody>
      </p:sp>
      <p:graphicFrame>
        <p:nvGraphicFramePr>
          <p:cNvPr id="98449" name="Group 145"/>
          <p:cNvGraphicFramePr>
            <a:graphicFrameLocks noGrp="1"/>
          </p:cNvGraphicFramePr>
          <p:nvPr/>
        </p:nvGraphicFramePr>
        <p:xfrm>
          <a:off x="2051050" y="3644900"/>
          <a:ext cx="4787900" cy="2589213"/>
        </p:xfrm>
        <a:graphic>
          <a:graphicData uri="http://schemas.openxmlformats.org/drawingml/2006/table">
            <a:tbl>
              <a:tblPr/>
              <a:tblGrid>
                <a:gridCol w="1193800"/>
                <a:gridCol w="1797050"/>
                <a:gridCol w="1797050"/>
              </a:tblGrid>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Operator</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Operasi</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Precedence</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.NOT.</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Negation</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1(highest)</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.AND.</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Conjuction</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.OR.</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Inclusive disjuction</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.XOR.</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Exclusive disjuction</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.EQV.</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Equivalence</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.NEQV.</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Nonequivalence</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57637868"/>
      </p:ext>
    </p:extLst>
  </p:cSld>
  <p:clrMapOvr>
    <a:masterClrMapping/>
  </p:clrMapOvr>
  <p:transition spd="slow">
    <p:wheel spokes="8"/>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98306"/>
                                        </p:tgtEl>
                                        <p:attrNameLst>
                                          <p:attrName>style.visibility</p:attrName>
                                        </p:attrNameLst>
                                      </p:cBhvr>
                                      <p:to>
                                        <p:strVal val="visible"/>
                                      </p:to>
                                    </p:set>
                                    <p:animEffect transition="in" filter="fade">
                                      <p:cBhvr>
                                        <p:cTn id="7" dur="2000"/>
                                        <p:tgtEl>
                                          <p:spTgt spid="98306"/>
                                        </p:tgtEl>
                                      </p:cBhvr>
                                    </p:animEffect>
                                    <p:anim calcmode="lin" valueType="num">
                                      <p:cBhvr>
                                        <p:cTn id="8" dur="2000" fill="hold"/>
                                        <p:tgtEl>
                                          <p:spTgt spid="98306"/>
                                        </p:tgtEl>
                                        <p:attrNameLst>
                                          <p:attrName>style.rotation</p:attrName>
                                        </p:attrNameLst>
                                      </p:cBhvr>
                                      <p:tavLst>
                                        <p:tav tm="0">
                                          <p:val>
                                            <p:fltVal val="720"/>
                                          </p:val>
                                        </p:tav>
                                        <p:tav tm="100000">
                                          <p:val>
                                            <p:fltVal val="0"/>
                                          </p:val>
                                        </p:tav>
                                      </p:tavLst>
                                    </p:anim>
                                    <p:anim calcmode="lin" valueType="num">
                                      <p:cBhvr>
                                        <p:cTn id="9" dur="2000" fill="hold"/>
                                        <p:tgtEl>
                                          <p:spTgt spid="98306"/>
                                        </p:tgtEl>
                                        <p:attrNameLst>
                                          <p:attrName>ppt_h</p:attrName>
                                        </p:attrNameLst>
                                      </p:cBhvr>
                                      <p:tavLst>
                                        <p:tav tm="0">
                                          <p:val>
                                            <p:fltVal val="0"/>
                                          </p:val>
                                        </p:tav>
                                        <p:tav tm="100000">
                                          <p:val>
                                            <p:strVal val="#ppt_h"/>
                                          </p:val>
                                        </p:tav>
                                      </p:tavLst>
                                    </p:anim>
                                    <p:anim calcmode="lin" valueType="num">
                                      <p:cBhvr>
                                        <p:cTn id="10" dur="2000" fill="hold"/>
                                        <p:tgtEl>
                                          <p:spTgt spid="98306"/>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98307"/>
                                        </p:tgtEl>
                                        <p:attrNameLst>
                                          <p:attrName>style.visibility</p:attrName>
                                        </p:attrNameLst>
                                      </p:cBhvr>
                                      <p:to>
                                        <p:strVal val="visible"/>
                                      </p:to>
                                    </p:set>
                                    <p:anim calcmode="lin" valueType="num">
                                      <p:cBhvr>
                                        <p:cTn id="15" dur="500" fill="hold"/>
                                        <p:tgtEl>
                                          <p:spTgt spid="98307"/>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98307"/>
                                        </p:tgtEl>
                                        <p:attrNameLst>
                                          <p:attrName>ppt_y</p:attrName>
                                        </p:attrNameLst>
                                      </p:cBhvr>
                                      <p:tavLst>
                                        <p:tav tm="0">
                                          <p:val>
                                            <p:strVal val="#ppt_y"/>
                                          </p:val>
                                        </p:tav>
                                        <p:tav tm="100000">
                                          <p:val>
                                            <p:strVal val="#ppt_y"/>
                                          </p:val>
                                        </p:tav>
                                      </p:tavLst>
                                    </p:anim>
                                    <p:anim calcmode="lin" valueType="num">
                                      <p:cBhvr>
                                        <p:cTn id="17" dur="500" fill="hold"/>
                                        <p:tgtEl>
                                          <p:spTgt spid="98307"/>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98307"/>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9830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98309"/>
                                        </p:tgtEl>
                                        <p:attrNameLst>
                                          <p:attrName>style.visibility</p:attrName>
                                        </p:attrNameLst>
                                      </p:cBhvr>
                                      <p:to>
                                        <p:strVal val="visible"/>
                                      </p:to>
                                    </p:set>
                                    <p:anim calcmode="lin" valueType="num">
                                      <p:cBhvr>
                                        <p:cTn id="24" dur="500" fill="hold"/>
                                        <p:tgtEl>
                                          <p:spTgt spid="98309"/>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98309"/>
                                        </p:tgtEl>
                                        <p:attrNameLst>
                                          <p:attrName>ppt_y</p:attrName>
                                        </p:attrNameLst>
                                      </p:cBhvr>
                                      <p:tavLst>
                                        <p:tav tm="0">
                                          <p:val>
                                            <p:strVal val="#ppt_y"/>
                                          </p:val>
                                        </p:tav>
                                        <p:tav tm="100000">
                                          <p:val>
                                            <p:strVal val="#ppt_y"/>
                                          </p:val>
                                        </p:tav>
                                      </p:tavLst>
                                    </p:anim>
                                    <p:anim calcmode="lin" valueType="num">
                                      <p:cBhvr>
                                        <p:cTn id="26" dur="500" fill="hold"/>
                                        <p:tgtEl>
                                          <p:spTgt spid="98309"/>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98309"/>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9830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98308"/>
                                        </p:tgtEl>
                                        <p:attrNameLst>
                                          <p:attrName>style.visibility</p:attrName>
                                        </p:attrNameLst>
                                      </p:cBhvr>
                                      <p:to>
                                        <p:strVal val="visible"/>
                                      </p:to>
                                    </p:set>
                                    <p:anim calcmode="lin" valueType="num">
                                      <p:cBhvr>
                                        <p:cTn id="33" dur="500" fill="hold"/>
                                        <p:tgtEl>
                                          <p:spTgt spid="98308"/>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98308"/>
                                        </p:tgtEl>
                                        <p:attrNameLst>
                                          <p:attrName>ppt_y</p:attrName>
                                        </p:attrNameLst>
                                      </p:cBhvr>
                                      <p:tavLst>
                                        <p:tav tm="0">
                                          <p:val>
                                            <p:strVal val="#ppt_y"/>
                                          </p:val>
                                        </p:tav>
                                        <p:tav tm="100000">
                                          <p:val>
                                            <p:strVal val="#ppt_y"/>
                                          </p:val>
                                        </p:tav>
                                      </p:tavLst>
                                    </p:anim>
                                    <p:anim calcmode="lin" valueType="num">
                                      <p:cBhvr>
                                        <p:cTn id="35" dur="500" fill="hold"/>
                                        <p:tgtEl>
                                          <p:spTgt spid="98308"/>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98308"/>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9830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1" presetClass="entr" presetSubtype="0" fill="hold" grpId="0" nodeType="clickEffect">
                                  <p:stCondLst>
                                    <p:cond delay="0"/>
                                  </p:stCondLst>
                                  <p:iterate type="lt">
                                    <p:tmPct val="10000"/>
                                  </p:iterate>
                                  <p:childTnLst>
                                    <p:set>
                                      <p:cBhvr>
                                        <p:cTn id="41" dur="1" fill="hold">
                                          <p:stCondLst>
                                            <p:cond delay="0"/>
                                          </p:stCondLst>
                                        </p:cTn>
                                        <p:tgtEl>
                                          <p:spTgt spid="98311"/>
                                        </p:tgtEl>
                                        <p:attrNameLst>
                                          <p:attrName>style.visibility</p:attrName>
                                        </p:attrNameLst>
                                      </p:cBhvr>
                                      <p:to>
                                        <p:strVal val="visible"/>
                                      </p:to>
                                    </p:set>
                                    <p:anim calcmode="lin" valueType="num">
                                      <p:cBhvr>
                                        <p:cTn id="42" dur="500" fill="hold"/>
                                        <p:tgtEl>
                                          <p:spTgt spid="98311"/>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98311"/>
                                        </p:tgtEl>
                                        <p:attrNameLst>
                                          <p:attrName>ppt_y</p:attrName>
                                        </p:attrNameLst>
                                      </p:cBhvr>
                                      <p:tavLst>
                                        <p:tav tm="0">
                                          <p:val>
                                            <p:strVal val="#ppt_y"/>
                                          </p:val>
                                        </p:tav>
                                        <p:tav tm="100000">
                                          <p:val>
                                            <p:strVal val="#ppt_y"/>
                                          </p:val>
                                        </p:tav>
                                      </p:tavLst>
                                    </p:anim>
                                    <p:anim calcmode="lin" valueType="num">
                                      <p:cBhvr>
                                        <p:cTn id="44" dur="500" fill="hold"/>
                                        <p:tgtEl>
                                          <p:spTgt spid="98311"/>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98311"/>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9831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1" presetClass="entr" presetSubtype="0" fill="hold" grpId="0" nodeType="clickEffect">
                                  <p:stCondLst>
                                    <p:cond delay="0"/>
                                  </p:stCondLst>
                                  <p:iterate type="lt">
                                    <p:tmPct val="10000"/>
                                  </p:iterate>
                                  <p:childTnLst>
                                    <p:set>
                                      <p:cBhvr>
                                        <p:cTn id="50" dur="1" fill="hold">
                                          <p:stCondLst>
                                            <p:cond delay="0"/>
                                          </p:stCondLst>
                                        </p:cTn>
                                        <p:tgtEl>
                                          <p:spTgt spid="98310"/>
                                        </p:tgtEl>
                                        <p:attrNameLst>
                                          <p:attrName>style.visibility</p:attrName>
                                        </p:attrNameLst>
                                      </p:cBhvr>
                                      <p:to>
                                        <p:strVal val="visible"/>
                                      </p:to>
                                    </p:set>
                                    <p:anim calcmode="lin" valueType="num">
                                      <p:cBhvr>
                                        <p:cTn id="51" dur="500" fill="hold"/>
                                        <p:tgtEl>
                                          <p:spTgt spid="98310"/>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98310"/>
                                        </p:tgtEl>
                                        <p:attrNameLst>
                                          <p:attrName>ppt_y</p:attrName>
                                        </p:attrNameLst>
                                      </p:cBhvr>
                                      <p:tavLst>
                                        <p:tav tm="0">
                                          <p:val>
                                            <p:strVal val="#ppt_y"/>
                                          </p:val>
                                        </p:tav>
                                        <p:tav tm="100000">
                                          <p:val>
                                            <p:strVal val="#ppt_y"/>
                                          </p:val>
                                        </p:tav>
                                      </p:tavLst>
                                    </p:anim>
                                    <p:anim calcmode="lin" valueType="num">
                                      <p:cBhvr>
                                        <p:cTn id="53" dur="500" fill="hold"/>
                                        <p:tgtEl>
                                          <p:spTgt spid="98310"/>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98310"/>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98310"/>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1" presetClass="entr" presetSubtype="0" fill="hold" grpId="0" nodeType="clickEffect">
                                  <p:stCondLst>
                                    <p:cond delay="0"/>
                                  </p:stCondLst>
                                  <p:iterate type="lt">
                                    <p:tmPct val="10000"/>
                                  </p:iterate>
                                  <p:childTnLst>
                                    <p:set>
                                      <p:cBhvr>
                                        <p:cTn id="59" dur="1" fill="hold">
                                          <p:stCondLst>
                                            <p:cond delay="0"/>
                                          </p:stCondLst>
                                        </p:cTn>
                                        <p:tgtEl>
                                          <p:spTgt spid="98313"/>
                                        </p:tgtEl>
                                        <p:attrNameLst>
                                          <p:attrName>style.visibility</p:attrName>
                                        </p:attrNameLst>
                                      </p:cBhvr>
                                      <p:to>
                                        <p:strVal val="visible"/>
                                      </p:to>
                                    </p:set>
                                    <p:anim calcmode="lin" valueType="num">
                                      <p:cBhvr>
                                        <p:cTn id="60" dur="500" fill="hold"/>
                                        <p:tgtEl>
                                          <p:spTgt spid="98313"/>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98313"/>
                                        </p:tgtEl>
                                        <p:attrNameLst>
                                          <p:attrName>ppt_y</p:attrName>
                                        </p:attrNameLst>
                                      </p:cBhvr>
                                      <p:tavLst>
                                        <p:tav tm="0">
                                          <p:val>
                                            <p:strVal val="#ppt_y"/>
                                          </p:val>
                                        </p:tav>
                                        <p:tav tm="100000">
                                          <p:val>
                                            <p:strVal val="#ppt_y"/>
                                          </p:val>
                                        </p:tav>
                                      </p:tavLst>
                                    </p:anim>
                                    <p:anim calcmode="lin" valueType="num">
                                      <p:cBhvr>
                                        <p:cTn id="62" dur="500" fill="hold"/>
                                        <p:tgtEl>
                                          <p:spTgt spid="98313"/>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98313"/>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98313"/>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41" presetClass="entr" presetSubtype="0" fill="hold" grpId="0" nodeType="clickEffect">
                                  <p:stCondLst>
                                    <p:cond delay="0"/>
                                  </p:stCondLst>
                                  <p:iterate type="lt">
                                    <p:tmPct val="10000"/>
                                  </p:iterate>
                                  <p:childTnLst>
                                    <p:set>
                                      <p:cBhvr>
                                        <p:cTn id="68" dur="1" fill="hold">
                                          <p:stCondLst>
                                            <p:cond delay="0"/>
                                          </p:stCondLst>
                                        </p:cTn>
                                        <p:tgtEl>
                                          <p:spTgt spid="98314"/>
                                        </p:tgtEl>
                                        <p:attrNameLst>
                                          <p:attrName>style.visibility</p:attrName>
                                        </p:attrNameLst>
                                      </p:cBhvr>
                                      <p:to>
                                        <p:strVal val="visible"/>
                                      </p:to>
                                    </p:set>
                                    <p:anim calcmode="lin" valueType="num">
                                      <p:cBhvr>
                                        <p:cTn id="69" dur="500" fill="hold"/>
                                        <p:tgtEl>
                                          <p:spTgt spid="98314"/>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98314"/>
                                        </p:tgtEl>
                                        <p:attrNameLst>
                                          <p:attrName>ppt_y</p:attrName>
                                        </p:attrNameLst>
                                      </p:cBhvr>
                                      <p:tavLst>
                                        <p:tav tm="0">
                                          <p:val>
                                            <p:strVal val="#ppt_y"/>
                                          </p:val>
                                        </p:tav>
                                        <p:tav tm="100000">
                                          <p:val>
                                            <p:strVal val="#ppt_y"/>
                                          </p:val>
                                        </p:tav>
                                      </p:tavLst>
                                    </p:anim>
                                    <p:anim calcmode="lin" valueType="num">
                                      <p:cBhvr>
                                        <p:cTn id="71" dur="500" fill="hold"/>
                                        <p:tgtEl>
                                          <p:spTgt spid="98314"/>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98314"/>
                                        </p:tgtEl>
                                        <p:attrNameLst>
                                          <p:attrName>ppt_w</p:attrName>
                                        </p:attrNameLst>
                                      </p:cBhvr>
                                      <p:tavLst>
                                        <p:tav tm="0">
                                          <p:val>
                                            <p:strVal val="#ppt_w/10"/>
                                          </p:val>
                                        </p:tav>
                                        <p:tav tm="50000">
                                          <p:val>
                                            <p:strVal val="#ppt_w+.01"/>
                                          </p:val>
                                        </p:tav>
                                        <p:tav tm="100000">
                                          <p:val>
                                            <p:strVal val="#ppt_w"/>
                                          </p:val>
                                        </p:tav>
                                      </p:tavLst>
                                    </p:anim>
                                    <p:animEffect transition="in" filter="fade">
                                      <p:cBhvr>
                                        <p:cTn id="73" dur="500" tmFilter="0,0; .5, 1; 1, 1"/>
                                        <p:tgtEl>
                                          <p:spTgt spid="98314"/>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41" presetClass="entr" presetSubtype="0" fill="hold" grpId="0" nodeType="clickEffect">
                                  <p:stCondLst>
                                    <p:cond delay="0"/>
                                  </p:stCondLst>
                                  <p:iterate type="lt">
                                    <p:tmPct val="10000"/>
                                  </p:iterate>
                                  <p:childTnLst>
                                    <p:set>
                                      <p:cBhvr>
                                        <p:cTn id="77" dur="1" fill="hold">
                                          <p:stCondLst>
                                            <p:cond delay="0"/>
                                          </p:stCondLst>
                                        </p:cTn>
                                        <p:tgtEl>
                                          <p:spTgt spid="98312"/>
                                        </p:tgtEl>
                                        <p:attrNameLst>
                                          <p:attrName>style.visibility</p:attrName>
                                        </p:attrNameLst>
                                      </p:cBhvr>
                                      <p:to>
                                        <p:strVal val="visible"/>
                                      </p:to>
                                    </p:set>
                                    <p:anim calcmode="lin" valueType="num">
                                      <p:cBhvr>
                                        <p:cTn id="78" dur="500" fill="hold"/>
                                        <p:tgtEl>
                                          <p:spTgt spid="98312"/>
                                        </p:tgtEl>
                                        <p:attrNameLst>
                                          <p:attrName>ppt_x</p:attrName>
                                        </p:attrNameLst>
                                      </p:cBhvr>
                                      <p:tavLst>
                                        <p:tav tm="0">
                                          <p:val>
                                            <p:strVal val="#ppt_x"/>
                                          </p:val>
                                        </p:tav>
                                        <p:tav tm="50000">
                                          <p:val>
                                            <p:strVal val="#ppt_x+.1"/>
                                          </p:val>
                                        </p:tav>
                                        <p:tav tm="100000">
                                          <p:val>
                                            <p:strVal val="#ppt_x"/>
                                          </p:val>
                                        </p:tav>
                                      </p:tavLst>
                                    </p:anim>
                                    <p:anim calcmode="lin" valueType="num">
                                      <p:cBhvr>
                                        <p:cTn id="79" dur="500" fill="hold"/>
                                        <p:tgtEl>
                                          <p:spTgt spid="98312"/>
                                        </p:tgtEl>
                                        <p:attrNameLst>
                                          <p:attrName>ppt_y</p:attrName>
                                        </p:attrNameLst>
                                      </p:cBhvr>
                                      <p:tavLst>
                                        <p:tav tm="0">
                                          <p:val>
                                            <p:strVal val="#ppt_y"/>
                                          </p:val>
                                        </p:tav>
                                        <p:tav tm="100000">
                                          <p:val>
                                            <p:strVal val="#ppt_y"/>
                                          </p:val>
                                        </p:tav>
                                      </p:tavLst>
                                    </p:anim>
                                    <p:anim calcmode="lin" valueType="num">
                                      <p:cBhvr>
                                        <p:cTn id="80" dur="500" fill="hold"/>
                                        <p:tgtEl>
                                          <p:spTgt spid="98312"/>
                                        </p:tgtEl>
                                        <p:attrNameLst>
                                          <p:attrName>ppt_h</p:attrName>
                                        </p:attrNameLst>
                                      </p:cBhvr>
                                      <p:tavLst>
                                        <p:tav tm="0">
                                          <p:val>
                                            <p:strVal val="#ppt_h/10"/>
                                          </p:val>
                                        </p:tav>
                                        <p:tav tm="50000">
                                          <p:val>
                                            <p:strVal val="#ppt_h+.01"/>
                                          </p:val>
                                        </p:tav>
                                        <p:tav tm="100000">
                                          <p:val>
                                            <p:strVal val="#ppt_h"/>
                                          </p:val>
                                        </p:tav>
                                      </p:tavLst>
                                    </p:anim>
                                    <p:anim calcmode="lin" valueType="num">
                                      <p:cBhvr>
                                        <p:cTn id="81" dur="500" fill="hold"/>
                                        <p:tgtEl>
                                          <p:spTgt spid="98312"/>
                                        </p:tgtEl>
                                        <p:attrNameLst>
                                          <p:attrName>ppt_w</p:attrName>
                                        </p:attrNameLst>
                                      </p:cBhvr>
                                      <p:tavLst>
                                        <p:tav tm="0">
                                          <p:val>
                                            <p:strVal val="#ppt_w/10"/>
                                          </p:val>
                                        </p:tav>
                                        <p:tav tm="50000">
                                          <p:val>
                                            <p:strVal val="#ppt_w+.01"/>
                                          </p:val>
                                        </p:tav>
                                        <p:tav tm="100000">
                                          <p:val>
                                            <p:strVal val="#ppt_w"/>
                                          </p:val>
                                        </p:tav>
                                      </p:tavLst>
                                    </p:anim>
                                    <p:animEffect transition="in" filter="fade">
                                      <p:cBhvr>
                                        <p:cTn id="82" dur="500" tmFilter="0,0; .5, 1; 1, 1"/>
                                        <p:tgtEl>
                                          <p:spTgt spid="98312"/>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8" presetClass="entr" presetSubtype="6" fill="hold" grpId="0" nodeType="clickEffect">
                                  <p:stCondLst>
                                    <p:cond delay="0"/>
                                  </p:stCondLst>
                                  <p:childTnLst>
                                    <p:set>
                                      <p:cBhvr>
                                        <p:cTn id="86" dur="1" fill="hold">
                                          <p:stCondLst>
                                            <p:cond delay="0"/>
                                          </p:stCondLst>
                                        </p:cTn>
                                        <p:tgtEl>
                                          <p:spTgt spid="98315"/>
                                        </p:tgtEl>
                                        <p:attrNameLst>
                                          <p:attrName>style.visibility</p:attrName>
                                        </p:attrNameLst>
                                      </p:cBhvr>
                                      <p:to>
                                        <p:strVal val="visible"/>
                                      </p:to>
                                    </p:set>
                                    <p:animEffect transition="in" filter="strips(downRight)">
                                      <p:cBhvr>
                                        <p:cTn id="87" dur="500"/>
                                        <p:tgtEl>
                                          <p:spTgt spid="98315"/>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5" presetClass="entr" presetSubtype="0" fill="hold" nodeType="clickEffect">
                                  <p:stCondLst>
                                    <p:cond delay="0"/>
                                  </p:stCondLst>
                                  <p:childTnLst>
                                    <p:set>
                                      <p:cBhvr>
                                        <p:cTn id="91" dur="1" fill="hold">
                                          <p:stCondLst>
                                            <p:cond delay="0"/>
                                          </p:stCondLst>
                                        </p:cTn>
                                        <p:tgtEl>
                                          <p:spTgt spid="98449"/>
                                        </p:tgtEl>
                                        <p:attrNameLst>
                                          <p:attrName>style.visibility</p:attrName>
                                        </p:attrNameLst>
                                      </p:cBhvr>
                                      <p:to>
                                        <p:strVal val="visible"/>
                                      </p:to>
                                    </p:set>
                                    <p:anim calcmode="lin" valueType="num">
                                      <p:cBhvr>
                                        <p:cTn id="92" dur="500" decel="50000" fill="hold">
                                          <p:stCondLst>
                                            <p:cond delay="0"/>
                                          </p:stCondLst>
                                        </p:cTn>
                                        <p:tgtEl>
                                          <p:spTgt spid="98449"/>
                                        </p:tgtEl>
                                        <p:attrNameLst>
                                          <p:attrName>style.rotation</p:attrName>
                                        </p:attrNameLst>
                                      </p:cBhvr>
                                      <p:tavLst>
                                        <p:tav tm="0">
                                          <p:val>
                                            <p:fltVal val="-90"/>
                                          </p:val>
                                        </p:tav>
                                        <p:tav tm="100000">
                                          <p:val>
                                            <p:fltVal val="0"/>
                                          </p:val>
                                        </p:tav>
                                      </p:tavLst>
                                    </p:anim>
                                    <p:anim calcmode="lin" valueType="num">
                                      <p:cBhvr>
                                        <p:cTn id="93" dur="500" decel="50000" fill="hold">
                                          <p:stCondLst>
                                            <p:cond delay="0"/>
                                          </p:stCondLst>
                                        </p:cTn>
                                        <p:tgtEl>
                                          <p:spTgt spid="98449"/>
                                        </p:tgtEl>
                                        <p:attrNameLst>
                                          <p:attrName>ppt_w</p:attrName>
                                        </p:attrNameLst>
                                      </p:cBhvr>
                                      <p:tavLst>
                                        <p:tav tm="0">
                                          <p:val>
                                            <p:strVal val="#ppt_w"/>
                                          </p:val>
                                        </p:tav>
                                        <p:tav tm="100000">
                                          <p:val>
                                            <p:strVal val="#ppt_w*.05"/>
                                          </p:val>
                                        </p:tav>
                                      </p:tavLst>
                                    </p:anim>
                                    <p:anim calcmode="lin" valueType="num">
                                      <p:cBhvr>
                                        <p:cTn id="94" dur="500" accel="50000" fill="hold">
                                          <p:stCondLst>
                                            <p:cond delay="500"/>
                                          </p:stCondLst>
                                        </p:cTn>
                                        <p:tgtEl>
                                          <p:spTgt spid="98449"/>
                                        </p:tgtEl>
                                        <p:attrNameLst>
                                          <p:attrName>ppt_w</p:attrName>
                                        </p:attrNameLst>
                                      </p:cBhvr>
                                      <p:tavLst>
                                        <p:tav tm="0">
                                          <p:val>
                                            <p:strVal val="#ppt_w*.05"/>
                                          </p:val>
                                        </p:tav>
                                        <p:tav tm="100000">
                                          <p:val>
                                            <p:strVal val="#ppt_w"/>
                                          </p:val>
                                        </p:tav>
                                      </p:tavLst>
                                    </p:anim>
                                    <p:anim calcmode="lin" valueType="num">
                                      <p:cBhvr>
                                        <p:cTn id="95" dur="1000" fill="hold"/>
                                        <p:tgtEl>
                                          <p:spTgt spid="98449"/>
                                        </p:tgtEl>
                                        <p:attrNameLst>
                                          <p:attrName>ppt_h</p:attrName>
                                        </p:attrNameLst>
                                      </p:cBhvr>
                                      <p:tavLst>
                                        <p:tav tm="0">
                                          <p:val>
                                            <p:strVal val="#ppt_h"/>
                                          </p:val>
                                        </p:tav>
                                        <p:tav tm="100000">
                                          <p:val>
                                            <p:strVal val="#ppt_h"/>
                                          </p:val>
                                        </p:tav>
                                      </p:tavLst>
                                    </p:anim>
                                    <p:anim calcmode="lin" valueType="num">
                                      <p:cBhvr>
                                        <p:cTn id="96" dur="500" decel="50000" fill="hold">
                                          <p:stCondLst>
                                            <p:cond delay="0"/>
                                          </p:stCondLst>
                                        </p:cTn>
                                        <p:tgtEl>
                                          <p:spTgt spid="98449"/>
                                        </p:tgtEl>
                                        <p:attrNameLst>
                                          <p:attrName>ppt_x</p:attrName>
                                        </p:attrNameLst>
                                      </p:cBhvr>
                                      <p:tavLst>
                                        <p:tav tm="0">
                                          <p:val>
                                            <p:strVal val="#ppt_x+.4"/>
                                          </p:val>
                                        </p:tav>
                                        <p:tav tm="100000">
                                          <p:val>
                                            <p:strVal val="#ppt_x"/>
                                          </p:val>
                                        </p:tav>
                                      </p:tavLst>
                                    </p:anim>
                                    <p:anim calcmode="lin" valueType="num">
                                      <p:cBhvr>
                                        <p:cTn id="97" dur="500" decel="50000" fill="hold">
                                          <p:stCondLst>
                                            <p:cond delay="0"/>
                                          </p:stCondLst>
                                        </p:cTn>
                                        <p:tgtEl>
                                          <p:spTgt spid="98449"/>
                                        </p:tgtEl>
                                        <p:attrNameLst>
                                          <p:attrName>ppt_y</p:attrName>
                                        </p:attrNameLst>
                                      </p:cBhvr>
                                      <p:tavLst>
                                        <p:tav tm="0">
                                          <p:val>
                                            <p:strVal val="#ppt_y-.2"/>
                                          </p:val>
                                        </p:tav>
                                        <p:tav tm="100000">
                                          <p:val>
                                            <p:strVal val="#ppt_y+.1"/>
                                          </p:val>
                                        </p:tav>
                                      </p:tavLst>
                                    </p:anim>
                                    <p:anim calcmode="lin" valueType="num">
                                      <p:cBhvr>
                                        <p:cTn id="98" dur="500" accel="50000" fill="hold">
                                          <p:stCondLst>
                                            <p:cond delay="500"/>
                                          </p:stCondLst>
                                        </p:cTn>
                                        <p:tgtEl>
                                          <p:spTgt spid="98449"/>
                                        </p:tgtEl>
                                        <p:attrNameLst>
                                          <p:attrName>ppt_y</p:attrName>
                                        </p:attrNameLst>
                                      </p:cBhvr>
                                      <p:tavLst>
                                        <p:tav tm="0">
                                          <p:val>
                                            <p:strVal val="#ppt_y+.1"/>
                                          </p:val>
                                        </p:tav>
                                        <p:tav tm="100000">
                                          <p:val>
                                            <p:strVal val="#ppt_y"/>
                                          </p:val>
                                        </p:tav>
                                      </p:tavLst>
                                    </p:anim>
                                    <p:animEffect transition="in" filter="fade">
                                      <p:cBhvr>
                                        <p:cTn id="99" dur="1000" decel="50000">
                                          <p:stCondLst>
                                            <p:cond delay="0"/>
                                          </p:stCondLst>
                                        </p:cTn>
                                        <p:tgtEl>
                                          <p:spTgt spid="98449"/>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50" presetClass="entr" presetSubtype="0" decel="100000" fill="hold" nodeType="clickEffect">
                                  <p:stCondLst>
                                    <p:cond delay="0"/>
                                  </p:stCondLst>
                                  <p:childTnLst>
                                    <p:set>
                                      <p:cBhvr>
                                        <p:cTn id="103" dur="1" fill="hold">
                                          <p:stCondLst>
                                            <p:cond delay="0"/>
                                          </p:stCondLst>
                                        </p:cTn>
                                        <p:tgtEl>
                                          <p:spTgt spid="98449"/>
                                        </p:tgtEl>
                                        <p:attrNameLst>
                                          <p:attrName>style.visibility</p:attrName>
                                        </p:attrNameLst>
                                      </p:cBhvr>
                                      <p:to>
                                        <p:strVal val="visible"/>
                                      </p:to>
                                    </p:set>
                                    <p:anim calcmode="lin" valueType="num">
                                      <p:cBhvr>
                                        <p:cTn id="104" dur="1000" fill="hold"/>
                                        <p:tgtEl>
                                          <p:spTgt spid="98449"/>
                                        </p:tgtEl>
                                        <p:attrNameLst>
                                          <p:attrName>ppt_w</p:attrName>
                                        </p:attrNameLst>
                                      </p:cBhvr>
                                      <p:tavLst>
                                        <p:tav tm="0">
                                          <p:val>
                                            <p:strVal val="#ppt_w+.3"/>
                                          </p:val>
                                        </p:tav>
                                        <p:tav tm="100000">
                                          <p:val>
                                            <p:strVal val="#ppt_w"/>
                                          </p:val>
                                        </p:tav>
                                      </p:tavLst>
                                    </p:anim>
                                    <p:anim calcmode="lin" valueType="num">
                                      <p:cBhvr>
                                        <p:cTn id="105" dur="1000" fill="hold"/>
                                        <p:tgtEl>
                                          <p:spTgt spid="98449"/>
                                        </p:tgtEl>
                                        <p:attrNameLst>
                                          <p:attrName>ppt_h</p:attrName>
                                        </p:attrNameLst>
                                      </p:cBhvr>
                                      <p:tavLst>
                                        <p:tav tm="0">
                                          <p:val>
                                            <p:strVal val="#ppt_h"/>
                                          </p:val>
                                        </p:tav>
                                        <p:tav tm="100000">
                                          <p:val>
                                            <p:strVal val="#ppt_h"/>
                                          </p:val>
                                        </p:tav>
                                      </p:tavLst>
                                    </p:anim>
                                    <p:animEffect transition="in" filter="fade">
                                      <p:cBhvr>
                                        <p:cTn id="106" dur="1000"/>
                                        <p:tgtEl>
                                          <p:spTgt spid="98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p:bldP spid="98307" grpId="0"/>
      <p:bldP spid="98308" grpId="0"/>
      <p:bldP spid="98309" grpId="0"/>
      <p:bldP spid="98310" grpId="0"/>
      <p:bldP spid="98311" grpId="0"/>
      <p:bldP spid="98312" grpId="0"/>
      <p:bldP spid="98313" grpId="0"/>
      <p:bldP spid="98314" grpId="0"/>
      <p:bldP spid="983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457200" y="6245225"/>
            <a:ext cx="2133600" cy="476250"/>
          </a:xfrm>
          <a:prstGeom prst="rect">
            <a:avLst/>
          </a:prstGeom>
        </p:spPr>
        <p:txBody>
          <a:bodyPr/>
          <a:lstStyle/>
          <a:p>
            <a:fld id="{C71F21C5-D9D7-46F4-9C97-7E57E6015DD7}" type="datetime1">
              <a:rPr lang="en-US" altLang="en-US"/>
              <a:pPr/>
              <a:t>5/15/2017</a:t>
            </a:fld>
            <a:endParaRPr lang="en-US" altLang="en-US"/>
          </a:p>
        </p:txBody>
      </p:sp>
      <p:sp>
        <p:nvSpPr>
          <p:cNvPr id="6" name="Slide Number Placeholder 5"/>
          <p:cNvSpPr>
            <a:spLocks noGrp="1"/>
          </p:cNvSpPr>
          <p:nvPr>
            <p:ph type="sldNum" sz="quarter" idx="4294967295"/>
          </p:nvPr>
        </p:nvSpPr>
        <p:spPr>
          <a:xfrm>
            <a:off x="6553200" y="6245225"/>
            <a:ext cx="2133600" cy="476250"/>
          </a:xfrm>
          <a:prstGeom prst="rect">
            <a:avLst/>
          </a:prstGeom>
        </p:spPr>
        <p:txBody>
          <a:bodyPr/>
          <a:lstStyle/>
          <a:p>
            <a:fld id="{D053017D-ECBD-49F2-9012-BC36BD7BC563}" type="slidenum">
              <a:rPr lang="en-US" altLang="en-US"/>
              <a:pPr/>
              <a:t>31</a:t>
            </a:fld>
            <a:endParaRPr lang="en-US" altLang="en-US"/>
          </a:p>
        </p:txBody>
      </p:sp>
      <p:sp>
        <p:nvSpPr>
          <p:cNvPr id="97282" name="Rectangle 2"/>
          <p:cNvSpPr>
            <a:spLocks noChangeArrowheads="1"/>
          </p:cNvSpPr>
          <p:nvPr/>
        </p:nvSpPr>
        <p:spPr bwMode="auto">
          <a:xfrm>
            <a:off x="144463" y="333375"/>
            <a:ext cx="7019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a:latin typeface="Verdana" panose="020B0604030504040204" pitchFamily="34" charset="0"/>
              </a:rPr>
              <a:t>Contoh berikut memperlihatkan hirarki dari ekspresi logical</a:t>
            </a:r>
          </a:p>
        </p:txBody>
      </p:sp>
      <p:sp>
        <p:nvSpPr>
          <p:cNvPr id="97283" name="Rectangle 3"/>
          <p:cNvSpPr>
            <a:spLocks noChangeArrowheads="1"/>
          </p:cNvSpPr>
          <p:nvPr/>
        </p:nvSpPr>
        <p:spPr bwMode="auto">
          <a:xfrm>
            <a:off x="323850" y="981075"/>
            <a:ext cx="8661400" cy="305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572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r>
              <a:rPr lang="id-ID" altLang="en-US">
                <a:latin typeface="Verdana" panose="020B0604030504040204" pitchFamily="34" charset="0"/>
              </a:rPr>
              <a:t>	</a:t>
            </a:r>
            <a:r>
              <a:rPr lang="en-US" altLang="en-US" sz="1600">
                <a:latin typeface="Verdana" panose="020B0604030504040204" pitchFamily="34" charset="0"/>
              </a:rPr>
              <a:t>LOGICAL stop, go, wait, a, b, c, d, e</a:t>
            </a:r>
          </a:p>
          <a:p>
            <a:pPr eaLnBrk="0" hangingPunct="0"/>
            <a:r>
              <a:rPr lang="en-US" altLang="en-US" sz="1600">
                <a:latin typeface="Verdana" panose="020B0604030504040204" pitchFamily="34" charset="0"/>
              </a:rPr>
              <a:t>c          </a:t>
            </a:r>
            <a:r>
              <a:rPr lang="id-ID" altLang="en-US" sz="1600">
                <a:latin typeface="Verdana" panose="020B0604030504040204" pitchFamily="34" charset="0"/>
              </a:rPr>
              <a:t> </a:t>
            </a:r>
            <a:r>
              <a:rPr lang="en-US" altLang="en-US" sz="1600">
                <a:latin typeface="Verdana" panose="020B0604030504040204" pitchFamily="34" charset="0"/>
              </a:rPr>
              <a:t>Kedua pernyataan berikut adalah sama:</a:t>
            </a:r>
          </a:p>
          <a:p>
            <a:pPr eaLnBrk="0" hangingPunct="0"/>
            <a:r>
              <a:rPr lang="en-US" altLang="en-US" sz="1600">
                <a:latin typeface="Verdana" panose="020B0604030504040204" pitchFamily="34" charset="0"/>
              </a:rPr>
              <a:t>	</a:t>
            </a:r>
            <a:r>
              <a:rPr lang="id-ID" altLang="en-US" sz="1600">
                <a:latin typeface="Verdana" panose="020B0604030504040204" pitchFamily="34" charset="0"/>
              </a:rPr>
              <a:t>	</a:t>
            </a:r>
            <a:r>
              <a:rPr lang="en-US" altLang="en-US" sz="1600">
                <a:latin typeface="Verdana" panose="020B0604030504040204" pitchFamily="34" charset="0"/>
              </a:rPr>
              <a:t>stop = a  </a:t>
            </a:r>
            <a:r>
              <a:rPr lang="en-US" altLang="en-US" sz="1600" b="1">
                <a:latin typeface="Verdana" panose="020B0604030504040204" pitchFamily="34" charset="0"/>
              </a:rPr>
              <a:t>.AND.</a:t>
            </a:r>
            <a:r>
              <a:rPr lang="en-US" altLang="en-US" sz="1600">
                <a:latin typeface="Verdana" panose="020B0604030504040204" pitchFamily="34" charset="0"/>
              </a:rPr>
              <a:t>  b  </a:t>
            </a:r>
            <a:r>
              <a:rPr lang="en-US" altLang="en-US" sz="1600" b="1">
                <a:latin typeface="Verdana" panose="020B0604030504040204" pitchFamily="34" charset="0"/>
              </a:rPr>
              <a:t>.AND.</a:t>
            </a:r>
            <a:r>
              <a:rPr lang="en-US" altLang="en-US" sz="1600">
                <a:latin typeface="Verdana" panose="020B0604030504040204" pitchFamily="34" charset="0"/>
              </a:rPr>
              <a:t>  c</a:t>
            </a:r>
          </a:p>
          <a:p>
            <a:pPr eaLnBrk="0" hangingPunct="0"/>
            <a:r>
              <a:rPr lang="id-ID" altLang="en-US" sz="1600">
                <a:latin typeface="Verdana" panose="020B0604030504040204" pitchFamily="34" charset="0"/>
              </a:rPr>
              <a:t>		</a:t>
            </a:r>
            <a:r>
              <a:rPr lang="en-US" altLang="en-US" sz="1600">
                <a:latin typeface="Verdana" panose="020B0604030504040204" pitchFamily="34" charset="0"/>
              </a:rPr>
              <a:t>stop = (a  </a:t>
            </a:r>
            <a:r>
              <a:rPr lang="en-US" altLang="en-US" sz="1600" b="1">
                <a:latin typeface="Verdana" panose="020B0604030504040204" pitchFamily="34" charset="0"/>
              </a:rPr>
              <a:t>.AND.</a:t>
            </a:r>
            <a:r>
              <a:rPr lang="en-US" altLang="en-US" sz="1600">
                <a:latin typeface="Verdana" panose="020B0604030504040204" pitchFamily="34" charset="0"/>
              </a:rPr>
              <a:t>  b)  </a:t>
            </a:r>
            <a:r>
              <a:rPr lang="en-US" altLang="en-US" sz="1600" b="1">
                <a:latin typeface="Verdana" panose="020B0604030504040204" pitchFamily="34" charset="0"/>
              </a:rPr>
              <a:t>.AND.</a:t>
            </a:r>
            <a:r>
              <a:rPr lang="en-US" altLang="en-US" sz="1600">
                <a:latin typeface="Verdana" panose="020B0604030504040204" pitchFamily="34" charset="0"/>
              </a:rPr>
              <a:t>  c</a:t>
            </a:r>
          </a:p>
          <a:p>
            <a:pPr eaLnBrk="0" hangingPunct="0"/>
            <a:endParaRPr lang="id-ID" altLang="en-US" sz="1600">
              <a:latin typeface="Verdana" panose="020B0604030504040204" pitchFamily="34" charset="0"/>
            </a:endParaRPr>
          </a:p>
          <a:p>
            <a:pPr eaLnBrk="0" hangingPunct="0"/>
            <a:r>
              <a:rPr lang="en-US" altLang="en-US" sz="1600">
                <a:latin typeface="Verdana" panose="020B0604030504040204" pitchFamily="34" charset="0"/>
              </a:rPr>
              <a:t>c          </a:t>
            </a:r>
            <a:r>
              <a:rPr lang="id-ID" altLang="en-US" sz="1600">
                <a:latin typeface="Verdana" panose="020B0604030504040204" pitchFamily="34" charset="0"/>
              </a:rPr>
              <a:t> </a:t>
            </a:r>
            <a:r>
              <a:rPr lang="en-US" altLang="en-US" sz="1600">
                <a:latin typeface="Verdana" panose="020B0604030504040204" pitchFamily="34" charset="0"/>
              </a:rPr>
              <a:t>Kedua pernyataan berikut adalah sama:</a:t>
            </a:r>
          </a:p>
          <a:p>
            <a:pPr eaLnBrk="0" hangingPunct="0"/>
            <a:r>
              <a:rPr lang="id-ID" altLang="en-US" sz="1600">
                <a:latin typeface="Verdana" panose="020B0604030504040204" pitchFamily="34" charset="0"/>
              </a:rPr>
              <a:t>	</a:t>
            </a:r>
            <a:r>
              <a:rPr lang="en-US" altLang="en-US" sz="1600">
                <a:latin typeface="Verdana" panose="020B0604030504040204" pitchFamily="34" charset="0"/>
              </a:rPr>
              <a:t>	go =  </a:t>
            </a:r>
            <a:r>
              <a:rPr lang="en-US" altLang="en-US" sz="1600" b="1">
                <a:latin typeface="Verdana" panose="020B0604030504040204" pitchFamily="34" charset="0"/>
              </a:rPr>
              <a:t>.NOT.</a:t>
            </a:r>
            <a:r>
              <a:rPr lang="en-US" altLang="en-US" sz="1600">
                <a:latin typeface="Verdana" panose="020B0604030504040204" pitchFamily="34" charset="0"/>
              </a:rPr>
              <a:t>  b  </a:t>
            </a:r>
            <a:r>
              <a:rPr lang="en-US" altLang="en-US" sz="1600" b="1">
                <a:latin typeface="Verdana" panose="020B0604030504040204" pitchFamily="34" charset="0"/>
              </a:rPr>
              <a:t>.OR.</a:t>
            </a:r>
            <a:r>
              <a:rPr lang="en-US" altLang="en-US" sz="1600">
                <a:latin typeface="Verdana" panose="020B0604030504040204" pitchFamily="34" charset="0"/>
              </a:rPr>
              <a:t>  b   </a:t>
            </a:r>
            <a:r>
              <a:rPr lang="en-US" altLang="en-US" sz="1600" b="1">
                <a:latin typeface="Verdana" panose="020B0604030504040204" pitchFamily="34" charset="0"/>
              </a:rPr>
              <a:t>.AND.</a:t>
            </a:r>
            <a:r>
              <a:rPr lang="en-US" altLang="en-US" sz="1600">
                <a:latin typeface="Verdana" panose="020B0604030504040204" pitchFamily="34" charset="0"/>
              </a:rPr>
              <a:t>  c</a:t>
            </a:r>
          </a:p>
          <a:p>
            <a:pPr eaLnBrk="0" hangingPunct="0"/>
            <a:r>
              <a:rPr lang="en-US" altLang="en-US" sz="1600">
                <a:latin typeface="Verdana" panose="020B0604030504040204" pitchFamily="34" charset="0"/>
              </a:rPr>
              <a:t>	</a:t>
            </a:r>
            <a:r>
              <a:rPr lang="id-ID" altLang="en-US" sz="1600">
                <a:latin typeface="Verdana" panose="020B0604030504040204" pitchFamily="34" charset="0"/>
              </a:rPr>
              <a:t>	</a:t>
            </a:r>
            <a:r>
              <a:rPr lang="en-US" altLang="en-US" sz="1600">
                <a:latin typeface="Verdana" panose="020B0604030504040204" pitchFamily="34" charset="0"/>
              </a:rPr>
              <a:t>go =  (</a:t>
            </a:r>
            <a:r>
              <a:rPr lang="en-US" altLang="en-US" sz="1600" b="1">
                <a:latin typeface="Verdana" panose="020B0604030504040204" pitchFamily="34" charset="0"/>
              </a:rPr>
              <a:t>.NOT.</a:t>
            </a:r>
            <a:r>
              <a:rPr lang="en-US" altLang="en-US" sz="1600">
                <a:latin typeface="Verdana" panose="020B0604030504040204" pitchFamily="34" charset="0"/>
              </a:rPr>
              <a:t>  b)  </a:t>
            </a:r>
            <a:r>
              <a:rPr lang="en-US" altLang="en-US" sz="1600" b="1">
                <a:latin typeface="Verdana" panose="020B0604030504040204" pitchFamily="34" charset="0"/>
              </a:rPr>
              <a:t>.OR.</a:t>
            </a:r>
            <a:r>
              <a:rPr lang="en-US" altLang="en-US" sz="1600">
                <a:latin typeface="Verdana" panose="020B0604030504040204" pitchFamily="34" charset="0"/>
              </a:rPr>
              <a:t>  (b   </a:t>
            </a:r>
            <a:r>
              <a:rPr lang="en-US" altLang="en-US" sz="1600" b="1">
                <a:latin typeface="Verdana" panose="020B0604030504040204" pitchFamily="34" charset="0"/>
              </a:rPr>
              <a:t>.AND.</a:t>
            </a:r>
            <a:r>
              <a:rPr lang="en-US" altLang="en-US" sz="1600">
                <a:latin typeface="Verdana" panose="020B0604030504040204" pitchFamily="34" charset="0"/>
              </a:rPr>
              <a:t>  c)</a:t>
            </a:r>
          </a:p>
          <a:p>
            <a:pPr eaLnBrk="0" hangingPunct="0"/>
            <a:endParaRPr lang="id-ID" altLang="en-US" sz="1600">
              <a:latin typeface="Verdana" panose="020B0604030504040204" pitchFamily="34" charset="0"/>
            </a:endParaRPr>
          </a:p>
          <a:p>
            <a:pPr eaLnBrk="0" hangingPunct="0"/>
            <a:r>
              <a:rPr lang="en-US" altLang="en-US" sz="1600">
                <a:latin typeface="Verdana" panose="020B0604030504040204" pitchFamily="34" charset="0"/>
              </a:rPr>
              <a:t>c          </a:t>
            </a:r>
            <a:r>
              <a:rPr lang="id-ID" altLang="en-US" sz="1600">
                <a:latin typeface="Verdana" panose="020B0604030504040204" pitchFamily="34" charset="0"/>
              </a:rPr>
              <a:t> </a:t>
            </a:r>
            <a:r>
              <a:rPr lang="en-US" altLang="en-US" sz="1600">
                <a:latin typeface="Verdana" panose="020B0604030504040204" pitchFamily="34" charset="0"/>
              </a:rPr>
              <a:t>Kedua pernyataan berikut adalah sama:</a:t>
            </a:r>
          </a:p>
          <a:p>
            <a:pPr eaLnBrk="0" hangingPunct="0"/>
            <a:r>
              <a:rPr lang="id-ID" altLang="en-US" sz="1600">
                <a:latin typeface="Verdana" panose="020B0604030504040204" pitchFamily="34" charset="0"/>
              </a:rPr>
              <a:t>	</a:t>
            </a:r>
            <a:r>
              <a:rPr lang="en-US" altLang="en-US" sz="1600">
                <a:latin typeface="Verdana" panose="020B0604030504040204" pitchFamily="34" charset="0"/>
              </a:rPr>
              <a:t>	wait = </a:t>
            </a:r>
            <a:r>
              <a:rPr lang="en-US" altLang="en-US" sz="1600" b="1">
                <a:latin typeface="Verdana" panose="020B0604030504040204" pitchFamily="34" charset="0"/>
              </a:rPr>
              <a:t>.NOT.</a:t>
            </a:r>
            <a:r>
              <a:rPr lang="en-US" altLang="en-US" sz="1600">
                <a:latin typeface="Verdana" panose="020B0604030504040204" pitchFamily="34" charset="0"/>
              </a:rPr>
              <a:t>  a  </a:t>
            </a:r>
            <a:r>
              <a:rPr lang="en-US" altLang="en-US" sz="1600" b="1">
                <a:latin typeface="Verdana" panose="020B0604030504040204" pitchFamily="34" charset="0"/>
              </a:rPr>
              <a:t>.EQV.</a:t>
            </a:r>
            <a:r>
              <a:rPr lang="en-US" altLang="en-US" sz="1600">
                <a:latin typeface="Verdana" panose="020B0604030504040204" pitchFamily="34" charset="0"/>
              </a:rPr>
              <a:t>  b   </a:t>
            </a:r>
            <a:r>
              <a:rPr lang="en-US" altLang="en-US" sz="1600" b="1">
                <a:latin typeface="Verdana" panose="020B0604030504040204" pitchFamily="34" charset="0"/>
              </a:rPr>
              <a:t>.OR.</a:t>
            </a:r>
            <a:r>
              <a:rPr lang="en-US" altLang="en-US" sz="1600">
                <a:latin typeface="Verdana" panose="020B0604030504040204" pitchFamily="34" charset="0"/>
              </a:rPr>
              <a:t>  c  </a:t>
            </a:r>
            <a:r>
              <a:rPr lang="en-US" altLang="en-US" sz="1600" b="1">
                <a:latin typeface="Verdana" panose="020B0604030504040204" pitchFamily="34" charset="0"/>
              </a:rPr>
              <a:t>.NEQV.</a:t>
            </a:r>
            <a:r>
              <a:rPr lang="en-US" altLang="en-US" sz="1600">
                <a:latin typeface="Verdana" panose="020B0604030504040204" pitchFamily="34" charset="0"/>
              </a:rPr>
              <a:t>  d     </a:t>
            </a:r>
            <a:r>
              <a:rPr lang="en-US" altLang="en-US" sz="1600" b="1">
                <a:latin typeface="Verdana" panose="020B0604030504040204" pitchFamily="34" charset="0"/>
              </a:rPr>
              <a:t>.AND.</a:t>
            </a:r>
            <a:r>
              <a:rPr lang="en-US" altLang="en-US" sz="1600">
                <a:latin typeface="Verdana" panose="020B0604030504040204" pitchFamily="34" charset="0"/>
              </a:rPr>
              <a:t>  e</a:t>
            </a:r>
          </a:p>
          <a:p>
            <a:pPr eaLnBrk="0" hangingPunct="0"/>
            <a:r>
              <a:rPr lang="en-US" altLang="en-US" sz="1600">
                <a:latin typeface="Verdana" panose="020B0604030504040204" pitchFamily="34" charset="0"/>
              </a:rPr>
              <a:t>	</a:t>
            </a:r>
            <a:r>
              <a:rPr lang="id-ID" altLang="en-US" sz="1600">
                <a:latin typeface="Verdana" panose="020B0604030504040204" pitchFamily="34" charset="0"/>
              </a:rPr>
              <a:t>	</a:t>
            </a:r>
            <a:r>
              <a:rPr lang="en-US" altLang="en-US" sz="1600">
                <a:latin typeface="Verdana" panose="020B0604030504040204" pitchFamily="34" charset="0"/>
              </a:rPr>
              <a:t>wait = ((</a:t>
            </a:r>
            <a:r>
              <a:rPr lang="en-US" altLang="en-US" sz="1600" b="1">
                <a:latin typeface="Verdana" panose="020B0604030504040204" pitchFamily="34" charset="0"/>
              </a:rPr>
              <a:t>.NOT.</a:t>
            </a:r>
            <a:r>
              <a:rPr lang="en-US" altLang="en-US" sz="1600">
                <a:latin typeface="Verdana" panose="020B0604030504040204" pitchFamily="34" charset="0"/>
              </a:rPr>
              <a:t>  a)  </a:t>
            </a:r>
            <a:r>
              <a:rPr lang="en-US" altLang="en-US" sz="1600" b="1">
                <a:latin typeface="Verdana" panose="020B0604030504040204" pitchFamily="34" charset="0"/>
              </a:rPr>
              <a:t>.EQV.</a:t>
            </a:r>
            <a:r>
              <a:rPr lang="en-US" altLang="en-US" sz="1600">
                <a:latin typeface="Verdana" panose="020B0604030504040204" pitchFamily="34" charset="0"/>
              </a:rPr>
              <a:t>  (b   </a:t>
            </a:r>
            <a:r>
              <a:rPr lang="en-US" altLang="en-US" sz="1600" b="1">
                <a:latin typeface="Verdana" panose="020B0604030504040204" pitchFamily="34" charset="0"/>
              </a:rPr>
              <a:t>.OR.</a:t>
            </a:r>
            <a:r>
              <a:rPr lang="en-US" altLang="en-US" sz="1600">
                <a:latin typeface="Verdana" panose="020B0604030504040204" pitchFamily="34" charset="0"/>
              </a:rPr>
              <a:t>  c))  </a:t>
            </a:r>
            <a:r>
              <a:rPr lang="en-US" altLang="en-US" sz="1600" b="1">
                <a:latin typeface="Verdana" panose="020B0604030504040204" pitchFamily="34" charset="0"/>
              </a:rPr>
              <a:t>.NEQV.</a:t>
            </a:r>
            <a:r>
              <a:rPr lang="en-US" altLang="en-US" sz="1600">
                <a:latin typeface="Verdana" panose="020B0604030504040204" pitchFamily="34" charset="0"/>
              </a:rPr>
              <a:t>  (d   </a:t>
            </a:r>
            <a:r>
              <a:rPr lang="en-US" altLang="en-US" sz="1600" b="1">
                <a:latin typeface="Verdana" panose="020B0604030504040204" pitchFamily="34" charset="0"/>
              </a:rPr>
              <a:t>.AND.</a:t>
            </a:r>
            <a:r>
              <a:rPr lang="en-US" altLang="en-US" sz="1600">
                <a:latin typeface="Verdana" panose="020B0604030504040204" pitchFamily="34" charset="0"/>
              </a:rPr>
              <a:t>  e)</a:t>
            </a:r>
          </a:p>
        </p:txBody>
      </p:sp>
    </p:spTree>
    <p:extLst>
      <p:ext uri="{BB962C8B-B14F-4D97-AF65-F5344CB8AC3E}">
        <p14:creationId xmlns:p14="http://schemas.microsoft.com/office/powerpoint/2010/main" val="1061028677"/>
      </p:ext>
    </p:extLst>
  </p:cSld>
  <p:clrMapOvr>
    <a:masterClrMapping/>
  </p:clrMapOvr>
  <p:transition spd="slow">
    <p:wheel spokes="8"/>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97282"/>
                                        </p:tgtEl>
                                        <p:attrNameLst>
                                          <p:attrName>style.visibility</p:attrName>
                                        </p:attrNameLst>
                                      </p:cBhvr>
                                      <p:to>
                                        <p:strVal val="visible"/>
                                      </p:to>
                                    </p:set>
                                    <p:anim calcmode="lin" valueType="num">
                                      <p:cBhvr>
                                        <p:cTn id="7" dur="500" fill="hold"/>
                                        <p:tgtEl>
                                          <p:spTgt spid="9728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7282"/>
                                        </p:tgtEl>
                                        <p:attrNameLst>
                                          <p:attrName>ppt_y</p:attrName>
                                        </p:attrNameLst>
                                      </p:cBhvr>
                                      <p:tavLst>
                                        <p:tav tm="0">
                                          <p:val>
                                            <p:strVal val="#ppt_y"/>
                                          </p:val>
                                        </p:tav>
                                        <p:tav tm="100000">
                                          <p:val>
                                            <p:strVal val="#ppt_y"/>
                                          </p:val>
                                        </p:tav>
                                      </p:tavLst>
                                    </p:anim>
                                    <p:anim calcmode="lin" valueType="num">
                                      <p:cBhvr>
                                        <p:cTn id="9" dur="500" fill="hold"/>
                                        <p:tgtEl>
                                          <p:spTgt spid="9728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728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728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97283"/>
                                        </p:tgtEl>
                                        <p:attrNameLst>
                                          <p:attrName>style.visibility</p:attrName>
                                        </p:attrNameLst>
                                      </p:cBhvr>
                                      <p:to>
                                        <p:strVal val="visible"/>
                                      </p:to>
                                    </p:set>
                                    <p:anim calcmode="lin" valueType="num">
                                      <p:cBhvr>
                                        <p:cTn id="16" dur="500" fill="hold"/>
                                        <p:tgtEl>
                                          <p:spTgt spid="9728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97283"/>
                                        </p:tgtEl>
                                        <p:attrNameLst>
                                          <p:attrName>ppt_y</p:attrName>
                                        </p:attrNameLst>
                                      </p:cBhvr>
                                      <p:tavLst>
                                        <p:tav tm="0">
                                          <p:val>
                                            <p:strVal val="#ppt_y"/>
                                          </p:val>
                                        </p:tav>
                                        <p:tav tm="100000">
                                          <p:val>
                                            <p:strVal val="#ppt_y"/>
                                          </p:val>
                                        </p:tav>
                                      </p:tavLst>
                                    </p:anim>
                                    <p:anim calcmode="lin" valueType="num">
                                      <p:cBhvr>
                                        <p:cTn id="18" dur="500" fill="hold"/>
                                        <p:tgtEl>
                                          <p:spTgt spid="9728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9728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97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p:bldP spid="9728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4294967295"/>
          </p:nvPr>
        </p:nvSpPr>
        <p:spPr>
          <a:xfrm>
            <a:off x="457200" y="6245225"/>
            <a:ext cx="2133600" cy="476250"/>
          </a:xfrm>
          <a:prstGeom prst="rect">
            <a:avLst/>
          </a:prstGeom>
        </p:spPr>
        <p:txBody>
          <a:bodyPr/>
          <a:lstStyle/>
          <a:p>
            <a:fld id="{4A96587E-2A9B-42C6-902E-27818E3BF0D5}" type="datetime1">
              <a:rPr lang="en-US" altLang="en-US"/>
              <a:pPr/>
              <a:t>5/15/2017</a:t>
            </a:fld>
            <a:endParaRPr lang="en-US" altLang="en-US"/>
          </a:p>
        </p:txBody>
      </p:sp>
      <p:sp>
        <p:nvSpPr>
          <p:cNvPr id="12" name="Slide Number Placeholder 5"/>
          <p:cNvSpPr>
            <a:spLocks noGrp="1"/>
          </p:cNvSpPr>
          <p:nvPr>
            <p:ph type="sldNum" sz="quarter" idx="4294967295"/>
          </p:nvPr>
        </p:nvSpPr>
        <p:spPr>
          <a:xfrm>
            <a:off x="6553200" y="6245225"/>
            <a:ext cx="2133600" cy="476250"/>
          </a:xfrm>
          <a:prstGeom prst="rect">
            <a:avLst/>
          </a:prstGeom>
        </p:spPr>
        <p:txBody>
          <a:bodyPr/>
          <a:lstStyle/>
          <a:p>
            <a:fld id="{047848D2-6845-496A-AB48-F64D2E554B39}" type="slidenum">
              <a:rPr lang="en-US" altLang="en-US"/>
              <a:pPr/>
              <a:t>32</a:t>
            </a:fld>
            <a:endParaRPr lang="en-US" altLang="en-US"/>
          </a:p>
        </p:txBody>
      </p:sp>
      <p:sp>
        <p:nvSpPr>
          <p:cNvPr id="96258" name="Rectangle 2"/>
          <p:cNvSpPr>
            <a:spLocks noChangeArrowheads="1"/>
          </p:cNvSpPr>
          <p:nvPr/>
        </p:nvSpPr>
        <p:spPr bwMode="auto">
          <a:xfrm>
            <a:off x="115888" y="404813"/>
            <a:ext cx="29432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b="1">
                <a:latin typeface="Verdana" panose="020B0604030504040204" pitchFamily="34" charset="0"/>
              </a:rPr>
              <a:t>1. 7.5. Ekspresi Array</a:t>
            </a:r>
          </a:p>
        </p:txBody>
      </p:sp>
      <p:sp>
        <p:nvSpPr>
          <p:cNvPr id="96259" name="Rectangle 3"/>
          <p:cNvSpPr>
            <a:spLocks noChangeArrowheads="1"/>
          </p:cNvSpPr>
          <p:nvPr/>
        </p:nvSpPr>
        <p:spPr bwMode="auto">
          <a:xfrm>
            <a:off x="107950" y="2630488"/>
            <a:ext cx="39735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b="1">
                <a:latin typeface="Verdana" panose="020B0604030504040204" pitchFamily="34" charset="0"/>
              </a:rPr>
              <a:t>1. 7.6. Hirarki Antar Operator</a:t>
            </a:r>
          </a:p>
        </p:txBody>
      </p:sp>
      <p:sp>
        <p:nvSpPr>
          <p:cNvPr id="96260" name="Rectangle 4"/>
          <p:cNvSpPr>
            <a:spLocks noChangeArrowheads="1"/>
          </p:cNvSpPr>
          <p:nvPr/>
        </p:nvSpPr>
        <p:spPr bwMode="auto">
          <a:xfrm>
            <a:off x="1125538" y="981075"/>
            <a:ext cx="76231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en-US" sz="1400">
                <a:latin typeface="Verdana" panose="020B0604030504040204" pitchFamily="34" charset="0"/>
              </a:rPr>
              <a:t>Microsof FORTRAN memungkinkan operasi array penuh. Bilamana dua atau lebih array muncul dalam sebuah pernyataan assigment, maka semuanya harus ‘conform’ , oleh karenanya array tersebut harus memiliki dimensi yang sama, dan dimensi yang berhubungan harus memiliki ukuran yang sama.  </a:t>
            </a:r>
          </a:p>
        </p:txBody>
      </p:sp>
      <p:sp>
        <p:nvSpPr>
          <p:cNvPr id="96261" name="Rectangle 5"/>
          <p:cNvSpPr>
            <a:spLocks noChangeArrowheads="1"/>
          </p:cNvSpPr>
          <p:nvPr/>
        </p:nvSpPr>
        <p:spPr bwMode="auto">
          <a:xfrm>
            <a:off x="1122363" y="3068638"/>
            <a:ext cx="690562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en-US" sz="1400">
                <a:latin typeface="Verdana" panose="020B0604030504040204" pitchFamily="34" charset="0"/>
              </a:rPr>
              <a:t>Apabila Operator arithmetic, character, relational, dan logical muncul secara bersamaan dalam sebuah ekspresi, maka hirarki operator adalah sebagai berikut:</a:t>
            </a:r>
          </a:p>
        </p:txBody>
      </p:sp>
      <p:sp>
        <p:nvSpPr>
          <p:cNvPr id="96262" name="Rectangle 6"/>
          <p:cNvSpPr>
            <a:spLocks noChangeArrowheads="1"/>
          </p:cNvSpPr>
          <p:nvPr/>
        </p:nvSpPr>
        <p:spPr bwMode="auto">
          <a:xfrm>
            <a:off x="1547813" y="3933825"/>
            <a:ext cx="515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228600" algn="l"/>
              </a:tabLst>
              <a:defRPr>
                <a:solidFill>
                  <a:schemeClr val="tx1"/>
                </a:solidFill>
                <a:latin typeface="Arial" panose="020B0604020202020204" pitchFamily="34" charset="0"/>
              </a:defRPr>
            </a:lvl1pPr>
            <a:lvl2pPr>
              <a:tabLst>
                <a:tab pos="228600" algn="l"/>
              </a:tabLst>
              <a:defRPr>
                <a:solidFill>
                  <a:schemeClr val="tx1"/>
                </a:solidFill>
                <a:latin typeface="Arial" panose="020B0604020202020204" pitchFamily="34" charset="0"/>
              </a:defRPr>
            </a:lvl2pPr>
            <a:lvl3pPr>
              <a:tabLst>
                <a:tab pos="228600" algn="l"/>
              </a:tabLst>
              <a:defRPr>
                <a:solidFill>
                  <a:schemeClr val="tx1"/>
                </a:solidFill>
                <a:latin typeface="Arial" panose="020B0604020202020204" pitchFamily="34" charset="0"/>
              </a:defRPr>
            </a:lvl3pPr>
            <a:lvl4pPr>
              <a:tabLst>
                <a:tab pos="228600" algn="l"/>
              </a:tabLst>
              <a:defRPr>
                <a:solidFill>
                  <a:schemeClr val="tx1"/>
                </a:solidFill>
                <a:latin typeface="Arial" panose="020B0604020202020204" pitchFamily="34" charset="0"/>
              </a:defRPr>
            </a:lvl4pPr>
            <a:lvl5pPr>
              <a:tabLst>
                <a:tab pos="228600" algn="l"/>
              </a:tabLst>
              <a:defRPr>
                <a:solidFill>
                  <a:schemeClr val="tx1"/>
                </a:solidFill>
                <a:latin typeface="Arial" panose="020B0604020202020204" pitchFamily="34" charset="0"/>
              </a:defRPr>
            </a:lvl5pPr>
            <a:lvl6pPr fontAlgn="base">
              <a:spcBef>
                <a:spcPct val="0"/>
              </a:spcBef>
              <a:spcAft>
                <a:spcPct val="0"/>
              </a:spcAft>
              <a:tabLst>
                <a:tab pos="228600" algn="l"/>
              </a:tabLst>
              <a:defRPr>
                <a:solidFill>
                  <a:schemeClr val="tx1"/>
                </a:solidFill>
                <a:latin typeface="Arial" panose="020B0604020202020204" pitchFamily="34" charset="0"/>
              </a:defRPr>
            </a:lvl6pPr>
            <a:lvl7pPr fontAlgn="base">
              <a:spcBef>
                <a:spcPct val="0"/>
              </a:spcBef>
              <a:spcAft>
                <a:spcPct val="0"/>
              </a:spcAft>
              <a:tabLst>
                <a:tab pos="228600" algn="l"/>
              </a:tabLst>
              <a:defRPr>
                <a:solidFill>
                  <a:schemeClr val="tx1"/>
                </a:solidFill>
                <a:latin typeface="Arial" panose="020B0604020202020204" pitchFamily="34" charset="0"/>
              </a:defRPr>
            </a:lvl7pPr>
            <a:lvl8pPr fontAlgn="base">
              <a:spcBef>
                <a:spcPct val="0"/>
              </a:spcBef>
              <a:spcAft>
                <a:spcPct val="0"/>
              </a:spcAft>
              <a:tabLst>
                <a:tab pos="228600" algn="l"/>
              </a:tabLst>
              <a:defRPr>
                <a:solidFill>
                  <a:schemeClr val="tx1"/>
                </a:solidFill>
                <a:latin typeface="Arial" panose="020B0604020202020204" pitchFamily="34" charset="0"/>
              </a:defRPr>
            </a:lvl8pPr>
            <a:lvl9pPr fontAlgn="base">
              <a:spcBef>
                <a:spcPct val="0"/>
              </a:spcBef>
              <a:spcAft>
                <a:spcPct val="0"/>
              </a:spcAft>
              <a:tabLst>
                <a:tab pos="228600" algn="l"/>
              </a:tabLst>
              <a:defRPr>
                <a:solidFill>
                  <a:schemeClr val="tx1"/>
                </a:solidFill>
                <a:latin typeface="Arial" panose="020B0604020202020204" pitchFamily="34" charset="0"/>
              </a:defRPr>
            </a:lvl9pPr>
          </a:lstStyle>
          <a:p>
            <a:pPr algn="just">
              <a:buFontTx/>
              <a:buAutoNum type="arabicPeriod"/>
            </a:pPr>
            <a:r>
              <a:rPr lang="en-US" altLang="en-US">
                <a:latin typeface="Verdana" panose="020B0604030504040204" pitchFamily="34" charset="0"/>
              </a:rPr>
              <a:t>Arithmetic yang memiliki hirarki tertinggi</a:t>
            </a:r>
          </a:p>
        </p:txBody>
      </p:sp>
      <p:sp>
        <p:nvSpPr>
          <p:cNvPr id="96263" name="Rectangle 7"/>
          <p:cNvSpPr>
            <a:spLocks noChangeArrowheads="1"/>
          </p:cNvSpPr>
          <p:nvPr/>
        </p:nvSpPr>
        <p:spPr bwMode="auto">
          <a:xfrm>
            <a:off x="1484313" y="4365625"/>
            <a:ext cx="6472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228600" algn="l"/>
              </a:tabLst>
              <a:defRPr>
                <a:solidFill>
                  <a:schemeClr val="tx1"/>
                </a:solidFill>
                <a:latin typeface="Arial" panose="020B0604020202020204" pitchFamily="34" charset="0"/>
              </a:defRPr>
            </a:lvl1pPr>
            <a:lvl2pPr>
              <a:tabLst>
                <a:tab pos="228600" algn="l"/>
              </a:tabLst>
              <a:defRPr>
                <a:solidFill>
                  <a:schemeClr val="tx1"/>
                </a:solidFill>
                <a:latin typeface="Arial" panose="020B0604020202020204" pitchFamily="34" charset="0"/>
              </a:defRPr>
            </a:lvl2pPr>
            <a:lvl3pPr>
              <a:tabLst>
                <a:tab pos="228600" algn="l"/>
              </a:tabLst>
              <a:defRPr>
                <a:solidFill>
                  <a:schemeClr val="tx1"/>
                </a:solidFill>
                <a:latin typeface="Arial" panose="020B0604020202020204" pitchFamily="34" charset="0"/>
              </a:defRPr>
            </a:lvl3pPr>
            <a:lvl4pPr>
              <a:tabLst>
                <a:tab pos="228600" algn="l"/>
              </a:tabLst>
              <a:defRPr>
                <a:solidFill>
                  <a:schemeClr val="tx1"/>
                </a:solidFill>
                <a:latin typeface="Arial" panose="020B0604020202020204" pitchFamily="34" charset="0"/>
              </a:defRPr>
            </a:lvl4pPr>
            <a:lvl5pPr>
              <a:tabLst>
                <a:tab pos="228600" algn="l"/>
              </a:tabLst>
              <a:defRPr>
                <a:solidFill>
                  <a:schemeClr val="tx1"/>
                </a:solidFill>
                <a:latin typeface="Arial" panose="020B0604020202020204" pitchFamily="34" charset="0"/>
              </a:defRPr>
            </a:lvl5pPr>
            <a:lvl6pPr fontAlgn="base">
              <a:spcBef>
                <a:spcPct val="0"/>
              </a:spcBef>
              <a:spcAft>
                <a:spcPct val="0"/>
              </a:spcAft>
              <a:tabLst>
                <a:tab pos="228600" algn="l"/>
              </a:tabLst>
              <a:defRPr>
                <a:solidFill>
                  <a:schemeClr val="tx1"/>
                </a:solidFill>
                <a:latin typeface="Arial" panose="020B0604020202020204" pitchFamily="34" charset="0"/>
              </a:defRPr>
            </a:lvl6pPr>
            <a:lvl7pPr fontAlgn="base">
              <a:spcBef>
                <a:spcPct val="0"/>
              </a:spcBef>
              <a:spcAft>
                <a:spcPct val="0"/>
              </a:spcAft>
              <a:tabLst>
                <a:tab pos="228600" algn="l"/>
              </a:tabLst>
              <a:defRPr>
                <a:solidFill>
                  <a:schemeClr val="tx1"/>
                </a:solidFill>
                <a:latin typeface="Arial" panose="020B0604020202020204" pitchFamily="34" charset="0"/>
              </a:defRPr>
            </a:lvl7pPr>
            <a:lvl8pPr fontAlgn="base">
              <a:spcBef>
                <a:spcPct val="0"/>
              </a:spcBef>
              <a:spcAft>
                <a:spcPct val="0"/>
              </a:spcAft>
              <a:tabLst>
                <a:tab pos="228600" algn="l"/>
              </a:tabLst>
              <a:defRPr>
                <a:solidFill>
                  <a:schemeClr val="tx1"/>
                </a:solidFill>
                <a:latin typeface="Arial" panose="020B0604020202020204" pitchFamily="34" charset="0"/>
              </a:defRPr>
            </a:lvl8pPr>
            <a:lvl9pPr fontAlgn="base">
              <a:spcBef>
                <a:spcPct val="0"/>
              </a:spcBef>
              <a:spcAft>
                <a:spcPct val="0"/>
              </a:spcAft>
              <a:tabLst>
                <a:tab pos="228600" algn="l"/>
              </a:tabLst>
              <a:defRPr>
                <a:solidFill>
                  <a:schemeClr val="tx1"/>
                </a:solidFill>
                <a:latin typeface="Arial" panose="020B0604020202020204" pitchFamily="34" charset="0"/>
              </a:defRPr>
            </a:lvl9pPr>
          </a:lstStyle>
          <a:p>
            <a:pPr algn="just"/>
            <a:r>
              <a:rPr lang="id-ID" altLang="en-US">
                <a:latin typeface="Verdana" panose="020B0604030504040204" pitchFamily="34" charset="0"/>
              </a:rPr>
              <a:t>2.</a:t>
            </a:r>
            <a:r>
              <a:rPr lang="en-US" altLang="en-US">
                <a:latin typeface="Verdana" panose="020B0604030504040204" pitchFamily="34" charset="0"/>
              </a:rPr>
              <a:t>Operator character yang akan dievaluasi berikutnya.</a:t>
            </a:r>
          </a:p>
        </p:txBody>
      </p:sp>
      <p:sp>
        <p:nvSpPr>
          <p:cNvPr id="96264" name="Rectangle 8"/>
          <p:cNvSpPr>
            <a:spLocks noChangeArrowheads="1"/>
          </p:cNvSpPr>
          <p:nvPr/>
        </p:nvSpPr>
        <p:spPr bwMode="auto">
          <a:xfrm>
            <a:off x="1503363" y="4868863"/>
            <a:ext cx="52292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228600" algn="l"/>
              </a:tabLst>
              <a:defRPr>
                <a:solidFill>
                  <a:schemeClr val="tx1"/>
                </a:solidFill>
                <a:latin typeface="Arial" panose="020B0604020202020204" pitchFamily="34" charset="0"/>
              </a:defRPr>
            </a:lvl1pPr>
            <a:lvl2pPr>
              <a:tabLst>
                <a:tab pos="228600" algn="l"/>
              </a:tabLst>
              <a:defRPr>
                <a:solidFill>
                  <a:schemeClr val="tx1"/>
                </a:solidFill>
                <a:latin typeface="Arial" panose="020B0604020202020204" pitchFamily="34" charset="0"/>
              </a:defRPr>
            </a:lvl2pPr>
            <a:lvl3pPr>
              <a:tabLst>
                <a:tab pos="228600" algn="l"/>
              </a:tabLst>
              <a:defRPr>
                <a:solidFill>
                  <a:schemeClr val="tx1"/>
                </a:solidFill>
                <a:latin typeface="Arial" panose="020B0604020202020204" pitchFamily="34" charset="0"/>
              </a:defRPr>
            </a:lvl3pPr>
            <a:lvl4pPr>
              <a:tabLst>
                <a:tab pos="228600" algn="l"/>
              </a:tabLst>
              <a:defRPr>
                <a:solidFill>
                  <a:schemeClr val="tx1"/>
                </a:solidFill>
                <a:latin typeface="Arial" panose="020B0604020202020204" pitchFamily="34" charset="0"/>
              </a:defRPr>
            </a:lvl4pPr>
            <a:lvl5pPr>
              <a:tabLst>
                <a:tab pos="228600" algn="l"/>
              </a:tabLst>
              <a:defRPr>
                <a:solidFill>
                  <a:schemeClr val="tx1"/>
                </a:solidFill>
                <a:latin typeface="Arial" panose="020B0604020202020204" pitchFamily="34" charset="0"/>
              </a:defRPr>
            </a:lvl5pPr>
            <a:lvl6pPr fontAlgn="base">
              <a:spcBef>
                <a:spcPct val="0"/>
              </a:spcBef>
              <a:spcAft>
                <a:spcPct val="0"/>
              </a:spcAft>
              <a:tabLst>
                <a:tab pos="228600" algn="l"/>
              </a:tabLst>
              <a:defRPr>
                <a:solidFill>
                  <a:schemeClr val="tx1"/>
                </a:solidFill>
                <a:latin typeface="Arial" panose="020B0604020202020204" pitchFamily="34" charset="0"/>
              </a:defRPr>
            </a:lvl6pPr>
            <a:lvl7pPr fontAlgn="base">
              <a:spcBef>
                <a:spcPct val="0"/>
              </a:spcBef>
              <a:spcAft>
                <a:spcPct val="0"/>
              </a:spcAft>
              <a:tabLst>
                <a:tab pos="228600" algn="l"/>
              </a:tabLst>
              <a:defRPr>
                <a:solidFill>
                  <a:schemeClr val="tx1"/>
                </a:solidFill>
                <a:latin typeface="Arial" panose="020B0604020202020204" pitchFamily="34" charset="0"/>
              </a:defRPr>
            </a:lvl7pPr>
            <a:lvl8pPr fontAlgn="base">
              <a:spcBef>
                <a:spcPct val="0"/>
              </a:spcBef>
              <a:spcAft>
                <a:spcPct val="0"/>
              </a:spcAft>
              <a:tabLst>
                <a:tab pos="228600" algn="l"/>
              </a:tabLst>
              <a:defRPr>
                <a:solidFill>
                  <a:schemeClr val="tx1"/>
                </a:solidFill>
                <a:latin typeface="Arial" panose="020B0604020202020204" pitchFamily="34" charset="0"/>
              </a:defRPr>
            </a:lvl8pPr>
            <a:lvl9pPr fontAlgn="base">
              <a:spcBef>
                <a:spcPct val="0"/>
              </a:spcBef>
              <a:spcAft>
                <a:spcPct val="0"/>
              </a:spcAft>
              <a:tabLst>
                <a:tab pos="228600" algn="l"/>
              </a:tabLst>
              <a:defRPr>
                <a:solidFill>
                  <a:schemeClr val="tx1"/>
                </a:solidFill>
                <a:latin typeface="Arial" panose="020B0604020202020204" pitchFamily="34" charset="0"/>
              </a:defRPr>
            </a:lvl9pPr>
          </a:lstStyle>
          <a:p>
            <a:pPr algn="just"/>
            <a:r>
              <a:rPr lang="id-ID" altLang="en-US">
                <a:latin typeface="Verdana" panose="020B0604030504040204" pitchFamily="34" charset="0"/>
              </a:rPr>
              <a:t>3.</a:t>
            </a:r>
            <a:r>
              <a:rPr lang="en-US" altLang="en-US">
                <a:latin typeface="Verdana" panose="020B0604030504040204" pitchFamily="34" charset="0"/>
              </a:rPr>
              <a:t>Operator relational dievaluasi yang ketiga</a:t>
            </a:r>
          </a:p>
        </p:txBody>
      </p:sp>
      <p:sp>
        <p:nvSpPr>
          <p:cNvPr id="96265" name="Rectangle 9"/>
          <p:cNvSpPr>
            <a:spLocks noChangeArrowheads="1"/>
          </p:cNvSpPr>
          <p:nvPr/>
        </p:nvSpPr>
        <p:spPr bwMode="auto">
          <a:xfrm>
            <a:off x="1476375" y="5438775"/>
            <a:ext cx="51482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en-US">
                <a:latin typeface="Verdana" panose="020B0604030504040204" pitchFamily="34" charset="0"/>
              </a:rPr>
              <a:t>4.</a:t>
            </a:r>
            <a:r>
              <a:rPr lang="es-ES_tradnl" altLang="en-US">
                <a:latin typeface="Verdana" panose="020B0604030504040204" pitchFamily="34" charset="0"/>
              </a:rPr>
              <a:t>Operator Logical dievaluasi terakhir kali.</a:t>
            </a:r>
            <a:r>
              <a:rPr lang="en-US" altLang="en-US">
                <a:latin typeface="Verdana" panose="020B0604030504040204" pitchFamily="34" charset="0"/>
              </a:rPr>
              <a:t> </a:t>
            </a:r>
          </a:p>
        </p:txBody>
      </p:sp>
    </p:spTree>
    <p:extLst>
      <p:ext uri="{BB962C8B-B14F-4D97-AF65-F5344CB8AC3E}">
        <p14:creationId xmlns:p14="http://schemas.microsoft.com/office/powerpoint/2010/main" val="2576405089"/>
      </p:ext>
    </p:extLst>
  </p:cSld>
  <p:clrMapOvr>
    <a:masterClrMapping/>
  </p:clrMapOvr>
  <p:transition spd="slow">
    <p:wheel spokes="8"/>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96258"/>
                                        </p:tgtEl>
                                        <p:attrNameLst>
                                          <p:attrName>style.visibility</p:attrName>
                                        </p:attrNameLst>
                                      </p:cBhvr>
                                      <p:to>
                                        <p:strVal val="visible"/>
                                      </p:to>
                                    </p:set>
                                    <p:anim calcmode="lin" valueType="num">
                                      <p:cBhvr>
                                        <p:cTn id="7" dur="1000" fill="hold"/>
                                        <p:tgtEl>
                                          <p:spTgt spid="96258"/>
                                        </p:tgtEl>
                                        <p:attrNameLst>
                                          <p:attrName>ppt_w</p:attrName>
                                        </p:attrNameLst>
                                      </p:cBhvr>
                                      <p:tavLst>
                                        <p:tav tm="0">
                                          <p:val>
                                            <p:fltVal val="0"/>
                                          </p:val>
                                        </p:tav>
                                        <p:tav tm="100000">
                                          <p:val>
                                            <p:strVal val="#ppt_w"/>
                                          </p:val>
                                        </p:tav>
                                      </p:tavLst>
                                    </p:anim>
                                    <p:anim calcmode="lin" valueType="num">
                                      <p:cBhvr>
                                        <p:cTn id="8" dur="1000" fill="hold"/>
                                        <p:tgtEl>
                                          <p:spTgt spid="96258"/>
                                        </p:tgtEl>
                                        <p:attrNameLst>
                                          <p:attrName>ppt_h</p:attrName>
                                        </p:attrNameLst>
                                      </p:cBhvr>
                                      <p:tavLst>
                                        <p:tav tm="0">
                                          <p:val>
                                            <p:fltVal val="0"/>
                                          </p:val>
                                        </p:tav>
                                        <p:tav tm="100000">
                                          <p:val>
                                            <p:strVal val="#ppt_h"/>
                                          </p:val>
                                        </p:tav>
                                      </p:tavLst>
                                    </p:anim>
                                    <p:anim calcmode="lin" valueType="num">
                                      <p:cBhvr>
                                        <p:cTn id="9" dur="1000" fill="hold"/>
                                        <p:tgtEl>
                                          <p:spTgt spid="96258"/>
                                        </p:tgtEl>
                                        <p:attrNameLst>
                                          <p:attrName>style.rotation</p:attrName>
                                        </p:attrNameLst>
                                      </p:cBhvr>
                                      <p:tavLst>
                                        <p:tav tm="0">
                                          <p:val>
                                            <p:fltVal val="90"/>
                                          </p:val>
                                        </p:tav>
                                        <p:tav tm="100000">
                                          <p:val>
                                            <p:fltVal val="0"/>
                                          </p:val>
                                        </p:tav>
                                      </p:tavLst>
                                    </p:anim>
                                    <p:animEffect transition="in" filter="fade">
                                      <p:cBhvr>
                                        <p:cTn id="10" dur="1000"/>
                                        <p:tgtEl>
                                          <p:spTgt spid="9625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1" presetClass="entr" presetSubtype="0" fill="hold" nodeType="clickEffect">
                                  <p:stCondLst>
                                    <p:cond delay="0"/>
                                  </p:stCondLst>
                                  <p:iterate type="lt">
                                    <p:tmPct val="10000"/>
                                  </p:iterate>
                                  <p:childTnLst>
                                    <p:set>
                                      <p:cBhvr>
                                        <p:cTn id="14" dur="1" fill="hold">
                                          <p:stCondLst>
                                            <p:cond delay="0"/>
                                          </p:stCondLst>
                                        </p:cTn>
                                        <p:tgtEl>
                                          <p:spTgt spid="96260">
                                            <p:txEl>
                                              <p:pRg st="0" end="0"/>
                                            </p:txEl>
                                          </p:spTgt>
                                        </p:tgtEl>
                                        <p:attrNameLst>
                                          <p:attrName>style.visibility</p:attrName>
                                        </p:attrNameLst>
                                      </p:cBhvr>
                                      <p:to>
                                        <p:strVal val="visible"/>
                                      </p:to>
                                    </p:set>
                                    <p:anim calcmode="lin" valueType="num">
                                      <p:cBhvr>
                                        <p:cTn id="15" dur="1000" fill="hold"/>
                                        <p:tgtEl>
                                          <p:spTgt spid="9626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96260">
                                            <p:txEl>
                                              <p:pRg st="0" end="0"/>
                                            </p:txEl>
                                          </p:spTgt>
                                        </p:tgtEl>
                                        <p:attrNameLst>
                                          <p:attrName>ppt_y</p:attrName>
                                        </p:attrNameLst>
                                      </p:cBhvr>
                                      <p:tavLst>
                                        <p:tav tm="0">
                                          <p:val>
                                            <p:strVal val="#ppt_y"/>
                                          </p:val>
                                        </p:tav>
                                        <p:tav tm="100000">
                                          <p:val>
                                            <p:strVal val="#ppt_y"/>
                                          </p:val>
                                        </p:tav>
                                      </p:tavLst>
                                    </p:anim>
                                    <p:anim calcmode="lin" valueType="num">
                                      <p:cBhvr>
                                        <p:cTn id="17" dur="1000" fill="hold"/>
                                        <p:tgtEl>
                                          <p:spTgt spid="9626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9626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96260">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96259"/>
                                        </p:tgtEl>
                                        <p:attrNameLst>
                                          <p:attrName>style.visibility</p:attrName>
                                        </p:attrNameLst>
                                      </p:cBhvr>
                                      <p:to>
                                        <p:strVal val="visible"/>
                                      </p:to>
                                    </p:set>
                                    <p:anim calcmode="lin" valueType="num">
                                      <p:cBhvr>
                                        <p:cTn id="24" dur="500" decel="50000" fill="hold">
                                          <p:stCondLst>
                                            <p:cond delay="0"/>
                                          </p:stCondLst>
                                        </p:cTn>
                                        <p:tgtEl>
                                          <p:spTgt spid="96259"/>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96259"/>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96259"/>
                                        </p:tgtEl>
                                        <p:attrNameLst>
                                          <p:attrName>ppt_w</p:attrName>
                                        </p:attrNameLst>
                                      </p:cBhvr>
                                      <p:tavLst>
                                        <p:tav tm="0">
                                          <p:val>
                                            <p:strVal val="#ppt_w*.05"/>
                                          </p:val>
                                        </p:tav>
                                        <p:tav tm="100000">
                                          <p:val>
                                            <p:strVal val="#ppt_w"/>
                                          </p:val>
                                        </p:tav>
                                      </p:tavLst>
                                    </p:anim>
                                    <p:anim calcmode="lin" valueType="num">
                                      <p:cBhvr>
                                        <p:cTn id="27" dur="1000" fill="hold"/>
                                        <p:tgtEl>
                                          <p:spTgt spid="96259"/>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96259"/>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96259"/>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96259"/>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9625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1" presetClass="entr" presetSubtype="0" fill="hold" grpId="0" nodeType="clickEffect">
                                  <p:stCondLst>
                                    <p:cond delay="0"/>
                                  </p:stCondLst>
                                  <p:iterate type="lt">
                                    <p:tmPct val="10000"/>
                                  </p:iterate>
                                  <p:childTnLst>
                                    <p:set>
                                      <p:cBhvr>
                                        <p:cTn id="35" dur="1" fill="hold">
                                          <p:stCondLst>
                                            <p:cond delay="0"/>
                                          </p:stCondLst>
                                        </p:cTn>
                                        <p:tgtEl>
                                          <p:spTgt spid="96261"/>
                                        </p:tgtEl>
                                        <p:attrNameLst>
                                          <p:attrName>style.visibility</p:attrName>
                                        </p:attrNameLst>
                                      </p:cBhvr>
                                      <p:to>
                                        <p:strVal val="visible"/>
                                      </p:to>
                                    </p:set>
                                    <p:anim calcmode="lin" valueType="num">
                                      <p:cBhvr>
                                        <p:cTn id="36" dur="500" fill="hold"/>
                                        <p:tgtEl>
                                          <p:spTgt spid="96261"/>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96261"/>
                                        </p:tgtEl>
                                        <p:attrNameLst>
                                          <p:attrName>ppt_y</p:attrName>
                                        </p:attrNameLst>
                                      </p:cBhvr>
                                      <p:tavLst>
                                        <p:tav tm="0">
                                          <p:val>
                                            <p:strVal val="#ppt_y"/>
                                          </p:val>
                                        </p:tav>
                                        <p:tav tm="100000">
                                          <p:val>
                                            <p:strVal val="#ppt_y"/>
                                          </p:val>
                                        </p:tav>
                                      </p:tavLst>
                                    </p:anim>
                                    <p:anim calcmode="lin" valueType="num">
                                      <p:cBhvr>
                                        <p:cTn id="38" dur="500" fill="hold"/>
                                        <p:tgtEl>
                                          <p:spTgt spid="96261"/>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96261"/>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9626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5" presetClass="entr" presetSubtype="0" fill="hold" grpId="0" nodeType="clickEffect">
                                  <p:stCondLst>
                                    <p:cond delay="0"/>
                                  </p:stCondLst>
                                  <p:childTnLst>
                                    <p:set>
                                      <p:cBhvr>
                                        <p:cTn id="44" dur="1" fill="hold">
                                          <p:stCondLst>
                                            <p:cond delay="0"/>
                                          </p:stCondLst>
                                        </p:cTn>
                                        <p:tgtEl>
                                          <p:spTgt spid="96262"/>
                                        </p:tgtEl>
                                        <p:attrNameLst>
                                          <p:attrName>style.visibility</p:attrName>
                                        </p:attrNameLst>
                                      </p:cBhvr>
                                      <p:to>
                                        <p:strVal val="visible"/>
                                      </p:to>
                                    </p:set>
                                    <p:animEffect transition="in" filter="fade">
                                      <p:cBhvr>
                                        <p:cTn id="45" dur="500"/>
                                        <p:tgtEl>
                                          <p:spTgt spid="96262"/>
                                        </p:tgtEl>
                                      </p:cBhvr>
                                    </p:animEffect>
                                    <p:anim calcmode="lin" valueType="num">
                                      <p:cBhvr>
                                        <p:cTn id="46" dur="500" fill="hold"/>
                                        <p:tgtEl>
                                          <p:spTgt spid="96262"/>
                                        </p:tgtEl>
                                        <p:attrNameLst>
                                          <p:attrName>style.rotation</p:attrName>
                                        </p:attrNameLst>
                                      </p:cBhvr>
                                      <p:tavLst>
                                        <p:tav tm="0">
                                          <p:val>
                                            <p:fltVal val="720"/>
                                          </p:val>
                                        </p:tav>
                                        <p:tav tm="100000">
                                          <p:val>
                                            <p:fltVal val="0"/>
                                          </p:val>
                                        </p:tav>
                                      </p:tavLst>
                                    </p:anim>
                                    <p:anim calcmode="lin" valueType="num">
                                      <p:cBhvr>
                                        <p:cTn id="47" dur="500" fill="hold"/>
                                        <p:tgtEl>
                                          <p:spTgt spid="96262"/>
                                        </p:tgtEl>
                                        <p:attrNameLst>
                                          <p:attrName>ppt_h</p:attrName>
                                        </p:attrNameLst>
                                      </p:cBhvr>
                                      <p:tavLst>
                                        <p:tav tm="0">
                                          <p:val>
                                            <p:fltVal val="0"/>
                                          </p:val>
                                        </p:tav>
                                        <p:tav tm="100000">
                                          <p:val>
                                            <p:strVal val="#ppt_h"/>
                                          </p:val>
                                        </p:tav>
                                      </p:tavLst>
                                    </p:anim>
                                    <p:anim calcmode="lin" valueType="num">
                                      <p:cBhvr>
                                        <p:cTn id="48" dur="500" fill="hold"/>
                                        <p:tgtEl>
                                          <p:spTgt spid="96262"/>
                                        </p:tgtEl>
                                        <p:attrNameLst>
                                          <p:attrName>ppt_w</p:attrName>
                                        </p:attrNameLst>
                                      </p:cBhvr>
                                      <p:tavLst>
                                        <p:tav tm="0">
                                          <p:val>
                                            <p:fltVal val="0"/>
                                          </p:val>
                                        </p:tav>
                                        <p:tav tm="100000">
                                          <p:val>
                                            <p:strVal val="#ppt_w"/>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50" presetClass="entr" presetSubtype="0" decel="100000" fill="hold" grpId="0" nodeType="clickEffect">
                                  <p:stCondLst>
                                    <p:cond delay="0"/>
                                  </p:stCondLst>
                                  <p:childTnLst>
                                    <p:set>
                                      <p:cBhvr>
                                        <p:cTn id="52" dur="1" fill="hold">
                                          <p:stCondLst>
                                            <p:cond delay="0"/>
                                          </p:stCondLst>
                                        </p:cTn>
                                        <p:tgtEl>
                                          <p:spTgt spid="96263"/>
                                        </p:tgtEl>
                                        <p:attrNameLst>
                                          <p:attrName>style.visibility</p:attrName>
                                        </p:attrNameLst>
                                      </p:cBhvr>
                                      <p:to>
                                        <p:strVal val="visible"/>
                                      </p:to>
                                    </p:set>
                                    <p:anim calcmode="lin" valueType="num">
                                      <p:cBhvr>
                                        <p:cTn id="53" dur="500" fill="hold"/>
                                        <p:tgtEl>
                                          <p:spTgt spid="96263"/>
                                        </p:tgtEl>
                                        <p:attrNameLst>
                                          <p:attrName>ppt_w</p:attrName>
                                        </p:attrNameLst>
                                      </p:cBhvr>
                                      <p:tavLst>
                                        <p:tav tm="0">
                                          <p:val>
                                            <p:strVal val="#ppt_w+.3"/>
                                          </p:val>
                                        </p:tav>
                                        <p:tav tm="100000">
                                          <p:val>
                                            <p:strVal val="#ppt_w"/>
                                          </p:val>
                                        </p:tav>
                                      </p:tavLst>
                                    </p:anim>
                                    <p:anim calcmode="lin" valueType="num">
                                      <p:cBhvr>
                                        <p:cTn id="54" dur="500" fill="hold"/>
                                        <p:tgtEl>
                                          <p:spTgt spid="96263"/>
                                        </p:tgtEl>
                                        <p:attrNameLst>
                                          <p:attrName>ppt_h</p:attrName>
                                        </p:attrNameLst>
                                      </p:cBhvr>
                                      <p:tavLst>
                                        <p:tav tm="0">
                                          <p:val>
                                            <p:strVal val="#ppt_h"/>
                                          </p:val>
                                        </p:tav>
                                        <p:tav tm="100000">
                                          <p:val>
                                            <p:strVal val="#ppt_h"/>
                                          </p:val>
                                        </p:tav>
                                      </p:tavLst>
                                    </p:anim>
                                    <p:animEffect transition="in" filter="fade">
                                      <p:cBhvr>
                                        <p:cTn id="55" dur="500"/>
                                        <p:tgtEl>
                                          <p:spTgt spid="9626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8" presetClass="entr" presetSubtype="12" fill="hold" grpId="0" nodeType="clickEffect">
                                  <p:stCondLst>
                                    <p:cond delay="0"/>
                                  </p:stCondLst>
                                  <p:childTnLst>
                                    <p:set>
                                      <p:cBhvr>
                                        <p:cTn id="59" dur="1" fill="hold">
                                          <p:stCondLst>
                                            <p:cond delay="0"/>
                                          </p:stCondLst>
                                        </p:cTn>
                                        <p:tgtEl>
                                          <p:spTgt spid="96264"/>
                                        </p:tgtEl>
                                        <p:attrNameLst>
                                          <p:attrName>style.visibility</p:attrName>
                                        </p:attrNameLst>
                                      </p:cBhvr>
                                      <p:to>
                                        <p:strVal val="visible"/>
                                      </p:to>
                                    </p:set>
                                    <p:animEffect transition="in" filter="strips(downLeft)">
                                      <p:cBhvr>
                                        <p:cTn id="60" dur="500"/>
                                        <p:tgtEl>
                                          <p:spTgt spid="96264"/>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8" presetClass="entr" presetSubtype="12" fill="hold" grpId="0" nodeType="clickEffect">
                                  <p:stCondLst>
                                    <p:cond delay="0"/>
                                  </p:stCondLst>
                                  <p:childTnLst>
                                    <p:set>
                                      <p:cBhvr>
                                        <p:cTn id="64" dur="1" fill="hold">
                                          <p:stCondLst>
                                            <p:cond delay="0"/>
                                          </p:stCondLst>
                                        </p:cTn>
                                        <p:tgtEl>
                                          <p:spTgt spid="96265"/>
                                        </p:tgtEl>
                                        <p:attrNameLst>
                                          <p:attrName>style.visibility</p:attrName>
                                        </p:attrNameLst>
                                      </p:cBhvr>
                                      <p:to>
                                        <p:strVal val="visible"/>
                                      </p:to>
                                    </p:set>
                                    <p:animEffect transition="in" filter="strips(downLeft)">
                                      <p:cBhvr>
                                        <p:cTn id="65" dur="500"/>
                                        <p:tgtEl>
                                          <p:spTgt spid="96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p:bldP spid="96259" grpId="0"/>
      <p:bldP spid="96261" grpId="0"/>
      <p:bldP spid="96262" grpId="0"/>
      <p:bldP spid="96263" grpId="0"/>
      <p:bldP spid="96264" grpId="0"/>
      <p:bldP spid="9626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ChangeArrowheads="1"/>
          </p:cNvSpPr>
          <p:nvPr>
            <p:ph type="dt" sz="half" idx="2"/>
          </p:nvPr>
        </p:nvSpPr>
        <p:spPr/>
        <p:txBody>
          <a:bodyPr/>
          <a:lstStyle/>
          <a:p>
            <a:fld id="{4A24B338-F15B-49A3-A82A-63FB87DFF2B7}" type="datetime1">
              <a:rPr lang="en-US" altLang="en-US"/>
              <a:pPr/>
              <a:t>5/15/2017</a:t>
            </a:fld>
            <a:endParaRPr lang="en-US" altLang="en-US"/>
          </a:p>
        </p:txBody>
      </p:sp>
      <p:sp>
        <p:nvSpPr>
          <p:cNvPr id="12" name="Rectangle 11"/>
          <p:cNvSpPr>
            <a:spLocks noGrp="1" noChangeArrowheads="1"/>
          </p:cNvSpPr>
          <p:nvPr>
            <p:ph type="sldNum" sz="quarter" idx="4"/>
          </p:nvPr>
        </p:nvSpPr>
        <p:spPr/>
        <p:txBody>
          <a:bodyPr/>
          <a:lstStyle/>
          <a:p>
            <a:fld id="{445D19DB-BE45-4873-91FE-903C84DB42C9}" type="slidenum">
              <a:rPr lang="en-US" altLang="en-US"/>
              <a:pPr/>
              <a:t>33</a:t>
            </a:fld>
            <a:endParaRPr lang="en-US" altLang="en-US"/>
          </a:p>
        </p:txBody>
      </p:sp>
      <p:pic>
        <p:nvPicPr>
          <p:cNvPr id="94218" name="Picture 10" descr="trf3ph"/>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3040063" y="0"/>
            <a:ext cx="2468562" cy="3933825"/>
          </a:xfrm>
          <a:prstGeom prst="rect">
            <a:avLst/>
          </a:prstGeom>
          <a:noFill/>
          <a:extLst>
            <a:ext uri="{909E8E84-426E-40DD-AFC4-6F175D3DCCD1}">
              <a14:hiddenFill xmlns:a14="http://schemas.microsoft.com/office/drawing/2010/main">
                <a:solidFill>
                  <a:srgbClr val="FFFFFF"/>
                </a:solidFill>
              </a14:hiddenFill>
            </a:ext>
          </a:extLst>
        </p:spPr>
      </p:pic>
      <p:grpSp>
        <p:nvGrpSpPr>
          <p:cNvPr id="94215" name="Group 7"/>
          <p:cNvGrpSpPr>
            <a:grpSpLocks/>
          </p:cNvGrpSpPr>
          <p:nvPr/>
        </p:nvGrpSpPr>
        <p:grpSpPr bwMode="auto">
          <a:xfrm>
            <a:off x="0" y="3789363"/>
            <a:ext cx="5795963" cy="3068637"/>
            <a:chOff x="2016" y="1776"/>
            <a:chExt cx="3744" cy="2544"/>
          </a:xfrm>
        </p:grpSpPr>
        <p:pic>
          <p:nvPicPr>
            <p:cNvPr id="94216" name="Picture 8" descr="Copy of grdt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8" y="1776"/>
              <a:ext cx="1872" cy="2544"/>
            </a:xfrm>
            <a:prstGeom prst="rect">
              <a:avLst/>
            </a:prstGeom>
            <a:noFill/>
            <a:extLst>
              <a:ext uri="{909E8E84-426E-40DD-AFC4-6F175D3DCCD1}">
                <a14:hiddenFill xmlns:a14="http://schemas.microsoft.com/office/drawing/2010/main">
                  <a:solidFill>
                    <a:srgbClr val="FFFFFF"/>
                  </a:solidFill>
                </a14:hiddenFill>
              </a:ext>
            </a:extLst>
          </p:spPr>
        </p:pic>
        <p:pic>
          <p:nvPicPr>
            <p:cNvPr id="94217" name="Picture 9" descr="IMG_04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6" y="2112"/>
              <a:ext cx="1872" cy="2183"/>
            </a:xfrm>
            <a:prstGeom prst="rect">
              <a:avLst/>
            </a:prstGeom>
            <a:noFill/>
            <a:extLst>
              <a:ext uri="{909E8E84-426E-40DD-AFC4-6F175D3DCCD1}">
                <a14:hiddenFill xmlns:a14="http://schemas.microsoft.com/office/drawing/2010/main">
                  <a:solidFill>
                    <a:srgbClr val="FFFFFF"/>
                  </a:solidFill>
                </a14:hiddenFill>
              </a:ext>
            </a:extLst>
          </p:spPr>
        </p:pic>
      </p:grpSp>
      <p:pic>
        <p:nvPicPr>
          <p:cNvPr id="94212" name="Picture 4" descr="IMG_0437"/>
          <p:cNvPicPr>
            <a:picLocks noChangeAspect="1" noChangeArrowheads="1"/>
          </p:cNvPicPr>
          <p:nvPr/>
        </p:nvPicPr>
        <p:blipFill>
          <a:blip r:embed="rId6">
            <a:lum bright="30000" contrast="6000"/>
            <a:extLst>
              <a:ext uri="{28A0092B-C50C-407E-A947-70E740481C1C}">
                <a14:useLocalDpi xmlns:a14="http://schemas.microsoft.com/office/drawing/2010/main" val="0"/>
              </a:ext>
            </a:extLst>
          </a:blip>
          <a:srcRect/>
          <a:stretch>
            <a:fillRect/>
          </a:stretch>
        </p:blipFill>
        <p:spPr bwMode="auto">
          <a:xfrm>
            <a:off x="0" y="0"/>
            <a:ext cx="3046413" cy="4635500"/>
          </a:xfrm>
          <a:prstGeom prst="rect">
            <a:avLst/>
          </a:prstGeom>
          <a:noFill/>
          <a:extLst>
            <a:ext uri="{909E8E84-426E-40DD-AFC4-6F175D3DCCD1}">
              <a14:hiddenFill xmlns:a14="http://schemas.microsoft.com/office/drawing/2010/main">
                <a:solidFill>
                  <a:srgbClr val="FFFFFF"/>
                </a:solidFill>
              </a14:hiddenFill>
            </a:ext>
          </a:extLst>
        </p:spPr>
      </p:pic>
      <p:pic>
        <p:nvPicPr>
          <p:cNvPr id="94213" name="Picture 5" descr="KIF_1664"/>
          <p:cNvPicPr>
            <a:picLocks noChangeAspect="1" noChangeArrowheads="1"/>
          </p:cNvPicPr>
          <p:nvPr/>
        </p:nvPicPr>
        <p:blipFill>
          <a:blip r:embed="rId7" cstate="print">
            <a:lum bright="24000"/>
            <a:extLst>
              <a:ext uri="{28A0092B-C50C-407E-A947-70E740481C1C}">
                <a14:useLocalDpi xmlns:a14="http://schemas.microsoft.com/office/drawing/2010/main" val="0"/>
              </a:ext>
            </a:extLst>
          </a:blip>
          <a:srcRect/>
          <a:stretch>
            <a:fillRect/>
          </a:stretch>
        </p:blipFill>
        <p:spPr bwMode="auto">
          <a:xfrm>
            <a:off x="5580063" y="3751263"/>
            <a:ext cx="3563937" cy="3106737"/>
          </a:xfrm>
          <a:prstGeom prst="rect">
            <a:avLst/>
          </a:prstGeom>
          <a:noFill/>
          <a:extLst>
            <a:ext uri="{909E8E84-426E-40DD-AFC4-6F175D3DCCD1}">
              <a14:hiddenFill xmlns:a14="http://schemas.microsoft.com/office/drawing/2010/main">
                <a:solidFill>
                  <a:srgbClr val="FFFFFF"/>
                </a:solidFill>
              </a14:hiddenFill>
            </a:ext>
          </a:extLst>
        </p:spPr>
      </p:pic>
      <p:pic>
        <p:nvPicPr>
          <p:cNvPr id="94214" name="Picture 6" descr="KIF_1599"/>
          <p:cNvPicPr>
            <a:picLocks noChangeAspect="1" noChangeArrowheads="1"/>
          </p:cNvPicPr>
          <p:nvPr/>
        </p:nvPicPr>
        <p:blipFill>
          <a:blip r:embed="rId8" cstate="print">
            <a:lum bright="24000"/>
            <a:extLst>
              <a:ext uri="{28A0092B-C50C-407E-A947-70E740481C1C}">
                <a14:useLocalDpi xmlns:a14="http://schemas.microsoft.com/office/drawing/2010/main" val="0"/>
              </a:ext>
            </a:extLst>
          </a:blip>
          <a:srcRect/>
          <a:stretch>
            <a:fillRect/>
          </a:stretch>
        </p:blipFill>
        <p:spPr bwMode="auto">
          <a:xfrm>
            <a:off x="5505450" y="0"/>
            <a:ext cx="3638550" cy="3789363"/>
          </a:xfrm>
          <a:prstGeom prst="rect">
            <a:avLst/>
          </a:prstGeom>
          <a:noFill/>
          <a:extLst>
            <a:ext uri="{909E8E84-426E-40DD-AFC4-6F175D3DCCD1}">
              <a14:hiddenFill xmlns:a14="http://schemas.microsoft.com/office/drawing/2010/main">
                <a:solidFill>
                  <a:srgbClr val="FFFFFF"/>
                </a:solidFill>
              </a14:hiddenFill>
            </a:ext>
          </a:extLst>
        </p:spPr>
      </p:pic>
      <p:sp>
        <p:nvSpPr>
          <p:cNvPr id="94220" name="WordArt 12"/>
          <p:cNvSpPr>
            <a:spLocks noChangeArrowheads="1" noChangeShapeType="1" noTextEdit="1"/>
          </p:cNvSpPr>
          <p:nvPr/>
        </p:nvSpPr>
        <p:spPr bwMode="auto">
          <a:xfrm>
            <a:off x="2555875" y="2636838"/>
            <a:ext cx="3754438" cy="159385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contourClr>
                <a:srgbClr val="FFE701"/>
              </a:contourClr>
            </a:sp3d>
          </a:bodyPr>
          <a:lstStyle/>
          <a:p>
            <a:pPr algn="ctr"/>
            <a:r>
              <a:rPr lang="en-US" sz="3600" kern="10">
                <a:ln w="9525">
                  <a:round/>
                  <a:headEnd/>
                  <a:tailEnd/>
                </a:ln>
                <a:gradFill rotWithShape="0">
                  <a:gsLst>
                    <a:gs pos="0">
                      <a:srgbClr val="FFE701"/>
                    </a:gs>
                    <a:gs pos="100000">
                      <a:srgbClr val="FE3E02"/>
                    </a:gs>
                  </a:gsLst>
                  <a:lin ang="5400000" scaled="1"/>
                </a:gradFill>
                <a:latin typeface="Impact" panose="020B0806030902050204" pitchFamily="34" charset="0"/>
              </a:rPr>
              <a:t>FORTRAN 90</a:t>
            </a:r>
          </a:p>
        </p:txBody>
      </p:sp>
    </p:spTree>
    <p:extLst>
      <p:ext uri="{BB962C8B-B14F-4D97-AF65-F5344CB8AC3E}">
        <p14:creationId xmlns:p14="http://schemas.microsoft.com/office/powerpoint/2010/main" val="221648718"/>
      </p:ext>
    </p:extLst>
  </p:cSld>
  <p:clrMapOvr>
    <a:masterClrMapping/>
  </p:clrMapOvr>
  <p:transition spd="slow">
    <p:wheel spokes="8"/>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3000"/>
                                  </p:stCondLst>
                                  <p:childTnLst>
                                    <p:set>
                                      <p:cBhvr>
                                        <p:cTn id="6" dur="1" fill="hold">
                                          <p:stCondLst>
                                            <p:cond delay="0"/>
                                          </p:stCondLst>
                                        </p:cTn>
                                        <p:tgtEl>
                                          <p:spTgt spid="94212"/>
                                        </p:tgtEl>
                                        <p:attrNameLst>
                                          <p:attrName>style.visibility</p:attrName>
                                        </p:attrNameLst>
                                      </p:cBhvr>
                                      <p:to>
                                        <p:strVal val="visible"/>
                                      </p:to>
                                    </p:set>
                                    <p:animEffect transition="in" filter="box(out)">
                                      <p:cBhvr>
                                        <p:cTn id="7" dur="500"/>
                                        <p:tgtEl>
                                          <p:spTgt spid="94212"/>
                                        </p:tgtEl>
                                      </p:cBhvr>
                                    </p:animEffect>
                                  </p:childTnLst>
                                </p:cTn>
                              </p:par>
                            </p:childTnLst>
                          </p:cTn>
                        </p:par>
                        <p:par>
                          <p:cTn id="8" fill="hold" nodeType="afterGroup">
                            <p:stCondLst>
                              <p:cond delay="3500"/>
                            </p:stCondLst>
                            <p:childTnLst>
                              <p:par>
                                <p:cTn id="9" presetID="4" presetClass="entr" presetSubtype="32" fill="hold" nodeType="afterEffect">
                                  <p:stCondLst>
                                    <p:cond delay="3000"/>
                                  </p:stCondLst>
                                  <p:childTnLst>
                                    <p:set>
                                      <p:cBhvr>
                                        <p:cTn id="10" dur="1" fill="hold">
                                          <p:stCondLst>
                                            <p:cond delay="0"/>
                                          </p:stCondLst>
                                        </p:cTn>
                                        <p:tgtEl>
                                          <p:spTgt spid="94215"/>
                                        </p:tgtEl>
                                        <p:attrNameLst>
                                          <p:attrName>style.visibility</p:attrName>
                                        </p:attrNameLst>
                                      </p:cBhvr>
                                      <p:to>
                                        <p:strVal val="visible"/>
                                      </p:to>
                                    </p:set>
                                    <p:animEffect transition="in" filter="box(out)">
                                      <p:cBhvr>
                                        <p:cTn id="11" dur="500"/>
                                        <p:tgtEl>
                                          <p:spTgt spid="94215"/>
                                        </p:tgtEl>
                                      </p:cBhvr>
                                    </p:animEffect>
                                  </p:childTnLst>
                                </p:cTn>
                              </p:par>
                            </p:childTnLst>
                          </p:cTn>
                        </p:par>
                        <p:par>
                          <p:cTn id="12" fill="hold" nodeType="afterGroup">
                            <p:stCondLst>
                              <p:cond delay="7000"/>
                            </p:stCondLst>
                            <p:childTnLst>
                              <p:par>
                                <p:cTn id="13" presetID="4" presetClass="entr" presetSubtype="32" fill="hold" nodeType="afterEffect">
                                  <p:stCondLst>
                                    <p:cond delay="3000"/>
                                  </p:stCondLst>
                                  <p:childTnLst>
                                    <p:set>
                                      <p:cBhvr>
                                        <p:cTn id="14" dur="1" fill="hold">
                                          <p:stCondLst>
                                            <p:cond delay="0"/>
                                          </p:stCondLst>
                                        </p:cTn>
                                        <p:tgtEl>
                                          <p:spTgt spid="94218"/>
                                        </p:tgtEl>
                                        <p:attrNameLst>
                                          <p:attrName>style.visibility</p:attrName>
                                        </p:attrNameLst>
                                      </p:cBhvr>
                                      <p:to>
                                        <p:strVal val="visible"/>
                                      </p:to>
                                    </p:set>
                                    <p:animEffect transition="in" filter="box(out)">
                                      <p:cBhvr>
                                        <p:cTn id="15" dur="500"/>
                                        <p:tgtEl>
                                          <p:spTgt spid="94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9"/>
          <p:cNvSpPr>
            <a:spLocks noGrp="1" noChangeArrowheads="1"/>
          </p:cNvSpPr>
          <p:nvPr>
            <p:ph type="dt" sz="half" idx="2"/>
          </p:nvPr>
        </p:nvSpPr>
        <p:spPr/>
        <p:txBody>
          <a:bodyPr/>
          <a:lstStyle/>
          <a:p>
            <a:fld id="{D752828F-E951-43B5-A880-8CBABB0203B5}" type="datetime1">
              <a:rPr lang="en-US" altLang="en-US"/>
              <a:pPr/>
              <a:t>5/15/2017</a:t>
            </a:fld>
            <a:endParaRPr lang="en-US" altLang="en-US"/>
          </a:p>
        </p:txBody>
      </p:sp>
      <p:sp>
        <p:nvSpPr>
          <p:cNvPr id="30" name="Rectangle 11"/>
          <p:cNvSpPr>
            <a:spLocks noGrp="1" noChangeArrowheads="1"/>
          </p:cNvSpPr>
          <p:nvPr>
            <p:ph type="sldNum" sz="quarter" idx="4"/>
          </p:nvPr>
        </p:nvSpPr>
        <p:spPr/>
        <p:txBody>
          <a:bodyPr/>
          <a:lstStyle/>
          <a:p>
            <a:fld id="{E599558D-C392-4C66-B015-8E92C97D9240}" type="slidenum">
              <a:rPr lang="en-US" altLang="en-US"/>
              <a:pPr/>
              <a:t>34</a:t>
            </a:fld>
            <a:endParaRPr lang="en-US" altLang="en-US"/>
          </a:p>
        </p:txBody>
      </p:sp>
      <p:sp>
        <p:nvSpPr>
          <p:cNvPr id="113666" name="Rectangle 2"/>
          <p:cNvSpPr>
            <a:spLocks noChangeArrowheads="1"/>
          </p:cNvSpPr>
          <p:nvPr/>
        </p:nvSpPr>
        <p:spPr bwMode="auto">
          <a:xfrm>
            <a:off x="2339975" y="112713"/>
            <a:ext cx="49688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r>
              <a:rPr lang="es-ES_tradnl" altLang="en-US" sz="3200" b="1">
                <a:latin typeface="Tahoma" panose="020B0604030504040204" pitchFamily="34" charset="0"/>
              </a:rPr>
              <a:t>STRUKTUR PROGRAM</a:t>
            </a:r>
          </a:p>
        </p:txBody>
      </p:sp>
      <p:sp>
        <p:nvSpPr>
          <p:cNvPr id="113667" name="Rectangle 3"/>
          <p:cNvSpPr>
            <a:spLocks noChangeArrowheads="1"/>
          </p:cNvSpPr>
          <p:nvPr/>
        </p:nvSpPr>
        <p:spPr bwMode="auto">
          <a:xfrm>
            <a:off x="107950" y="981075"/>
            <a:ext cx="2355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altLang="en-US" b="1">
                <a:latin typeface="Tahoma" panose="020B0604030504040204" pitchFamily="34" charset="0"/>
              </a:rPr>
              <a:t>2. 1  BARIS (Lines)</a:t>
            </a:r>
          </a:p>
        </p:txBody>
      </p:sp>
      <p:sp>
        <p:nvSpPr>
          <p:cNvPr id="113668" name="Rectangle 4"/>
          <p:cNvSpPr>
            <a:spLocks noChangeArrowheads="1"/>
          </p:cNvSpPr>
          <p:nvPr/>
        </p:nvSpPr>
        <p:spPr bwMode="auto">
          <a:xfrm>
            <a:off x="684213" y="1412875"/>
            <a:ext cx="8280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altLang="en-US" sz="1400">
                <a:latin typeface="Tahoma" panose="020B0604030504040204" pitchFamily="34" charset="0"/>
              </a:rPr>
              <a:t>Posisi character dalam baris FORTRAN sangat penting. Daftar dalam Tabel 2.1 berikut ini memperlihatkan bagaimana posisi kolom menentukan interpretasi character: </a:t>
            </a:r>
          </a:p>
        </p:txBody>
      </p:sp>
      <p:sp>
        <p:nvSpPr>
          <p:cNvPr id="113713" name="Rectangle 49"/>
          <p:cNvSpPr>
            <a:spLocks noChangeArrowheads="1"/>
          </p:cNvSpPr>
          <p:nvPr/>
        </p:nvSpPr>
        <p:spPr bwMode="auto">
          <a:xfrm>
            <a:off x="0" y="3427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US" altLang="en-US"/>
          </a:p>
        </p:txBody>
      </p:sp>
      <p:sp>
        <p:nvSpPr>
          <p:cNvPr id="113743" name="Rectangle 79"/>
          <p:cNvSpPr>
            <a:spLocks noChangeArrowheads="1"/>
          </p:cNvSpPr>
          <p:nvPr/>
        </p:nvSpPr>
        <p:spPr bwMode="auto">
          <a:xfrm>
            <a:off x="0" y="3976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US" altLang="en-US"/>
          </a:p>
        </p:txBody>
      </p:sp>
      <p:graphicFrame>
        <p:nvGraphicFramePr>
          <p:cNvPr id="113832" name="Group 168"/>
          <p:cNvGraphicFramePr>
            <a:graphicFrameLocks noGrp="1"/>
          </p:cNvGraphicFramePr>
          <p:nvPr/>
        </p:nvGraphicFramePr>
        <p:xfrm>
          <a:off x="755650" y="2133600"/>
          <a:ext cx="8064500" cy="2163763"/>
        </p:xfrm>
        <a:graphic>
          <a:graphicData uri="http://schemas.openxmlformats.org/drawingml/2006/table">
            <a:tbl>
              <a:tblPr/>
              <a:tblGrid>
                <a:gridCol w="1008063"/>
                <a:gridCol w="7056437"/>
              </a:tblGrid>
              <a:tr h="274638">
                <a:tc>
                  <a:txBody>
                    <a:bodyPr/>
                    <a:lstStyle>
                      <a:lvl1pPr marL="342900" indent="-342900">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marL="1600200" indent="-228600">
                        <a:spcBef>
                          <a:spcPct val="20000"/>
                        </a:spcBef>
                        <a:buClr>
                          <a:schemeClr val="accent1"/>
                        </a:buClr>
                        <a:defRPr>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accent1"/>
                        </a:buClr>
                        <a:buSzTx/>
                        <a:buFont typeface="Wingdings" panose="05000000000000000000" pitchFamily="2" charset="2"/>
                        <a:buNone/>
                        <a:tabLst/>
                      </a:pPr>
                      <a:r>
                        <a:rPr kumimoji="0" lang="en-US" alt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Kolom</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marL="1600200" indent="-228600">
                        <a:spcBef>
                          <a:spcPct val="20000"/>
                        </a:spcBef>
                        <a:buClr>
                          <a:schemeClr val="accent1"/>
                        </a:buClr>
                        <a:defRPr>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accent1"/>
                        </a:buClr>
                        <a:buSzTx/>
                        <a:buFont typeface="Wingdings" panose="05000000000000000000" pitchFamily="2" charset="2"/>
                        <a:buNone/>
                        <a:tabLst/>
                      </a:pPr>
                      <a:r>
                        <a:rPr kumimoji="0" lang="en-US" alt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Interpretasi Character</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lvl1pPr marL="342900" indent="-342900">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marL="1600200" indent="-228600">
                        <a:spcBef>
                          <a:spcPct val="20000"/>
                        </a:spcBef>
                        <a:buClr>
                          <a:schemeClr val="accent1"/>
                        </a:buClr>
                        <a:defRPr>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accent1"/>
                        </a:buClr>
                        <a:buSzTx/>
                        <a:buFont typeface="Wingdings" panose="05000000000000000000" pitchFamily="2" charset="2"/>
                        <a:buNone/>
                        <a:tabLst/>
                      </a:pPr>
                      <a:endParaRPr kumimoji="0" lang="id-ID" alt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ctr" defTabSz="914400" rtl="0" eaLnBrk="1" fontAlgn="base" latinLnBrk="0" hangingPunct="1">
                        <a:lnSpc>
                          <a:spcPct val="100000"/>
                        </a:lnSpc>
                        <a:spcBef>
                          <a:spcPct val="0"/>
                        </a:spcBef>
                        <a:spcAft>
                          <a:spcPct val="0"/>
                        </a:spcAft>
                        <a:buClr>
                          <a:schemeClr val="accent1"/>
                        </a:buClr>
                        <a:buSzTx/>
                        <a:buFont typeface="Wingdings" panose="05000000000000000000" pitchFamily="2" charset="2"/>
                        <a:buNone/>
                        <a:tabLst/>
                      </a:pPr>
                      <a:r>
                        <a:rPr kumimoji="0" lang="en-US" alt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1 - 5</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marL="1600200" indent="-228600">
                        <a:spcBef>
                          <a:spcPct val="20000"/>
                        </a:spcBef>
                        <a:buClr>
                          <a:schemeClr val="accent1"/>
                        </a:buClr>
                        <a:defRPr>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accent1"/>
                        </a:buClr>
                        <a:buSzTx/>
                        <a:buFont typeface="Wingdings" panose="05000000000000000000" pitchFamily="2" charset="2"/>
                        <a:buNone/>
                        <a:tabLst/>
                      </a:pPr>
                      <a:r>
                        <a:rPr kumimoji="0" lang="es-ES_tradnl"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Label pernyataan. Tanda dolar ($) yang diletakkan pada kolom 1 menunjukkan sebuah metacommand. Tanda asterik (*) atau sebuah character c baik huruf besar maupun kecil pada kolom 1 menunjukkan suatu baris komentar</a:t>
                      </a:r>
                      <a:endParaRPr kumimoji="0" lang="es-ES_tradnl"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marL="342900" indent="-342900">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marL="1600200" indent="-228600">
                        <a:spcBef>
                          <a:spcPct val="20000"/>
                        </a:spcBef>
                        <a:buClr>
                          <a:schemeClr val="accent1"/>
                        </a:buClr>
                        <a:defRPr>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accent1"/>
                        </a:buClr>
                        <a:buSzTx/>
                        <a:buFont typeface="Wingdings" panose="05000000000000000000" pitchFamily="2" charset="2"/>
                        <a:buNone/>
                        <a:tabLst/>
                      </a:pPr>
                      <a:r>
                        <a:rPr kumimoji="0" lang="en-US" alt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marL="1600200" indent="-228600">
                        <a:spcBef>
                          <a:spcPct val="20000"/>
                        </a:spcBef>
                        <a:buClr>
                          <a:schemeClr val="accent1"/>
                        </a:buClr>
                        <a:defRPr>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accent1"/>
                        </a:buClr>
                        <a:buSzTx/>
                        <a:buFont typeface="Wingdings" panose="05000000000000000000" pitchFamily="2" charset="2"/>
                        <a:buNone/>
                        <a:tabLst/>
                      </a:pPr>
                      <a:r>
                        <a:rPr kumimoji="0" lang="en-US"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Character penyambungan</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marL="342900" indent="-342900">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marL="1600200" indent="-228600">
                        <a:spcBef>
                          <a:spcPct val="20000"/>
                        </a:spcBef>
                        <a:buClr>
                          <a:schemeClr val="accent1"/>
                        </a:buClr>
                        <a:defRPr>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accent1"/>
                        </a:buClr>
                        <a:buSzTx/>
                        <a:buFont typeface="Wingdings" panose="05000000000000000000" pitchFamily="2" charset="2"/>
                        <a:buNone/>
                        <a:tabLst/>
                      </a:pPr>
                      <a:r>
                        <a:rPr kumimoji="0" lang="en-US" alt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7 – 72</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marL="1600200" indent="-228600">
                        <a:spcBef>
                          <a:spcPct val="20000"/>
                        </a:spcBef>
                        <a:buClr>
                          <a:schemeClr val="accent1"/>
                        </a:buClr>
                        <a:defRPr>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accent1"/>
                        </a:buClr>
                        <a:buSzTx/>
                        <a:buFont typeface="Wingdings" panose="05000000000000000000" pitchFamily="2" charset="2"/>
                        <a:buNone/>
                        <a:tabLst/>
                      </a:pPr>
                      <a:r>
                        <a:rPr kumimoji="0" lang="en-US"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Pernyataan FORTRAN</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marL="342900" indent="-342900">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marL="1600200" indent="-228600">
                        <a:spcBef>
                          <a:spcPct val="20000"/>
                        </a:spcBef>
                        <a:buClr>
                          <a:schemeClr val="accent1"/>
                        </a:buClr>
                        <a:defRPr>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accent1"/>
                        </a:buClr>
                        <a:buSzTx/>
                        <a:buFont typeface="Wingdings" panose="05000000000000000000" pitchFamily="2" charset="2"/>
                        <a:buNone/>
                        <a:tabLst/>
                      </a:pPr>
                      <a:r>
                        <a:rPr kumimoji="0" lang="en-US" alt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73 dst</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marL="1600200" indent="-228600">
                        <a:spcBef>
                          <a:spcPct val="20000"/>
                        </a:spcBef>
                        <a:buClr>
                          <a:schemeClr val="accent1"/>
                        </a:buClr>
                        <a:defRPr>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
                          <a:schemeClr val="accent1"/>
                        </a:buClr>
                        <a:buSzTx/>
                        <a:buFont typeface="Wingdings" panose="05000000000000000000" pitchFamily="2" charset="2"/>
                        <a:buNone/>
                        <a:tabLst/>
                      </a:pPr>
                      <a:r>
                        <a:rPr kumimoji="0" lang="en-US"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Diabaikan</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3833" name="Rectangle 169"/>
          <p:cNvSpPr>
            <a:spLocks noChangeArrowheads="1"/>
          </p:cNvSpPr>
          <p:nvPr/>
        </p:nvSpPr>
        <p:spPr bwMode="auto">
          <a:xfrm>
            <a:off x="755650" y="4687888"/>
            <a:ext cx="80645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1400">
                <a:latin typeface="Tahoma" panose="020B0604030504040204" pitchFamily="34" charset="0"/>
              </a:rPr>
              <a:t>Baris yang memiliki kolom kurang dari 72 akan diisi dengan character kosong. Terdapat lima jenis baris dalam FORTRAN seperti disajikan berikut ini:</a:t>
            </a:r>
          </a:p>
        </p:txBody>
      </p:sp>
    </p:spTree>
    <p:extLst>
      <p:ext uri="{BB962C8B-B14F-4D97-AF65-F5344CB8AC3E}">
        <p14:creationId xmlns:p14="http://schemas.microsoft.com/office/powerpoint/2010/main" val="3425132594"/>
      </p:ext>
    </p:extLst>
  </p:cSld>
  <p:clrMapOvr>
    <a:masterClrMapping/>
  </p:clrMapOvr>
  <p:transition spd="slow">
    <p:wheel spokes="8"/>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13666"/>
                                        </p:tgtEl>
                                        <p:attrNameLst>
                                          <p:attrName>style.visibility</p:attrName>
                                        </p:attrNameLst>
                                      </p:cBhvr>
                                      <p:to>
                                        <p:strVal val="visible"/>
                                      </p:to>
                                    </p:set>
                                    <p:animEffect transition="in" filter="fade">
                                      <p:cBhvr>
                                        <p:cTn id="7" dur="500"/>
                                        <p:tgtEl>
                                          <p:spTgt spid="113666"/>
                                        </p:tgtEl>
                                      </p:cBhvr>
                                    </p:animEffect>
                                    <p:anim calcmode="lin" valueType="num">
                                      <p:cBhvr>
                                        <p:cTn id="8" dur="500" fill="hold"/>
                                        <p:tgtEl>
                                          <p:spTgt spid="113666"/>
                                        </p:tgtEl>
                                        <p:attrNameLst>
                                          <p:attrName>style.rotation</p:attrName>
                                        </p:attrNameLst>
                                      </p:cBhvr>
                                      <p:tavLst>
                                        <p:tav tm="0">
                                          <p:val>
                                            <p:fltVal val="720"/>
                                          </p:val>
                                        </p:tav>
                                        <p:tav tm="100000">
                                          <p:val>
                                            <p:fltVal val="0"/>
                                          </p:val>
                                        </p:tav>
                                      </p:tavLst>
                                    </p:anim>
                                    <p:anim calcmode="lin" valueType="num">
                                      <p:cBhvr>
                                        <p:cTn id="9" dur="500" fill="hold"/>
                                        <p:tgtEl>
                                          <p:spTgt spid="113666"/>
                                        </p:tgtEl>
                                        <p:attrNameLst>
                                          <p:attrName>ppt_h</p:attrName>
                                        </p:attrNameLst>
                                      </p:cBhvr>
                                      <p:tavLst>
                                        <p:tav tm="0">
                                          <p:val>
                                            <p:fltVal val="0"/>
                                          </p:val>
                                        </p:tav>
                                        <p:tav tm="100000">
                                          <p:val>
                                            <p:strVal val="#ppt_h"/>
                                          </p:val>
                                        </p:tav>
                                      </p:tavLst>
                                    </p:anim>
                                    <p:anim calcmode="lin" valueType="num">
                                      <p:cBhvr>
                                        <p:cTn id="10" dur="500" fill="hold"/>
                                        <p:tgtEl>
                                          <p:spTgt spid="113666"/>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113667"/>
                                        </p:tgtEl>
                                        <p:attrNameLst>
                                          <p:attrName>style.visibility</p:attrName>
                                        </p:attrNameLst>
                                      </p:cBhvr>
                                      <p:to>
                                        <p:strVal val="visible"/>
                                      </p:to>
                                    </p:set>
                                    <p:anim calcmode="lin" valueType="num">
                                      <p:cBhvr>
                                        <p:cTn id="15" dur="1000" fill="hold"/>
                                        <p:tgtEl>
                                          <p:spTgt spid="113667"/>
                                        </p:tgtEl>
                                        <p:attrNameLst>
                                          <p:attrName>ppt_w</p:attrName>
                                        </p:attrNameLst>
                                      </p:cBhvr>
                                      <p:tavLst>
                                        <p:tav tm="0">
                                          <p:val>
                                            <p:fltVal val="0"/>
                                          </p:val>
                                        </p:tav>
                                        <p:tav tm="100000">
                                          <p:val>
                                            <p:strVal val="#ppt_w"/>
                                          </p:val>
                                        </p:tav>
                                      </p:tavLst>
                                    </p:anim>
                                    <p:anim calcmode="lin" valueType="num">
                                      <p:cBhvr>
                                        <p:cTn id="16" dur="1000" fill="hold"/>
                                        <p:tgtEl>
                                          <p:spTgt spid="113667"/>
                                        </p:tgtEl>
                                        <p:attrNameLst>
                                          <p:attrName>ppt_h</p:attrName>
                                        </p:attrNameLst>
                                      </p:cBhvr>
                                      <p:tavLst>
                                        <p:tav tm="0">
                                          <p:val>
                                            <p:fltVal val="0"/>
                                          </p:val>
                                        </p:tav>
                                        <p:tav tm="100000">
                                          <p:val>
                                            <p:strVal val="#ppt_h"/>
                                          </p:val>
                                        </p:tav>
                                      </p:tavLst>
                                    </p:anim>
                                    <p:anim calcmode="lin" valueType="num">
                                      <p:cBhvr>
                                        <p:cTn id="17" dur="1000" fill="hold"/>
                                        <p:tgtEl>
                                          <p:spTgt spid="113667"/>
                                        </p:tgtEl>
                                        <p:attrNameLst>
                                          <p:attrName>style.rotation</p:attrName>
                                        </p:attrNameLst>
                                      </p:cBhvr>
                                      <p:tavLst>
                                        <p:tav tm="0">
                                          <p:val>
                                            <p:fltVal val="90"/>
                                          </p:val>
                                        </p:tav>
                                        <p:tav tm="100000">
                                          <p:val>
                                            <p:fltVal val="0"/>
                                          </p:val>
                                        </p:tav>
                                      </p:tavLst>
                                    </p:anim>
                                    <p:animEffect transition="in" filter="fade">
                                      <p:cBhvr>
                                        <p:cTn id="18" dur="1000"/>
                                        <p:tgtEl>
                                          <p:spTgt spid="11366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113668"/>
                                        </p:tgtEl>
                                        <p:attrNameLst>
                                          <p:attrName>style.visibility</p:attrName>
                                        </p:attrNameLst>
                                      </p:cBhvr>
                                      <p:to>
                                        <p:strVal val="visible"/>
                                      </p:to>
                                    </p:set>
                                    <p:anim calcmode="lin" valueType="num">
                                      <p:cBhvr>
                                        <p:cTn id="23" dur="500" fill="hold"/>
                                        <p:tgtEl>
                                          <p:spTgt spid="113668"/>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13668"/>
                                        </p:tgtEl>
                                        <p:attrNameLst>
                                          <p:attrName>ppt_y</p:attrName>
                                        </p:attrNameLst>
                                      </p:cBhvr>
                                      <p:tavLst>
                                        <p:tav tm="0">
                                          <p:val>
                                            <p:strVal val="#ppt_y"/>
                                          </p:val>
                                        </p:tav>
                                        <p:tav tm="100000">
                                          <p:val>
                                            <p:strVal val="#ppt_y"/>
                                          </p:val>
                                        </p:tav>
                                      </p:tavLst>
                                    </p:anim>
                                    <p:anim calcmode="lin" valueType="num">
                                      <p:cBhvr>
                                        <p:cTn id="25" dur="500" fill="hold"/>
                                        <p:tgtEl>
                                          <p:spTgt spid="113668"/>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13668"/>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1366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5" presetClass="entr" presetSubtype="0" fill="hold" nodeType="clickEffect">
                                  <p:stCondLst>
                                    <p:cond delay="0"/>
                                  </p:stCondLst>
                                  <p:iterate type="lt">
                                    <p:tmPct val="0"/>
                                  </p:iterate>
                                  <p:childTnLst>
                                    <p:set>
                                      <p:cBhvr>
                                        <p:cTn id="31" dur="1" fill="hold">
                                          <p:stCondLst>
                                            <p:cond delay="0"/>
                                          </p:stCondLst>
                                        </p:cTn>
                                        <p:tgtEl>
                                          <p:spTgt spid="113832"/>
                                        </p:tgtEl>
                                        <p:attrNameLst>
                                          <p:attrName>style.visibility</p:attrName>
                                        </p:attrNameLst>
                                      </p:cBhvr>
                                      <p:to>
                                        <p:strVal val="visible"/>
                                      </p:to>
                                    </p:set>
                                    <p:anim calcmode="lin" valueType="num">
                                      <p:cBhvr>
                                        <p:cTn id="32" dur="500" decel="50000" fill="hold">
                                          <p:stCondLst>
                                            <p:cond delay="0"/>
                                          </p:stCondLst>
                                        </p:cTn>
                                        <p:tgtEl>
                                          <p:spTgt spid="113832"/>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113832"/>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113832"/>
                                        </p:tgtEl>
                                        <p:attrNameLst>
                                          <p:attrName>ppt_w</p:attrName>
                                        </p:attrNameLst>
                                      </p:cBhvr>
                                      <p:tavLst>
                                        <p:tav tm="0">
                                          <p:val>
                                            <p:strVal val="#ppt_w*.05"/>
                                          </p:val>
                                        </p:tav>
                                        <p:tav tm="100000">
                                          <p:val>
                                            <p:strVal val="#ppt_w"/>
                                          </p:val>
                                        </p:tav>
                                      </p:tavLst>
                                    </p:anim>
                                    <p:anim calcmode="lin" valueType="num">
                                      <p:cBhvr>
                                        <p:cTn id="35" dur="1000" fill="hold"/>
                                        <p:tgtEl>
                                          <p:spTgt spid="113832"/>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113832"/>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113832"/>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113832"/>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11383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8" presetClass="entr" presetSubtype="16" fill="hold" nodeType="clickEffect">
                                  <p:stCondLst>
                                    <p:cond delay="0"/>
                                  </p:stCondLst>
                                  <p:iterate type="lt">
                                    <p:tmPct val="0"/>
                                  </p:iterate>
                                  <p:childTnLst>
                                    <p:set>
                                      <p:cBhvr>
                                        <p:cTn id="43" dur="1" fill="hold">
                                          <p:stCondLst>
                                            <p:cond delay="0"/>
                                          </p:stCondLst>
                                        </p:cTn>
                                        <p:tgtEl>
                                          <p:spTgt spid="113832"/>
                                        </p:tgtEl>
                                        <p:attrNameLst>
                                          <p:attrName>style.visibility</p:attrName>
                                        </p:attrNameLst>
                                      </p:cBhvr>
                                      <p:to>
                                        <p:strVal val="visible"/>
                                      </p:to>
                                    </p:set>
                                    <p:animEffect transition="in" filter="diamond(in)">
                                      <p:cBhvr>
                                        <p:cTn id="44" dur="2000"/>
                                        <p:tgtEl>
                                          <p:spTgt spid="11383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8" presetClass="entr" presetSubtype="12" fill="hold" nodeType="clickEffect">
                                  <p:stCondLst>
                                    <p:cond delay="0"/>
                                  </p:stCondLst>
                                  <p:iterate type="lt">
                                    <p:tmPct val="0"/>
                                  </p:iterate>
                                  <p:childTnLst>
                                    <p:set>
                                      <p:cBhvr>
                                        <p:cTn id="48" dur="1" fill="hold">
                                          <p:stCondLst>
                                            <p:cond delay="0"/>
                                          </p:stCondLst>
                                        </p:cTn>
                                        <p:tgtEl>
                                          <p:spTgt spid="113832"/>
                                        </p:tgtEl>
                                        <p:attrNameLst>
                                          <p:attrName>style.visibility</p:attrName>
                                        </p:attrNameLst>
                                      </p:cBhvr>
                                      <p:to>
                                        <p:strVal val="visible"/>
                                      </p:to>
                                    </p:set>
                                    <p:animEffect transition="in" filter="strips(downLeft)">
                                      <p:cBhvr>
                                        <p:cTn id="49" dur="500"/>
                                        <p:tgtEl>
                                          <p:spTgt spid="113832"/>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1" presetClass="entr" presetSubtype="0" fill="hold" nodeType="clickEffect">
                                  <p:stCondLst>
                                    <p:cond delay="0"/>
                                  </p:stCondLst>
                                  <p:iterate type="lt">
                                    <p:tmPct val="5000"/>
                                  </p:iterate>
                                  <p:childTnLst>
                                    <p:set>
                                      <p:cBhvr>
                                        <p:cTn id="53" dur="1" fill="hold">
                                          <p:stCondLst>
                                            <p:cond delay="0"/>
                                          </p:stCondLst>
                                        </p:cTn>
                                        <p:tgtEl>
                                          <p:spTgt spid="113832"/>
                                        </p:tgtEl>
                                        <p:attrNameLst>
                                          <p:attrName>style.visibility</p:attrName>
                                        </p:attrNameLst>
                                      </p:cBhvr>
                                      <p:to>
                                        <p:strVal val="visible"/>
                                      </p:to>
                                    </p:set>
                                    <p:anim calcmode="lin" valueType="num">
                                      <p:cBhvr>
                                        <p:cTn id="54" dur="1000" fill="hold"/>
                                        <p:tgtEl>
                                          <p:spTgt spid="113832"/>
                                        </p:tgtEl>
                                        <p:attrNameLst>
                                          <p:attrName>ppt_w</p:attrName>
                                        </p:attrNameLst>
                                      </p:cBhvr>
                                      <p:tavLst>
                                        <p:tav tm="0">
                                          <p:val>
                                            <p:fltVal val="0"/>
                                          </p:val>
                                        </p:tav>
                                        <p:tav tm="100000">
                                          <p:val>
                                            <p:strVal val="#ppt_w"/>
                                          </p:val>
                                        </p:tav>
                                      </p:tavLst>
                                    </p:anim>
                                    <p:anim calcmode="lin" valueType="num">
                                      <p:cBhvr>
                                        <p:cTn id="55" dur="1000" fill="hold"/>
                                        <p:tgtEl>
                                          <p:spTgt spid="113832"/>
                                        </p:tgtEl>
                                        <p:attrNameLst>
                                          <p:attrName>ppt_h</p:attrName>
                                        </p:attrNameLst>
                                      </p:cBhvr>
                                      <p:tavLst>
                                        <p:tav tm="0">
                                          <p:val>
                                            <p:fltVal val="0"/>
                                          </p:val>
                                        </p:tav>
                                        <p:tav tm="100000">
                                          <p:val>
                                            <p:strVal val="#ppt_h"/>
                                          </p:val>
                                        </p:tav>
                                      </p:tavLst>
                                    </p:anim>
                                    <p:anim calcmode="lin" valueType="num">
                                      <p:cBhvr>
                                        <p:cTn id="56" dur="1000" fill="hold"/>
                                        <p:tgtEl>
                                          <p:spTgt spid="113832"/>
                                        </p:tgtEl>
                                        <p:attrNameLst>
                                          <p:attrName>style.rotation</p:attrName>
                                        </p:attrNameLst>
                                      </p:cBhvr>
                                      <p:tavLst>
                                        <p:tav tm="0">
                                          <p:val>
                                            <p:fltVal val="90"/>
                                          </p:val>
                                        </p:tav>
                                        <p:tav tm="100000">
                                          <p:val>
                                            <p:fltVal val="0"/>
                                          </p:val>
                                        </p:tav>
                                      </p:tavLst>
                                    </p:anim>
                                    <p:animEffect transition="in" filter="fade">
                                      <p:cBhvr>
                                        <p:cTn id="57" dur="1000"/>
                                        <p:tgtEl>
                                          <p:spTgt spid="11383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1" presetClass="entr" presetSubtype="0" fill="hold" grpId="0" nodeType="clickEffect">
                                  <p:stCondLst>
                                    <p:cond delay="0"/>
                                  </p:stCondLst>
                                  <p:iterate type="lt">
                                    <p:tmPct val="10000"/>
                                  </p:iterate>
                                  <p:childTnLst>
                                    <p:set>
                                      <p:cBhvr>
                                        <p:cTn id="61" dur="1" fill="hold">
                                          <p:stCondLst>
                                            <p:cond delay="0"/>
                                          </p:stCondLst>
                                        </p:cTn>
                                        <p:tgtEl>
                                          <p:spTgt spid="113833"/>
                                        </p:tgtEl>
                                        <p:attrNameLst>
                                          <p:attrName>style.visibility</p:attrName>
                                        </p:attrNameLst>
                                      </p:cBhvr>
                                      <p:to>
                                        <p:strVal val="visible"/>
                                      </p:to>
                                    </p:set>
                                    <p:anim calcmode="lin" valueType="num">
                                      <p:cBhvr>
                                        <p:cTn id="62" dur="500" fill="hold"/>
                                        <p:tgtEl>
                                          <p:spTgt spid="113833"/>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113833"/>
                                        </p:tgtEl>
                                        <p:attrNameLst>
                                          <p:attrName>ppt_y</p:attrName>
                                        </p:attrNameLst>
                                      </p:cBhvr>
                                      <p:tavLst>
                                        <p:tav tm="0">
                                          <p:val>
                                            <p:strVal val="#ppt_y"/>
                                          </p:val>
                                        </p:tav>
                                        <p:tav tm="100000">
                                          <p:val>
                                            <p:strVal val="#ppt_y"/>
                                          </p:val>
                                        </p:tav>
                                      </p:tavLst>
                                    </p:anim>
                                    <p:anim calcmode="lin" valueType="num">
                                      <p:cBhvr>
                                        <p:cTn id="64" dur="500" fill="hold"/>
                                        <p:tgtEl>
                                          <p:spTgt spid="113833"/>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113833"/>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1138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p:bldP spid="113667" grpId="0"/>
      <p:bldP spid="113668" grpId="0"/>
      <p:bldP spid="11383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9"/>
          <p:cNvSpPr>
            <a:spLocks noGrp="1" noChangeArrowheads="1"/>
          </p:cNvSpPr>
          <p:nvPr>
            <p:ph type="dt" sz="half" idx="2"/>
          </p:nvPr>
        </p:nvSpPr>
        <p:spPr/>
        <p:txBody>
          <a:bodyPr/>
          <a:lstStyle/>
          <a:p>
            <a:fld id="{F260D15F-A2FE-49F8-B73B-F2C6C1DEB1F0}" type="datetime1">
              <a:rPr lang="en-US" altLang="en-US"/>
              <a:pPr/>
              <a:t>5/15/2017</a:t>
            </a:fld>
            <a:endParaRPr lang="en-US" altLang="en-US"/>
          </a:p>
        </p:txBody>
      </p:sp>
      <p:sp>
        <p:nvSpPr>
          <p:cNvPr id="27" name="Rectangle 11"/>
          <p:cNvSpPr>
            <a:spLocks noGrp="1" noChangeArrowheads="1"/>
          </p:cNvSpPr>
          <p:nvPr>
            <p:ph type="sldNum" sz="quarter" idx="4"/>
          </p:nvPr>
        </p:nvSpPr>
        <p:spPr/>
        <p:txBody>
          <a:bodyPr/>
          <a:lstStyle/>
          <a:p>
            <a:fld id="{2164F36D-99D2-4895-9B9D-175BCCDCD4FE}" type="slidenum">
              <a:rPr lang="en-US" altLang="en-US"/>
              <a:pPr/>
              <a:t>35</a:t>
            </a:fld>
            <a:endParaRPr lang="en-US" altLang="en-US"/>
          </a:p>
        </p:txBody>
      </p:sp>
      <p:graphicFrame>
        <p:nvGraphicFramePr>
          <p:cNvPr id="112760" name="Group 120"/>
          <p:cNvGraphicFramePr>
            <a:graphicFrameLocks noGrp="1"/>
          </p:cNvGraphicFramePr>
          <p:nvPr/>
        </p:nvGraphicFramePr>
        <p:xfrm>
          <a:off x="323850" y="327025"/>
          <a:ext cx="8208963" cy="5702300"/>
        </p:xfrm>
        <a:graphic>
          <a:graphicData uri="http://schemas.openxmlformats.org/drawingml/2006/table">
            <a:tbl>
              <a:tblPr/>
              <a:tblGrid>
                <a:gridCol w="1582738"/>
                <a:gridCol w="6626225"/>
              </a:tblGrid>
              <a:tr h="274638">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Tipe Baris</a:t>
                      </a:r>
                      <a:endParaRPr kumimoji="0" lang="en-US" altLang="en-US" sz="1300" b="0" i="0" u="none" strike="noStrike" cap="none" normalizeH="0" baseline="0" smtClean="0">
                        <a:ln>
                          <a:noFill/>
                        </a:ln>
                        <a:solidFill>
                          <a:schemeClr val="tx1"/>
                        </a:solidFill>
                        <a:effectLst/>
                        <a:latin typeface="Arial" panose="020B0604020202020204"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Penjelasan</a:t>
                      </a:r>
                      <a:endParaRPr kumimoji="0" lang="en-US" altLang="en-US" sz="1300" b="0" i="0" u="none" strike="noStrike" cap="none" normalizeH="0" baseline="0" smtClean="0">
                        <a:ln>
                          <a:noFill/>
                        </a:ln>
                        <a:solidFill>
                          <a:schemeClr val="tx1"/>
                        </a:solidFill>
                        <a:effectLst/>
                        <a:latin typeface="Arial" panose="020B0604020202020204"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Metacommand lines</a:t>
                      </a:r>
                      <a:endParaRPr kumimoji="0" lang="en-US" altLang="en-US" sz="1300" b="0" i="0" u="none" strike="noStrike" cap="none" normalizeH="0" baseline="0" smtClean="0">
                        <a:ln>
                          <a:noFill/>
                        </a:ln>
                        <a:solidFill>
                          <a:schemeClr val="tx1"/>
                        </a:solidFill>
                        <a:effectLst/>
                        <a:latin typeface="Arial" panose="020B0604020202020204"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Baris metacommad ditandai dengan tanda $ pada kolom 1. </a:t>
                      </a: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Metacommand akan mengendalikan semua operasi kompiler MS FORTRAN.</a:t>
                      </a:r>
                      <a:endParaRPr kumimoji="0" lang="en-US" altLang="en-US" sz="1300" b="0" i="0" u="none" strike="noStrike" cap="none" normalizeH="0" baseline="0" smtClean="0">
                        <a:ln>
                          <a:noFill/>
                        </a:ln>
                        <a:solidFill>
                          <a:schemeClr val="tx1"/>
                        </a:solidFill>
                        <a:effectLst/>
                        <a:latin typeface="Arial" panose="020B0604020202020204"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1187450">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Initial lines</a:t>
                      </a:r>
                      <a:endParaRPr kumimoji="0" lang="en-US" altLang="en-US" sz="1300" b="0" i="0" u="none" strike="noStrike" cap="none" normalizeH="0" baseline="0" smtClean="0">
                        <a:ln>
                          <a:noFill/>
                        </a:ln>
                        <a:solidFill>
                          <a:schemeClr val="tx1"/>
                        </a:solidFill>
                        <a:effectLst/>
                        <a:latin typeface="Arial" panose="020B0604020202020204"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Pertama (atau hanya) baris pernyataan FORTRAN disebut initial lines. Sebuah initial lines mempunyai character kosong atau NOL pada kolom 6, dan memiliki kosong atau suatu label pernyataan pada kolom 1 – 5. Berikut ini beberapa initial lines: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GOTO 100</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0002   CHARACTER*10 name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100   0CONTINUE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1000STOP ‘   ‘  </a:t>
                      </a:r>
                      <a:endParaRPr kumimoji="0" lang="en-US" altLang="en-US" sz="1300" b="0" i="0" u="none" strike="noStrike" cap="none" normalizeH="0" baseline="0" smtClean="0">
                        <a:ln>
                          <a:noFill/>
                        </a:ln>
                        <a:solidFill>
                          <a:schemeClr val="tx1"/>
                        </a:solidFill>
                        <a:effectLst/>
                        <a:latin typeface="Arial" panose="020B0604020202020204"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1004888">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Continuition lines</a:t>
                      </a:r>
                      <a:endParaRPr kumimoji="0" lang="en-US" altLang="en-US" sz="1300" b="0" i="0" u="none" strike="noStrike" cap="none" normalizeH="0" baseline="0" smtClean="0">
                        <a:ln>
                          <a:noFill/>
                        </a:ln>
                        <a:solidFill>
                          <a:schemeClr val="tx1"/>
                        </a:solidFill>
                        <a:effectLst/>
                        <a:latin typeface="Arial" panose="020B0604020202020204"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Baris sambungan memilik character kosong pada kolom 1 – 5 dan sebuah character pada kolom 6. Baris penyambungan memungkinkan penambahan kolom untuk suatu Pernyataan.</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         Contoh baris sambungan</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Integer </a:t>
                      </a:r>
                      <a:r>
                        <a:rPr kumimoji="0" lang="en-US" altLang="en-US" sz="1300" b="0" i="0" u="none" strike="noStrike" cap="none" normalizeH="0" baseline="-30000" smtClean="0">
                          <a:ln>
                            <a:noFill/>
                          </a:ln>
                          <a:solidFill>
                            <a:schemeClr val="tx1"/>
                          </a:solidFill>
                          <a:effectLst/>
                          <a:latin typeface="Times New Roman" panose="02020603050405020304" pitchFamily="18" charset="0"/>
                          <a:cs typeface="Times New Roman" panose="02020603050405020304" pitchFamily="18" charset="0"/>
                        </a:rPr>
                        <a:t>*</a:t>
                      </a: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4  count, popu, local, ovrflo, incrs,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r>
                        <a:rPr kumimoji="0" lang="id-ID"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+mobilo, keretalo, otolet,</a:t>
                      </a:r>
                      <a:endParaRPr kumimoji="0" lang="en-US" altLang="en-US" sz="1300" b="0" i="0" u="none" strike="noStrike" cap="none" normalizeH="0" baseline="0" smtClean="0">
                        <a:ln>
                          <a:noFill/>
                        </a:ln>
                        <a:solidFill>
                          <a:schemeClr val="tx1"/>
                        </a:solidFill>
                        <a:effectLst/>
                        <a:latin typeface="Arial" panose="020B0604020202020204"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1187450">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Comment lines</a:t>
                      </a:r>
                      <a:endParaRPr kumimoji="0" lang="en-US" altLang="en-US" sz="1300" b="0" i="0" u="none" strike="noStrike" cap="none" normalizeH="0" baseline="0" smtClean="0">
                        <a:ln>
                          <a:noFill/>
                        </a:ln>
                        <a:solidFill>
                          <a:schemeClr val="tx1"/>
                        </a:solidFill>
                        <a:effectLst/>
                        <a:latin typeface="Arial" panose="020B0604020202020204"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Baris komentar umumnya memiliki sebuah character c atau C atau asterik *  pada kolom 1atau keseluruhannya kosong. Baris komentar tidak mempengaruhi eksekusi program FORTRAN. Baris komentar dapat muncul diantara pernyataan yang memiliki baris sambungan. Berikut adalah contoh baris komentar:</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        Ini adalah contoh baris komentar</a:t>
                      </a:r>
                      <a:endPar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  dan demikian pula dengan baris ini,</a:t>
                      </a:r>
                      <a:endPar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juga baris berikut ini</a:t>
                      </a:r>
                      <a:endParaRPr kumimoji="0" lang="en-US" altLang="en-US" sz="1300" b="0" i="0" u="none" strike="noStrike" cap="none" normalizeH="0" baseline="0" smtClean="0">
                        <a:ln>
                          <a:noFill/>
                        </a:ln>
                        <a:solidFill>
                          <a:schemeClr val="tx1"/>
                        </a:solidFill>
                        <a:effectLst/>
                        <a:latin typeface="Arial" panose="020B0604020202020204"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639763">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Debug lines</a:t>
                      </a:r>
                      <a:endParaRPr kumimoji="0" lang="en-US" altLang="en-US" sz="1300" b="0" i="0" u="none" strike="noStrike" cap="none" normalizeH="0" baseline="0" smtClean="0">
                        <a:ln>
                          <a:noFill/>
                        </a:ln>
                        <a:solidFill>
                          <a:schemeClr val="tx1"/>
                        </a:solidFill>
                        <a:effectLst/>
                        <a:latin typeface="Arial" panose="020B0604020202020204"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Dalam MS FORTRAN, setiap baris yang dimulai dengan sebuah character pada kolom 1 dianggap sebagai sebuah comment lines. Bilamana sebuah huruf (kecuali c atau C) dinyatakan dalam suatu metacommand $DEBUG, maka huruf tersebut dipindahkan dari baris termasuk dalam kolom 1, dan sisa baris dapat dikompilasi</a:t>
                      </a:r>
                      <a:endParaRPr kumimoji="0" lang="en-US" altLang="en-US" sz="1300" b="0" i="0" u="none" strike="noStrike" cap="none" normalizeH="0" baseline="0" smtClean="0">
                        <a:ln>
                          <a:noFill/>
                        </a:ln>
                        <a:solidFill>
                          <a:schemeClr val="tx1"/>
                        </a:solidFill>
                        <a:effectLst/>
                        <a:latin typeface="Arial" panose="020B0604020202020204"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580925736"/>
      </p:ext>
    </p:extLst>
  </p:cSld>
  <p:clrMapOvr>
    <a:masterClrMapping/>
  </p:clrMapOvr>
  <p:transition spd="slow">
    <p:wheel spokes="8"/>
    <p:sndAc>
      <p:stSnd>
        <p:snd r:embed="rId2" name="arrow.wav"/>
      </p:st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ChangeArrowheads="1"/>
          </p:cNvSpPr>
          <p:nvPr>
            <p:ph type="dt" sz="half" idx="2"/>
          </p:nvPr>
        </p:nvSpPr>
        <p:spPr/>
        <p:txBody>
          <a:bodyPr/>
          <a:lstStyle/>
          <a:p>
            <a:fld id="{E2914067-AB6E-4981-BFFB-019399BBA1F5}" type="datetime1">
              <a:rPr lang="en-US" altLang="en-US"/>
              <a:pPr/>
              <a:t>5/15/2017</a:t>
            </a:fld>
            <a:endParaRPr lang="en-US" altLang="en-US"/>
          </a:p>
        </p:txBody>
      </p:sp>
      <p:sp>
        <p:nvSpPr>
          <p:cNvPr id="12" name="Rectangle 11"/>
          <p:cNvSpPr>
            <a:spLocks noGrp="1" noChangeArrowheads="1"/>
          </p:cNvSpPr>
          <p:nvPr>
            <p:ph type="sldNum" sz="quarter" idx="4"/>
          </p:nvPr>
        </p:nvSpPr>
        <p:spPr/>
        <p:txBody>
          <a:bodyPr/>
          <a:lstStyle/>
          <a:p>
            <a:fld id="{1279731A-E45A-46FB-8246-CA667502FFFD}" type="slidenum">
              <a:rPr lang="en-US" altLang="en-US"/>
              <a:pPr/>
              <a:t>36</a:t>
            </a:fld>
            <a:endParaRPr lang="en-US" altLang="en-US"/>
          </a:p>
        </p:txBody>
      </p:sp>
      <p:sp>
        <p:nvSpPr>
          <p:cNvPr id="111618" name="Rectangle 2"/>
          <p:cNvSpPr>
            <a:spLocks noChangeArrowheads="1"/>
          </p:cNvSpPr>
          <p:nvPr/>
        </p:nvSpPr>
        <p:spPr bwMode="auto">
          <a:xfrm>
            <a:off x="98425" y="476250"/>
            <a:ext cx="27447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altLang="en-US" b="1">
                <a:latin typeface="Tahoma" panose="020B0604030504040204" pitchFamily="34" charset="0"/>
              </a:rPr>
              <a:t>2. 2  Label Pernyataan</a:t>
            </a:r>
          </a:p>
        </p:txBody>
      </p:sp>
      <p:sp>
        <p:nvSpPr>
          <p:cNvPr id="111620" name="Rectangle 4"/>
          <p:cNvSpPr>
            <a:spLocks noChangeArrowheads="1"/>
          </p:cNvSpPr>
          <p:nvPr/>
        </p:nvSpPr>
        <p:spPr bwMode="auto">
          <a:xfrm>
            <a:off x="684213" y="908050"/>
            <a:ext cx="8280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altLang="en-US" sz="1400">
                <a:latin typeface="Tahoma" panose="020B0604030504040204" pitchFamily="34" charset="0"/>
              </a:rPr>
              <a:t>Setiap pernyataan dapat dimulai dengan sebuah label, namun demikian, hanya</a:t>
            </a:r>
            <a:r>
              <a:rPr lang="en-US" altLang="en-US" sz="1400" b="1">
                <a:latin typeface="Tahoma" panose="020B0604030504040204" pitchFamily="34" charset="0"/>
              </a:rPr>
              <a:t> label </a:t>
            </a:r>
            <a:r>
              <a:rPr lang="en-US" altLang="en-US" sz="1400">
                <a:latin typeface="Tahoma" panose="020B0604030504040204" pitchFamily="34" charset="0"/>
              </a:rPr>
              <a:t>tereksekusi atau pernyataan FORMAT yang dapat diacu</a:t>
            </a:r>
            <a:endParaRPr lang="en-US" altLang="en-US">
              <a:latin typeface="Tahoma" panose="020B0604030504040204" pitchFamily="34" charset="0"/>
            </a:endParaRPr>
          </a:p>
        </p:txBody>
      </p:sp>
      <p:sp>
        <p:nvSpPr>
          <p:cNvPr id="111621" name="Rectangle 5"/>
          <p:cNvSpPr>
            <a:spLocks noChangeArrowheads="1"/>
          </p:cNvSpPr>
          <p:nvPr/>
        </p:nvSpPr>
        <p:spPr bwMode="auto">
          <a:xfrm>
            <a:off x="684213" y="1484313"/>
            <a:ext cx="8280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altLang="en-US" sz="1400">
                <a:latin typeface="Tahoma" panose="020B0604030504040204" pitchFamily="34" charset="0"/>
              </a:rPr>
              <a:t>Label pernyataan adalah sebuah sekuen terdiri dari satu sampai lima digit, dan paling tidak salah satu bukanlah NOL</a:t>
            </a:r>
            <a:endParaRPr lang="en-US" altLang="en-US">
              <a:latin typeface="Tahoma" panose="020B0604030504040204" pitchFamily="34" charset="0"/>
            </a:endParaRPr>
          </a:p>
        </p:txBody>
      </p:sp>
      <p:sp>
        <p:nvSpPr>
          <p:cNvPr id="111622" name="Rectangle 6"/>
          <p:cNvSpPr>
            <a:spLocks noChangeArrowheads="1"/>
          </p:cNvSpPr>
          <p:nvPr/>
        </p:nvSpPr>
        <p:spPr bwMode="auto">
          <a:xfrm>
            <a:off x="684213" y="2133600"/>
            <a:ext cx="8280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id-ID" altLang="en-US" sz="1400">
                <a:latin typeface="Tahoma" panose="020B0604030504040204" pitchFamily="34" charset="0"/>
              </a:rPr>
              <a:t>L</a:t>
            </a:r>
            <a:r>
              <a:rPr lang="es-ES_tradnl" altLang="en-US" sz="1400">
                <a:latin typeface="Tahoma" panose="020B0604030504040204" pitchFamily="34" charset="0"/>
              </a:rPr>
              <a:t>abel diletakkan dimana saja antara kolom 1 – 5 pada suatu baris initial, dan kosong diabaikan. </a:t>
            </a:r>
            <a:endParaRPr lang="en-US" altLang="en-US">
              <a:latin typeface="Tahoma" panose="020B0604030504040204" pitchFamily="34" charset="0"/>
            </a:endParaRPr>
          </a:p>
        </p:txBody>
      </p:sp>
      <p:sp>
        <p:nvSpPr>
          <p:cNvPr id="111623" name="Rectangle 7"/>
          <p:cNvSpPr>
            <a:spLocks noChangeArrowheads="1"/>
          </p:cNvSpPr>
          <p:nvPr/>
        </p:nvSpPr>
        <p:spPr bwMode="auto">
          <a:xfrm>
            <a:off x="684213" y="2492375"/>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altLang="en-US" sz="1400">
                <a:latin typeface="Tahoma" panose="020B0604030504040204" pitchFamily="34" charset="0"/>
              </a:rPr>
              <a:t>Contohnya label 23 4 dan 234 keduanya sama.</a:t>
            </a:r>
            <a:r>
              <a:rPr lang="en-US" altLang="en-US">
                <a:latin typeface="Tahoma" panose="020B0604030504040204" pitchFamily="34" charset="0"/>
              </a:rPr>
              <a:t> </a:t>
            </a:r>
          </a:p>
        </p:txBody>
      </p:sp>
      <p:sp>
        <p:nvSpPr>
          <p:cNvPr id="111624" name="Rectangle 8"/>
          <p:cNvSpPr>
            <a:spLocks noChangeArrowheads="1"/>
          </p:cNvSpPr>
          <p:nvPr/>
        </p:nvSpPr>
        <p:spPr bwMode="auto">
          <a:xfrm>
            <a:off x="107950" y="3709988"/>
            <a:ext cx="34051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altLang="en-US" b="1">
                <a:latin typeface="Tahoma" panose="020B0604030504040204" pitchFamily="34" charset="0"/>
              </a:rPr>
              <a:t>2. 3  Free Form Source Code</a:t>
            </a:r>
          </a:p>
        </p:txBody>
      </p:sp>
      <p:sp>
        <p:nvSpPr>
          <p:cNvPr id="111625" name="Rectangle 9"/>
          <p:cNvSpPr>
            <a:spLocks noChangeArrowheads="1"/>
          </p:cNvSpPr>
          <p:nvPr/>
        </p:nvSpPr>
        <p:spPr bwMode="auto">
          <a:xfrm>
            <a:off x="684213" y="4183063"/>
            <a:ext cx="80645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1400">
                <a:latin typeface="Tahoma" panose="020B0604030504040204" pitchFamily="34" charset="0"/>
              </a:rPr>
              <a:t>Metacommand $FREEFORM memungkinkan kita menuliskan source program tanpa mengikuti aturan-aturan yang telah dikemukakan sebelumnya.</a:t>
            </a:r>
          </a:p>
        </p:txBody>
      </p:sp>
      <p:sp>
        <p:nvSpPr>
          <p:cNvPr id="111626" name="Rectangle 10"/>
          <p:cNvSpPr>
            <a:spLocks noChangeArrowheads="1"/>
          </p:cNvSpPr>
          <p:nvPr/>
        </p:nvSpPr>
        <p:spPr bwMode="auto">
          <a:xfrm>
            <a:off x="684213" y="4975225"/>
            <a:ext cx="8064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1400">
                <a:latin typeface="Tahoma" panose="020B0604030504040204" pitchFamily="34" charset="0"/>
              </a:rPr>
              <a:t>Baris tidak berlaku dalam format free form.</a:t>
            </a:r>
          </a:p>
        </p:txBody>
      </p:sp>
    </p:spTree>
    <p:extLst>
      <p:ext uri="{BB962C8B-B14F-4D97-AF65-F5344CB8AC3E}">
        <p14:creationId xmlns:p14="http://schemas.microsoft.com/office/powerpoint/2010/main" val="3676709029"/>
      </p:ext>
    </p:extLst>
  </p:cSld>
  <p:clrMapOvr>
    <a:masterClrMapping/>
  </p:clrMapOvr>
  <p:transition spd="slow">
    <p:wheel spokes="8"/>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1618"/>
                                        </p:tgtEl>
                                        <p:attrNameLst>
                                          <p:attrName>style.visibility</p:attrName>
                                        </p:attrNameLst>
                                      </p:cBhvr>
                                      <p:to>
                                        <p:strVal val="visible"/>
                                      </p:to>
                                    </p:set>
                                    <p:animEffect transition="in" filter="wedge">
                                      <p:cBhvr>
                                        <p:cTn id="7" dur="500"/>
                                        <p:tgtEl>
                                          <p:spTgt spid="1116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11620"/>
                                        </p:tgtEl>
                                        <p:attrNameLst>
                                          <p:attrName>style.visibility</p:attrName>
                                        </p:attrNameLst>
                                      </p:cBhvr>
                                      <p:to>
                                        <p:strVal val="visible"/>
                                      </p:to>
                                    </p:set>
                                    <p:anim calcmode="lin" valueType="num">
                                      <p:cBhvr>
                                        <p:cTn id="12" dur="500" fill="hold"/>
                                        <p:tgtEl>
                                          <p:spTgt spid="111620"/>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11620"/>
                                        </p:tgtEl>
                                        <p:attrNameLst>
                                          <p:attrName>ppt_y</p:attrName>
                                        </p:attrNameLst>
                                      </p:cBhvr>
                                      <p:tavLst>
                                        <p:tav tm="0">
                                          <p:val>
                                            <p:strVal val="#ppt_y"/>
                                          </p:val>
                                        </p:tav>
                                        <p:tav tm="100000">
                                          <p:val>
                                            <p:strVal val="#ppt_y"/>
                                          </p:val>
                                        </p:tav>
                                      </p:tavLst>
                                    </p:anim>
                                    <p:anim calcmode="lin" valueType="num">
                                      <p:cBhvr>
                                        <p:cTn id="14" dur="500" fill="hold"/>
                                        <p:tgtEl>
                                          <p:spTgt spid="111620"/>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1162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1162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111621"/>
                                        </p:tgtEl>
                                        <p:attrNameLst>
                                          <p:attrName>style.visibility</p:attrName>
                                        </p:attrNameLst>
                                      </p:cBhvr>
                                      <p:to>
                                        <p:strVal val="visible"/>
                                      </p:to>
                                    </p:set>
                                    <p:anim calcmode="lin" valueType="num">
                                      <p:cBhvr>
                                        <p:cTn id="21" dur="500" fill="hold"/>
                                        <p:tgtEl>
                                          <p:spTgt spid="111621"/>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11621"/>
                                        </p:tgtEl>
                                        <p:attrNameLst>
                                          <p:attrName>ppt_y</p:attrName>
                                        </p:attrNameLst>
                                      </p:cBhvr>
                                      <p:tavLst>
                                        <p:tav tm="0">
                                          <p:val>
                                            <p:strVal val="#ppt_y"/>
                                          </p:val>
                                        </p:tav>
                                        <p:tav tm="100000">
                                          <p:val>
                                            <p:strVal val="#ppt_y"/>
                                          </p:val>
                                        </p:tav>
                                      </p:tavLst>
                                    </p:anim>
                                    <p:anim calcmode="lin" valueType="num">
                                      <p:cBhvr>
                                        <p:cTn id="23" dur="500" fill="hold"/>
                                        <p:tgtEl>
                                          <p:spTgt spid="111621"/>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11621"/>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1162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111622"/>
                                        </p:tgtEl>
                                        <p:attrNameLst>
                                          <p:attrName>style.visibility</p:attrName>
                                        </p:attrNameLst>
                                      </p:cBhvr>
                                      <p:to>
                                        <p:strVal val="visible"/>
                                      </p:to>
                                    </p:set>
                                    <p:anim calcmode="lin" valueType="num">
                                      <p:cBhvr>
                                        <p:cTn id="30" dur="500" fill="hold"/>
                                        <p:tgtEl>
                                          <p:spTgt spid="111622"/>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11622"/>
                                        </p:tgtEl>
                                        <p:attrNameLst>
                                          <p:attrName>ppt_y</p:attrName>
                                        </p:attrNameLst>
                                      </p:cBhvr>
                                      <p:tavLst>
                                        <p:tav tm="0">
                                          <p:val>
                                            <p:strVal val="#ppt_y"/>
                                          </p:val>
                                        </p:tav>
                                        <p:tav tm="100000">
                                          <p:val>
                                            <p:strVal val="#ppt_y"/>
                                          </p:val>
                                        </p:tav>
                                      </p:tavLst>
                                    </p:anim>
                                    <p:anim calcmode="lin" valueType="num">
                                      <p:cBhvr>
                                        <p:cTn id="32" dur="500" fill="hold"/>
                                        <p:tgtEl>
                                          <p:spTgt spid="111622"/>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11622"/>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1162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111623"/>
                                        </p:tgtEl>
                                        <p:attrNameLst>
                                          <p:attrName>style.visibility</p:attrName>
                                        </p:attrNameLst>
                                      </p:cBhvr>
                                      <p:to>
                                        <p:strVal val="visible"/>
                                      </p:to>
                                    </p:set>
                                    <p:anim calcmode="lin" valueType="num">
                                      <p:cBhvr>
                                        <p:cTn id="39" dur="500" fill="hold"/>
                                        <p:tgtEl>
                                          <p:spTgt spid="111623"/>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111623"/>
                                        </p:tgtEl>
                                        <p:attrNameLst>
                                          <p:attrName>ppt_y</p:attrName>
                                        </p:attrNameLst>
                                      </p:cBhvr>
                                      <p:tavLst>
                                        <p:tav tm="0">
                                          <p:val>
                                            <p:strVal val="#ppt_y"/>
                                          </p:val>
                                        </p:tav>
                                        <p:tav tm="100000">
                                          <p:val>
                                            <p:strVal val="#ppt_y"/>
                                          </p:val>
                                        </p:tav>
                                      </p:tavLst>
                                    </p:anim>
                                    <p:anim calcmode="lin" valueType="num">
                                      <p:cBhvr>
                                        <p:cTn id="41" dur="500" fill="hold"/>
                                        <p:tgtEl>
                                          <p:spTgt spid="111623"/>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111623"/>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11162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5" presetClass="entr" presetSubtype="0" fill="hold" grpId="0" nodeType="clickEffect">
                                  <p:stCondLst>
                                    <p:cond delay="0"/>
                                  </p:stCondLst>
                                  <p:childTnLst>
                                    <p:set>
                                      <p:cBhvr>
                                        <p:cTn id="47" dur="1" fill="hold">
                                          <p:stCondLst>
                                            <p:cond delay="0"/>
                                          </p:stCondLst>
                                        </p:cTn>
                                        <p:tgtEl>
                                          <p:spTgt spid="111624"/>
                                        </p:tgtEl>
                                        <p:attrNameLst>
                                          <p:attrName>style.visibility</p:attrName>
                                        </p:attrNameLst>
                                      </p:cBhvr>
                                      <p:to>
                                        <p:strVal val="visible"/>
                                      </p:to>
                                    </p:set>
                                    <p:anim calcmode="lin" valueType="num">
                                      <p:cBhvr>
                                        <p:cTn id="48" dur="500" decel="50000" fill="hold">
                                          <p:stCondLst>
                                            <p:cond delay="0"/>
                                          </p:stCondLst>
                                        </p:cTn>
                                        <p:tgtEl>
                                          <p:spTgt spid="111624"/>
                                        </p:tgtEl>
                                        <p:attrNameLst>
                                          <p:attrName>style.rotation</p:attrName>
                                        </p:attrNameLst>
                                      </p:cBhvr>
                                      <p:tavLst>
                                        <p:tav tm="0">
                                          <p:val>
                                            <p:fltVal val="-90"/>
                                          </p:val>
                                        </p:tav>
                                        <p:tav tm="100000">
                                          <p:val>
                                            <p:fltVal val="0"/>
                                          </p:val>
                                        </p:tav>
                                      </p:tavLst>
                                    </p:anim>
                                    <p:anim calcmode="lin" valueType="num">
                                      <p:cBhvr>
                                        <p:cTn id="49" dur="500" decel="50000" fill="hold">
                                          <p:stCondLst>
                                            <p:cond delay="0"/>
                                          </p:stCondLst>
                                        </p:cTn>
                                        <p:tgtEl>
                                          <p:spTgt spid="111624"/>
                                        </p:tgtEl>
                                        <p:attrNameLst>
                                          <p:attrName>ppt_w</p:attrName>
                                        </p:attrNameLst>
                                      </p:cBhvr>
                                      <p:tavLst>
                                        <p:tav tm="0">
                                          <p:val>
                                            <p:strVal val="#ppt_w"/>
                                          </p:val>
                                        </p:tav>
                                        <p:tav tm="100000">
                                          <p:val>
                                            <p:strVal val="#ppt_w*.05"/>
                                          </p:val>
                                        </p:tav>
                                      </p:tavLst>
                                    </p:anim>
                                    <p:anim calcmode="lin" valueType="num">
                                      <p:cBhvr>
                                        <p:cTn id="50" dur="500" accel="50000" fill="hold">
                                          <p:stCondLst>
                                            <p:cond delay="500"/>
                                          </p:stCondLst>
                                        </p:cTn>
                                        <p:tgtEl>
                                          <p:spTgt spid="111624"/>
                                        </p:tgtEl>
                                        <p:attrNameLst>
                                          <p:attrName>ppt_w</p:attrName>
                                        </p:attrNameLst>
                                      </p:cBhvr>
                                      <p:tavLst>
                                        <p:tav tm="0">
                                          <p:val>
                                            <p:strVal val="#ppt_w*.05"/>
                                          </p:val>
                                        </p:tav>
                                        <p:tav tm="100000">
                                          <p:val>
                                            <p:strVal val="#ppt_w"/>
                                          </p:val>
                                        </p:tav>
                                      </p:tavLst>
                                    </p:anim>
                                    <p:anim calcmode="lin" valueType="num">
                                      <p:cBhvr>
                                        <p:cTn id="51" dur="1000" fill="hold"/>
                                        <p:tgtEl>
                                          <p:spTgt spid="111624"/>
                                        </p:tgtEl>
                                        <p:attrNameLst>
                                          <p:attrName>ppt_h</p:attrName>
                                        </p:attrNameLst>
                                      </p:cBhvr>
                                      <p:tavLst>
                                        <p:tav tm="0">
                                          <p:val>
                                            <p:strVal val="#ppt_h"/>
                                          </p:val>
                                        </p:tav>
                                        <p:tav tm="100000">
                                          <p:val>
                                            <p:strVal val="#ppt_h"/>
                                          </p:val>
                                        </p:tav>
                                      </p:tavLst>
                                    </p:anim>
                                    <p:anim calcmode="lin" valueType="num">
                                      <p:cBhvr>
                                        <p:cTn id="52" dur="500" decel="50000" fill="hold">
                                          <p:stCondLst>
                                            <p:cond delay="0"/>
                                          </p:stCondLst>
                                        </p:cTn>
                                        <p:tgtEl>
                                          <p:spTgt spid="111624"/>
                                        </p:tgtEl>
                                        <p:attrNameLst>
                                          <p:attrName>ppt_x</p:attrName>
                                        </p:attrNameLst>
                                      </p:cBhvr>
                                      <p:tavLst>
                                        <p:tav tm="0">
                                          <p:val>
                                            <p:strVal val="#ppt_x+.4"/>
                                          </p:val>
                                        </p:tav>
                                        <p:tav tm="100000">
                                          <p:val>
                                            <p:strVal val="#ppt_x"/>
                                          </p:val>
                                        </p:tav>
                                      </p:tavLst>
                                    </p:anim>
                                    <p:anim calcmode="lin" valueType="num">
                                      <p:cBhvr>
                                        <p:cTn id="53" dur="500" decel="50000" fill="hold">
                                          <p:stCondLst>
                                            <p:cond delay="0"/>
                                          </p:stCondLst>
                                        </p:cTn>
                                        <p:tgtEl>
                                          <p:spTgt spid="111624"/>
                                        </p:tgtEl>
                                        <p:attrNameLst>
                                          <p:attrName>ppt_y</p:attrName>
                                        </p:attrNameLst>
                                      </p:cBhvr>
                                      <p:tavLst>
                                        <p:tav tm="0">
                                          <p:val>
                                            <p:strVal val="#ppt_y-.2"/>
                                          </p:val>
                                        </p:tav>
                                        <p:tav tm="100000">
                                          <p:val>
                                            <p:strVal val="#ppt_y+.1"/>
                                          </p:val>
                                        </p:tav>
                                      </p:tavLst>
                                    </p:anim>
                                    <p:anim calcmode="lin" valueType="num">
                                      <p:cBhvr>
                                        <p:cTn id="54" dur="500" accel="50000" fill="hold">
                                          <p:stCondLst>
                                            <p:cond delay="500"/>
                                          </p:stCondLst>
                                        </p:cTn>
                                        <p:tgtEl>
                                          <p:spTgt spid="111624"/>
                                        </p:tgtEl>
                                        <p:attrNameLst>
                                          <p:attrName>ppt_y</p:attrName>
                                        </p:attrNameLst>
                                      </p:cBhvr>
                                      <p:tavLst>
                                        <p:tav tm="0">
                                          <p:val>
                                            <p:strVal val="#ppt_y+.1"/>
                                          </p:val>
                                        </p:tav>
                                        <p:tav tm="100000">
                                          <p:val>
                                            <p:strVal val="#ppt_y"/>
                                          </p:val>
                                        </p:tav>
                                      </p:tavLst>
                                    </p:anim>
                                    <p:animEffect transition="in" filter="fade">
                                      <p:cBhvr>
                                        <p:cTn id="55" dur="1000" decel="50000">
                                          <p:stCondLst>
                                            <p:cond delay="0"/>
                                          </p:stCondLst>
                                        </p:cTn>
                                        <p:tgtEl>
                                          <p:spTgt spid="111624"/>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1" presetClass="entr" presetSubtype="0" fill="hold" grpId="0" nodeType="clickEffect">
                                  <p:stCondLst>
                                    <p:cond delay="0"/>
                                  </p:stCondLst>
                                  <p:iterate type="lt">
                                    <p:tmPct val="10000"/>
                                  </p:iterate>
                                  <p:childTnLst>
                                    <p:set>
                                      <p:cBhvr>
                                        <p:cTn id="59" dur="1" fill="hold">
                                          <p:stCondLst>
                                            <p:cond delay="0"/>
                                          </p:stCondLst>
                                        </p:cTn>
                                        <p:tgtEl>
                                          <p:spTgt spid="111625"/>
                                        </p:tgtEl>
                                        <p:attrNameLst>
                                          <p:attrName>style.visibility</p:attrName>
                                        </p:attrNameLst>
                                      </p:cBhvr>
                                      <p:to>
                                        <p:strVal val="visible"/>
                                      </p:to>
                                    </p:set>
                                    <p:anim calcmode="lin" valueType="num">
                                      <p:cBhvr>
                                        <p:cTn id="60" dur="500" fill="hold"/>
                                        <p:tgtEl>
                                          <p:spTgt spid="111625"/>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111625"/>
                                        </p:tgtEl>
                                        <p:attrNameLst>
                                          <p:attrName>ppt_y</p:attrName>
                                        </p:attrNameLst>
                                      </p:cBhvr>
                                      <p:tavLst>
                                        <p:tav tm="0">
                                          <p:val>
                                            <p:strVal val="#ppt_y"/>
                                          </p:val>
                                        </p:tav>
                                        <p:tav tm="100000">
                                          <p:val>
                                            <p:strVal val="#ppt_y"/>
                                          </p:val>
                                        </p:tav>
                                      </p:tavLst>
                                    </p:anim>
                                    <p:anim calcmode="lin" valueType="num">
                                      <p:cBhvr>
                                        <p:cTn id="62" dur="500" fill="hold"/>
                                        <p:tgtEl>
                                          <p:spTgt spid="111625"/>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111625"/>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111625"/>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41" presetClass="entr" presetSubtype="0" fill="hold" grpId="0" nodeType="clickEffect">
                                  <p:stCondLst>
                                    <p:cond delay="0"/>
                                  </p:stCondLst>
                                  <p:iterate type="lt">
                                    <p:tmPct val="10000"/>
                                  </p:iterate>
                                  <p:childTnLst>
                                    <p:set>
                                      <p:cBhvr>
                                        <p:cTn id="68" dur="1" fill="hold">
                                          <p:stCondLst>
                                            <p:cond delay="0"/>
                                          </p:stCondLst>
                                        </p:cTn>
                                        <p:tgtEl>
                                          <p:spTgt spid="111626"/>
                                        </p:tgtEl>
                                        <p:attrNameLst>
                                          <p:attrName>style.visibility</p:attrName>
                                        </p:attrNameLst>
                                      </p:cBhvr>
                                      <p:to>
                                        <p:strVal val="visible"/>
                                      </p:to>
                                    </p:set>
                                    <p:anim calcmode="lin" valueType="num">
                                      <p:cBhvr>
                                        <p:cTn id="69" dur="500" fill="hold"/>
                                        <p:tgtEl>
                                          <p:spTgt spid="111626"/>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111626"/>
                                        </p:tgtEl>
                                        <p:attrNameLst>
                                          <p:attrName>ppt_y</p:attrName>
                                        </p:attrNameLst>
                                      </p:cBhvr>
                                      <p:tavLst>
                                        <p:tav tm="0">
                                          <p:val>
                                            <p:strVal val="#ppt_y"/>
                                          </p:val>
                                        </p:tav>
                                        <p:tav tm="100000">
                                          <p:val>
                                            <p:strVal val="#ppt_y"/>
                                          </p:val>
                                        </p:tav>
                                      </p:tavLst>
                                    </p:anim>
                                    <p:anim calcmode="lin" valueType="num">
                                      <p:cBhvr>
                                        <p:cTn id="71" dur="500" fill="hold"/>
                                        <p:tgtEl>
                                          <p:spTgt spid="111626"/>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111626"/>
                                        </p:tgtEl>
                                        <p:attrNameLst>
                                          <p:attrName>ppt_w</p:attrName>
                                        </p:attrNameLst>
                                      </p:cBhvr>
                                      <p:tavLst>
                                        <p:tav tm="0">
                                          <p:val>
                                            <p:strVal val="#ppt_w/10"/>
                                          </p:val>
                                        </p:tav>
                                        <p:tav tm="50000">
                                          <p:val>
                                            <p:strVal val="#ppt_w+.01"/>
                                          </p:val>
                                        </p:tav>
                                        <p:tav tm="100000">
                                          <p:val>
                                            <p:strVal val="#ppt_w"/>
                                          </p:val>
                                        </p:tav>
                                      </p:tavLst>
                                    </p:anim>
                                    <p:animEffect transition="in" filter="fade">
                                      <p:cBhvr>
                                        <p:cTn id="73" dur="500" tmFilter="0,0; .5, 1; 1, 1"/>
                                        <p:tgtEl>
                                          <p:spTgt spid="111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p:bldP spid="111620" grpId="0"/>
      <p:bldP spid="111621" grpId="0"/>
      <p:bldP spid="111622" grpId="0"/>
      <p:bldP spid="111623" grpId="0"/>
      <p:bldP spid="111624" grpId="0"/>
      <p:bldP spid="111625" grpId="0"/>
      <p:bldP spid="11162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9"/>
          <p:cNvSpPr>
            <a:spLocks noGrp="1" noChangeArrowheads="1"/>
          </p:cNvSpPr>
          <p:nvPr>
            <p:ph type="dt" sz="half" idx="2"/>
          </p:nvPr>
        </p:nvSpPr>
        <p:spPr/>
        <p:txBody>
          <a:bodyPr/>
          <a:lstStyle/>
          <a:p>
            <a:fld id="{5C484AB1-F49B-4D3C-9BF0-DFEF248BC6EC}" type="datetime1">
              <a:rPr lang="en-US" altLang="en-US"/>
              <a:pPr/>
              <a:t>5/15/2017</a:t>
            </a:fld>
            <a:endParaRPr lang="en-US" altLang="en-US"/>
          </a:p>
        </p:txBody>
      </p:sp>
      <p:sp>
        <p:nvSpPr>
          <p:cNvPr id="33" name="Rectangle 11"/>
          <p:cNvSpPr>
            <a:spLocks noGrp="1" noChangeArrowheads="1"/>
          </p:cNvSpPr>
          <p:nvPr>
            <p:ph type="sldNum" sz="quarter" idx="4"/>
          </p:nvPr>
        </p:nvSpPr>
        <p:spPr/>
        <p:txBody>
          <a:bodyPr/>
          <a:lstStyle/>
          <a:p>
            <a:fld id="{979CB82A-80FF-4E06-A654-766A5715BBBA}" type="slidenum">
              <a:rPr lang="en-US" altLang="en-US"/>
              <a:pPr/>
              <a:t>37</a:t>
            </a:fld>
            <a:endParaRPr lang="en-US" altLang="en-US"/>
          </a:p>
        </p:txBody>
      </p:sp>
      <p:sp>
        <p:nvSpPr>
          <p:cNvPr id="110594" name="Rectangle 2"/>
          <p:cNvSpPr>
            <a:spLocks noChangeArrowheads="1"/>
          </p:cNvSpPr>
          <p:nvPr/>
        </p:nvSpPr>
        <p:spPr bwMode="auto">
          <a:xfrm>
            <a:off x="107950" y="260350"/>
            <a:ext cx="51768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altLang="en-US" b="1">
                <a:latin typeface="Tahoma" panose="020B0604030504040204" pitchFamily="34" charset="0"/>
              </a:rPr>
              <a:t>2. 4  Urutan Pernyataan dan Metacommand</a:t>
            </a:r>
          </a:p>
        </p:txBody>
      </p:sp>
      <p:sp>
        <p:nvSpPr>
          <p:cNvPr id="110595" name="Rectangle 3"/>
          <p:cNvSpPr>
            <a:spLocks noChangeArrowheads="1"/>
          </p:cNvSpPr>
          <p:nvPr/>
        </p:nvSpPr>
        <p:spPr bwMode="auto">
          <a:xfrm>
            <a:off x="684213" y="692150"/>
            <a:ext cx="8240712"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1400">
                <a:latin typeface="Tahoma" panose="020B0604030504040204" pitchFamily="34" charset="0"/>
              </a:rPr>
              <a:t>Pernyataan, spesifikasi, dan klasifikasi masing-masing elemen dalam sebuah program harus jelas, demikian pula halnya dengan aksion setiap elemen. Untuk MS FORTRAN urutan dan hirarki pernyataan dan baris pada sebuah program mengikuti standar ANSI. Dalam Gambar 2.1 ditunjukkan pernyataan dan metacommand mana harus precede dan yang mana yang harus diikuti dengan pernyataan dan metacommand tertentu.</a:t>
            </a:r>
          </a:p>
        </p:txBody>
      </p:sp>
      <p:graphicFrame>
        <p:nvGraphicFramePr>
          <p:cNvPr id="110720" name="Group 128"/>
          <p:cNvGraphicFramePr>
            <a:graphicFrameLocks noGrp="1"/>
          </p:cNvGraphicFramePr>
          <p:nvPr/>
        </p:nvGraphicFramePr>
        <p:xfrm>
          <a:off x="755650" y="1916113"/>
          <a:ext cx="7848600" cy="4462462"/>
        </p:xfrm>
        <a:graphic>
          <a:graphicData uri="http://schemas.openxmlformats.org/drawingml/2006/table">
            <a:tbl>
              <a:tblPr/>
              <a:tblGrid>
                <a:gridCol w="1490663"/>
                <a:gridCol w="1762125"/>
                <a:gridCol w="1284287"/>
                <a:gridCol w="1293813"/>
                <a:gridCol w="2017712"/>
              </a:tblGrid>
              <a:tr h="274638">
                <a:tc gridSpan="4">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$DO66,$[[NO]]FLOATCALLS,$[[NO]]FREEFORM,$STORAGE</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rowSpan="6">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$[[NO]]DEBUG, </a:t>
                      </a:r>
                      <a:endPar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$[[NO]]DECLARE $DEFINE, </a:t>
                      </a:r>
                      <a:endPar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$ELSE,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$ELSEIF,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$ENDIF,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$IF,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$INCLUDE, $LINESIZE, $[[NO]]LIST, $[[NO]]LOOPOPT, $MESSAGE,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$PACK,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$PAGESIZE,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$[[NOT]]STRICT,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$SUBTITLE,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$TITLE,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$[[NOT]]TRUNCATE,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gridSpan="4">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BLOCK DATA, FUNCTION, INTERFACE TO, PROGRAM, SUBROUTINE</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vMerge="1">
                  <a:txBody>
                    <a:bodyPr/>
                    <a:lstStyle/>
                    <a:p>
                      <a:endParaRPr lang="en-US"/>
                    </a:p>
                  </a:txBody>
                  <a:tcPr/>
                </a:tc>
              </a:tr>
              <a:tr h="274638">
                <a:tc rowSpan="3">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$[[N0]]LARGE, bilamana digunakan tanpa argument</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IMPLICIT</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PARAMETER</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ENTRY, FORMAT</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1917700">
                <a:tc vMerge="1">
                  <a:txBody>
                    <a:bodyPr/>
                    <a:lstStyle/>
                    <a:p>
                      <a:endParaRPr lang="en-US"/>
                    </a:p>
                  </a:txBody>
                  <a:tcPr/>
                </a:tc>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COMMON,</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DIMENSION,</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EQUIVALENCE,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EXTERNAL,</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INTRINSIC,</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SAVE: Tipe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pernyataan; juga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$[[NOT]]LARGE,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bilamana digunakan</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dengan argument</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DATA</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r>
              <a:tr h="274638">
                <a:tc vMerge="1">
                  <a:txBody>
                    <a:bodyPr/>
                    <a:lstStyle/>
                    <a:p>
                      <a:endParaRPr lang="en-US"/>
                    </a:p>
                  </a:txBody>
                  <a:tcPr/>
                </a:tc>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Pernyataan Function, pernyataan</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r>
              <a:tr h="206375">
                <a:tc gridSpan="2">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Pernyataan Tereksekusi</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204788">
                <a:tc gridSpan="5">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END</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1789976514"/>
      </p:ext>
    </p:extLst>
  </p:cSld>
  <p:clrMapOvr>
    <a:masterClrMapping/>
  </p:clrMapOvr>
  <p:transition spd="slow">
    <p:wheel spokes="8"/>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10594"/>
                                        </p:tgtEl>
                                        <p:attrNameLst>
                                          <p:attrName>style.visibility</p:attrName>
                                        </p:attrNameLst>
                                      </p:cBhvr>
                                      <p:to>
                                        <p:strVal val="visible"/>
                                      </p:to>
                                    </p:set>
                                    <p:anim calcmode="lin" valueType="num">
                                      <p:cBhvr>
                                        <p:cTn id="7" dur="1000" fill="hold"/>
                                        <p:tgtEl>
                                          <p:spTgt spid="110594"/>
                                        </p:tgtEl>
                                        <p:attrNameLst>
                                          <p:attrName>ppt_w</p:attrName>
                                        </p:attrNameLst>
                                      </p:cBhvr>
                                      <p:tavLst>
                                        <p:tav tm="0">
                                          <p:val>
                                            <p:strVal val="#ppt_w+.3"/>
                                          </p:val>
                                        </p:tav>
                                        <p:tav tm="100000">
                                          <p:val>
                                            <p:strVal val="#ppt_w"/>
                                          </p:val>
                                        </p:tav>
                                      </p:tavLst>
                                    </p:anim>
                                    <p:anim calcmode="lin" valueType="num">
                                      <p:cBhvr>
                                        <p:cTn id="8" dur="1000" fill="hold"/>
                                        <p:tgtEl>
                                          <p:spTgt spid="110594"/>
                                        </p:tgtEl>
                                        <p:attrNameLst>
                                          <p:attrName>ppt_h</p:attrName>
                                        </p:attrNameLst>
                                      </p:cBhvr>
                                      <p:tavLst>
                                        <p:tav tm="0">
                                          <p:val>
                                            <p:strVal val="#ppt_h"/>
                                          </p:val>
                                        </p:tav>
                                        <p:tav tm="100000">
                                          <p:val>
                                            <p:strVal val="#ppt_h"/>
                                          </p:val>
                                        </p:tav>
                                      </p:tavLst>
                                    </p:anim>
                                    <p:animEffect transition="in" filter="fade">
                                      <p:cBhvr>
                                        <p:cTn id="9" dur="1000"/>
                                        <p:tgtEl>
                                          <p:spTgt spid="1105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110595"/>
                                        </p:tgtEl>
                                        <p:attrNameLst>
                                          <p:attrName>style.visibility</p:attrName>
                                        </p:attrNameLst>
                                      </p:cBhvr>
                                      <p:to>
                                        <p:strVal val="visible"/>
                                      </p:to>
                                    </p:set>
                                    <p:anim calcmode="lin" valueType="num">
                                      <p:cBhvr>
                                        <p:cTn id="14" dur="500" fill="hold"/>
                                        <p:tgtEl>
                                          <p:spTgt spid="11059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10595"/>
                                        </p:tgtEl>
                                        <p:attrNameLst>
                                          <p:attrName>ppt_y</p:attrName>
                                        </p:attrNameLst>
                                      </p:cBhvr>
                                      <p:tavLst>
                                        <p:tav tm="0">
                                          <p:val>
                                            <p:strVal val="#ppt_y"/>
                                          </p:val>
                                        </p:tav>
                                        <p:tav tm="100000">
                                          <p:val>
                                            <p:strVal val="#ppt_y"/>
                                          </p:val>
                                        </p:tav>
                                      </p:tavLst>
                                    </p:anim>
                                    <p:anim calcmode="lin" valueType="num">
                                      <p:cBhvr>
                                        <p:cTn id="16" dur="500" fill="hold"/>
                                        <p:tgtEl>
                                          <p:spTgt spid="11059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1059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10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p:bldP spid="11059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p:cNvSpPr>
            <a:spLocks noGrp="1" noChangeArrowheads="1"/>
          </p:cNvSpPr>
          <p:nvPr>
            <p:ph type="dt" sz="half" idx="2"/>
          </p:nvPr>
        </p:nvSpPr>
        <p:spPr/>
        <p:txBody>
          <a:bodyPr/>
          <a:lstStyle/>
          <a:p>
            <a:fld id="{DEF17779-184D-4CAE-AF4B-786BA04DF8C5}" type="datetime1">
              <a:rPr lang="en-US" altLang="en-US"/>
              <a:pPr/>
              <a:t>5/15/2017</a:t>
            </a:fld>
            <a:endParaRPr lang="en-US" altLang="en-US"/>
          </a:p>
        </p:txBody>
      </p:sp>
      <p:sp>
        <p:nvSpPr>
          <p:cNvPr id="15" name="Rectangle 11"/>
          <p:cNvSpPr>
            <a:spLocks noGrp="1" noChangeArrowheads="1"/>
          </p:cNvSpPr>
          <p:nvPr>
            <p:ph type="sldNum" sz="quarter" idx="4"/>
          </p:nvPr>
        </p:nvSpPr>
        <p:spPr/>
        <p:txBody>
          <a:bodyPr/>
          <a:lstStyle/>
          <a:p>
            <a:fld id="{982B3C51-40D0-4FBC-8686-AA0421176A20}" type="slidenum">
              <a:rPr lang="en-US" altLang="en-US"/>
              <a:pPr/>
              <a:t>38</a:t>
            </a:fld>
            <a:endParaRPr lang="en-US" altLang="en-US"/>
          </a:p>
        </p:txBody>
      </p:sp>
      <p:sp>
        <p:nvSpPr>
          <p:cNvPr id="109570" name="Rectangle 2"/>
          <p:cNvSpPr>
            <a:spLocks noChangeArrowheads="1"/>
          </p:cNvSpPr>
          <p:nvPr/>
        </p:nvSpPr>
        <p:spPr bwMode="auto">
          <a:xfrm>
            <a:off x="107950" y="333375"/>
            <a:ext cx="195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altLang="en-US" b="1">
                <a:latin typeface="Tahoma" panose="020B0604030504040204" pitchFamily="34" charset="0"/>
              </a:rPr>
              <a:t>2. 5   Argument</a:t>
            </a:r>
          </a:p>
        </p:txBody>
      </p:sp>
      <p:sp>
        <p:nvSpPr>
          <p:cNvPr id="109571" name="Rectangle 3"/>
          <p:cNvSpPr>
            <a:spLocks noChangeArrowheads="1"/>
          </p:cNvSpPr>
          <p:nvPr/>
        </p:nvSpPr>
        <p:spPr bwMode="auto">
          <a:xfrm>
            <a:off x="755650" y="765175"/>
            <a:ext cx="80660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1400">
                <a:latin typeface="Tahoma" panose="020B0604030504040204" pitchFamily="34" charset="0"/>
              </a:rPr>
              <a:t>Argument adalah hasil yang berasal atau menuju dalam sebuah fungsi dan subroutine.</a:t>
            </a:r>
          </a:p>
        </p:txBody>
      </p:sp>
      <p:sp>
        <p:nvSpPr>
          <p:cNvPr id="109572" name="Rectangle 4"/>
          <p:cNvSpPr>
            <a:spLocks noChangeArrowheads="1"/>
          </p:cNvSpPr>
          <p:nvPr/>
        </p:nvSpPr>
        <p:spPr bwMode="auto">
          <a:xfrm>
            <a:off x="755650" y="1125538"/>
            <a:ext cx="80660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1400">
                <a:latin typeface="Tahoma" panose="020B0604030504040204" pitchFamily="34" charset="0"/>
              </a:rPr>
              <a:t>Sebuah ‘argument formal’ adalah sebuah nama bagaimana sebuah argument dikenali dalam sebuah fungsi dan subroutine. </a:t>
            </a:r>
          </a:p>
        </p:txBody>
      </p:sp>
      <p:sp>
        <p:nvSpPr>
          <p:cNvPr id="109573" name="Rectangle 5"/>
          <p:cNvSpPr>
            <a:spLocks noChangeArrowheads="1"/>
          </p:cNvSpPr>
          <p:nvPr/>
        </p:nvSpPr>
        <p:spPr bwMode="auto">
          <a:xfrm>
            <a:off x="754063" y="1687513"/>
            <a:ext cx="80660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1400">
                <a:latin typeface="Tahoma" panose="020B0604030504040204" pitchFamily="34" charset="0"/>
              </a:rPr>
              <a:t>Aktual argument adalah variable spesifik, ekspresi, array, nama fungsi, atau lainnya yang melalui suatu subroutine atau fungsi pada saat dipanggil. </a:t>
            </a:r>
          </a:p>
        </p:txBody>
      </p:sp>
      <p:sp>
        <p:nvSpPr>
          <p:cNvPr id="109575" name="Rectangle 7"/>
          <p:cNvSpPr>
            <a:spLocks noChangeArrowheads="1"/>
          </p:cNvSpPr>
          <p:nvPr/>
        </p:nvSpPr>
        <p:spPr bwMode="auto">
          <a:xfrm>
            <a:off x="131763" y="2917825"/>
            <a:ext cx="28559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altLang="en-US" b="1">
                <a:latin typeface="Tahoma" panose="020B0604030504040204" pitchFamily="34" charset="0"/>
              </a:rPr>
              <a:t>2. 6  Unit-Unit Program</a:t>
            </a:r>
          </a:p>
        </p:txBody>
      </p:sp>
      <p:sp>
        <p:nvSpPr>
          <p:cNvPr id="109576" name="Rectangle 8"/>
          <p:cNvSpPr>
            <a:spLocks noChangeArrowheads="1"/>
          </p:cNvSpPr>
          <p:nvPr/>
        </p:nvSpPr>
        <p:spPr bwMode="auto">
          <a:xfrm>
            <a:off x="684213" y="3411538"/>
            <a:ext cx="80660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228600" algn="l"/>
              </a:tabLst>
              <a:defRPr>
                <a:solidFill>
                  <a:schemeClr val="tx1"/>
                </a:solidFill>
                <a:latin typeface="Arial" panose="020B0604020202020204" pitchFamily="34" charset="0"/>
              </a:defRPr>
            </a:lvl1pPr>
            <a:lvl2pPr>
              <a:tabLst>
                <a:tab pos="228600" algn="l"/>
              </a:tabLst>
              <a:defRPr>
                <a:solidFill>
                  <a:schemeClr val="tx1"/>
                </a:solidFill>
                <a:latin typeface="Arial" panose="020B0604020202020204" pitchFamily="34" charset="0"/>
              </a:defRPr>
            </a:lvl2pPr>
            <a:lvl3pPr>
              <a:tabLst>
                <a:tab pos="228600" algn="l"/>
              </a:tabLst>
              <a:defRPr>
                <a:solidFill>
                  <a:schemeClr val="tx1"/>
                </a:solidFill>
                <a:latin typeface="Arial" panose="020B0604020202020204" pitchFamily="34" charset="0"/>
              </a:defRPr>
            </a:lvl3pPr>
            <a:lvl4pPr>
              <a:tabLst>
                <a:tab pos="228600" algn="l"/>
              </a:tabLst>
              <a:defRPr>
                <a:solidFill>
                  <a:schemeClr val="tx1"/>
                </a:solidFill>
                <a:latin typeface="Arial" panose="020B0604020202020204" pitchFamily="34" charset="0"/>
              </a:defRPr>
            </a:lvl4pPr>
            <a:lvl5pPr>
              <a:tabLst>
                <a:tab pos="228600" algn="l"/>
              </a:tabLst>
              <a:defRPr>
                <a:solidFill>
                  <a:schemeClr val="tx1"/>
                </a:solidFill>
                <a:latin typeface="Arial" panose="020B0604020202020204" pitchFamily="34" charset="0"/>
              </a:defRPr>
            </a:lvl5pPr>
            <a:lvl6pPr fontAlgn="base">
              <a:spcBef>
                <a:spcPct val="0"/>
              </a:spcBef>
              <a:spcAft>
                <a:spcPct val="0"/>
              </a:spcAft>
              <a:tabLst>
                <a:tab pos="228600" algn="l"/>
              </a:tabLst>
              <a:defRPr>
                <a:solidFill>
                  <a:schemeClr val="tx1"/>
                </a:solidFill>
                <a:latin typeface="Arial" panose="020B0604020202020204" pitchFamily="34" charset="0"/>
              </a:defRPr>
            </a:lvl6pPr>
            <a:lvl7pPr fontAlgn="base">
              <a:spcBef>
                <a:spcPct val="0"/>
              </a:spcBef>
              <a:spcAft>
                <a:spcPct val="0"/>
              </a:spcAft>
              <a:tabLst>
                <a:tab pos="228600" algn="l"/>
              </a:tabLst>
              <a:defRPr>
                <a:solidFill>
                  <a:schemeClr val="tx1"/>
                </a:solidFill>
                <a:latin typeface="Arial" panose="020B0604020202020204" pitchFamily="34" charset="0"/>
              </a:defRPr>
            </a:lvl7pPr>
            <a:lvl8pPr fontAlgn="base">
              <a:spcBef>
                <a:spcPct val="0"/>
              </a:spcBef>
              <a:spcAft>
                <a:spcPct val="0"/>
              </a:spcAft>
              <a:tabLst>
                <a:tab pos="228600" algn="l"/>
              </a:tabLst>
              <a:defRPr>
                <a:solidFill>
                  <a:schemeClr val="tx1"/>
                </a:solidFill>
                <a:latin typeface="Arial" panose="020B0604020202020204" pitchFamily="34" charset="0"/>
              </a:defRPr>
            </a:lvl8pPr>
            <a:lvl9pPr fontAlgn="base">
              <a:spcBef>
                <a:spcPct val="0"/>
              </a:spcBef>
              <a:spcAft>
                <a:spcPct val="0"/>
              </a:spcAft>
              <a:tabLst>
                <a:tab pos="228600" algn="l"/>
              </a:tabLst>
              <a:defRPr>
                <a:solidFill>
                  <a:schemeClr val="tx1"/>
                </a:solidFill>
                <a:latin typeface="Arial" panose="020B0604020202020204" pitchFamily="34" charset="0"/>
              </a:defRPr>
            </a:lvl9pPr>
          </a:lstStyle>
          <a:p>
            <a:r>
              <a:rPr lang="en-US" altLang="en-US" sz="1400">
                <a:latin typeface="Tahoma" panose="020B0604030504040204" pitchFamily="34" charset="0"/>
              </a:rPr>
              <a:t>Kompiler FORTRAN akan memproses unit-unit program. </a:t>
            </a:r>
          </a:p>
        </p:txBody>
      </p:sp>
      <p:sp>
        <p:nvSpPr>
          <p:cNvPr id="109578" name="Rectangle 10"/>
          <p:cNvSpPr>
            <a:spLocks noChangeArrowheads="1"/>
          </p:cNvSpPr>
          <p:nvPr/>
        </p:nvSpPr>
        <p:spPr bwMode="auto">
          <a:xfrm>
            <a:off x="684213" y="3716338"/>
            <a:ext cx="80660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228600" algn="l"/>
              </a:tabLst>
              <a:defRPr>
                <a:solidFill>
                  <a:schemeClr val="tx1"/>
                </a:solidFill>
                <a:latin typeface="Arial" panose="020B0604020202020204" pitchFamily="34" charset="0"/>
              </a:defRPr>
            </a:lvl1pPr>
            <a:lvl2pPr>
              <a:tabLst>
                <a:tab pos="228600" algn="l"/>
              </a:tabLst>
              <a:defRPr>
                <a:solidFill>
                  <a:schemeClr val="tx1"/>
                </a:solidFill>
                <a:latin typeface="Arial" panose="020B0604020202020204" pitchFamily="34" charset="0"/>
              </a:defRPr>
            </a:lvl2pPr>
            <a:lvl3pPr>
              <a:tabLst>
                <a:tab pos="228600" algn="l"/>
              </a:tabLst>
              <a:defRPr>
                <a:solidFill>
                  <a:schemeClr val="tx1"/>
                </a:solidFill>
                <a:latin typeface="Arial" panose="020B0604020202020204" pitchFamily="34" charset="0"/>
              </a:defRPr>
            </a:lvl3pPr>
            <a:lvl4pPr>
              <a:tabLst>
                <a:tab pos="228600" algn="l"/>
              </a:tabLst>
              <a:defRPr>
                <a:solidFill>
                  <a:schemeClr val="tx1"/>
                </a:solidFill>
                <a:latin typeface="Arial" panose="020B0604020202020204" pitchFamily="34" charset="0"/>
              </a:defRPr>
            </a:lvl4pPr>
            <a:lvl5pPr>
              <a:tabLst>
                <a:tab pos="228600" algn="l"/>
              </a:tabLst>
              <a:defRPr>
                <a:solidFill>
                  <a:schemeClr val="tx1"/>
                </a:solidFill>
                <a:latin typeface="Arial" panose="020B0604020202020204" pitchFamily="34" charset="0"/>
              </a:defRPr>
            </a:lvl5pPr>
            <a:lvl6pPr fontAlgn="base">
              <a:spcBef>
                <a:spcPct val="0"/>
              </a:spcBef>
              <a:spcAft>
                <a:spcPct val="0"/>
              </a:spcAft>
              <a:tabLst>
                <a:tab pos="228600" algn="l"/>
              </a:tabLst>
              <a:defRPr>
                <a:solidFill>
                  <a:schemeClr val="tx1"/>
                </a:solidFill>
                <a:latin typeface="Arial" panose="020B0604020202020204" pitchFamily="34" charset="0"/>
              </a:defRPr>
            </a:lvl6pPr>
            <a:lvl7pPr fontAlgn="base">
              <a:spcBef>
                <a:spcPct val="0"/>
              </a:spcBef>
              <a:spcAft>
                <a:spcPct val="0"/>
              </a:spcAft>
              <a:tabLst>
                <a:tab pos="228600" algn="l"/>
              </a:tabLst>
              <a:defRPr>
                <a:solidFill>
                  <a:schemeClr val="tx1"/>
                </a:solidFill>
                <a:latin typeface="Arial" panose="020B0604020202020204" pitchFamily="34" charset="0"/>
              </a:defRPr>
            </a:lvl7pPr>
            <a:lvl8pPr fontAlgn="base">
              <a:spcBef>
                <a:spcPct val="0"/>
              </a:spcBef>
              <a:spcAft>
                <a:spcPct val="0"/>
              </a:spcAft>
              <a:tabLst>
                <a:tab pos="228600" algn="l"/>
              </a:tabLst>
              <a:defRPr>
                <a:solidFill>
                  <a:schemeClr val="tx1"/>
                </a:solidFill>
                <a:latin typeface="Arial" panose="020B0604020202020204" pitchFamily="34" charset="0"/>
              </a:defRPr>
            </a:lvl8pPr>
            <a:lvl9pPr fontAlgn="base">
              <a:spcBef>
                <a:spcPct val="0"/>
              </a:spcBef>
              <a:spcAft>
                <a:spcPct val="0"/>
              </a:spcAft>
              <a:tabLst>
                <a:tab pos="228600" algn="l"/>
              </a:tabLst>
              <a:defRPr>
                <a:solidFill>
                  <a:schemeClr val="tx1"/>
                </a:solidFill>
                <a:latin typeface="Arial" panose="020B0604020202020204" pitchFamily="34" charset="0"/>
              </a:defRPr>
            </a:lvl9pPr>
          </a:lstStyle>
          <a:p>
            <a:r>
              <a:rPr lang="en-US" altLang="en-US" sz="1400">
                <a:latin typeface="Tahoma" panose="020B0604030504040204" pitchFamily="34" charset="0"/>
              </a:rPr>
              <a:t>Ada 4 tipe unit program, yang akan dijelaskan dalam subbab berikut ini, yaitu:</a:t>
            </a:r>
          </a:p>
        </p:txBody>
      </p:sp>
      <p:sp>
        <p:nvSpPr>
          <p:cNvPr id="109579" name="Rectangle 11"/>
          <p:cNvSpPr>
            <a:spLocks noChangeArrowheads="1"/>
          </p:cNvSpPr>
          <p:nvPr/>
        </p:nvSpPr>
        <p:spPr bwMode="auto">
          <a:xfrm>
            <a:off x="971550" y="4060825"/>
            <a:ext cx="80660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228600" algn="l"/>
              </a:tabLst>
              <a:defRPr>
                <a:solidFill>
                  <a:schemeClr val="tx1"/>
                </a:solidFill>
                <a:latin typeface="Arial" panose="020B0604020202020204" pitchFamily="34" charset="0"/>
              </a:defRPr>
            </a:lvl1pPr>
            <a:lvl2pPr>
              <a:tabLst>
                <a:tab pos="228600" algn="l"/>
              </a:tabLst>
              <a:defRPr>
                <a:solidFill>
                  <a:schemeClr val="tx1"/>
                </a:solidFill>
                <a:latin typeface="Arial" panose="020B0604020202020204" pitchFamily="34" charset="0"/>
              </a:defRPr>
            </a:lvl2pPr>
            <a:lvl3pPr>
              <a:tabLst>
                <a:tab pos="228600" algn="l"/>
              </a:tabLst>
              <a:defRPr>
                <a:solidFill>
                  <a:schemeClr val="tx1"/>
                </a:solidFill>
                <a:latin typeface="Arial" panose="020B0604020202020204" pitchFamily="34" charset="0"/>
              </a:defRPr>
            </a:lvl3pPr>
            <a:lvl4pPr>
              <a:tabLst>
                <a:tab pos="228600" algn="l"/>
              </a:tabLst>
              <a:defRPr>
                <a:solidFill>
                  <a:schemeClr val="tx1"/>
                </a:solidFill>
                <a:latin typeface="Arial" panose="020B0604020202020204" pitchFamily="34" charset="0"/>
              </a:defRPr>
            </a:lvl4pPr>
            <a:lvl5pPr>
              <a:tabLst>
                <a:tab pos="228600" algn="l"/>
              </a:tabLst>
              <a:defRPr>
                <a:solidFill>
                  <a:schemeClr val="tx1"/>
                </a:solidFill>
                <a:latin typeface="Arial" panose="020B0604020202020204" pitchFamily="34" charset="0"/>
              </a:defRPr>
            </a:lvl5pPr>
            <a:lvl6pPr fontAlgn="base">
              <a:spcBef>
                <a:spcPct val="0"/>
              </a:spcBef>
              <a:spcAft>
                <a:spcPct val="0"/>
              </a:spcAft>
              <a:tabLst>
                <a:tab pos="228600" algn="l"/>
              </a:tabLst>
              <a:defRPr>
                <a:solidFill>
                  <a:schemeClr val="tx1"/>
                </a:solidFill>
                <a:latin typeface="Arial" panose="020B0604020202020204" pitchFamily="34" charset="0"/>
              </a:defRPr>
            </a:lvl6pPr>
            <a:lvl7pPr fontAlgn="base">
              <a:spcBef>
                <a:spcPct val="0"/>
              </a:spcBef>
              <a:spcAft>
                <a:spcPct val="0"/>
              </a:spcAft>
              <a:tabLst>
                <a:tab pos="228600" algn="l"/>
              </a:tabLst>
              <a:defRPr>
                <a:solidFill>
                  <a:schemeClr val="tx1"/>
                </a:solidFill>
                <a:latin typeface="Arial" panose="020B0604020202020204" pitchFamily="34" charset="0"/>
              </a:defRPr>
            </a:lvl7pPr>
            <a:lvl8pPr fontAlgn="base">
              <a:spcBef>
                <a:spcPct val="0"/>
              </a:spcBef>
              <a:spcAft>
                <a:spcPct val="0"/>
              </a:spcAft>
              <a:tabLst>
                <a:tab pos="228600" algn="l"/>
              </a:tabLst>
              <a:defRPr>
                <a:solidFill>
                  <a:schemeClr val="tx1"/>
                </a:solidFill>
                <a:latin typeface="Arial" panose="020B0604020202020204" pitchFamily="34" charset="0"/>
              </a:defRPr>
            </a:lvl8pPr>
            <a:lvl9pPr fontAlgn="base">
              <a:spcBef>
                <a:spcPct val="0"/>
              </a:spcBef>
              <a:spcAft>
                <a:spcPct val="0"/>
              </a:spcAft>
              <a:tabLst>
                <a:tab pos="228600" algn="l"/>
              </a:tabLst>
              <a:defRPr>
                <a:solidFill>
                  <a:schemeClr val="tx1"/>
                </a:solidFill>
                <a:latin typeface="Arial" panose="020B0604020202020204" pitchFamily="34" charset="0"/>
              </a:defRPr>
            </a:lvl9pPr>
          </a:lstStyle>
          <a:p>
            <a:r>
              <a:rPr lang="en-US" altLang="en-US" sz="1400">
                <a:latin typeface="Tahoma" panose="020B0604030504040204" pitchFamily="34" charset="0"/>
              </a:rPr>
              <a:t>Main program</a:t>
            </a:r>
          </a:p>
        </p:txBody>
      </p:sp>
      <p:sp>
        <p:nvSpPr>
          <p:cNvPr id="109580" name="Rectangle 12"/>
          <p:cNvSpPr>
            <a:spLocks noChangeArrowheads="1"/>
          </p:cNvSpPr>
          <p:nvPr/>
        </p:nvSpPr>
        <p:spPr bwMode="auto">
          <a:xfrm>
            <a:off x="971550" y="4365625"/>
            <a:ext cx="80660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228600" algn="l"/>
              </a:tabLst>
              <a:defRPr>
                <a:solidFill>
                  <a:schemeClr val="tx1"/>
                </a:solidFill>
                <a:latin typeface="Arial" panose="020B0604020202020204" pitchFamily="34" charset="0"/>
              </a:defRPr>
            </a:lvl1pPr>
            <a:lvl2pPr>
              <a:tabLst>
                <a:tab pos="228600" algn="l"/>
              </a:tabLst>
              <a:defRPr>
                <a:solidFill>
                  <a:schemeClr val="tx1"/>
                </a:solidFill>
                <a:latin typeface="Arial" panose="020B0604020202020204" pitchFamily="34" charset="0"/>
              </a:defRPr>
            </a:lvl2pPr>
            <a:lvl3pPr>
              <a:tabLst>
                <a:tab pos="228600" algn="l"/>
              </a:tabLst>
              <a:defRPr>
                <a:solidFill>
                  <a:schemeClr val="tx1"/>
                </a:solidFill>
                <a:latin typeface="Arial" panose="020B0604020202020204" pitchFamily="34" charset="0"/>
              </a:defRPr>
            </a:lvl3pPr>
            <a:lvl4pPr>
              <a:tabLst>
                <a:tab pos="228600" algn="l"/>
              </a:tabLst>
              <a:defRPr>
                <a:solidFill>
                  <a:schemeClr val="tx1"/>
                </a:solidFill>
                <a:latin typeface="Arial" panose="020B0604020202020204" pitchFamily="34" charset="0"/>
              </a:defRPr>
            </a:lvl4pPr>
            <a:lvl5pPr>
              <a:tabLst>
                <a:tab pos="228600" algn="l"/>
              </a:tabLst>
              <a:defRPr>
                <a:solidFill>
                  <a:schemeClr val="tx1"/>
                </a:solidFill>
                <a:latin typeface="Arial" panose="020B0604020202020204" pitchFamily="34" charset="0"/>
              </a:defRPr>
            </a:lvl5pPr>
            <a:lvl6pPr fontAlgn="base">
              <a:spcBef>
                <a:spcPct val="0"/>
              </a:spcBef>
              <a:spcAft>
                <a:spcPct val="0"/>
              </a:spcAft>
              <a:tabLst>
                <a:tab pos="228600" algn="l"/>
              </a:tabLst>
              <a:defRPr>
                <a:solidFill>
                  <a:schemeClr val="tx1"/>
                </a:solidFill>
                <a:latin typeface="Arial" panose="020B0604020202020204" pitchFamily="34" charset="0"/>
              </a:defRPr>
            </a:lvl6pPr>
            <a:lvl7pPr fontAlgn="base">
              <a:spcBef>
                <a:spcPct val="0"/>
              </a:spcBef>
              <a:spcAft>
                <a:spcPct val="0"/>
              </a:spcAft>
              <a:tabLst>
                <a:tab pos="228600" algn="l"/>
              </a:tabLst>
              <a:defRPr>
                <a:solidFill>
                  <a:schemeClr val="tx1"/>
                </a:solidFill>
                <a:latin typeface="Arial" panose="020B0604020202020204" pitchFamily="34" charset="0"/>
              </a:defRPr>
            </a:lvl7pPr>
            <a:lvl8pPr fontAlgn="base">
              <a:spcBef>
                <a:spcPct val="0"/>
              </a:spcBef>
              <a:spcAft>
                <a:spcPct val="0"/>
              </a:spcAft>
              <a:tabLst>
                <a:tab pos="228600" algn="l"/>
              </a:tabLst>
              <a:defRPr>
                <a:solidFill>
                  <a:schemeClr val="tx1"/>
                </a:solidFill>
                <a:latin typeface="Arial" panose="020B0604020202020204" pitchFamily="34" charset="0"/>
              </a:defRPr>
            </a:lvl8pPr>
            <a:lvl9pPr fontAlgn="base">
              <a:spcBef>
                <a:spcPct val="0"/>
              </a:spcBef>
              <a:spcAft>
                <a:spcPct val="0"/>
              </a:spcAft>
              <a:tabLst>
                <a:tab pos="228600" algn="l"/>
              </a:tabLst>
              <a:defRPr>
                <a:solidFill>
                  <a:schemeClr val="tx1"/>
                </a:solidFill>
                <a:latin typeface="Arial" panose="020B0604020202020204" pitchFamily="34" charset="0"/>
              </a:defRPr>
            </a:lvl9pPr>
          </a:lstStyle>
          <a:p>
            <a:r>
              <a:rPr lang="en-US" altLang="en-US" sz="1400">
                <a:latin typeface="Tahoma" panose="020B0604030504040204" pitchFamily="34" charset="0"/>
              </a:rPr>
              <a:t>Subroutine</a:t>
            </a:r>
          </a:p>
        </p:txBody>
      </p:sp>
      <p:sp>
        <p:nvSpPr>
          <p:cNvPr id="109581" name="Rectangle 13"/>
          <p:cNvSpPr>
            <a:spLocks noChangeArrowheads="1"/>
          </p:cNvSpPr>
          <p:nvPr/>
        </p:nvSpPr>
        <p:spPr bwMode="auto">
          <a:xfrm>
            <a:off x="969963" y="4724400"/>
            <a:ext cx="80660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228600" algn="l"/>
              </a:tabLst>
              <a:defRPr>
                <a:solidFill>
                  <a:schemeClr val="tx1"/>
                </a:solidFill>
                <a:latin typeface="Arial" panose="020B0604020202020204" pitchFamily="34" charset="0"/>
              </a:defRPr>
            </a:lvl1pPr>
            <a:lvl2pPr>
              <a:tabLst>
                <a:tab pos="228600" algn="l"/>
              </a:tabLst>
              <a:defRPr>
                <a:solidFill>
                  <a:schemeClr val="tx1"/>
                </a:solidFill>
                <a:latin typeface="Arial" panose="020B0604020202020204" pitchFamily="34" charset="0"/>
              </a:defRPr>
            </a:lvl2pPr>
            <a:lvl3pPr>
              <a:tabLst>
                <a:tab pos="228600" algn="l"/>
              </a:tabLst>
              <a:defRPr>
                <a:solidFill>
                  <a:schemeClr val="tx1"/>
                </a:solidFill>
                <a:latin typeface="Arial" panose="020B0604020202020204" pitchFamily="34" charset="0"/>
              </a:defRPr>
            </a:lvl3pPr>
            <a:lvl4pPr>
              <a:tabLst>
                <a:tab pos="228600" algn="l"/>
              </a:tabLst>
              <a:defRPr>
                <a:solidFill>
                  <a:schemeClr val="tx1"/>
                </a:solidFill>
                <a:latin typeface="Arial" panose="020B0604020202020204" pitchFamily="34" charset="0"/>
              </a:defRPr>
            </a:lvl4pPr>
            <a:lvl5pPr>
              <a:tabLst>
                <a:tab pos="228600" algn="l"/>
              </a:tabLst>
              <a:defRPr>
                <a:solidFill>
                  <a:schemeClr val="tx1"/>
                </a:solidFill>
                <a:latin typeface="Arial" panose="020B0604020202020204" pitchFamily="34" charset="0"/>
              </a:defRPr>
            </a:lvl5pPr>
            <a:lvl6pPr fontAlgn="base">
              <a:spcBef>
                <a:spcPct val="0"/>
              </a:spcBef>
              <a:spcAft>
                <a:spcPct val="0"/>
              </a:spcAft>
              <a:tabLst>
                <a:tab pos="228600" algn="l"/>
              </a:tabLst>
              <a:defRPr>
                <a:solidFill>
                  <a:schemeClr val="tx1"/>
                </a:solidFill>
                <a:latin typeface="Arial" panose="020B0604020202020204" pitchFamily="34" charset="0"/>
              </a:defRPr>
            </a:lvl6pPr>
            <a:lvl7pPr fontAlgn="base">
              <a:spcBef>
                <a:spcPct val="0"/>
              </a:spcBef>
              <a:spcAft>
                <a:spcPct val="0"/>
              </a:spcAft>
              <a:tabLst>
                <a:tab pos="228600" algn="l"/>
              </a:tabLst>
              <a:defRPr>
                <a:solidFill>
                  <a:schemeClr val="tx1"/>
                </a:solidFill>
                <a:latin typeface="Arial" panose="020B0604020202020204" pitchFamily="34" charset="0"/>
              </a:defRPr>
            </a:lvl7pPr>
            <a:lvl8pPr fontAlgn="base">
              <a:spcBef>
                <a:spcPct val="0"/>
              </a:spcBef>
              <a:spcAft>
                <a:spcPct val="0"/>
              </a:spcAft>
              <a:tabLst>
                <a:tab pos="228600" algn="l"/>
              </a:tabLst>
              <a:defRPr>
                <a:solidFill>
                  <a:schemeClr val="tx1"/>
                </a:solidFill>
                <a:latin typeface="Arial" panose="020B0604020202020204" pitchFamily="34" charset="0"/>
              </a:defRPr>
            </a:lvl8pPr>
            <a:lvl9pPr fontAlgn="base">
              <a:spcBef>
                <a:spcPct val="0"/>
              </a:spcBef>
              <a:spcAft>
                <a:spcPct val="0"/>
              </a:spcAft>
              <a:tabLst>
                <a:tab pos="228600" algn="l"/>
              </a:tabLst>
              <a:defRPr>
                <a:solidFill>
                  <a:schemeClr val="tx1"/>
                </a:solidFill>
                <a:latin typeface="Arial" panose="020B0604020202020204" pitchFamily="34" charset="0"/>
              </a:defRPr>
            </a:lvl9pPr>
          </a:lstStyle>
          <a:p>
            <a:r>
              <a:rPr lang="en-US" altLang="en-US" sz="1400">
                <a:latin typeface="Tahoma" panose="020B0604030504040204" pitchFamily="34" charset="0"/>
              </a:rPr>
              <a:t>Blockdata subprogram</a:t>
            </a:r>
          </a:p>
        </p:txBody>
      </p:sp>
      <p:sp>
        <p:nvSpPr>
          <p:cNvPr id="109582" name="Rectangle 14"/>
          <p:cNvSpPr>
            <a:spLocks noChangeArrowheads="1"/>
          </p:cNvSpPr>
          <p:nvPr/>
        </p:nvSpPr>
        <p:spPr bwMode="auto">
          <a:xfrm>
            <a:off x="969963" y="5084763"/>
            <a:ext cx="80660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228600" algn="l"/>
              </a:tabLst>
              <a:defRPr>
                <a:solidFill>
                  <a:schemeClr val="tx1"/>
                </a:solidFill>
                <a:latin typeface="Arial" panose="020B0604020202020204" pitchFamily="34" charset="0"/>
              </a:defRPr>
            </a:lvl1pPr>
            <a:lvl2pPr>
              <a:tabLst>
                <a:tab pos="228600" algn="l"/>
              </a:tabLst>
              <a:defRPr>
                <a:solidFill>
                  <a:schemeClr val="tx1"/>
                </a:solidFill>
                <a:latin typeface="Arial" panose="020B0604020202020204" pitchFamily="34" charset="0"/>
              </a:defRPr>
            </a:lvl2pPr>
            <a:lvl3pPr>
              <a:tabLst>
                <a:tab pos="228600" algn="l"/>
              </a:tabLst>
              <a:defRPr>
                <a:solidFill>
                  <a:schemeClr val="tx1"/>
                </a:solidFill>
                <a:latin typeface="Arial" panose="020B0604020202020204" pitchFamily="34" charset="0"/>
              </a:defRPr>
            </a:lvl3pPr>
            <a:lvl4pPr>
              <a:tabLst>
                <a:tab pos="228600" algn="l"/>
              </a:tabLst>
              <a:defRPr>
                <a:solidFill>
                  <a:schemeClr val="tx1"/>
                </a:solidFill>
                <a:latin typeface="Arial" panose="020B0604020202020204" pitchFamily="34" charset="0"/>
              </a:defRPr>
            </a:lvl4pPr>
            <a:lvl5pPr>
              <a:tabLst>
                <a:tab pos="228600" algn="l"/>
              </a:tabLst>
              <a:defRPr>
                <a:solidFill>
                  <a:schemeClr val="tx1"/>
                </a:solidFill>
                <a:latin typeface="Arial" panose="020B0604020202020204" pitchFamily="34" charset="0"/>
              </a:defRPr>
            </a:lvl5pPr>
            <a:lvl6pPr fontAlgn="base">
              <a:spcBef>
                <a:spcPct val="0"/>
              </a:spcBef>
              <a:spcAft>
                <a:spcPct val="0"/>
              </a:spcAft>
              <a:tabLst>
                <a:tab pos="228600" algn="l"/>
              </a:tabLst>
              <a:defRPr>
                <a:solidFill>
                  <a:schemeClr val="tx1"/>
                </a:solidFill>
                <a:latin typeface="Arial" panose="020B0604020202020204" pitchFamily="34" charset="0"/>
              </a:defRPr>
            </a:lvl6pPr>
            <a:lvl7pPr fontAlgn="base">
              <a:spcBef>
                <a:spcPct val="0"/>
              </a:spcBef>
              <a:spcAft>
                <a:spcPct val="0"/>
              </a:spcAft>
              <a:tabLst>
                <a:tab pos="228600" algn="l"/>
              </a:tabLst>
              <a:defRPr>
                <a:solidFill>
                  <a:schemeClr val="tx1"/>
                </a:solidFill>
                <a:latin typeface="Arial" panose="020B0604020202020204" pitchFamily="34" charset="0"/>
              </a:defRPr>
            </a:lvl7pPr>
            <a:lvl8pPr fontAlgn="base">
              <a:spcBef>
                <a:spcPct val="0"/>
              </a:spcBef>
              <a:spcAft>
                <a:spcPct val="0"/>
              </a:spcAft>
              <a:tabLst>
                <a:tab pos="228600" algn="l"/>
              </a:tabLst>
              <a:defRPr>
                <a:solidFill>
                  <a:schemeClr val="tx1"/>
                </a:solidFill>
                <a:latin typeface="Arial" panose="020B0604020202020204" pitchFamily="34" charset="0"/>
              </a:defRPr>
            </a:lvl8pPr>
            <a:lvl9pPr fontAlgn="base">
              <a:spcBef>
                <a:spcPct val="0"/>
              </a:spcBef>
              <a:spcAft>
                <a:spcPct val="0"/>
              </a:spcAft>
              <a:tabLst>
                <a:tab pos="228600" algn="l"/>
              </a:tabLst>
              <a:defRPr>
                <a:solidFill>
                  <a:schemeClr val="tx1"/>
                </a:solidFill>
                <a:latin typeface="Arial" panose="020B0604020202020204" pitchFamily="34" charset="0"/>
              </a:defRPr>
            </a:lvl9pPr>
          </a:lstStyle>
          <a:p>
            <a:r>
              <a:rPr lang="en-US" altLang="en-US" sz="1400">
                <a:latin typeface="Tahoma" panose="020B0604030504040204" pitchFamily="34" charset="0"/>
              </a:rPr>
              <a:t>Function</a:t>
            </a:r>
          </a:p>
        </p:txBody>
      </p:sp>
    </p:spTree>
    <p:extLst>
      <p:ext uri="{BB962C8B-B14F-4D97-AF65-F5344CB8AC3E}">
        <p14:creationId xmlns:p14="http://schemas.microsoft.com/office/powerpoint/2010/main" val="3255161701"/>
      </p:ext>
    </p:extLst>
  </p:cSld>
  <p:clrMapOvr>
    <a:masterClrMapping/>
  </p:clrMapOvr>
  <p:transition spd="slow">
    <p:wheel spokes="8"/>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09570"/>
                                        </p:tgtEl>
                                        <p:attrNameLst>
                                          <p:attrName>style.visibility</p:attrName>
                                        </p:attrNameLst>
                                      </p:cBhvr>
                                      <p:to>
                                        <p:strVal val="visible"/>
                                      </p:to>
                                    </p:set>
                                    <p:anim calcmode="lin" valueType="num">
                                      <p:cBhvr>
                                        <p:cTn id="7" dur="500" decel="50000" fill="hold">
                                          <p:stCondLst>
                                            <p:cond delay="0"/>
                                          </p:stCondLst>
                                        </p:cTn>
                                        <p:tgtEl>
                                          <p:spTgt spid="10957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957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9570"/>
                                        </p:tgtEl>
                                        <p:attrNameLst>
                                          <p:attrName>ppt_w</p:attrName>
                                        </p:attrNameLst>
                                      </p:cBhvr>
                                      <p:tavLst>
                                        <p:tav tm="0">
                                          <p:val>
                                            <p:strVal val="#ppt_w*.05"/>
                                          </p:val>
                                        </p:tav>
                                        <p:tav tm="100000">
                                          <p:val>
                                            <p:strVal val="#ppt_w"/>
                                          </p:val>
                                        </p:tav>
                                      </p:tavLst>
                                    </p:anim>
                                    <p:anim calcmode="lin" valueType="num">
                                      <p:cBhvr>
                                        <p:cTn id="10" dur="1000" fill="hold"/>
                                        <p:tgtEl>
                                          <p:spTgt spid="10957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957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957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957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957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109571"/>
                                        </p:tgtEl>
                                        <p:attrNameLst>
                                          <p:attrName>style.visibility</p:attrName>
                                        </p:attrNameLst>
                                      </p:cBhvr>
                                      <p:to>
                                        <p:strVal val="visible"/>
                                      </p:to>
                                    </p:set>
                                    <p:anim calcmode="lin" valueType="num">
                                      <p:cBhvr>
                                        <p:cTn id="19" dur="500" fill="hold"/>
                                        <p:tgtEl>
                                          <p:spTgt spid="109571"/>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09571"/>
                                        </p:tgtEl>
                                        <p:attrNameLst>
                                          <p:attrName>ppt_y</p:attrName>
                                        </p:attrNameLst>
                                      </p:cBhvr>
                                      <p:tavLst>
                                        <p:tav tm="0">
                                          <p:val>
                                            <p:strVal val="#ppt_y"/>
                                          </p:val>
                                        </p:tav>
                                        <p:tav tm="100000">
                                          <p:val>
                                            <p:strVal val="#ppt_y"/>
                                          </p:val>
                                        </p:tav>
                                      </p:tavLst>
                                    </p:anim>
                                    <p:anim calcmode="lin" valueType="num">
                                      <p:cBhvr>
                                        <p:cTn id="21" dur="500" fill="hold"/>
                                        <p:tgtEl>
                                          <p:spTgt spid="109571"/>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09571"/>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0957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109572"/>
                                        </p:tgtEl>
                                        <p:attrNameLst>
                                          <p:attrName>style.visibility</p:attrName>
                                        </p:attrNameLst>
                                      </p:cBhvr>
                                      <p:to>
                                        <p:strVal val="visible"/>
                                      </p:to>
                                    </p:set>
                                    <p:anim calcmode="lin" valueType="num">
                                      <p:cBhvr>
                                        <p:cTn id="28" dur="500" fill="hold"/>
                                        <p:tgtEl>
                                          <p:spTgt spid="109572"/>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09572"/>
                                        </p:tgtEl>
                                        <p:attrNameLst>
                                          <p:attrName>ppt_y</p:attrName>
                                        </p:attrNameLst>
                                      </p:cBhvr>
                                      <p:tavLst>
                                        <p:tav tm="0">
                                          <p:val>
                                            <p:strVal val="#ppt_y"/>
                                          </p:val>
                                        </p:tav>
                                        <p:tav tm="100000">
                                          <p:val>
                                            <p:strVal val="#ppt_y"/>
                                          </p:val>
                                        </p:tav>
                                      </p:tavLst>
                                    </p:anim>
                                    <p:anim calcmode="lin" valueType="num">
                                      <p:cBhvr>
                                        <p:cTn id="30" dur="500" fill="hold"/>
                                        <p:tgtEl>
                                          <p:spTgt spid="109572"/>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09572"/>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0957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1" presetClass="entr" presetSubtype="0" fill="hold" grpId="0" nodeType="clickEffect">
                                  <p:stCondLst>
                                    <p:cond delay="0"/>
                                  </p:stCondLst>
                                  <p:iterate type="lt">
                                    <p:tmPct val="10000"/>
                                  </p:iterate>
                                  <p:childTnLst>
                                    <p:set>
                                      <p:cBhvr>
                                        <p:cTn id="36" dur="1" fill="hold">
                                          <p:stCondLst>
                                            <p:cond delay="0"/>
                                          </p:stCondLst>
                                        </p:cTn>
                                        <p:tgtEl>
                                          <p:spTgt spid="109573"/>
                                        </p:tgtEl>
                                        <p:attrNameLst>
                                          <p:attrName>style.visibility</p:attrName>
                                        </p:attrNameLst>
                                      </p:cBhvr>
                                      <p:to>
                                        <p:strVal val="visible"/>
                                      </p:to>
                                    </p:set>
                                    <p:anim calcmode="lin" valueType="num">
                                      <p:cBhvr>
                                        <p:cTn id="37" dur="500" fill="hold"/>
                                        <p:tgtEl>
                                          <p:spTgt spid="109573"/>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09573"/>
                                        </p:tgtEl>
                                        <p:attrNameLst>
                                          <p:attrName>ppt_y</p:attrName>
                                        </p:attrNameLst>
                                      </p:cBhvr>
                                      <p:tavLst>
                                        <p:tav tm="0">
                                          <p:val>
                                            <p:strVal val="#ppt_y"/>
                                          </p:val>
                                        </p:tav>
                                        <p:tav tm="100000">
                                          <p:val>
                                            <p:strVal val="#ppt_y"/>
                                          </p:val>
                                        </p:tav>
                                      </p:tavLst>
                                    </p:anim>
                                    <p:anim calcmode="lin" valueType="num">
                                      <p:cBhvr>
                                        <p:cTn id="39" dur="500" fill="hold"/>
                                        <p:tgtEl>
                                          <p:spTgt spid="109573"/>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09573"/>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0957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5" presetClass="entr" presetSubtype="0" fill="hold" grpId="0" nodeType="clickEffect">
                                  <p:stCondLst>
                                    <p:cond delay="0"/>
                                  </p:stCondLst>
                                  <p:childTnLst>
                                    <p:set>
                                      <p:cBhvr>
                                        <p:cTn id="45" dur="1" fill="hold">
                                          <p:stCondLst>
                                            <p:cond delay="0"/>
                                          </p:stCondLst>
                                        </p:cTn>
                                        <p:tgtEl>
                                          <p:spTgt spid="109575"/>
                                        </p:tgtEl>
                                        <p:attrNameLst>
                                          <p:attrName>style.visibility</p:attrName>
                                        </p:attrNameLst>
                                      </p:cBhvr>
                                      <p:to>
                                        <p:strVal val="visible"/>
                                      </p:to>
                                    </p:set>
                                    <p:anim calcmode="lin" valueType="num">
                                      <p:cBhvr>
                                        <p:cTn id="46" dur="500" decel="50000" fill="hold">
                                          <p:stCondLst>
                                            <p:cond delay="0"/>
                                          </p:stCondLst>
                                        </p:cTn>
                                        <p:tgtEl>
                                          <p:spTgt spid="109575"/>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09575"/>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09575"/>
                                        </p:tgtEl>
                                        <p:attrNameLst>
                                          <p:attrName>ppt_w</p:attrName>
                                        </p:attrNameLst>
                                      </p:cBhvr>
                                      <p:tavLst>
                                        <p:tav tm="0">
                                          <p:val>
                                            <p:strVal val="#ppt_w*.05"/>
                                          </p:val>
                                        </p:tav>
                                        <p:tav tm="100000">
                                          <p:val>
                                            <p:strVal val="#ppt_w"/>
                                          </p:val>
                                        </p:tav>
                                      </p:tavLst>
                                    </p:anim>
                                    <p:anim calcmode="lin" valueType="num">
                                      <p:cBhvr>
                                        <p:cTn id="49" dur="1000" fill="hold"/>
                                        <p:tgtEl>
                                          <p:spTgt spid="109575"/>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09575"/>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09575"/>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09575"/>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09575"/>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1" presetClass="entr" presetSubtype="0" fill="hold" grpId="0" nodeType="clickEffect">
                                  <p:stCondLst>
                                    <p:cond delay="0"/>
                                  </p:stCondLst>
                                  <p:iterate type="lt">
                                    <p:tmPct val="10000"/>
                                  </p:iterate>
                                  <p:childTnLst>
                                    <p:set>
                                      <p:cBhvr>
                                        <p:cTn id="57" dur="1" fill="hold">
                                          <p:stCondLst>
                                            <p:cond delay="0"/>
                                          </p:stCondLst>
                                        </p:cTn>
                                        <p:tgtEl>
                                          <p:spTgt spid="109576"/>
                                        </p:tgtEl>
                                        <p:attrNameLst>
                                          <p:attrName>style.visibility</p:attrName>
                                        </p:attrNameLst>
                                      </p:cBhvr>
                                      <p:to>
                                        <p:strVal val="visible"/>
                                      </p:to>
                                    </p:set>
                                    <p:anim calcmode="lin" valueType="num">
                                      <p:cBhvr>
                                        <p:cTn id="58" dur="500" fill="hold"/>
                                        <p:tgtEl>
                                          <p:spTgt spid="109576"/>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109576"/>
                                        </p:tgtEl>
                                        <p:attrNameLst>
                                          <p:attrName>ppt_y</p:attrName>
                                        </p:attrNameLst>
                                      </p:cBhvr>
                                      <p:tavLst>
                                        <p:tav tm="0">
                                          <p:val>
                                            <p:strVal val="#ppt_y"/>
                                          </p:val>
                                        </p:tav>
                                        <p:tav tm="100000">
                                          <p:val>
                                            <p:strVal val="#ppt_y"/>
                                          </p:val>
                                        </p:tav>
                                      </p:tavLst>
                                    </p:anim>
                                    <p:anim calcmode="lin" valueType="num">
                                      <p:cBhvr>
                                        <p:cTn id="60" dur="500" fill="hold"/>
                                        <p:tgtEl>
                                          <p:spTgt spid="109576"/>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109576"/>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10957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1" presetClass="entr" presetSubtype="0" fill="hold" grpId="0" nodeType="clickEffect">
                                  <p:stCondLst>
                                    <p:cond delay="0"/>
                                  </p:stCondLst>
                                  <p:iterate type="lt">
                                    <p:tmPct val="10000"/>
                                  </p:iterate>
                                  <p:childTnLst>
                                    <p:set>
                                      <p:cBhvr>
                                        <p:cTn id="66" dur="1" fill="hold">
                                          <p:stCondLst>
                                            <p:cond delay="0"/>
                                          </p:stCondLst>
                                        </p:cTn>
                                        <p:tgtEl>
                                          <p:spTgt spid="109578"/>
                                        </p:tgtEl>
                                        <p:attrNameLst>
                                          <p:attrName>style.visibility</p:attrName>
                                        </p:attrNameLst>
                                      </p:cBhvr>
                                      <p:to>
                                        <p:strVal val="visible"/>
                                      </p:to>
                                    </p:set>
                                    <p:anim calcmode="lin" valueType="num">
                                      <p:cBhvr>
                                        <p:cTn id="67" dur="500" fill="hold"/>
                                        <p:tgtEl>
                                          <p:spTgt spid="109578"/>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109578"/>
                                        </p:tgtEl>
                                        <p:attrNameLst>
                                          <p:attrName>ppt_y</p:attrName>
                                        </p:attrNameLst>
                                      </p:cBhvr>
                                      <p:tavLst>
                                        <p:tav tm="0">
                                          <p:val>
                                            <p:strVal val="#ppt_y"/>
                                          </p:val>
                                        </p:tav>
                                        <p:tav tm="100000">
                                          <p:val>
                                            <p:strVal val="#ppt_y"/>
                                          </p:val>
                                        </p:tav>
                                      </p:tavLst>
                                    </p:anim>
                                    <p:anim calcmode="lin" valueType="num">
                                      <p:cBhvr>
                                        <p:cTn id="69" dur="500" fill="hold"/>
                                        <p:tgtEl>
                                          <p:spTgt spid="109578"/>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109578"/>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109578"/>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41" presetClass="entr" presetSubtype="0" fill="hold" grpId="0" nodeType="clickEffect">
                                  <p:stCondLst>
                                    <p:cond delay="0"/>
                                  </p:stCondLst>
                                  <p:iterate type="lt">
                                    <p:tmPct val="10000"/>
                                  </p:iterate>
                                  <p:childTnLst>
                                    <p:set>
                                      <p:cBhvr>
                                        <p:cTn id="75" dur="1" fill="hold">
                                          <p:stCondLst>
                                            <p:cond delay="0"/>
                                          </p:stCondLst>
                                        </p:cTn>
                                        <p:tgtEl>
                                          <p:spTgt spid="109579"/>
                                        </p:tgtEl>
                                        <p:attrNameLst>
                                          <p:attrName>style.visibility</p:attrName>
                                        </p:attrNameLst>
                                      </p:cBhvr>
                                      <p:to>
                                        <p:strVal val="visible"/>
                                      </p:to>
                                    </p:set>
                                    <p:anim calcmode="lin" valueType="num">
                                      <p:cBhvr>
                                        <p:cTn id="76" dur="500" fill="hold"/>
                                        <p:tgtEl>
                                          <p:spTgt spid="109579"/>
                                        </p:tgtEl>
                                        <p:attrNameLst>
                                          <p:attrName>ppt_x</p:attrName>
                                        </p:attrNameLst>
                                      </p:cBhvr>
                                      <p:tavLst>
                                        <p:tav tm="0">
                                          <p:val>
                                            <p:strVal val="#ppt_x"/>
                                          </p:val>
                                        </p:tav>
                                        <p:tav tm="50000">
                                          <p:val>
                                            <p:strVal val="#ppt_x+.1"/>
                                          </p:val>
                                        </p:tav>
                                        <p:tav tm="100000">
                                          <p:val>
                                            <p:strVal val="#ppt_x"/>
                                          </p:val>
                                        </p:tav>
                                      </p:tavLst>
                                    </p:anim>
                                    <p:anim calcmode="lin" valueType="num">
                                      <p:cBhvr>
                                        <p:cTn id="77" dur="500" fill="hold"/>
                                        <p:tgtEl>
                                          <p:spTgt spid="109579"/>
                                        </p:tgtEl>
                                        <p:attrNameLst>
                                          <p:attrName>ppt_y</p:attrName>
                                        </p:attrNameLst>
                                      </p:cBhvr>
                                      <p:tavLst>
                                        <p:tav tm="0">
                                          <p:val>
                                            <p:strVal val="#ppt_y"/>
                                          </p:val>
                                        </p:tav>
                                        <p:tav tm="100000">
                                          <p:val>
                                            <p:strVal val="#ppt_y"/>
                                          </p:val>
                                        </p:tav>
                                      </p:tavLst>
                                    </p:anim>
                                    <p:anim calcmode="lin" valueType="num">
                                      <p:cBhvr>
                                        <p:cTn id="78" dur="500" fill="hold"/>
                                        <p:tgtEl>
                                          <p:spTgt spid="109579"/>
                                        </p:tgtEl>
                                        <p:attrNameLst>
                                          <p:attrName>ppt_h</p:attrName>
                                        </p:attrNameLst>
                                      </p:cBhvr>
                                      <p:tavLst>
                                        <p:tav tm="0">
                                          <p:val>
                                            <p:strVal val="#ppt_h/10"/>
                                          </p:val>
                                        </p:tav>
                                        <p:tav tm="50000">
                                          <p:val>
                                            <p:strVal val="#ppt_h+.01"/>
                                          </p:val>
                                        </p:tav>
                                        <p:tav tm="100000">
                                          <p:val>
                                            <p:strVal val="#ppt_h"/>
                                          </p:val>
                                        </p:tav>
                                      </p:tavLst>
                                    </p:anim>
                                    <p:anim calcmode="lin" valueType="num">
                                      <p:cBhvr>
                                        <p:cTn id="79" dur="500" fill="hold"/>
                                        <p:tgtEl>
                                          <p:spTgt spid="109579"/>
                                        </p:tgtEl>
                                        <p:attrNameLst>
                                          <p:attrName>ppt_w</p:attrName>
                                        </p:attrNameLst>
                                      </p:cBhvr>
                                      <p:tavLst>
                                        <p:tav tm="0">
                                          <p:val>
                                            <p:strVal val="#ppt_w/10"/>
                                          </p:val>
                                        </p:tav>
                                        <p:tav tm="50000">
                                          <p:val>
                                            <p:strVal val="#ppt_w+.01"/>
                                          </p:val>
                                        </p:tav>
                                        <p:tav tm="100000">
                                          <p:val>
                                            <p:strVal val="#ppt_w"/>
                                          </p:val>
                                        </p:tav>
                                      </p:tavLst>
                                    </p:anim>
                                    <p:animEffect transition="in" filter="fade">
                                      <p:cBhvr>
                                        <p:cTn id="80" dur="500" tmFilter="0,0; .5, 1; 1, 1"/>
                                        <p:tgtEl>
                                          <p:spTgt spid="109579"/>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41" presetClass="entr" presetSubtype="0" fill="hold" grpId="0" nodeType="clickEffect">
                                  <p:stCondLst>
                                    <p:cond delay="0"/>
                                  </p:stCondLst>
                                  <p:iterate type="lt">
                                    <p:tmPct val="10000"/>
                                  </p:iterate>
                                  <p:childTnLst>
                                    <p:set>
                                      <p:cBhvr>
                                        <p:cTn id="84" dur="1" fill="hold">
                                          <p:stCondLst>
                                            <p:cond delay="0"/>
                                          </p:stCondLst>
                                        </p:cTn>
                                        <p:tgtEl>
                                          <p:spTgt spid="109580"/>
                                        </p:tgtEl>
                                        <p:attrNameLst>
                                          <p:attrName>style.visibility</p:attrName>
                                        </p:attrNameLst>
                                      </p:cBhvr>
                                      <p:to>
                                        <p:strVal val="visible"/>
                                      </p:to>
                                    </p:set>
                                    <p:anim calcmode="lin" valueType="num">
                                      <p:cBhvr>
                                        <p:cTn id="85" dur="500" fill="hold"/>
                                        <p:tgtEl>
                                          <p:spTgt spid="109580"/>
                                        </p:tgtEl>
                                        <p:attrNameLst>
                                          <p:attrName>ppt_x</p:attrName>
                                        </p:attrNameLst>
                                      </p:cBhvr>
                                      <p:tavLst>
                                        <p:tav tm="0">
                                          <p:val>
                                            <p:strVal val="#ppt_x"/>
                                          </p:val>
                                        </p:tav>
                                        <p:tav tm="50000">
                                          <p:val>
                                            <p:strVal val="#ppt_x+.1"/>
                                          </p:val>
                                        </p:tav>
                                        <p:tav tm="100000">
                                          <p:val>
                                            <p:strVal val="#ppt_x"/>
                                          </p:val>
                                        </p:tav>
                                      </p:tavLst>
                                    </p:anim>
                                    <p:anim calcmode="lin" valueType="num">
                                      <p:cBhvr>
                                        <p:cTn id="86" dur="500" fill="hold"/>
                                        <p:tgtEl>
                                          <p:spTgt spid="109580"/>
                                        </p:tgtEl>
                                        <p:attrNameLst>
                                          <p:attrName>ppt_y</p:attrName>
                                        </p:attrNameLst>
                                      </p:cBhvr>
                                      <p:tavLst>
                                        <p:tav tm="0">
                                          <p:val>
                                            <p:strVal val="#ppt_y"/>
                                          </p:val>
                                        </p:tav>
                                        <p:tav tm="100000">
                                          <p:val>
                                            <p:strVal val="#ppt_y"/>
                                          </p:val>
                                        </p:tav>
                                      </p:tavLst>
                                    </p:anim>
                                    <p:anim calcmode="lin" valueType="num">
                                      <p:cBhvr>
                                        <p:cTn id="87" dur="500" fill="hold"/>
                                        <p:tgtEl>
                                          <p:spTgt spid="109580"/>
                                        </p:tgtEl>
                                        <p:attrNameLst>
                                          <p:attrName>ppt_h</p:attrName>
                                        </p:attrNameLst>
                                      </p:cBhvr>
                                      <p:tavLst>
                                        <p:tav tm="0">
                                          <p:val>
                                            <p:strVal val="#ppt_h/10"/>
                                          </p:val>
                                        </p:tav>
                                        <p:tav tm="50000">
                                          <p:val>
                                            <p:strVal val="#ppt_h+.01"/>
                                          </p:val>
                                        </p:tav>
                                        <p:tav tm="100000">
                                          <p:val>
                                            <p:strVal val="#ppt_h"/>
                                          </p:val>
                                        </p:tav>
                                      </p:tavLst>
                                    </p:anim>
                                    <p:anim calcmode="lin" valueType="num">
                                      <p:cBhvr>
                                        <p:cTn id="88" dur="500" fill="hold"/>
                                        <p:tgtEl>
                                          <p:spTgt spid="109580"/>
                                        </p:tgtEl>
                                        <p:attrNameLst>
                                          <p:attrName>ppt_w</p:attrName>
                                        </p:attrNameLst>
                                      </p:cBhvr>
                                      <p:tavLst>
                                        <p:tav tm="0">
                                          <p:val>
                                            <p:strVal val="#ppt_w/10"/>
                                          </p:val>
                                        </p:tav>
                                        <p:tav tm="50000">
                                          <p:val>
                                            <p:strVal val="#ppt_w+.01"/>
                                          </p:val>
                                        </p:tav>
                                        <p:tav tm="100000">
                                          <p:val>
                                            <p:strVal val="#ppt_w"/>
                                          </p:val>
                                        </p:tav>
                                      </p:tavLst>
                                    </p:anim>
                                    <p:animEffect transition="in" filter="fade">
                                      <p:cBhvr>
                                        <p:cTn id="89" dur="500" tmFilter="0,0; .5, 1; 1, 1"/>
                                        <p:tgtEl>
                                          <p:spTgt spid="109580"/>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41" presetClass="entr" presetSubtype="0" fill="hold" grpId="0" nodeType="clickEffect">
                                  <p:stCondLst>
                                    <p:cond delay="0"/>
                                  </p:stCondLst>
                                  <p:iterate type="lt">
                                    <p:tmPct val="10000"/>
                                  </p:iterate>
                                  <p:childTnLst>
                                    <p:set>
                                      <p:cBhvr>
                                        <p:cTn id="93" dur="1" fill="hold">
                                          <p:stCondLst>
                                            <p:cond delay="0"/>
                                          </p:stCondLst>
                                        </p:cTn>
                                        <p:tgtEl>
                                          <p:spTgt spid="109581"/>
                                        </p:tgtEl>
                                        <p:attrNameLst>
                                          <p:attrName>style.visibility</p:attrName>
                                        </p:attrNameLst>
                                      </p:cBhvr>
                                      <p:to>
                                        <p:strVal val="visible"/>
                                      </p:to>
                                    </p:set>
                                    <p:anim calcmode="lin" valueType="num">
                                      <p:cBhvr>
                                        <p:cTn id="94" dur="500" fill="hold"/>
                                        <p:tgtEl>
                                          <p:spTgt spid="109581"/>
                                        </p:tgtEl>
                                        <p:attrNameLst>
                                          <p:attrName>ppt_x</p:attrName>
                                        </p:attrNameLst>
                                      </p:cBhvr>
                                      <p:tavLst>
                                        <p:tav tm="0">
                                          <p:val>
                                            <p:strVal val="#ppt_x"/>
                                          </p:val>
                                        </p:tav>
                                        <p:tav tm="50000">
                                          <p:val>
                                            <p:strVal val="#ppt_x+.1"/>
                                          </p:val>
                                        </p:tav>
                                        <p:tav tm="100000">
                                          <p:val>
                                            <p:strVal val="#ppt_x"/>
                                          </p:val>
                                        </p:tav>
                                      </p:tavLst>
                                    </p:anim>
                                    <p:anim calcmode="lin" valueType="num">
                                      <p:cBhvr>
                                        <p:cTn id="95" dur="500" fill="hold"/>
                                        <p:tgtEl>
                                          <p:spTgt spid="109581"/>
                                        </p:tgtEl>
                                        <p:attrNameLst>
                                          <p:attrName>ppt_y</p:attrName>
                                        </p:attrNameLst>
                                      </p:cBhvr>
                                      <p:tavLst>
                                        <p:tav tm="0">
                                          <p:val>
                                            <p:strVal val="#ppt_y"/>
                                          </p:val>
                                        </p:tav>
                                        <p:tav tm="100000">
                                          <p:val>
                                            <p:strVal val="#ppt_y"/>
                                          </p:val>
                                        </p:tav>
                                      </p:tavLst>
                                    </p:anim>
                                    <p:anim calcmode="lin" valueType="num">
                                      <p:cBhvr>
                                        <p:cTn id="96" dur="500" fill="hold"/>
                                        <p:tgtEl>
                                          <p:spTgt spid="109581"/>
                                        </p:tgtEl>
                                        <p:attrNameLst>
                                          <p:attrName>ppt_h</p:attrName>
                                        </p:attrNameLst>
                                      </p:cBhvr>
                                      <p:tavLst>
                                        <p:tav tm="0">
                                          <p:val>
                                            <p:strVal val="#ppt_h/10"/>
                                          </p:val>
                                        </p:tav>
                                        <p:tav tm="50000">
                                          <p:val>
                                            <p:strVal val="#ppt_h+.01"/>
                                          </p:val>
                                        </p:tav>
                                        <p:tav tm="100000">
                                          <p:val>
                                            <p:strVal val="#ppt_h"/>
                                          </p:val>
                                        </p:tav>
                                      </p:tavLst>
                                    </p:anim>
                                    <p:anim calcmode="lin" valueType="num">
                                      <p:cBhvr>
                                        <p:cTn id="97" dur="500" fill="hold"/>
                                        <p:tgtEl>
                                          <p:spTgt spid="109581"/>
                                        </p:tgtEl>
                                        <p:attrNameLst>
                                          <p:attrName>ppt_w</p:attrName>
                                        </p:attrNameLst>
                                      </p:cBhvr>
                                      <p:tavLst>
                                        <p:tav tm="0">
                                          <p:val>
                                            <p:strVal val="#ppt_w/10"/>
                                          </p:val>
                                        </p:tav>
                                        <p:tav tm="50000">
                                          <p:val>
                                            <p:strVal val="#ppt_w+.01"/>
                                          </p:val>
                                        </p:tav>
                                        <p:tav tm="100000">
                                          <p:val>
                                            <p:strVal val="#ppt_w"/>
                                          </p:val>
                                        </p:tav>
                                      </p:tavLst>
                                    </p:anim>
                                    <p:animEffect transition="in" filter="fade">
                                      <p:cBhvr>
                                        <p:cTn id="98" dur="500" tmFilter="0,0; .5, 1; 1, 1"/>
                                        <p:tgtEl>
                                          <p:spTgt spid="109581"/>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41" presetClass="entr" presetSubtype="0" fill="hold" grpId="0" nodeType="clickEffect">
                                  <p:stCondLst>
                                    <p:cond delay="0"/>
                                  </p:stCondLst>
                                  <p:iterate type="lt">
                                    <p:tmPct val="10000"/>
                                  </p:iterate>
                                  <p:childTnLst>
                                    <p:set>
                                      <p:cBhvr>
                                        <p:cTn id="102" dur="1" fill="hold">
                                          <p:stCondLst>
                                            <p:cond delay="0"/>
                                          </p:stCondLst>
                                        </p:cTn>
                                        <p:tgtEl>
                                          <p:spTgt spid="109582"/>
                                        </p:tgtEl>
                                        <p:attrNameLst>
                                          <p:attrName>style.visibility</p:attrName>
                                        </p:attrNameLst>
                                      </p:cBhvr>
                                      <p:to>
                                        <p:strVal val="visible"/>
                                      </p:to>
                                    </p:set>
                                    <p:anim calcmode="lin" valueType="num">
                                      <p:cBhvr>
                                        <p:cTn id="103" dur="500" fill="hold"/>
                                        <p:tgtEl>
                                          <p:spTgt spid="109582"/>
                                        </p:tgtEl>
                                        <p:attrNameLst>
                                          <p:attrName>ppt_x</p:attrName>
                                        </p:attrNameLst>
                                      </p:cBhvr>
                                      <p:tavLst>
                                        <p:tav tm="0">
                                          <p:val>
                                            <p:strVal val="#ppt_x"/>
                                          </p:val>
                                        </p:tav>
                                        <p:tav tm="50000">
                                          <p:val>
                                            <p:strVal val="#ppt_x+.1"/>
                                          </p:val>
                                        </p:tav>
                                        <p:tav tm="100000">
                                          <p:val>
                                            <p:strVal val="#ppt_x"/>
                                          </p:val>
                                        </p:tav>
                                      </p:tavLst>
                                    </p:anim>
                                    <p:anim calcmode="lin" valueType="num">
                                      <p:cBhvr>
                                        <p:cTn id="104" dur="500" fill="hold"/>
                                        <p:tgtEl>
                                          <p:spTgt spid="109582"/>
                                        </p:tgtEl>
                                        <p:attrNameLst>
                                          <p:attrName>ppt_y</p:attrName>
                                        </p:attrNameLst>
                                      </p:cBhvr>
                                      <p:tavLst>
                                        <p:tav tm="0">
                                          <p:val>
                                            <p:strVal val="#ppt_y"/>
                                          </p:val>
                                        </p:tav>
                                        <p:tav tm="100000">
                                          <p:val>
                                            <p:strVal val="#ppt_y"/>
                                          </p:val>
                                        </p:tav>
                                      </p:tavLst>
                                    </p:anim>
                                    <p:anim calcmode="lin" valueType="num">
                                      <p:cBhvr>
                                        <p:cTn id="105" dur="500" fill="hold"/>
                                        <p:tgtEl>
                                          <p:spTgt spid="109582"/>
                                        </p:tgtEl>
                                        <p:attrNameLst>
                                          <p:attrName>ppt_h</p:attrName>
                                        </p:attrNameLst>
                                      </p:cBhvr>
                                      <p:tavLst>
                                        <p:tav tm="0">
                                          <p:val>
                                            <p:strVal val="#ppt_h/10"/>
                                          </p:val>
                                        </p:tav>
                                        <p:tav tm="50000">
                                          <p:val>
                                            <p:strVal val="#ppt_h+.01"/>
                                          </p:val>
                                        </p:tav>
                                        <p:tav tm="100000">
                                          <p:val>
                                            <p:strVal val="#ppt_h"/>
                                          </p:val>
                                        </p:tav>
                                      </p:tavLst>
                                    </p:anim>
                                    <p:anim calcmode="lin" valueType="num">
                                      <p:cBhvr>
                                        <p:cTn id="106" dur="500" fill="hold"/>
                                        <p:tgtEl>
                                          <p:spTgt spid="109582"/>
                                        </p:tgtEl>
                                        <p:attrNameLst>
                                          <p:attrName>ppt_w</p:attrName>
                                        </p:attrNameLst>
                                      </p:cBhvr>
                                      <p:tavLst>
                                        <p:tav tm="0">
                                          <p:val>
                                            <p:strVal val="#ppt_w/10"/>
                                          </p:val>
                                        </p:tav>
                                        <p:tav tm="50000">
                                          <p:val>
                                            <p:strVal val="#ppt_w+.01"/>
                                          </p:val>
                                        </p:tav>
                                        <p:tav tm="100000">
                                          <p:val>
                                            <p:strVal val="#ppt_w"/>
                                          </p:val>
                                        </p:tav>
                                      </p:tavLst>
                                    </p:anim>
                                    <p:animEffect transition="in" filter="fade">
                                      <p:cBhvr>
                                        <p:cTn id="107" dur="500" tmFilter="0,0; .5, 1; 1, 1"/>
                                        <p:tgtEl>
                                          <p:spTgt spid="109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p:bldP spid="109571" grpId="0"/>
      <p:bldP spid="109572" grpId="0"/>
      <p:bldP spid="109573" grpId="0"/>
      <p:bldP spid="109575" grpId="0"/>
      <p:bldP spid="109576" grpId="0"/>
      <p:bldP spid="109578" grpId="0"/>
      <p:bldP spid="109579" grpId="0"/>
      <p:bldP spid="109580" grpId="0"/>
      <p:bldP spid="109581" grpId="0"/>
      <p:bldP spid="10958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ChangeArrowheads="1"/>
          </p:cNvSpPr>
          <p:nvPr>
            <p:ph type="dt" sz="half" idx="2"/>
          </p:nvPr>
        </p:nvSpPr>
        <p:spPr/>
        <p:txBody>
          <a:bodyPr/>
          <a:lstStyle/>
          <a:p>
            <a:fld id="{C8D4EB97-FDD6-4054-B1BF-0BC7427774FE}" type="datetime1">
              <a:rPr lang="en-US" altLang="en-US"/>
              <a:pPr/>
              <a:t>5/15/2017</a:t>
            </a:fld>
            <a:endParaRPr lang="en-US" altLang="en-US"/>
          </a:p>
        </p:txBody>
      </p:sp>
      <p:sp>
        <p:nvSpPr>
          <p:cNvPr id="12" name="Rectangle 11"/>
          <p:cNvSpPr>
            <a:spLocks noGrp="1" noChangeArrowheads="1"/>
          </p:cNvSpPr>
          <p:nvPr>
            <p:ph type="sldNum" sz="quarter" idx="4"/>
          </p:nvPr>
        </p:nvSpPr>
        <p:spPr/>
        <p:txBody>
          <a:bodyPr/>
          <a:lstStyle/>
          <a:p>
            <a:fld id="{891FD54E-F607-4303-82F1-8EFF305CE248}" type="slidenum">
              <a:rPr lang="en-US" altLang="en-US"/>
              <a:pPr/>
              <a:t>39</a:t>
            </a:fld>
            <a:endParaRPr lang="en-US" altLang="en-US"/>
          </a:p>
        </p:txBody>
      </p:sp>
      <p:sp>
        <p:nvSpPr>
          <p:cNvPr id="108546" name="Rectangle 2"/>
          <p:cNvSpPr>
            <a:spLocks noChangeArrowheads="1"/>
          </p:cNvSpPr>
          <p:nvPr/>
        </p:nvSpPr>
        <p:spPr bwMode="auto">
          <a:xfrm>
            <a:off x="107950" y="398463"/>
            <a:ext cx="443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altLang="en-US" b="1">
                <a:latin typeface="Tahoma" panose="020B0604030504040204" pitchFamily="34" charset="0"/>
              </a:rPr>
              <a:t>2. 7  Program Utama (Main Program)</a:t>
            </a:r>
          </a:p>
        </p:txBody>
      </p:sp>
      <p:sp>
        <p:nvSpPr>
          <p:cNvPr id="108547" name="Rectangle 3"/>
          <p:cNvSpPr>
            <a:spLocks noChangeArrowheads="1"/>
          </p:cNvSpPr>
          <p:nvPr/>
        </p:nvSpPr>
        <p:spPr bwMode="auto">
          <a:xfrm>
            <a:off x="684213" y="908050"/>
            <a:ext cx="83883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1400" b="1">
                <a:latin typeface="Tahoma" panose="020B0604030504040204" pitchFamily="34" charset="0"/>
              </a:rPr>
              <a:t>Main Program </a:t>
            </a:r>
            <a:r>
              <a:rPr lang="en-US" altLang="en-US" sz="1400">
                <a:latin typeface="Tahoma" panose="020B0604030504040204" pitchFamily="34" charset="0"/>
              </a:rPr>
              <a:t>adalah sebuah unit program yang tidak memiliki Pernyataan FUNCTION, SUBROUTINR, atau BLOCKDATA sebagai pernyataan pada baris pertamanya. </a:t>
            </a:r>
            <a:endParaRPr lang="es-ES_tradnl" altLang="en-US" sz="1400">
              <a:latin typeface="Tahoma" panose="020B0604030504040204" pitchFamily="34" charset="0"/>
            </a:endParaRPr>
          </a:p>
        </p:txBody>
      </p:sp>
      <p:sp>
        <p:nvSpPr>
          <p:cNvPr id="108548" name="Rectangle 4"/>
          <p:cNvSpPr>
            <a:spLocks noChangeArrowheads="1"/>
          </p:cNvSpPr>
          <p:nvPr/>
        </p:nvSpPr>
        <p:spPr bwMode="auto">
          <a:xfrm>
            <a:off x="684213" y="1590675"/>
            <a:ext cx="83883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s-ES_tradnl" altLang="en-US" sz="1400">
                <a:latin typeface="Tahoma" panose="020B0604030504040204" pitchFamily="34" charset="0"/>
              </a:rPr>
              <a:t>Biasanya dimulai dengan pernyataan PROGRAM. Sebuah program utama selalu memiliki nama global, dan tidak pernah dipergunakan pada unit-unit program yang lainnya.</a:t>
            </a:r>
          </a:p>
        </p:txBody>
      </p:sp>
      <p:sp>
        <p:nvSpPr>
          <p:cNvPr id="108549" name="Rectangle 5"/>
          <p:cNvSpPr>
            <a:spLocks noChangeArrowheads="1"/>
          </p:cNvSpPr>
          <p:nvPr/>
        </p:nvSpPr>
        <p:spPr bwMode="auto">
          <a:xfrm>
            <a:off x="107950" y="2990850"/>
            <a:ext cx="21320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s-ES_tradnl" altLang="en-US" b="1">
                <a:latin typeface="Tahoma" panose="020B0604030504040204" pitchFamily="34" charset="0"/>
              </a:rPr>
              <a:t>2. 8  Subroutines</a:t>
            </a:r>
          </a:p>
        </p:txBody>
      </p:sp>
      <p:sp>
        <p:nvSpPr>
          <p:cNvPr id="108550" name="Rectangle 6"/>
          <p:cNvSpPr>
            <a:spLocks noChangeArrowheads="1"/>
          </p:cNvSpPr>
          <p:nvPr/>
        </p:nvSpPr>
        <p:spPr bwMode="auto">
          <a:xfrm>
            <a:off x="684213" y="3500438"/>
            <a:ext cx="83883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s-ES_tradnl" altLang="en-US" sz="1400" b="1">
                <a:latin typeface="Tahoma" panose="020B0604030504040204" pitchFamily="34" charset="0"/>
              </a:rPr>
              <a:t>SUBROUTINE a</a:t>
            </a:r>
            <a:r>
              <a:rPr lang="es-ES_tradnl" altLang="en-US" sz="1400">
                <a:latin typeface="Tahoma" panose="020B0604030504040204" pitchFamily="34" charset="0"/>
              </a:rPr>
              <a:t>dalah sebuah unit program yang dapat dipanggil oleh unit program lain menggunakan pernyataan CALL. </a:t>
            </a:r>
            <a:endParaRPr lang="en-US" altLang="en-US" sz="1400">
              <a:latin typeface="Tahoma" panose="020B0604030504040204" pitchFamily="34" charset="0"/>
            </a:endParaRPr>
          </a:p>
        </p:txBody>
      </p:sp>
      <p:sp>
        <p:nvSpPr>
          <p:cNvPr id="108551" name="Rectangle 7"/>
          <p:cNvSpPr>
            <a:spLocks noChangeArrowheads="1"/>
          </p:cNvSpPr>
          <p:nvPr/>
        </p:nvSpPr>
        <p:spPr bwMode="auto">
          <a:xfrm>
            <a:off x="684213" y="4581525"/>
            <a:ext cx="83883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1400">
                <a:latin typeface="Tahoma" panose="020B0604030504040204" pitchFamily="34" charset="0"/>
              </a:rPr>
              <a:t>Setelah melaksanakan fungsinya sebuah subroutine dengan segera mengembalikan pengendalian proses ke unit yang memanggilnya. </a:t>
            </a:r>
          </a:p>
        </p:txBody>
      </p:sp>
      <p:sp>
        <p:nvSpPr>
          <p:cNvPr id="108552" name="Rectangle 8"/>
          <p:cNvSpPr>
            <a:spLocks noChangeArrowheads="1"/>
          </p:cNvSpPr>
          <p:nvPr/>
        </p:nvSpPr>
        <p:spPr bwMode="auto">
          <a:xfrm>
            <a:off x="684213" y="4183063"/>
            <a:ext cx="8388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id-ID" altLang="en-US" sz="1400">
                <a:latin typeface="Tahoma" panose="020B0604030504040204" pitchFamily="34" charset="0"/>
              </a:rPr>
              <a:t>S</a:t>
            </a:r>
            <a:r>
              <a:rPr lang="es-ES_tradnl" altLang="en-US" sz="1400">
                <a:latin typeface="Tahoma" panose="020B0604030504040204" pitchFamily="34" charset="0"/>
              </a:rPr>
              <a:t>ubroutine akan melaksanakan serangkaian aksi sesuai dengan pernyataan tereksekusi yang ada. </a:t>
            </a:r>
            <a:endParaRPr lang="en-US" altLang="en-US" sz="1400">
              <a:latin typeface="Tahoma" panose="020B0604030504040204" pitchFamily="34" charset="0"/>
            </a:endParaRPr>
          </a:p>
        </p:txBody>
      </p:sp>
      <p:sp>
        <p:nvSpPr>
          <p:cNvPr id="108553" name="Rectangle 9"/>
          <p:cNvSpPr>
            <a:spLocks noChangeArrowheads="1"/>
          </p:cNvSpPr>
          <p:nvPr/>
        </p:nvSpPr>
        <p:spPr bwMode="auto">
          <a:xfrm>
            <a:off x="684213" y="5143500"/>
            <a:ext cx="83883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1400">
                <a:latin typeface="Tahoma" panose="020B0604030504040204" pitchFamily="34" charset="0"/>
              </a:rPr>
              <a:t>Subroutine tidak langsung mengembalikan sebuah besaran, namun besaran dapat saja kembali ke unit pemanggil melalui argument atau blok bersama dalam program.</a:t>
            </a:r>
          </a:p>
        </p:txBody>
      </p:sp>
    </p:spTree>
    <p:extLst>
      <p:ext uri="{BB962C8B-B14F-4D97-AF65-F5344CB8AC3E}">
        <p14:creationId xmlns:p14="http://schemas.microsoft.com/office/powerpoint/2010/main" val="373519855"/>
      </p:ext>
    </p:extLst>
  </p:cSld>
  <p:clrMapOvr>
    <a:masterClrMapping/>
  </p:clrMapOvr>
  <p:transition spd="slow">
    <p:wheel spokes="8"/>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08546"/>
                                        </p:tgtEl>
                                        <p:attrNameLst>
                                          <p:attrName>style.visibility</p:attrName>
                                        </p:attrNameLst>
                                      </p:cBhvr>
                                      <p:to>
                                        <p:strVal val="visible"/>
                                      </p:to>
                                    </p:set>
                                    <p:anim calcmode="lin" valueType="num">
                                      <p:cBhvr>
                                        <p:cTn id="7" dur="1000" fill="hold"/>
                                        <p:tgtEl>
                                          <p:spTgt spid="108546"/>
                                        </p:tgtEl>
                                        <p:attrNameLst>
                                          <p:attrName>ppt_w</p:attrName>
                                        </p:attrNameLst>
                                      </p:cBhvr>
                                      <p:tavLst>
                                        <p:tav tm="0">
                                          <p:val>
                                            <p:fltVal val="0"/>
                                          </p:val>
                                        </p:tav>
                                        <p:tav tm="100000">
                                          <p:val>
                                            <p:strVal val="#ppt_w"/>
                                          </p:val>
                                        </p:tav>
                                      </p:tavLst>
                                    </p:anim>
                                    <p:anim calcmode="lin" valueType="num">
                                      <p:cBhvr>
                                        <p:cTn id="8" dur="1000" fill="hold"/>
                                        <p:tgtEl>
                                          <p:spTgt spid="108546"/>
                                        </p:tgtEl>
                                        <p:attrNameLst>
                                          <p:attrName>ppt_h</p:attrName>
                                        </p:attrNameLst>
                                      </p:cBhvr>
                                      <p:tavLst>
                                        <p:tav tm="0">
                                          <p:val>
                                            <p:fltVal val="0"/>
                                          </p:val>
                                        </p:tav>
                                        <p:tav tm="100000">
                                          <p:val>
                                            <p:strVal val="#ppt_h"/>
                                          </p:val>
                                        </p:tav>
                                      </p:tavLst>
                                    </p:anim>
                                    <p:anim calcmode="lin" valueType="num">
                                      <p:cBhvr>
                                        <p:cTn id="9" dur="1000" fill="hold"/>
                                        <p:tgtEl>
                                          <p:spTgt spid="108546"/>
                                        </p:tgtEl>
                                        <p:attrNameLst>
                                          <p:attrName>style.rotation</p:attrName>
                                        </p:attrNameLst>
                                      </p:cBhvr>
                                      <p:tavLst>
                                        <p:tav tm="0">
                                          <p:val>
                                            <p:fltVal val="90"/>
                                          </p:val>
                                        </p:tav>
                                        <p:tav tm="100000">
                                          <p:val>
                                            <p:fltVal val="0"/>
                                          </p:val>
                                        </p:tav>
                                      </p:tavLst>
                                    </p:anim>
                                    <p:animEffect transition="in" filter="fade">
                                      <p:cBhvr>
                                        <p:cTn id="10" dur="1000"/>
                                        <p:tgtEl>
                                          <p:spTgt spid="10854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108547"/>
                                        </p:tgtEl>
                                        <p:attrNameLst>
                                          <p:attrName>style.visibility</p:attrName>
                                        </p:attrNameLst>
                                      </p:cBhvr>
                                      <p:to>
                                        <p:strVal val="visible"/>
                                      </p:to>
                                    </p:set>
                                    <p:anim calcmode="lin" valueType="num">
                                      <p:cBhvr>
                                        <p:cTn id="15" dur="500" fill="hold"/>
                                        <p:tgtEl>
                                          <p:spTgt spid="108547"/>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08547"/>
                                        </p:tgtEl>
                                        <p:attrNameLst>
                                          <p:attrName>ppt_y</p:attrName>
                                        </p:attrNameLst>
                                      </p:cBhvr>
                                      <p:tavLst>
                                        <p:tav tm="0">
                                          <p:val>
                                            <p:strVal val="#ppt_y"/>
                                          </p:val>
                                        </p:tav>
                                        <p:tav tm="100000">
                                          <p:val>
                                            <p:strVal val="#ppt_y"/>
                                          </p:val>
                                        </p:tav>
                                      </p:tavLst>
                                    </p:anim>
                                    <p:anim calcmode="lin" valueType="num">
                                      <p:cBhvr>
                                        <p:cTn id="17" dur="500" fill="hold"/>
                                        <p:tgtEl>
                                          <p:spTgt spid="108547"/>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08547"/>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0854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108548"/>
                                        </p:tgtEl>
                                        <p:attrNameLst>
                                          <p:attrName>style.visibility</p:attrName>
                                        </p:attrNameLst>
                                      </p:cBhvr>
                                      <p:to>
                                        <p:strVal val="visible"/>
                                      </p:to>
                                    </p:set>
                                    <p:anim calcmode="lin" valueType="num">
                                      <p:cBhvr>
                                        <p:cTn id="24" dur="500" fill="hold"/>
                                        <p:tgtEl>
                                          <p:spTgt spid="108548"/>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08548"/>
                                        </p:tgtEl>
                                        <p:attrNameLst>
                                          <p:attrName>ppt_y</p:attrName>
                                        </p:attrNameLst>
                                      </p:cBhvr>
                                      <p:tavLst>
                                        <p:tav tm="0">
                                          <p:val>
                                            <p:strVal val="#ppt_y"/>
                                          </p:val>
                                        </p:tav>
                                        <p:tav tm="100000">
                                          <p:val>
                                            <p:strVal val="#ppt_y"/>
                                          </p:val>
                                        </p:tav>
                                      </p:tavLst>
                                    </p:anim>
                                    <p:anim calcmode="lin" valueType="num">
                                      <p:cBhvr>
                                        <p:cTn id="26" dur="500" fill="hold"/>
                                        <p:tgtEl>
                                          <p:spTgt spid="108548"/>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08548"/>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0854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5" presetClass="entr" presetSubtype="0" fill="hold" grpId="0" nodeType="clickEffect">
                                  <p:stCondLst>
                                    <p:cond delay="0"/>
                                  </p:stCondLst>
                                  <p:childTnLst>
                                    <p:set>
                                      <p:cBhvr>
                                        <p:cTn id="32" dur="1" fill="hold">
                                          <p:stCondLst>
                                            <p:cond delay="0"/>
                                          </p:stCondLst>
                                        </p:cTn>
                                        <p:tgtEl>
                                          <p:spTgt spid="108549"/>
                                        </p:tgtEl>
                                        <p:attrNameLst>
                                          <p:attrName>style.visibility</p:attrName>
                                        </p:attrNameLst>
                                      </p:cBhvr>
                                      <p:to>
                                        <p:strVal val="visible"/>
                                      </p:to>
                                    </p:set>
                                    <p:animEffect transition="in" filter="fade">
                                      <p:cBhvr>
                                        <p:cTn id="33" dur="500"/>
                                        <p:tgtEl>
                                          <p:spTgt spid="108549"/>
                                        </p:tgtEl>
                                      </p:cBhvr>
                                    </p:animEffect>
                                    <p:anim calcmode="lin" valueType="num">
                                      <p:cBhvr>
                                        <p:cTn id="34" dur="500" fill="hold"/>
                                        <p:tgtEl>
                                          <p:spTgt spid="108549"/>
                                        </p:tgtEl>
                                        <p:attrNameLst>
                                          <p:attrName>style.rotation</p:attrName>
                                        </p:attrNameLst>
                                      </p:cBhvr>
                                      <p:tavLst>
                                        <p:tav tm="0">
                                          <p:val>
                                            <p:fltVal val="720"/>
                                          </p:val>
                                        </p:tav>
                                        <p:tav tm="100000">
                                          <p:val>
                                            <p:fltVal val="0"/>
                                          </p:val>
                                        </p:tav>
                                      </p:tavLst>
                                    </p:anim>
                                    <p:anim calcmode="lin" valueType="num">
                                      <p:cBhvr>
                                        <p:cTn id="35" dur="500" fill="hold"/>
                                        <p:tgtEl>
                                          <p:spTgt spid="108549"/>
                                        </p:tgtEl>
                                        <p:attrNameLst>
                                          <p:attrName>ppt_h</p:attrName>
                                        </p:attrNameLst>
                                      </p:cBhvr>
                                      <p:tavLst>
                                        <p:tav tm="0">
                                          <p:val>
                                            <p:fltVal val="0"/>
                                          </p:val>
                                        </p:tav>
                                        <p:tav tm="100000">
                                          <p:val>
                                            <p:strVal val="#ppt_h"/>
                                          </p:val>
                                        </p:tav>
                                      </p:tavLst>
                                    </p:anim>
                                    <p:anim calcmode="lin" valueType="num">
                                      <p:cBhvr>
                                        <p:cTn id="36" dur="500" fill="hold"/>
                                        <p:tgtEl>
                                          <p:spTgt spid="108549"/>
                                        </p:tgtEl>
                                        <p:attrNameLst>
                                          <p:attrName>ppt_w</p:attrName>
                                        </p:attrNameLst>
                                      </p:cBhvr>
                                      <p:tavLst>
                                        <p:tav tm="0">
                                          <p:val>
                                            <p:fltVal val="0"/>
                                          </p:val>
                                        </p:tav>
                                        <p:tav tm="100000">
                                          <p:val>
                                            <p:strVal val="#ppt_w"/>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1" presetClass="entr" presetSubtype="0" fill="hold" grpId="0" nodeType="clickEffect">
                                  <p:stCondLst>
                                    <p:cond delay="0"/>
                                  </p:stCondLst>
                                  <p:iterate type="lt">
                                    <p:tmPct val="10000"/>
                                  </p:iterate>
                                  <p:childTnLst>
                                    <p:set>
                                      <p:cBhvr>
                                        <p:cTn id="40" dur="1" fill="hold">
                                          <p:stCondLst>
                                            <p:cond delay="0"/>
                                          </p:stCondLst>
                                        </p:cTn>
                                        <p:tgtEl>
                                          <p:spTgt spid="108550"/>
                                        </p:tgtEl>
                                        <p:attrNameLst>
                                          <p:attrName>style.visibility</p:attrName>
                                        </p:attrNameLst>
                                      </p:cBhvr>
                                      <p:to>
                                        <p:strVal val="visible"/>
                                      </p:to>
                                    </p:set>
                                    <p:anim calcmode="lin" valueType="num">
                                      <p:cBhvr>
                                        <p:cTn id="41" dur="500" fill="hold"/>
                                        <p:tgtEl>
                                          <p:spTgt spid="108550"/>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08550"/>
                                        </p:tgtEl>
                                        <p:attrNameLst>
                                          <p:attrName>ppt_y</p:attrName>
                                        </p:attrNameLst>
                                      </p:cBhvr>
                                      <p:tavLst>
                                        <p:tav tm="0">
                                          <p:val>
                                            <p:strVal val="#ppt_y"/>
                                          </p:val>
                                        </p:tav>
                                        <p:tav tm="100000">
                                          <p:val>
                                            <p:strVal val="#ppt_y"/>
                                          </p:val>
                                        </p:tav>
                                      </p:tavLst>
                                    </p:anim>
                                    <p:anim calcmode="lin" valueType="num">
                                      <p:cBhvr>
                                        <p:cTn id="43" dur="500" fill="hold"/>
                                        <p:tgtEl>
                                          <p:spTgt spid="108550"/>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08550"/>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108550"/>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1" presetClass="entr" presetSubtype="0" fill="hold" grpId="0" nodeType="clickEffect">
                                  <p:stCondLst>
                                    <p:cond delay="0"/>
                                  </p:stCondLst>
                                  <p:iterate type="lt">
                                    <p:tmPct val="10000"/>
                                  </p:iterate>
                                  <p:childTnLst>
                                    <p:set>
                                      <p:cBhvr>
                                        <p:cTn id="49" dur="1" fill="hold">
                                          <p:stCondLst>
                                            <p:cond delay="0"/>
                                          </p:stCondLst>
                                        </p:cTn>
                                        <p:tgtEl>
                                          <p:spTgt spid="108552"/>
                                        </p:tgtEl>
                                        <p:attrNameLst>
                                          <p:attrName>style.visibility</p:attrName>
                                        </p:attrNameLst>
                                      </p:cBhvr>
                                      <p:to>
                                        <p:strVal val="visible"/>
                                      </p:to>
                                    </p:set>
                                    <p:anim calcmode="lin" valueType="num">
                                      <p:cBhvr>
                                        <p:cTn id="50" dur="500" fill="hold"/>
                                        <p:tgtEl>
                                          <p:spTgt spid="108552"/>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108552"/>
                                        </p:tgtEl>
                                        <p:attrNameLst>
                                          <p:attrName>ppt_y</p:attrName>
                                        </p:attrNameLst>
                                      </p:cBhvr>
                                      <p:tavLst>
                                        <p:tav tm="0">
                                          <p:val>
                                            <p:strVal val="#ppt_y"/>
                                          </p:val>
                                        </p:tav>
                                        <p:tav tm="100000">
                                          <p:val>
                                            <p:strVal val="#ppt_y"/>
                                          </p:val>
                                        </p:tav>
                                      </p:tavLst>
                                    </p:anim>
                                    <p:anim calcmode="lin" valueType="num">
                                      <p:cBhvr>
                                        <p:cTn id="52" dur="500" fill="hold"/>
                                        <p:tgtEl>
                                          <p:spTgt spid="108552"/>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108552"/>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10855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1" presetClass="entr" presetSubtype="0" fill="hold" grpId="0" nodeType="clickEffect">
                                  <p:stCondLst>
                                    <p:cond delay="0"/>
                                  </p:stCondLst>
                                  <p:iterate type="lt">
                                    <p:tmPct val="10000"/>
                                  </p:iterate>
                                  <p:childTnLst>
                                    <p:set>
                                      <p:cBhvr>
                                        <p:cTn id="58" dur="1" fill="hold">
                                          <p:stCondLst>
                                            <p:cond delay="0"/>
                                          </p:stCondLst>
                                        </p:cTn>
                                        <p:tgtEl>
                                          <p:spTgt spid="108551"/>
                                        </p:tgtEl>
                                        <p:attrNameLst>
                                          <p:attrName>style.visibility</p:attrName>
                                        </p:attrNameLst>
                                      </p:cBhvr>
                                      <p:to>
                                        <p:strVal val="visible"/>
                                      </p:to>
                                    </p:set>
                                    <p:anim calcmode="lin" valueType="num">
                                      <p:cBhvr>
                                        <p:cTn id="59" dur="500" fill="hold"/>
                                        <p:tgtEl>
                                          <p:spTgt spid="108551"/>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108551"/>
                                        </p:tgtEl>
                                        <p:attrNameLst>
                                          <p:attrName>ppt_y</p:attrName>
                                        </p:attrNameLst>
                                      </p:cBhvr>
                                      <p:tavLst>
                                        <p:tav tm="0">
                                          <p:val>
                                            <p:strVal val="#ppt_y"/>
                                          </p:val>
                                        </p:tav>
                                        <p:tav tm="100000">
                                          <p:val>
                                            <p:strVal val="#ppt_y"/>
                                          </p:val>
                                        </p:tav>
                                      </p:tavLst>
                                    </p:anim>
                                    <p:anim calcmode="lin" valueType="num">
                                      <p:cBhvr>
                                        <p:cTn id="61" dur="500" fill="hold"/>
                                        <p:tgtEl>
                                          <p:spTgt spid="108551"/>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108551"/>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108551"/>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41" presetClass="entr" presetSubtype="0" fill="hold" grpId="0" nodeType="clickEffect">
                                  <p:stCondLst>
                                    <p:cond delay="0"/>
                                  </p:stCondLst>
                                  <p:iterate type="lt">
                                    <p:tmPct val="10000"/>
                                  </p:iterate>
                                  <p:childTnLst>
                                    <p:set>
                                      <p:cBhvr>
                                        <p:cTn id="67" dur="1" fill="hold">
                                          <p:stCondLst>
                                            <p:cond delay="0"/>
                                          </p:stCondLst>
                                        </p:cTn>
                                        <p:tgtEl>
                                          <p:spTgt spid="108553"/>
                                        </p:tgtEl>
                                        <p:attrNameLst>
                                          <p:attrName>style.visibility</p:attrName>
                                        </p:attrNameLst>
                                      </p:cBhvr>
                                      <p:to>
                                        <p:strVal val="visible"/>
                                      </p:to>
                                    </p:set>
                                    <p:anim calcmode="lin" valueType="num">
                                      <p:cBhvr>
                                        <p:cTn id="68" dur="500" fill="hold"/>
                                        <p:tgtEl>
                                          <p:spTgt spid="108553"/>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108553"/>
                                        </p:tgtEl>
                                        <p:attrNameLst>
                                          <p:attrName>ppt_y</p:attrName>
                                        </p:attrNameLst>
                                      </p:cBhvr>
                                      <p:tavLst>
                                        <p:tav tm="0">
                                          <p:val>
                                            <p:strVal val="#ppt_y"/>
                                          </p:val>
                                        </p:tav>
                                        <p:tav tm="100000">
                                          <p:val>
                                            <p:strVal val="#ppt_y"/>
                                          </p:val>
                                        </p:tav>
                                      </p:tavLst>
                                    </p:anim>
                                    <p:anim calcmode="lin" valueType="num">
                                      <p:cBhvr>
                                        <p:cTn id="70" dur="500" fill="hold"/>
                                        <p:tgtEl>
                                          <p:spTgt spid="108553"/>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108553"/>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108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p:bldP spid="108547" grpId="0"/>
      <p:bldP spid="108548" grpId="0"/>
      <p:bldP spid="108549" grpId="0"/>
      <p:bldP spid="108550" grpId="0"/>
      <p:bldP spid="108551" grpId="0"/>
      <p:bldP spid="108552" grpId="0"/>
      <p:bldP spid="10855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188913"/>
            <a:ext cx="91440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600">
                <a:latin typeface="Tahoma" panose="020B0604030504040204" pitchFamily="34" charset="0"/>
              </a:rPr>
              <a:t>Definisi masalah pada umumnya telah disediakan oleh seorang SISTEM ANALIS (seorang yang merencanakan segala sesuatu yang dilakukan untuk memenuhi keinginan pemakai, seperti penggunaan alat, program, orang, dan prosedur yang harus dilaksanakan) </a:t>
            </a:r>
          </a:p>
        </p:txBody>
      </p:sp>
      <p:sp>
        <p:nvSpPr>
          <p:cNvPr id="29699" name="Rectangle 3"/>
          <p:cNvSpPr>
            <a:spLocks noChangeArrowheads="1"/>
          </p:cNvSpPr>
          <p:nvPr/>
        </p:nvSpPr>
        <p:spPr bwMode="auto">
          <a:xfrm>
            <a:off x="0" y="1341438"/>
            <a:ext cx="3422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b="1">
                <a:latin typeface="Tahoma" panose="020B0604030504040204" pitchFamily="34" charset="0"/>
              </a:rPr>
              <a:t>1. 2.2   Penyiapan Algoritma</a:t>
            </a:r>
          </a:p>
        </p:txBody>
      </p:sp>
      <p:sp>
        <p:nvSpPr>
          <p:cNvPr id="29700" name="Rectangle 4"/>
          <p:cNvSpPr>
            <a:spLocks noChangeArrowheads="1"/>
          </p:cNvSpPr>
          <p:nvPr/>
        </p:nvSpPr>
        <p:spPr bwMode="auto">
          <a:xfrm>
            <a:off x="892175" y="1773238"/>
            <a:ext cx="8251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en-US" sz="1600">
                <a:latin typeface="Tahoma" panose="020B0604030504040204" pitchFamily="34" charset="0"/>
              </a:rPr>
              <a:t>A</a:t>
            </a:r>
            <a:r>
              <a:rPr lang="en-US" altLang="en-US" sz="1600">
                <a:latin typeface="Tahoma" panose="020B0604030504040204" pitchFamily="34" charset="0"/>
              </a:rPr>
              <a:t>lgoritma atau deskripsi langkah-langkah yang dibutuhkan untuk menyelesaikan masalah </a:t>
            </a:r>
          </a:p>
        </p:txBody>
      </p:sp>
      <p:sp>
        <p:nvSpPr>
          <p:cNvPr id="29702" name="Rectangle 6"/>
          <p:cNvSpPr>
            <a:spLocks noChangeArrowheads="1"/>
          </p:cNvSpPr>
          <p:nvPr/>
        </p:nvSpPr>
        <p:spPr bwMode="auto">
          <a:xfrm>
            <a:off x="857250" y="2155825"/>
            <a:ext cx="6591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en-US" sz="1600">
                <a:latin typeface="Tahoma" panose="020B0604030504040204" pitchFamily="34" charset="0"/>
              </a:rPr>
              <a:t>A</a:t>
            </a:r>
            <a:r>
              <a:rPr lang="en-US" altLang="en-US" sz="1600">
                <a:latin typeface="Tahoma" panose="020B0604030504040204" pitchFamily="34" charset="0"/>
              </a:rPr>
              <a:t>lgoritma </a:t>
            </a:r>
            <a:r>
              <a:rPr lang="id-ID" altLang="en-US" sz="1600">
                <a:latin typeface="Tahoma" panose="020B0604030504040204" pitchFamily="34" charset="0"/>
              </a:rPr>
              <a:t>disusun dengan mengingat keterbatas komputer, antara lain:</a:t>
            </a:r>
            <a:endParaRPr lang="en-US" altLang="en-US" sz="1600">
              <a:latin typeface="Tahoma" panose="020B0604030504040204" pitchFamily="34" charset="0"/>
            </a:endParaRPr>
          </a:p>
        </p:txBody>
      </p:sp>
      <p:sp>
        <p:nvSpPr>
          <p:cNvPr id="29704" name="Rectangle 8"/>
          <p:cNvSpPr>
            <a:spLocks noChangeArrowheads="1"/>
          </p:cNvSpPr>
          <p:nvPr/>
        </p:nvSpPr>
        <p:spPr bwMode="auto">
          <a:xfrm>
            <a:off x="1116013" y="2565400"/>
            <a:ext cx="691356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ES_tradnl" altLang="en-US" sz="1600">
                <a:latin typeface="Tahoma" panose="020B0604030504040204" pitchFamily="34" charset="0"/>
              </a:rPr>
              <a:t>Komputer dapat melaksanakan operasi aritmatik yang terbatas pada perkalian, pembagian, penjumlahan dan pengurangan</a:t>
            </a:r>
            <a:r>
              <a:rPr lang="en-US" altLang="en-US" sz="1600">
                <a:latin typeface="Tahoma" panose="020B0604030504040204" pitchFamily="34" charset="0"/>
              </a:rPr>
              <a:t> </a:t>
            </a:r>
          </a:p>
        </p:txBody>
      </p:sp>
      <p:sp>
        <p:nvSpPr>
          <p:cNvPr id="29705" name="Rectangle 9"/>
          <p:cNvSpPr>
            <a:spLocks noChangeArrowheads="1"/>
          </p:cNvSpPr>
          <p:nvPr/>
        </p:nvSpPr>
        <p:spPr bwMode="auto">
          <a:xfrm>
            <a:off x="1116013" y="3138488"/>
            <a:ext cx="74707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600">
                <a:latin typeface="Tahoma" panose="020B0604030504040204" pitchFamily="34" charset="0"/>
              </a:rPr>
              <a:t>Komputer dapat membandingkan dua hal, dan berdasarkan hasil perbandingan tersebut dapat dipilih alternatif aksi yang sama </a:t>
            </a:r>
          </a:p>
        </p:txBody>
      </p:sp>
      <p:sp>
        <p:nvSpPr>
          <p:cNvPr id="29706" name="Rectangle 10"/>
          <p:cNvSpPr>
            <a:spLocks noChangeArrowheads="1"/>
          </p:cNvSpPr>
          <p:nvPr/>
        </p:nvSpPr>
        <p:spPr bwMode="auto">
          <a:xfrm>
            <a:off x="1116013" y="3716338"/>
            <a:ext cx="7261225"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600">
                <a:latin typeface="Tahoma" panose="020B0604030504040204" pitchFamily="34" charset="0"/>
              </a:rPr>
              <a:t>Komputer dapat memindahkan data kedalam memory yang dimiliki, dimana data dan instruksi dapat disimpan</a:t>
            </a:r>
            <a:r>
              <a:rPr lang="en-US" altLang="en-US">
                <a:latin typeface="Tahoma" panose="020B0604030504040204" pitchFamily="34" charset="0"/>
              </a:rPr>
              <a:t> </a:t>
            </a:r>
          </a:p>
        </p:txBody>
      </p:sp>
      <p:sp>
        <p:nvSpPr>
          <p:cNvPr id="29707" name="Rectangle 11"/>
          <p:cNvSpPr>
            <a:spLocks noChangeArrowheads="1"/>
          </p:cNvSpPr>
          <p:nvPr/>
        </p:nvSpPr>
        <p:spPr bwMode="auto">
          <a:xfrm>
            <a:off x="1081088" y="4365625"/>
            <a:ext cx="80279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600">
                <a:latin typeface="Tahoma" panose="020B0604030504040204" pitchFamily="34" charset="0"/>
              </a:rPr>
              <a:t>Komputer juga dapat memasukkan data (membaca data) dan menuliskan hasil </a:t>
            </a:r>
          </a:p>
        </p:txBody>
      </p:sp>
    </p:spTree>
  </p:cSld>
  <p:clrMapOvr>
    <a:masterClrMapping/>
  </p:clrMapOvr>
  <p:transition spd="slow">
    <p:wheel spokes="8"/>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diamond(in)">
                                      <p:cBhvr>
                                        <p:cTn id="7" dur="500"/>
                                        <p:tgtEl>
                                          <p:spTgt spid="296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9699"/>
                                        </p:tgtEl>
                                        <p:attrNameLst>
                                          <p:attrName>style.visibility</p:attrName>
                                        </p:attrNameLst>
                                      </p:cBhvr>
                                      <p:to>
                                        <p:strVal val="visible"/>
                                      </p:to>
                                    </p:set>
                                    <p:anim calcmode="lin" valueType="num">
                                      <p:cBhvr>
                                        <p:cTn id="12" dur="1000" fill="hold"/>
                                        <p:tgtEl>
                                          <p:spTgt spid="29699"/>
                                        </p:tgtEl>
                                        <p:attrNameLst>
                                          <p:attrName>ppt_w</p:attrName>
                                        </p:attrNameLst>
                                      </p:cBhvr>
                                      <p:tavLst>
                                        <p:tav tm="0">
                                          <p:val>
                                            <p:strVal val="#ppt_w*0.70"/>
                                          </p:val>
                                        </p:tav>
                                        <p:tav tm="100000">
                                          <p:val>
                                            <p:strVal val="#ppt_w"/>
                                          </p:val>
                                        </p:tav>
                                      </p:tavLst>
                                    </p:anim>
                                    <p:anim calcmode="lin" valueType="num">
                                      <p:cBhvr>
                                        <p:cTn id="13" dur="1000" fill="hold"/>
                                        <p:tgtEl>
                                          <p:spTgt spid="29699"/>
                                        </p:tgtEl>
                                        <p:attrNameLst>
                                          <p:attrName>ppt_h</p:attrName>
                                        </p:attrNameLst>
                                      </p:cBhvr>
                                      <p:tavLst>
                                        <p:tav tm="0">
                                          <p:val>
                                            <p:strVal val="#ppt_h"/>
                                          </p:val>
                                        </p:tav>
                                        <p:tav tm="100000">
                                          <p:val>
                                            <p:strVal val="#ppt_h"/>
                                          </p:val>
                                        </p:tav>
                                      </p:tavLst>
                                    </p:anim>
                                    <p:animEffect transition="in" filter="fade">
                                      <p:cBhvr>
                                        <p:cTn id="14" dur="1000"/>
                                        <p:tgtEl>
                                          <p:spTgt spid="2969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6" fill="hold" grpId="0" nodeType="clickEffect">
                                  <p:stCondLst>
                                    <p:cond delay="0"/>
                                  </p:stCondLst>
                                  <p:childTnLst>
                                    <p:set>
                                      <p:cBhvr>
                                        <p:cTn id="18" dur="1" fill="hold">
                                          <p:stCondLst>
                                            <p:cond delay="0"/>
                                          </p:stCondLst>
                                        </p:cTn>
                                        <p:tgtEl>
                                          <p:spTgt spid="29700"/>
                                        </p:tgtEl>
                                        <p:attrNameLst>
                                          <p:attrName>style.visibility</p:attrName>
                                        </p:attrNameLst>
                                      </p:cBhvr>
                                      <p:to>
                                        <p:strVal val="visible"/>
                                      </p:to>
                                    </p:set>
                                    <p:animEffect transition="in" filter="strips(downRight)">
                                      <p:cBhvr>
                                        <p:cTn id="19" dur="500"/>
                                        <p:tgtEl>
                                          <p:spTgt spid="2970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6" fill="hold" grpId="0" nodeType="clickEffect">
                                  <p:stCondLst>
                                    <p:cond delay="0"/>
                                  </p:stCondLst>
                                  <p:childTnLst>
                                    <p:set>
                                      <p:cBhvr>
                                        <p:cTn id="23" dur="1" fill="hold">
                                          <p:stCondLst>
                                            <p:cond delay="0"/>
                                          </p:stCondLst>
                                        </p:cTn>
                                        <p:tgtEl>
                                          <p:spTgt spid="29702"/>
                                        </p:tgtEl>
                                        <p:attrNameLst>
                                          <p:attrName>style.visibility</p:attrName>
                                        </p:attrNameLst>
                                      </p:cBhvr>
                                      <p:to>
                                        <p:strVal val="visible"/>
                                      </p:to>
                                    </p:set>
                                    <p:animEffect transition="in" filter="strips(downRight)">
                                      <p:cBhvr>
                                        <p:cTn id="24" dur="500"/>
                                        <p:tgtEl>
                                          <p:spTgt spid="2970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29704"/>
                                        </p:tgtEl>
                                        <p:attrNameLst>
                                          <p:attrName>style.visibility</p:attrName>
                                        </p:attrNameLst>
                                      </p:cBhvr>
                                      <p:to>
                                        <p:strVal val="visible"/>
                                      </p:to>
                                    </p:set>
                                    <p:anim calcmode="lin" valueType="num">
                                      <p:cBhvr additive="base">
                                        <p:cTn id="29" dur="500" fill="hold"/>
                                        <p:tgtEl>
                                          <p:spTgt spid="29704"/>
                                        </p:tgtEl>
                                        <p:attrNameLst>
                                          <p:attrName>ppt_x</p:attrName>
                                        </p:attrNameLst>
                                      </p:cBhvr>
                                      <p:tavLst>
                                        <p:tav tm="0">
                                          <p:val>
                                            <p:strVal val="#ppt_x"/>
                                          </p:val>
                                        </p:tav>
                                        <p:tav tm="100000">
                                          <p:val>
                                            <p:strVal val="#ppt_x"/>
                                          </p:val>
                                        </p:tav>
                                      </p:tavLst>
                                    </p:anim>
                                    <p:anim calcmode="lin" valueType="num">
                                      <p:cBhvr additive="base">
                                        <p:cTn id="30" dur="500" fill="hold"/>
                                        <p:tgtEl>
                                          <p:spTgt spid="29704"/>
                                        </p:tgtEl>
                                        <p:attrNameLst>
                                          <p:attrName>ppt_y</p:attrName>
                                        </p:attrNameLst>
                                      </p:cBhvr>
                                      <p:tavLst>
                                        <p:tav tm="0">
                                          <p:val>
                                            <p:strVal val="0-#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8" presetClass="entr" presetSubtype="6" fill="hold" grpId="0" nodeType="clickEffect">
                                  <p:stCondLst>
                                    <p:cond delay="0"/>
                                  </p:stCondLst>
                                  <p:childTnLst>
                                    <p:set>
                                      <p:cBhvr>
                                        <p:cTn id="34" dur="1" fill="hold">
                                          <p:stCondLst>
                                            <p:cond delay="0"/>
                                          </p:stCondLst>
                                        </p:cTn>
                                        <p:tgtEl>
                                          <p:spTgt spid="29705"/>
                                        </p:tgtEl>
                                        <p:attrNameLst>
                                          <p:attrName>style.visibility</p:attrName>
                                        </p:attrNameLst>
                                      </p:cBhvr>
                                      <p:to>
                                        <p:strVal val="visible"/>
                                      </p:to>
                                    </p:set>
                                    <p:animEffect transition="in" filter="strips(downRight)">
                                      <p:cBhvr>
                                        <p:cTn id="35" dur="500"/>
                                        <p:tgtEl>
                                          <p:spTgt spid="2970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8" presetClass="entr" presetSubtype="6" fill="hold" grpId="0" nodeType="clickEffect">
                                  <p:stCondLst>
                                    <p:cond delay="0"/>
                                  </p:stCondLst>
                                  <p:childTnLst>
                                    <p:set>
                                      <p:cBhvr>
                                        <p:cTn id="39" dur="1" fill="hold">
                                          <p:stCondLst>
                                            <p:cond delay="0"/>
                                          </p:stCondLst>
                                        </p:cTn>
                                        <p:tgtEl>
                                          <p:spTgt spid="29706"/>
                                        </p:tgtEl>
                                        <p:attrNameLst>
                                          <p:attrName>style.visibility</p:attrName>
                                        </p:attrNameLst>
                                      </p:cBhvr>
                                      <p:to>
                                        <p:strVal val="visible"/>
                                      </p:to>
                                    </p:set>
                                    <p:animEffect transition="in" filter="strips(downRight)">
                                      <p:cBhvr>
                                        <p:cTn id="40" dur="500"/>
                                        <p:tgtEl>
                                          <p:spTgt spid="2970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8" presetClass="entr" presetSubtype="9" fill="hold" grpId="0" nodeType="clickEffect">
                                  <p:stCondLst>
                                    <p:cond delay="0"/>
                                  </p:stCondLst>
                                  <p:childTnLst>
                                    <p:set>
                                      <p:cBhvr>
                                        <p:cTn id="44" dur="1" fill="hold">
                                          <p:stCondLst>
                                            <p:cond delay="0"/>
                                          </p:stCondLst>
                                        </p:cTn>
                                        <p:tgtEl>
                                          <p:spTgt spid="29707"/>
                                        </p:tgtEl>
                                        <p:attrNameLst>
                                          <p:attrName>style.visibility</p:attrName>
                                        </p:attrNameLst>
                                      </p:cBhvr>
                                      <p:to>
                                        <p:strVal val="visible"/>
                                      </p:to>
                                    </p:set>
                                    <p:animEffect transition="in" filter="strips(upLeft)">
                                      <p:cBhvr>
                                        <p:cTn id="45" dur="500"/>
                                        <p:tgtEl>
                                          <p:spTgt spid="29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p:bldP spid="29700" grpId="0"/>
      <p:bldP spid="29702" grpId="0"/>
      <p:bldP spid="29704" grpId="0"/>
      <p:bldP spid="29705" grpId="0"/>
      <p:bldP spid="29706" grpId="0"/>
      <p:bldP spid="2970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p:cNvSpPr>
            <a:spLocks noGrp="1" noChangeArrowheads="1"/>
          </p:cNvSpPr>
          <p:nvPr>
            <p:ph type="dt" sz="half" idx="2"/>
          </p:nvPr>
        </p:nvSpPr>
        <p:spPr/>
        <p:txBody>
          <a:bodyPr/>
          <a:lstStyle/>
          <a:p>
            <a:fld id="{1DFF38CF-7B82-4146-BBC0-565110C7D291}" type="datetime1">
              <a:rPr lang="en-US" altLang="en-US"/>
              <a:pPr/>
              <a:t>5/15/2017</a:t>
            </a:fld>
            <a:endParaRPr lang="en-US" altLang="en-US"/>
          </a:p>
        </p:txBody>
      </p:sp>
      <p:sp>
        <p:nvSpPr>
          <p:cNvPr id="15" name="Rectangle 11"/>
          <p:cNvSpPr>
            <a:spLocks noGrp="1" noChangeArrowheads="1"/>
          </p:cNvSpPr>
          <p:nvPr>
            <p:ph type="sldNum" sz="quarter" idx="4"/>
          </p:nvPr>
        </p:nvSpPr>
        <p:spPr/>
        <p:txBody>
          <a:bodyPr/>
          <a:lstStyle/>
          <a:p>
            <a:fld id="{3032920D-8246-4E62-B72B-BFC26ACAC4D1}" type="slidenum">
              <a:rPr lang="en-US" altLang="en-US"/>
              <a:pPr/>
              <a:t>40</a:t>
            </a:fld>
            <a:endParaRPr lang="en-US" altLang="en-US"/>
          </a:p>
        </p:txBody>
      </p:sp>
      <p:sp>
        <p:nvSpPr>
          <p:cNvPr id="107522" name="Rectangle 2"/>
          <p:cNvSpPr>
            <a:spLocks noChangeArrowheads="1"/>
          </p:cNvSpPr>
          <p:nvPr/>
        </p:nvSpPr>
        <p:spPr bwMode="auto">
          <a:xfrm>
            <a:off x="84138" y="398463"/>
            <a:ext cx="34083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altLang="en-US" b="1">
                <a:latin typeface="Tahoma" panose="020B0604030504040204" pitchFamily="34" charset="0"/>
              </a:rPr>
              <a:t>2. 9  Block data subprogram</a:t>
            </a:r>
          </a:p>
        </p:txBody>
      </p:sp>
      <p:sp>
        <p:nvSpPr>
          <p:cNvPr id="107523" name="Rectangle 3"/>
          <p:cNvSpPr>
            <a:spLocks noChangeArrowheads="1"/>
          </p:cNvSpPr>
          <p:nvPr/>
        </p:nvSpPr>
        <p:spPr bwMode="auto">
          <a:xfrm>
            <a:off x="684213" y="836613"/>
            <a:ext cx="84597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1400" b="1">
                <a:latin typeface="Tahoma" panose="020B0604030504040204" pitchFamily="34" charset="0"/>
              </a:rPr>
              <a:t>BLOCKDATA SUBPROGRAM</a:t>
            </a:r>
            <a:r>
              <a:rPr lang="en-US" altLang="en-US" sz="1400">
                <a:latin typeface="Tahoma" panose="020B0604030504040204" pitchFamily="34" charset="0"/>
              </a:rPr>
              <a:t> adalah sebuah unit program yang mendefinisikan besaran awal untuk suatu variabel dalam sebuah blok bersama. </a:t>
            </a:r>
          </a:p>
        </p:txBody>
      </p:sp>
      <p:sp>
        <p:nvSpPr>
          <p:cNvPr id="107524" name="Rectangle 4"/>
          <p:cNvSpPr>
            <a:spLocks noChangeArrowheads="1"/>
          </p:cNvSpPr>
          <p:nvPr/>
        </p:nvSpPr>
        <p:spPr bwMode="auto">
          <a:xfrm>
            <a:off x="684213" y="1412875"/>
            <a:ext cx="84597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1400">
                <a:latin typeface="Tahoma" panose="020B0604030504040204" pitchFamily="34" charset="0"/>
              </a:rPr>
              <a:t>Variabel umumnya diinisialisasi dengan pernyataan DATA. Variabel dalam suatu blok bersama hanya dapat dinisialisasi melalui block data subprogram.</a:t>
            </a:r>
          </a:p>
        </p:txBody>
      </p:sp>
      <p:sp>
        <p:nvSpPr>
          <p:cNvPr id="107525" name="Rectangle 5"/>
          <p:cNvSpPr>
            <a:spLocks noChangeArrowheads="1"/>
          </p:cNvSpPr>
          <p:nvPr/>
        </p:nvSpPr>
        <p:spPr bwMode="auto">
          <a:xfrm>
            <a:off x="84138" y="2852738"/>
            <a:ext cx="18240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altLang="en-US" b="1">
                <a:latin typeface="Tahoma" panose="020B0604030504040204" pitchFamily="34" charset="0"/>
              </a:rPr>
              <a:t>2. 10 Function</a:t>
            </a:r>
          </a:p>
        </p:txBody>
      </p:sp>
      <p:sp>
        <p:nvSpPr>
          <p:cNvPr id="107526" name="Rectangle 6"/>
          <p:cNvSpPr>
            <a:spLocks noChangeArrowheads="1"/>
          </p:cNvSpPr>
          <p:nvPr/>
        </p:nvSpPr>
        <p:spPr bwMode="auto">
          <a:xfrm>
            <a:off x="720725" y="3284538"/>
            <a:ext cx="83883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altLang="en-US" sz="1400">
                <a:latin typeface="Tahoma" panose="020B0604030504040204" pitchFamily="34" charset="0"/>
              </a:rPr>
              <a:t>Sebuah fungsi mengacu pada sebuah ekspresi dan mengembalikan besaran yang digunakan dalam komputasi pada ekspresi tersebut </a:t>
            </a:r>
          </a:p>
        </p:txBody>
      </p:sp>
      <p:sp>
        <p:nvSpPr>
          <p:cNvPr id="107527" name="Rectangle 7"/>
          <p:cNvSpPr>
            <a:spLocks noChangeArrowheads="1"/>
          </p:cNvSpPr>
          <p:nvPr/>
        </p:nvSpPr>
        <p:spPr bwMode="auto">
          <a:xfrm>
            <a:off x="250825" y="3860800"/>
            <a:ext cx="2927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altLang="en-US" sz="1400">
                <a:latin typeface="Tahoma" panose="020B0604030504040204" pitchFamily="34" charset="0"/>
              </a:rPr>
              <a:t>Terdapat 3 tipe fungsi, yaitu:</a:t>
            </a:r>
          </a:p>
        </p:txBody>
      </p:sp>
      <p:sp>
        <p:nvSpPr>
          <p:cNvPr id="107528" name="Rectangle 8"/>
          <p:cNvSpPr>
            <a:spLocks noChangeArrowheads="1"/>
          </p:cNvSpPr>
          <p:nvPr/>
        </p:nvSpPr>
        <p:spPr bwMode="auto">
          <a:xfrm>
            <a:off x="1187450" y="4221163"/>
            <a:ext cx="1833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228600" algn="l"/>
              </a:tabLst>
              <a:defRPr>
                <a:solidFill>
                  <a:schemeClr val="tx1"/>
                </a:solidFill>
                <a:latin typeface="Arial" panose="020B0604020202020204" pitchFamily="34" charset="0"/>
              </a:defRPr>
            </a:lvl1pPr>
            <a:lvl2pPr>
              <a:tabLst>
                <a:tab pos="228600" algn="l"/>
              </a:tabLst>
              <a:defRPr>
                <a:solidFill>
                  <a:schemeClr val="tx1"/>
                </a:solidFill>
                <a:latin typeface="Arial" panose="020B0604020202020204" pitchFamily="34" charset="0"/>
              </a:defRPr>
            </a:lvl2pPr>
            <a:lvl3pPr>
              <a:tabLst>
                <a:tab pos="228600" algn="l"/>
              </a:tabLst>
              <a:defRPr>
                <a:solidFill>
                  <a:schemeClr val="tx1"/>
                </a:solidFill>
                <a:latin typeface="Arial" panose="020B0604020202020204" pitchFamily="34" charset="0"/>
              </a:defRPr>
            </a:lvl3pPr>
            <a:lvl4pPr>
              <a:tabLst>
                <a:tab pos="228600" algn="l"/>
              </a:tabLst>
              <a:defRPr>
                <a:solidFill>
                  <a:schemeClr val="tx1"/>
                </a:solidFill>
                <a:latin typeface="Arial" panose="020B0604020202020204" pitchFamily="34" charset="0"/>
              </a:defRPr>
            </a:lvl4pPr>
            <a:lvl5pPr>
              <a:tabLst>
                <a:tab pos="228600" algn="l"/>
              </a:tabLst>
              <a:defRPr>
                <a:solidFill>
                  <a:schemeClr val="tx1"/>
                </a:solidFill>
                <a:latin typeface="Arial" panose="020B0604020202020204" pitchFamily="34" charset="0"/>
              </a:defRPr>
            </a:lvl5pPr>
            <a:lvl6pPr fontAlgn="base">
              <a:spcBef>
                <a:spcPct val="0"/>
              </a:spcBef>
              <a:spcAft>
                <a:spcPct val="0"/>
              </a:spcAft>
              <a:tabLst>
                <a:tab pos="228600" algn="l"/>
              </a:tabLst>
              <a:defRPr>
                <a:solidFill>
                  <a:schemeClr val="tx1"/>
                </a:solidFill>
                <a:latin typeface="Arial" panose="020B0604020202020204" pitchFamily="34" charset="0"/>
              </a:defRPr>
            </a:lvl6pPr>
            <a:lvl7pPr fontAlgn="base">
              <a:spcBef>
                <a:spcPct val="0"/>
              </a:spcBef>
              <a:spcAft>
                <a:spcPct val="0"/>
              </a:spcAft>
              <a:tabLst>
                <a:tab pos="228600" algn="l"/>
              </a:tabLst>
              <a:defRPr>
                <a:solidFill>
                  <a:schemeClr val="tx1"/>
                </a:solidFill>
                <a:latin typeface="Arial" panose="020B0604020202020204" pitchFamily="34" charset="0"/>
              </a:defRPr>
            </a:lvl7pPr>
            <a:lvl8pPr fontAlgn="base">
              <a:spcBef>
                <a:spcPct val="0"/>
              </a:spcBef>
              <a:spcAft>
                <a:spcPct val="0"/>
              </a:spcAft>
              <a:tabLst>
                <a:tab pos="228600" algn="l"/>
              </a:tabLst>
              <a:defRPr>
                <a:solidFill>
                  <a:schemeClr val="tx1"/>
                </a:solidFill>
                <a:latin typeface="Arial" panose="020B0604020202020204" pitchFamily="34" charset="0"/>
              </a:defRPr>
            </a:lvl8pPr>
            <a:lvl9pPr fontAlgn="base">
              <a:spcBef>
                <a:spcPct val="0"/>
              </a:spcBef>
              <a:spcAft>
                <a:spcPct val="0"/>
              </a:spcAft>
              <a:tabLst>
                <a:tab pos="228600" algn="l"/>
              </a:tabLst>
              <a:defRPr>
                <a:solidFill>
                  <a:schemeClr val="tx1"/>
                </a:solidFill>
                <a:latin typeface="Arial" panose="020B0604020202020204" pitchFamily="34" charset="0"/>
              </a:defRPr>
            </a:lvl9pPr>
          </a:lstStyle>
          <a:p>
            <a:r>
              <a:rPr lang="en-US" altLang="en-US">
                <a:latin typeface="Tahoma" panose="020B0604030504040204" pitchFamily="34" charset="0"/>
              </a:rPr>
              <a:t>Fungsi Eksternal</a:t>
            </a:r>
          </a:p>
        </p:txBody>
      </p:sp>
      <p:sp>
        <p:nvSpPr>
          <p:cNvPr id="107529" name="Rectangle 9"/>
          <p:cNvSpPr>
            <a:spLocks noChangeArrowheads="1"/>
          </p:cNvSpPr>
          <p:nvPr/>
        </p:nvSpPr>
        <p:spPr bwMode="auto">
          <a:xfrm>
            <a:off x="5795963" y="4221163"/>
            <a:ext cx="17287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228600" algn="l"/>
              </a:tabLst>
              <a:defRPr>
                <a:solidFill>
                  <a:schemeClr val="tx1"/>
                </a:solidFill>
                <a:latin typeface="Arial" panose="020B0604020202020204" pitchFamily="34" charset="0"/>
              </a:defRPr>
            </a:lvl1pPr>
            <a:lvl2pPr>
              <a:tabLst>
                <a:tab pos="228600" algn="l"/>
              </a:tabLst>
              <a:defRPr>
                <a:solidFill>
                  <a:schemeClr val="tx1"/>
                </a:solidFill>
                <a:latin typeface="Arial" panose="020B0604020202020204" pitchFamily="34" charset="0"/>
              </a:defRPr>
            </a:lvl2pPr>
            <a:lvl3pPr>
              <a:tabLst>
                <a:tab pos="228600" algn="l"/>
              </a:tabLst>
              <a:defRPr>
                <a:solidFill>
                  <a:schemeClr val="tx1"/>
                </a:solidFill>
                <a:latin typeface="Arial" panose="020B0604020202020204" pitchFamily="34" charset="0"/>
              </a:defRPr>
            </a:lvl3pPr>
            <a:lvl4pPr>
              <a:tabLst>
                <a:tab pos="228600" algn="l"/>
              </a:tabLst>
              <a:defRPr>
                <a:solidFill>
                  <a:schemeClr val="tx1"/>
                </a:solidFill>
                <a:latin typeface="Arial" panose="020B0604020202020204" pitchFamily="34" charset="0"/>
              </a:defRPr>
            </a:lvl4pPr>
            <a:lvl5pPr>
              <a:tabLst>
                <a:tab pos="228600" algn="l"/>
              </a:tabLst>
              <a:defRPr>
                <a:solidFill>
                  <a:schemeClr val="tx1"/>
                </a:solidFill>
                <a:latin typeface="Arial" panose="020B0604020202020204" pitchFamily="34" charset="0"/>
              </a:defRPr>
            </a:lvl5pPr>
            <a:lvl6pPr fontAlgn="base">
              <a:spcBef>
                <a:spcPct val="0"/>
              </a:spcBef>
              <a:spcAft>
                <a:spcPct val="0"/>
              </a:spcAft>
              <a:tabLst>
                <a:tab pos="228600" algn="l"/>
              </a:tabLst>
              <a:defRPr>
                <a:solidFill>
                  <a:schemeClr val="tx1"/>
                </a:solidFill>
                <a:latin typeface="Arial" panose="020B0604020202020204" pitchFamily="34" charset="0"/>
              </a:defRPr>
            </a:lvl6pPr>
            <a:lvl7pPr fontAlgn="base">
              <a:spcBef>
                <a:spcPct val="0"/>
              </a:spcBef>
              <a:spcAft>
                <a:spcPct val="0"/>
              </a:spcAft>
              <a:tabLst>
                <a:tab pos="228600" algn="l"/>
              </a:tabLst>
              <a:defRPr>
                <a:solidFill>
                  <a:schemeClr val="tx1"/>
                </a:solidFill>
                <a:latin typeface="Arial" panose="020B0604020202020204" pitchFamily="34" charset="0"/>
              </a:defRPr>
            </a:lvl7pPr>
            <a:lvl8pPr fontAlgn="base">
              <a:spcBef>
                <a:spcPct val="0"/>
              </a:spcBef>
              <a:spcAft>
                <a:spcPct val="0"/>
              </a:spcAft>
              <a:tabLst>
                <a:tab pos="228600" algn="l"/>
              </a:tabLst>
              <a:defRPr>
                <a:solidFill>
                  <a:schemeClr val="tx1"/>
                </a:solidFill>
                <a:latin typeface="Arial" panose="020B0604020202020204" pitchFamily="34" charset="0"/>
              </a:defRPr>
            </a:lvl8pPr>
            <a:lvl9pPr fontAlgn="base">
              <a:spcBef>
                <a:spcPct val="0"/>
              </a:spcBef>
              <a:spcAft>
                <a:spcPct val="0"/>
              </a:spcAft>
              <a:tabLst>
                <a:tab pos="228600" algn="l"/>
              </a:tabLst>
              <a:defRPr>
                <a:solidFill>
                  <a:schemeClr val="tx1"/>
                </a:solidFill>
                <a:latin typeface="Arial" panose="020B0604020202020204" pitchFamily="34" charset="0"/>
              </a:defRPr>
            </a:lvl9pPr>
          </a:lstStyle>
          <a:p>
            <a:r>
              <a:rPr lang="en-US" altLang="en-US">
                <a:latin typeface="Tahoma" panose="020B0604030504040204" pitchFamily="34" charset="0"/>
              </a:rPr>
              <a:t>Fungsi Intrinsik</a:t>
            </a:r>
          </a:p>
        </p:txBody>
      </p:sp>
      <p:sp>
        <p:nvSpPr>
          <p:cNvPr id="107530" name="Rectangle 10"/>
          <p:cNvSpPr>
            <a:spLocks noChangeArrowheads="1"/>
          </p:cNvSpPr>
          <p:nvPr/>
        </p:nvSpPr>
        <p:spPr bwMode="auto">
          <a:xfrm>
            <a:off x="3348038" y="4221163"/>
            <a:ext cx="20447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228600" algn="l"/>
              </a:tabLst>
              <a:defRPr>
                <a:solidFill>
                  <a:schemeClr val="tx1"/>
                </a:solidFill>
                <a:latin typeface="Arial" panose="020B0604020202020204" pitchFamily="34" charset="0"/>
              </a:defRPr>
            </a:lvl1pPr>
            <a:lvl2pPr>
              <a:tabLst>
                <a:tab pos="228600" algn="l"/>
              </a:tabLst>
              <a:defRPr>
                <a:solidFill>
                  <a:schemeClr val="tx1"/>
                </a:solidFill>
                <a:latin typeface="Arial" panose="020B0604020202020204" pitchFamily="34" charset="0"/>
              </a:defRPr>
            </a:lvl2pPr>
            <a:lvl3pPr>
              <a:tabLst>
                <a:tab pos="228600" algn="l"/>
              </a:tabLst>
              <a:defRPr>
                <a:solidFill>
                  <a:schemeClr val="tx1"/>
                </a:solidFill>
                <a:latin typeface="Arial" panose="020B0604020202020204" pitchFamily="34" charset="0"/>
              </a:defRPr>
            </a:lvl3pPr>
            <a:lvl4pPr>
              <a:tabLst>
                <a:tab pos="228600" algn="l"/>
              </a:tabLst>
              <a:defRPr>
                <a:solidFill>
                  <a:schemeClr val="tx1"/>
                </a:solidFill>
                <a:latin typeface="Arial" panose="020B0604020202020204" pitchFamily="34" charset="0"/>
              </a:defRPr>
            </a:lvl4pPr>
            <a:lvl5pPr>
              <a:tabLst>
                <a:tab pos="228600" algn="l"/>
              </a:tabLst>
              <a:defRPr>
                <a:solidFill>
                  <a:schemeClr val="tx1"/>
                </a:solidFill>
                <a:latin typeface="Arial" panose="020B0604020202020204" pitchFamily="34" charset="0"/>
              </a:defRPr>
            </a:lvl5pPr>
            <a:lvl6pPr fontAlgn="base">
              <a:spcBef>
                <a:spcPct val="0"/>
              </a:spcBef>
              <a:spcAft>
                <a:spcPct val="0"/>
              </a:spcAft>
              <a:tabLst>
                <a:tab pos="228600" algn="l"/>
              </a:tabLst>
              <a:defRPr>
                <a:solidFill>
                  <a:schemeClr val="tx1"/>
                </a:solidFill>
                <a:latin typeface="Arial" panose="020B0604020202020204" pitchFamily="34" charset="0"/>
              </a:defRPr>
            </a:lvl6pPr>
            <a:lvl7pPr fontAlgn="base">
              <a:spcBef>
                <a:spcPct val="0"/>
              </a:spcBef>
              <a:spcAft>
                <a:spcPct val="0"/>
              </a:spcAft>
              <a:tabLst>
                <a:tab pos="228600" algn="l"/>
              </a:tabLst>
              <a:defRPr>
                <a:solidFill>
                  <a:schemeClr val="tx1"/>
                </a:solidFill>
                <a:latin typeface="Arial" panose="020B0604020202020204" pitchFamily="34" charset="0"/>
              </a:defRPr>
            </a:lvl7pPr>
            <a:lvl8pPr fontAlgn="base">
              <a:spcBef>
                <a:spcPct val="0"/>
              </a:spcBef>
              <a:spcAft>
                <a:spcPct val="0"/>
              </a:spcAft>
              <a:tabLst>
                <a:tab pos="228600" algn="l"/>
              </a:tabLst>
              <a:defRPr>
                <a:solidFill>
                  <a:schemeClr val="tx1"/>
                </a:solidFill>
                <a:latin typeface="Arial" panose="020B0604020202020204" pitchFamily="34" charset="0"/>
              </a:defRPr>
            </a:lvl8pPr>
            <a:lvl9pPr fontAlgn="base">
              <a:spcBef>
                <a:spcPct val="0"/>
              </a:spcBef>
              <a:spcAft>
                <a:spcPct val="0"/>
              </a:spcAft>
              <a:tabLst>
                <a:tab pos="228600" algn="l"/>
              </a:tabLst>
              <a:defRPr>
                <a:solidFill>
                  <a:schemeClr val="tx1"/>
                </a:solidFill>
                <a:latin typeface="Arial" panose="020B0604020202020204" pitchFamily="34" charset="0"/>
              </a:defRPr>
            </a:lvl9pPr>
          </a:lstStyle>
          <a:p>
            <a:r>
              <a:rPr lang="en-US" altLang="en-US">
                <a:latin typeface="Tahoma" panose="020B0604030504040204" pitchFamily="34" charset="0"/>
              </a:rPr>
              <a:t>Pernyataan Fungsi</a:t>
            </a:r>
          </a:p>
        </p:txBody>
      </p:sp>
      <p:sp>
        <p:nvSpPr>
          <p:cNvPr id="107531" name="Rectangle 11"/>
          <p:cNvSpPr>
            <a:spLocks noChangeArrowheads="1"/>
          </p:cNvSpPr>
          <p:nvPr/>
        </p:nvSpPr>
        <p:spPr bwMode="auto">
          <a:xfrm>
            <a:off x="685800" y="4797425"/>
            <a:ext cx="5254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altLang="en-US" sz="1400">
                <a:latin typeface="Tahoma" panose="020B0604030504040204" pitchFamily="34" charset="0"/>
              </a:rPr>
              <a:t>Sintak sebuah fungsi mengacu sebagaimana format dibawah ini:</a:t>
            </a:r>
          </a:p>
        </p:txBody>
      </p:sp>
      <p:sp>
        <p:nvSpPr>
          <p:cNvPr id="107532" name="Rectangle 12"/>
          <p:cNvSpPr>
            <a:spLocks noChangeArrowheads="1"/>
          </p:cNvSpPr>
          <p:nvPr/>
        </p:nvSpPr>
        <p:spPr bwMode="auto">
          <a:xfrm>
            <a:off x="2339975" y="5300663"/>
            <a:ext cx="26797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altLang="en-US">
                <a:latin typeface="Tahoma" panose="020B0604030504040204" pitchFamily="34" charset="0"/>
              </a:rPr>
              <a:t>fname([[argument-list]])</a:t>
            </a:r>
          </a:p>
        </p:txBody>
      </p:sp>
    </p:spTree>
    <p:extLst>
      <p:ext uri="{BB962C8B-B14F-4D97-AF65-F5344CB8AC3E}">
        <p14:creationId xmlns:p14="http://schemas.microsoft.com/office/powerpoint/2010/main" val="3446004122"/>
      </p:ext>
    </p:extLst>
  </p:cSld>
  <p:clrMapOvr>
    <a:masterClrMapping/>
  </p:clrMapOvr>
  <p:transition spd="slow">
    <p:wheel spokes="8"/>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07522"/>
                                        </p:tgtEl>
                                        <p:attrNameLst>
                                          <p:attrName>style.visibility</p:attrName>
                                        </p:attrNameLst>
                                      </p:cBhvr>
                                      <p:to>
                                        <p:strVal val="visible"/>
                                      </p:to>
                                    </p:set>
                                    <p:anim calcmode="lin" valueType="num">
                                      <p:cBhvr>
                                        <p:cTn id="7" dur="500" decel="50000" fill="hold">
                                          <p:stCondLst>
                                            <p:cond delay="0"/>
                                          </p:stCondLst>
                                        </p:cTn>
                                        <p:tgtEl>
                                          <p:spTgt spid="10752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752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7522"/>
                                        </p:tgtEl>
                                        <p:attrNameLst>
                                          <p:attrName>ppt_w</p:attrName>
                                        </p:attrNameLst>
                                      </p:cBhvr>
                                      <p:tavLst>
                                        <p:tav tm="0">
                                          <p:val>
                                            <p:strVal val="#ppt_w*.05"/>
                                          </p:val>
                                        </p:tav>
                                        <p:tav tm="100000">
                                          <p:val>
                                            <p:strVal val="#ppt_w"/>
                                          </p:val>
                                        </p:tav>
                                      </p:tavLst>
                                    </p:anim>
                                    <p:anim calcmode="lin" valueType="num">
                                      <p:cBhvr>
                                        <p:cTn id="10" dur="1000" fill="hold"/>
                                        <p:tgtEl>
                                          <p:spTgt spid="10752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752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752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752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752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107523"/>
                                        </p:tgtEl>
                                        <p:attrNameLst>
                                          <p:attrName>style.visibility</p:attrName>
                                        </p:attrNameLst>
                                      </p:cBhvr>
                                      <p:to>
                                        <p:strVal val="visible"/>
                                      </p:to>
                                    </p:set>
                                    <p:anim calcmode="lin" valueType="num">
                                      <p:cBhvr>
                                        <p:cTn id="19" dur="500" fill="hold"/>
                                        <p:tgtEl>
                                          <p:spTgt spid="107523"/>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07523"/>
                                        </p:tgtEl>
                                        <p:attrNameLst>
                                          <p:attrName>ppt_y</p:attrName>
                                        </p:attrNameLst>
                                      </p:cBhvr>
                                      <p:tavLst>
                                        <p:tav tm="0">
                                          <p:val>
                                            <p:strVal val="#ppt_y"/>
                                          </p:val>
                                        </p:tav>
                                        <p:tav tm="100000">
                                          <p:val>
                                            <p:strVal val="#ppt_y"/>
                                          </p:val>
                                        </p:tav>
                                      </p:tavLst>
                                    </p:anim>
                                    <p:anim calcmode="lin" valueType="num">
                                      <p:cBhvr>
                                        <p:cTn id="21" dur="500" fill="hold"/>
                                        <p:tgtEl>
                                          <p:spTgt spid="107523"/>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07523"/>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0752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107524"/>
                                        </p:tgtEl>
                                        <p:attrNameLst>
                                          <p:attrName>style.visibility</p:attrName>
                                        </p:attrNameLst>
                                      </p:cBhvr>
                                      <p:to>
                                        <p:strVal val="visible"/>
                                      </p:to>
                                    </p:set>
                                    <p:anim calcmode="lin" valueType="num">
                                      <p:cBhvr>
                                        <p:cTn id="28" dur="500" fill="hold"/>
                                        <p:tgtEl>
                                          <p:spTgt spid="107524"/>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07524"/>
                                        </p:tgtEl>
                                        <p:attrNameLst>
                                          <p:attrName>ppt_y</p:attrName>
                                        </p:attrNameLst>
                                      </p:cBhvr>
                                      <p:tavLst>
                                        <p:tav tm="0">
                                          <p:val>
                                            <p:strVal val="#ppt_y"/>
                                          </p:val>
                                        </p:tav>
                                        <p:tav tm="100000">
                                          <p:val>
                                            <p:strVal val="#ppt_y"/>
                                          </p:val>
                                        </p:tav>
                                      </p:tavLst>
                                    </p:anim>
                                    <p:anim calcmode="lin" valueType="num">
                                      <p:cBhvr>
                                        <p:cTn id="30" dur="500" fill="hold"/>
                                        <p:tgtEl>
                                          <p:spTgt spid="107524"/>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07524"/>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0752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5" presetClass="entr" presetSubtype="0" fill="hold" grpId="0" nodeType="clickEffect">
                                  <p:stCondLst>
                                    <p:cond delay="0"/>
                                  </p:stCondLst>
                                  <p:childTnLst>
                                    <p:set>
                                      <p:cBhvr>
                                        <p:cTn id="36" dur="1" fill="hold">
                                          <p:stCondLst>
                                            <p:cond delay="0"/>
                                          </p:stCondLst>
                                        </p:cTn>
                                        <p:tgtEl>
                                          <p:spTgt spid="107525"/>
                                        </p:tgtEl>
                                        <p:attrNameLst>
                                          <p:attrName>style.visibility</p:attrName>
                                        </p:attrNameLst>
                                      </p:cBhvr>
                                      <p:to>
                                        <p:strVal val="visible"/>
                                      </p:to>
                                    </p:set>
                                    <p:anim calcmode="lin" valueType="num">
                                      <p:cBhvr>
                                        <p:cTn id="37" dur="500" decel="50000" fill="hold">
                                          <p:stCondLst>
                                            <p:cond delay="0"/>
                                          </p:stCondLst>
                                        </p:cTn>
                                        <p:tgtEl>
                                          <p:spTgt spid="107525"/>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107525"/>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107525"/>
                                        </p:tgtEl>
                                        <p:attrNameLst>
                                          <p:attrName>ppt_w</p:attrName>
                                        </p:attrNameLst>
                                      </p:cBhvr>
                                      <p:tavLst>
                                        <p:tav tm="0">
                                          <p:val>
                                            <p:strVal val="#ppt_w*.05"/>
                                          </p:val>
                                        </p:tav>
                                        <p:tav tm="100000">
                                          <p:val>
                                            <p:strVal val="#ppt_w"/>
                                          </p:val>
                                        </p:tav>
                                      </p:tavLst>
                                    </p:anim>
                                    <p:anim calcmode="lin" valueType="num">
                                      <p:cBhvr>
                                        <p:cTn id="40" dur="1000" fill="hold"/>
                                        <p:tgtEl>
                                          <p:spTgt spid="107525"/>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107525"/>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107525"/>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107525"/>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10752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1" presetClass="entr" presetSubtype="0" fill="hold" grpId="0" nodeType="clickEffect">
                                  <p:stCondLst>
                                    <p:cond delay="0"/>
                                  </p:stCondLst>
                                  <p:iterate type="lt">
                                    <p:tmPct val="10000"/>
                                  </p:iterate>
                                  <p:childTnLst>
                                    <p:set>
                                      <p:cBhvr>
                                        <p:cTn id="48" dur="1" fill="hold">
                                          <p:stCondLst>
                                            <p:cond delay="0"/>
                                          </p:stCondLst>
                                        </p:cTn>
                                        <p:tgtEl>
                                          <p:spTgt spid="107526"/>
                                        </p:tgtEl>
                                        <p:attrNameLst>
                                          <p:attrName>style.visibility</p:attrName>
                                        </p:attrNameLst>
                                      </p:cBhvr>
                                      <p:to>
                                        <p:strVal val="visible"/>
                                      </p:to>
                                    </p:set>
                                    <p:anim calcmode="lin" valueType="num">
                                      <p:cBhvr>
                                        <p:cTn id="49" dur="500" fill="hold"/>
                                        <p:tgtEl>
                                          <p:spTgt spid="107526"/>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107526"/>
                                        </p:tgtEl>
                                        <p:attrNameLst>
                                          <p:attrName>ppt_y</p:attrName>
                                        </p:attrNameLst>
                                      </p:cBhvr>
                                      <p:tavLst>
                                        <p:tav tm="0">
                                          <p:val>
                                            <p:strVal val="#ppt_y"/>
                                          </p:val>
                                        </p:tav>
                                        <p:tav tm="100000">
                                          <p:val>
                                            <p:strVal val="#ppt_y"/>
                                          </p:val>
                                        </p:tav>
                                      </p:tavLst>
                                    </p:anim>
                                    <p:anim calcmode="lin" valueType="num">
                                      <p:cBhvr>
                                        <p:cTn id="51" dur="500" fill="hold"/>
                                        <p:tgtEl>
                                          <p:spTgt spid="107526"/>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107526"/>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107526"/>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1" presetClass="entr" presetSubtype="0" fill="hold" grpId="0" nodeType="clickEffect">
                                  <p:stCondLst>
                                    <p:cond delay="0"/>
                                  </p:stCondLst>
                                  <p:iterate type="lt">
                                    <p:tmPct val="10000"/>
                                  </p:iterate>
                                  <p:childTnLst>
                                    <p:set>
                                      <p:cBhvr>
                                        <p:cTn id="57" dur="1" fill="hold">
                                          <p:stCondLst>
                                            <p:cond delay="0"/>
                                          </p:stCondLst>
                                        </p:cTn>
                                        <p:tgtEl>
                                          <p:spTgt spid="107527"/>
                                        </p:tgtEl>
                                        <p:attrNameLst>
                                          <p:attrName>style.visibility</p:attrName>
                                        </p:attrNameLst>
                                      </p:cBhvr>
                                      <p:to>
                                        <p:strVal val="visible"/>
                                      </p:to>
                                    </p:set>
                                    <p:anim calcmode="lin" valueType="num">
                                      <p:cBhvr>
                                        <p:cTn id="58" dur="500" fill="hold"/>
                                        <p:tgtEl>
                                          <p:spTgt spid="107527"/>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107527"/>
                                        </p:tgtEl>
                                        <p:attrNameLst>
                                          <p:attrName>ppt_y</p:attrName>
                                        </p:attrNameLst>
                                      </p:cBhvr>
                                      <p:tavLst>
                                        <p:tav tm="0">
                                          <p:val>
                                            <p:strVal val="#ppt_y"/>
                                          </p:val>
                                        </p:tav>
                                        <p:tav tm="100000">
                                          <p:val>
                                            <p:strVal val="#ppt_y"/>
                                          </p:val>
                                        </p:tav>
                                      </p:tavLst>
                                    </p:anim>
                                    <p:anim calcmode="lin" valueType="num">
                                      <p:cBhvr>
                                        <p:cTn id="60" dur="500" fill="hold"/>
                                        <p:tgtEl>
                                          <p:spTgt spid="107527"/>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107527"/>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10752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8" presetClass="entr" presetSubtype="6" fill="hold" grpId="0" nodeType="clickEffect">
                                  <p:stCondLst>
                                    <p:cond delay="0"/>
                                  </p:stCondLst>
                                  <p:childTnLst>
                                    <p:set>
                                      <p:cBhvr>
                                        <p:cTn id="66" dur="1" fill="hold">
                                          <p:stCondLst>
                                            <p:cond delay="0"/>
                                          </p:stCondLst>
                                        </p:cTn>
                                        <p:tgtEl>
                                          <p:spTgt spid="107528"/>
                                        </p:tgtEl>
                                        <p:attrNameLst>
                                          <p:attrName>style.visibility</p:attrName>
                                        </p:attrNameLst>
                                      </p:cBhvr>
                                      <p:to>
                                        <p:strVal val="visible"/>
                                      </p:to>
                                    </p:set>
                                    <p:animEffect transition="in" filter="strips(downRight)">
                                      <p:cBhvr>
                                        <p:cTn id="67" dur="500"/>
                                        <p:tgtEl>
                                          <p:spTgt spid="10752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8" presetClass="entr" presetSubtype="12" fill="hold" grpId="0" nodeType="clickEffect">
                                  <p:stCondLst>
                                    <p:cond delay="0"/>
                                  </p:stCondLst>
                                  <p:childTnLst>
                                    <p:set>
                                      <p:cBhvr>
                                        <p:cTn id="71" dur="1" fill="hold">
                                          <p:stCondLst>
                                            <p:cond delay="0"/>
                                          </p:stCondLst>
                                        </p:cTn>
                                        <p:tgtEl>
                                          <p:spTgt spid="107530"/>
                                        </p:tgtEl>
                                        <p:attrNameLst>
                                          <p:attrName>style.visibility</p:attrName>
                                        </p:attrNameLst>
                                      </p:cBhvr>
                                      <p:to>
                                        <p:strVal val="visible"/>
                                      </p:to>
                                    </p:set>
                                    <p:animEffect transition="in" filter="strips(downLeft)">
                                      <p:cBhvr>
                                        <p:cTn id="72" dur="500"/>
                                        <p:tgtEl>
                                          <p:spTgt spid="107530"/>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41" presetClass="entr" presetSubtype="0" fill="hold" grpId="0" nodeType="clickEffect">
                                  <p:stCondLst>
                                    <p:cond delay="0"/>
                                  </p:stCondLst>
                                  <p:iterate type="lt">
                                    <p:tmPct val="10000"/>
                                  </p:iterate>
                                  <p:childTnLst>
                                    <p:set>
                                      <p:cBhvr>
                                        <p:cTn id="76" dur="1" fill="hold">
                                          <p:stCondLst>
                                            <p:cond delay="0"/>
                                          </p:stCondLst>
                                        </p:cTn>
                                        <p:tgtEl>
                                          <p:spTgt spid="107529"/>
                                        </p:tgtEl>
                                        <p:attrNameLst>
                                          <p:attrName>style.visibility</p:attrName>
                                        </p:attrNameLst>
                                      </p:cBhvr>
                                      <p:to>
                                        <p:strVal val="visible"/>
                                      </p:to>
                                    </p:set>
                                    <p:anim calcmode="lin" valueType="num">
                                      <p:cBhvr>
                                        <p:cTn id="77" dur="500" fill="hold"/>
                                        <p:tgtEl>
                                          <p:spTgt spid="107529"/>
                                        </p:tgtEl>
                                        <p:attrNameLst>
                                          <p:attrName>ppt_x</p:attrName>
                                        </p:attrNameLst>
                                      </p:cBhvr>
                                      <p:tavLst>
                                        <p:tav tm="0">
                                          <p:val>
                                            <p:strVal val="#ppt_x"/>
                                          </p:val>
                                        </p:tav>
                                        <p:tav tm="50000">
                                          <p:val>
                                            <p:strVal val="#ppt_x+.1"/>
                                          </p:val>
                                        </p:tav>
                                        <p:tav tm="100000">
                                          <p:val>
                                            <p:strVal val="#ppt_x"/>
                                          </p:val>
                                        </p:tav>
                                      </p:tavLst>
                                    </p:anim>
                                    <p:anim calcmode="lin" valueType="num">
                                      <p:cBhvr>
                                        <p:cTn id="78" dur="500" fill="hold"/>
                                        <p:tgtEl>
                                          <p:spTgt spid="107529"/>
                                        </p:tgtEl>
                                        <p:attrNameLst>
                                          <p:attrName>ppt_y</p:attrName>
                                        </p:attrNameLst>
                                      </p:cBhvr>
                                      <p:tavLst>
                                        <p:tav tm="0">
                                          <p:val>
                                            <p:strVal val="#ppt_y"/>
                                          </p:val>
                                        </p:tav>
                                        <p:tav tm="100000">
                                          <p:val>
                                            <p:strVal val="#ppt_y"/>
                                          </p:val>
                                        </p:tav>
                                      </p:tavLst>
                                    </p:anim>
                                    <p:anim calcmode="lin" valueType="num">
                                      <p:cBhvr>
                                        <p:cTn id="79" dur="500" fill="hold"/>
                                        <p:tgtEl>
                                          <p:spTgt spid="107529"/>
                                        </p:tgtEl>
                                        <p:attrNameLst>
                                          <p:attrName>ppt_h</p:attrName>
                                        </p:attrNameLst>
                                      </p:cBhvr>
                                      <p:tavLst>
                                        <p:tav tm="0">
                                          <p:val>
                                            <p:strVal val="#ppt_h/10"/>
                                          </p:val>
                                        </p:tav>
                                        <p:tav tm="50000">
                                          <p:val>
                                            <p:strVal val="#ppt_h+.01"/>
                                          </p:val>
                                        </p:tav>
                                        <p:tav tm="100000">
                                          <p:val>
                                            <p:strVal val="#ppt_h"/>
                                          </p:val>
                                        </p:tav>
                                      </p:tavLst>
                                    </p:anim>
                                    <p:anim calcmode="lin" valueType="num">
                                      <p:cBhvr>
                                        <p:cTn id="80" dur="500" fill="hold"/>
                                        <p:tgtEl>
                                          <p:spTgt spid="107529"/>
                                        </p:tgtEl>
                                        <p:attrNameLst>
                                          <p:attrName>ppt_w</p:attrName>
                                        </p:attrNameLst>
                                      </p:cBhvr>
                                      <p:tavLst>
                                        <p:tav tm="0">
                                          <p:val>
                                            <p:strVal val="#ppt_w/10"/>
                                          </p:val>
                                        </p:tav>
                                        <p:tav tm="50000">
                                          <p:val>
                                            <p:strVal val="#ppt_w+.01"/>
                                          </p:val>
                                        </p:tav>
                                        <p:tav tm="100000">
                                          <p:val>
                                            <p:strVal val="#ppt_w"/>
                                          </p:val>
                                        </p:tav>
                                      </p:tavLst>
                                    </p:anim>
                                    <p:animEffect transition="in" filter="fade">
                                      <p:cBhvr>
                                        <p:cTn id="81" dur="500" tmFilter="0,0; .5, 1; 1, 1"/>
                                        <p:tgtEl>
                                          <p:spTgt spid="107529"/>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50" presetClass="entr" presetSubtype="0" decel="100000" fill="hold" grpId="0" nodeType="clickEffect">
                                  <p:stCondLst>
                                    <p:cond delay="0"/>
                                  </p:stCondLst>
                                  <p:childTnLst>
                                    <p:set>
                                      <p:cBhvr>
                                        <p:cTn id="85" dur="1" fill="hold">
                                          <p:stCondLst>
                                            <p:cond delay="0"/>
                                          </p:stCondLst>
                                        </p:cTn>
                                        <p:tgtEl>
                                          <p:spTgt spid="107531"/>
                                        </p:tgtEl>
                                        <p:attrNameLst>
                                          <p:attrName>style.visibility</p:attrName>
                                        </p:attrNameLst>
                                      </p:cBhvr>
                                      <p:to>
                                        <p:strVal val="visible"/>
                                      </p:to>
                                    </p:set>
                                    <p:anim calcmode="lin" valueType="num">
                                      <p:cBhvr>
                                        <p:cTn id="86" dur="1000" fill="hold"/>
                                        <p:tgtEl>
                                          <p:spTgt spid="107531"/>
                                        </p:tgtEl>
                                        <p:attrNameLst>
                                          <p:attrName>ppt_w</p:attrName>
                                        </p:attrNameLst>
                                      </p:cBhvr>
                                      <p:tavLst>
                                        <p:tav tm="0">
                                          <p:val>
                                            <p:strVal val="#ppt_w+.3"/>
                                          </p:val>
                                        </p:tav>
                                        <p:tav tm="100000">
                                          <p:val>
                                            <p:strVal val="#ppt_w"/>
                                          </p:val>
                                        </p:tav>
                                      </p:tavLst>
                                    </p:anim>
                                    <p:anim calcmode="lin" valueType="num">
                                      <p:cBhvr>
                                        <p:cTn id="87" dur="1000" fill="hold"/>
                                        <p:tgtEl>
                                          <p:spTgt spid="107531"/>
                                        </p:tgtEl>
                                        <p:attrNameLst>
                                          <p:attrName>ppt_h</p:attrName>
                                        </p:attrNameLst>
                                      </p:cBhvr>
                                      <p:tavLst>
                                        <p:tav tm="0">
                                          <p:val>
                                            <p:strVal val="#ppt_h"/>
                                          </p:val>
                                        </p:tav>
                                        <p:tav tm="100000">
                                          <p:val>
                                            <p:strVal val="#ppt_h"/>
                                          </p:val>
                                        </p:tav>
                                      </p:tavLst>
                                    </p:anim>
                                    <p:animEffect transition="in" filter="fade">
                                      <p:cBhvr>
                                        <p:cTn id="88" dur="1000"/>
                                        <p:tgtEl>
                                          <p:spTgt spid="107531"/>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50" presetClass="entr" presetSubtype="0" decel="100000" fill="hold" grpId="0" nodeType="clickEffect">
                                  <p:stCondLst>
                                    <p:cond delay="0"/>
                                  </p:stCondLst>
                                  <p:iterate type="lt">
                                    <p:tmPct val="0"/>
                                  </p:iterate>
                                  <p:childTnLst>
                                    <p:set>
                                      <p:cBhvr>
                                        <p:cTn id="92" dur="1" fill="hold">
                                          <p:stCondLst>
                                            <p:cond delay="0"/>
                                          </p:stCondLst>
                                        </p:cTn>
                                        <p:tgtEl>
                                          <p:spTgt spid="107532"/>
                                        </p:tgtEl>
                                        <p:attrNameLst>
                                          <p:attrName>style.visibility</p:attrName>
                                        </p:attrNameLst>
                                      </p:cBhvr>
                                      <p:to>
                                        <p:strVal val="visible"/>
                                      </p:to>
                                    </p:set>
                                    <p:anim calcmode="lin" valueType="num">
                                      <p:cBhvr>
                                        <p:cTn id="93" dur="1000" fill="hold"/>
                                        <p:tgtEl>
                                          <p:spTgt spid="107532"/>
                                        </p:tgtEl>
                                        <p:attrNameLst>
                                          <p:attrName>ppt_w</p:attrName>
                                        </p:attrNameLst>
                                      </p:cBhvr>
                                      <p:tavLst>
                                        <p:tav tm="0">
                                          <p:val>
                                            <p:strVal val="#ppt_w+.3"/>
                                          </p:val>
                                        </p:tav>
                                        <p:tav tm="100000">
                                          <p:val>
                                            <p:strVal val="#ppt_w"/>
                                          </p:val>
                                        </p:tav>
                                      </p:tavLst>
                                    </p:anim>
                                    <p:anim calcmode="lin" valueType="num">
                                      <p:cBhvr>
                                        <p:cTn id="94" dur="1000" fill="hold"/>
                                        <p:tgtEl>
                                          <p:spTgt spid="107532"/>
                                        </p:tgtEl>
                                        <p:attrNameLst>
                                          <p:attrName>ppt_h</p:attrName>
                                        </p:attrNameLst>
                                      </p:cBhvr>
                                      <p:tavLst>
                                        <p:tav tm="0">
                                          <p:val>
                                            <p:strVal val="#ppt_h"/>
                                          </p:val>
                                        </p:tav>
                                        <p:tav tm="100000">
                                          <p:val>
                                            <p:strVal val="#ppt_h"/>
                                          </p:val>
                                        </p:tav>
                                      </p:tavLst>
                                    </p:anim>
                                    <p:animEffect transition="in" filter="fade">
                                      <p:cBhvr>
                                        <p:cTn id="95" dur="1000"/>
                                        <p:tgtEl>
                                          <p:spTgt spid="107532"/>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31" presetClass="entr" presetSubtype="0" fill="hold" grpId="1" nodeType="clickEffect">
                                  <p:stCondLst>
                                    <p:cond delay="0"/>
                                  </p:stCondLst>
                                  <p:iterate type="lt">
                                    <p:tmPct val="5000"/>
                                  </p:iterate>
                                  <p:childTnLst>
                                    <p:set>
                                      <p:cBhvr>
                                        <p:cTn id="99" dur="1" fill="hold">
                                          <p:stCondLst>
                                            <p:cond delay="0"/>
                                          </p:stCondLst>
                                        </p:cTn>
                                        <p:tgtEl>
                                          <p:spTgt spid="107532"/>
                                        </p:tgtEl>
                                        <p:attrNameLst>
                                          <p:attrName>style.visibility</p:attrName>
                                        </p:attrNameLst>
                                      </p:cBhvr>
                                      <p:to>
                                        <p:strVal val="visible"/>
                                      </p:to>
                                    </p:set>
                                    <p:anim calcmode="lin" valueType="num">
                                      <p:cBhvr>
                                        <p:cTn id="100" dur="1000" fill="hold"/>
                                        <p:tgtEl>
                                          <p:spTgt spid="107532"/>
                                        </p:tgtEl>
                                        <p:attrNameLst>
                                          <p:attrName>ppt_w</p:attrName>
                                        </p:attrNameLst>
                                      </p:cBhvr>
                                      <p:tavLst>
                                        <p:tav tm="0">
                                          <p:val>
                                            <p:fltVal val="0"/>
                                          </p:val>
                                        </p:tav>
                                        <p:tav tm="100000">
                                          <p:val>
                                            <p:strVal val="#ppt_w"/>
                                          </p:val>
                                        </p:tav>
                                      </p:tavLst>
                                    </p:anim>
                                    <p:anim calcmode="lin" valueType="num">
                                      <p:cBhvr>
                                        <p:cTn id="101" dur="1000" fill="hold"/>
                                        <p:tgtEl>
                                          <p:spTgt spid="107532"/>
                                        </p:tgtEl>
                                        <p:attrNameLst>
                                          <p:attrName>ppt_h</p:attrName>
                                        </p:attrNameLst>
                                      </p:cBhvr>
                                      <p:tavLst>
                                        <p:tav tm="0">
                                          <p:val>
                                            <p:fltVal val="0"/>
                                          </p:val>
                                        </p:tav>
                                        <p:tav tm="100000">
                                          <p:val>
                                            <p:strVal val="#ppt_h"/>
                                          </p:val>
                                        </p:tav>
                                      </p:tavLst>
                                    </p:anim>
                                    <p:anim calcmode="lin" valueType="num">
                                      <p:cBhvr>
                                        <p:cTn id="102" dur="1000" fill="hold"/>
                                        <p:tgtEl>
                                          <p:spTgt spid="107532"/>
                                        </p:tgtEl>
                                        <p:attrNameLst>
                                          <p:attrName>style.rotation</p:attrName>
                                        </p:attrNameLst>
                                      </p:cBhvr>
                                      <p:tavLst>
                                        <p:tav tm="0">
                                          <p:val>
                                            <p:fltVal val="90"/>
                                          </p:val>
                                        </p:tav>
                                        <p:tav tm="100000">
                                          <p:val>
                                            <p:fltVal val="0"/>
                                          </p:val>
                                        </p:tav>
                                      </p:tavLst>
                                    </p:anim>
                                    <p:animEffect transition="in" filter="fade">
                                      <p:cBhvr>
                                        <p:cTn id="103" dur="1000"/>
                                        <p:tgtEl>
                                          <p:spTgt spid="107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p:bldP spid="107523" grpId="0"/>
      <p:bldP spid="107524" grpId="0"/>
      <p:bldP spid="107525" grpId="0"/>
      <p:bldP spid="107526" grpId="0"/>
      <p:bldP spid="107527" grpId="0"/>
      <p:bldP spid="107528" grpId="0"/>
      <p:bldP spid="107529" grpId="0"/>
      <p:bldP spid="107530" grpId="0"/>
      <p:bldP spid="107531" grpId="0"/>
      <p:bldP spid="107532" grpId="0"/>
      <p:bldP spid="107532"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a:spLocks noGrp="1" noChangeArrowheads="1"/>
          </p:cNvSpPr>
          <p:nvPr>
            <p:ph type="dt" sz="half" idx="2"/>
          </p:nvPr>
        </p:nvSpPr>
        <p:spPr/>
        <p:txBody>
          <a:bodyPr/>
          <a:lstStyle/>
          <a:p>
            <a:fld id="{DD7AEED0-B82A-4678-8A5F-D3E6B93160B8}" type="datetime1">
              <a:rPr lang="en-US" altLang="en-US"/>
              <a:pPr/>
              <a:t>5/15/2017</a:t>
            </a:fld>
            <a:endParaRPr lang="en-US" altLang="en-US"/>
          </a:p>
        </p:txBody>
      </p:sp>
      <p:sp>
        <p:nvSpPr>
          <p:cNvPr id="8" name="Rectangle 11"/>
          <p:cNvSpPr>
            <a:spLocks noGrp="1" noChangeArrowheads="1"/>
          </p:cNvSpPr>
          <p:nvPr>
            <p:ph type="sldNum" sz="quarter" idx="4"/>
          </p:nvPr>
        </p:nvSpPr>
        <p:spPr/>
        <p:txBody>
          <a:bodyPr/>
          <a:lstStyle/>
          <a:p>
            <a:fld id="{DD1B7543-3FBD-4528-B7F1-71880A8E4004}" type="slidenum">
              <a:rPr lang="en-US" altLang="en-US"/>
              <a:pPr/>
              <a:t>41</a:t>
            </a:fld>
            <a:endParaRPr lang="en-US" altLang="en-US"/>
          </a:p>
        </p:txBody>
      </p:sp>
      <p:sp>
        <p:nvSpPr>
          <p:cNvPr id="106498" name="Rectangle 2"/>
          <p:cNvSpPr>
            <a:spLocks noChangeArrowheads="1"/>
          </p:cNvSpPr>
          <p:nvPr/>
        </p:nvSpPr>
        <p:spPr bwMode="auto">
          <a:xfrm>
            <a:off x="107950" y="260350"/>
            <a:ext cx="32527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altLang="en-US" b="1">
                <a:latin typeface="Tahoma" panose="020B0604030504040204" pitchFamily="34" charset="0"/>
              </a:rPr>
              <a:t>2. 10.1  Function Eksternal</a:t>
            </a:r>
          </a:p>
        </p:txBody>
      </p:sp>
      <p:sp>
        <p:nvSpPr>
          <p:cNvPr id="106499" name="Rectangle 3"/>
          <p:cNvSpPr>
            <a:spLocks noChangeArrowheads="1"/>
          </p:cNvSpPr>
          <p:nvPr/>
        </p:nvSpPr>
        <p:spPr bwMode="auto">
          <a:xfrm>
            <a:off x="971550" y="765175"/>
            <a:ext cx="8101013"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1400">
                <a:latin typeface="Tahoma" panose="020B0604030504040204" pitchFamily="34" charset="0"/>
              </a:rPr>
              <a:t>Fungsi eksternal adalah sebuah fungsi yang didefinisikan sendiri oleh pemrogram (merupakan lawan dari fungsi Intrinsik). Fungsi ini dapat merupakan bagian dari sebuah program utama, atau dapat pula dibuat terpisah. Sebuah fungsi diawali dengan pernyataan FUNCTION dan diakhiri dengan pernyataan END.</a:t>
            </a:r>
          </a:p>
        </p:txBody>
      </p:sp>
      <p:sp>
        <p:nvSpPr>
          <p:cNvPr id="106500" name="Rectangle 4"/>
          <p:cNvSpPr>
            <a:spLocks noChangeArrowheads="1"/>
          </p:cNvSpPr>
          <p:nvPr/>
        </p:nvSpPr>
        <p:spPr bwMode="auto">
          <a:xfrm>
            <a:off x="107950" y="2414588"/>
            <a:ext cx="3489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altLang="en-US" b="1">
                <a:latin typeface="Tahoma" panose="020B0604030504040204" pitchFamily="34" charset="0"/>
              </a:rPr>
              <a:t>2. 10.2  Pernyataan Function</a:t>
            </a:r>
          </a:p>
        </p:txBody>
      </p:sp>
      <p:sp>
        <p:nvSpPr>
          <p:cNvPr id="106501" name="Rectangle 5"/>
          <p:cNvSpPr>
            <a:spLocks noChangeArrowheads="1"/>
          </p:cNvSpPr>
          <p:nvPr/>
        </p:nvSpPr>
        <p:spPr bwMode="auto">
          <a:xfrm>
            <a:off x="1042988" y="2843213"/>
            <a:ext cx="7929562"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1400">
                <a:latin typeface="Tahoma" panose="020B0604030504040204" pitchFamily="34" charset="0"/>
              </a:rPr>
              <a:t>Sebuah pernyataan FUNCTION didefinisikan dengan pernyataan tunggal dan memiliki bentuk yang sama dengan sebuah pernyataan assignment. Bagan dari pernyataan Function merupakan definisi dari pernyataan Function. </a:t>
            </a:r>
          </a:p>
        </p:txBody>
      </p:sp>
    </p:spTree>
    <p:extLst>
      <p:ext uri="{BB962C8B-B14F-4D97-AF65-F5344CB8AC3E}">
        <p14:creationId xmlns:p14="http://schemas.microsoft.com/office/powerpoint/2010/main" val="4133395398"/>
      </p:ext>
    </p:extLst>
  </p:cSld>
  <p:clrMapOvr>
    <a:masterClrMapping/>
  </p:clrMapOvr>
  <p:transition spd="slow">
    <p:wheel spokes="8"/>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06498"/>
                                        </p:tgtEl>
                                        <p:attrNameLst>
                                          <p:attrName>style.visibility</p:attrName>
                                        </p:attrNameLst>
                                      </p:cBhvr>
                                      <p:to>
                                        <p:strVal val="visible"/>
                                      </p:to>
                                    </p:set>
                                    <p:anim calcmode="lin" valueType="num">
                                      <p:cBhvr>
                                        <p:cTn id="7" dur="500" decel="50000" fill="hold">
                                          <p:stCondLst>
                                            <p:cond delay="0"/>
                                          </p:stCondLst>
                                        </p:cTn>
                                        <p:tgtEl>
                                          <p:spTgt spid="10649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649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6498"/>
                                        </p:tgtEl>
                                        <p:attrNameLst>
                                          <p:attrName>ppt_w</p:attrName>
                                        </p:attrNameLst>
                                      </p:cBhvr>
                                      <p:tavLst>
                                        <p:tav tm="0">
                                          <p:val>
                                            <p:strVal val="#ppt_w*.05"/>
                                          </p:val>
                                        </p:tav>
                                        <p:tav tm="100000">
                                          <p:val>
                                            <p:strVal val="#ppt_w"/>
                                          </p:val>
                                        </p:tav>
                                      </p:tavLst>
                                    </p:anim>
                                    <p:anim calcmode="lin" valueType="num">
                                      <p:cBhvr>
                                        <p:cTn id="10" dur="1000" fill="hold"/>
                                        <p:tgtEl>
                                          <p:spTgt spid="10649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649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649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649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649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106499"/>
                                        </p:tgtEl>
                                        <p:attrNameLst>
                                          <p:attrName>style.visibility</p:attrName>
                                        </p:attrNameLst>
                                      </p:cBhvr>
                                      <p:to>
                                        <p:strVal val="visible"/>
                                      </p:to>
                                    </p:set>
                                    <p:anim calcmode="lin" valueType="num">
                                      <p:cBhvr>
                                        <p:cTn id="19" dur="500" fill="hold"/>
                                        <p:tgtEl>
                                          <p:spTgt spid="106499"/>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06499"/>
                                        </p:tgtEl>
                                        <p:attrNameLst>
                                          <p:attrName>ppt_y</p:attrName>
                                        </p:attrNameLst>
                                      </p:cBhvr>
                                      <p:tavLst>
                                        <p:tav tm="0">
                                          <p:val>
                                            <p:strVal val="#ppt_y"/>
                                          </p:val>
                                        </p:tav>
                                        <p:tav tm="100000">
                                          <p:val>
                                            <p:strVal val="#ppt_y"/>
                                          </p:val>
                                        </p:tav>
                                      </p:tavLst>
                                    </p:anim>
                                    <p:anim calcmode="lin" valueType="num">
                                      <p:cBhvr>
                                        <p:cTn id="21" dur="500" fill="hold"/>
                                        <p:tgtEl>
                                          <p:spTgt spid="106499"/>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06499"/>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0649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1" presetClass="entr" presetSubtype="0" fill="hold" grpId="1" nodeType="clickEffect">
                                  <p:stCondLst>
                                    <p:cond delay="0"/>
                                  </p:stCondLst>
                                  <p:iterate type="lt">
                                    <p:tmPct val="10000"/>
                                  </p:iterate>
                                  <p:childTnLst>
                                    <p:set>
                                      <p:cBhvr>
                                        <p:cTn id="27" dur="1" fill="hold">
                                          <p:stCondLst>
                                            <p:cond delay="0"/>
                                          </p:stCondLst>
                                        </p:cTn>
                                        <p:tgtEl>
                                          <p:spTgt spid="106499"/>
                                        </p:tgtEl>
                                        <p:attrNameLst>
                                          <p:attrName>style.visibility</p:attrName>
                                        </p:attrNameLst>
                                      </p:cBhvr>
                                      <p:to>
                                        <p:strVal val="visible"/>
                                      </p:to>
                                    </p:set>
                                    <p:anim calcmode="lin" valueType="num">
                                      <p:cBhvr>
                                        <p:cTn id="28" dur="500" fill="hold"/>
                                        <p:tgtEl>
                                          <p:spTgt spid="10649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06499"/>
                                        </p:tgtEl>
                                        <p:attrNameLst>
                                          <p:attrName>ppt_y</p:attrName>
                                        </p:attrNameLst>
                                      </p:cBhvr>
                                      <p:tavLst>
                                        <p:tav tm="0">
                                          <p:val>
                                            <p:strVal val="#ppt_y"/>
                                          </p:val>
                                        </p:tav>
                                        <p:tav tm="100000">
                                          <p:val>
                                            <p:strVal val="#ppt_y"/>
                                          </p:val>
                                        </p:tav>
                                      </p:tavLst>
                                    </p:anim>
                                    <p:anim calcmode="lin" valueType="num">
                                      <p:cBhvr>
                                        <p:cTn id="30" dur="500" fill="hold"/>
                                        <p:tgtEl>
                                          <p:spTgt spid="10649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0649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0649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1" presetClass="entr" presetSubtype="0" fill="hold" grpId="0" nodeType="clickEffect">
                                  <p:stCondLst>
                                    <p:cond delay="0"/>
                                  </p:stCondLst>
                                  <p:iterate type="lt">
                                    <p:tmPct val="5000"/>
                                  </p:iterate>
                                  <p:childTnLst>
                                    <p:set>
                                      <p:cBhvr>
                                        <p:cTn id="36" dur="1" fill="hold">
                                          <p:stCondLst>
                                            <p:cond delay="0"/>
                                          </p:stCondLst>
                                        </p:cTn>
                                        <p:tgtEl>
                                          <p:spTgt spid="106500"/>
                                        </p:tgtEl>
                                        <p:attrNameLst>
                                          <p:attrName>style.visibility</p:attrName>
                                        </p:attrNameLst>
                                      </p:cBhvr>
                                      <p:to>
                                        <p:strVal val="visible"/>
                                      </p:to>
                                    </p:set>
                                    <p:anim calcmode="lin" valueType="num">
                                      <p:cBhvr>
                                        <p:cTn id="37" dur="1000" fill="hold"/>
                                        <p:tgtEl>
                                          <p:spTgt spid="106500"/>
                                        </p:tgtEl>
                                        <p:attrNameLst>
                                          <p:attrName>ppt_w</p:attrName>
                                        </p:attrNameLst>
                                      </p:cBhvr>
                                      <p:tavLst>
                                        <p:tav tm="0">
                                          <p:val>
                                            <p:fltVal val="0"/>
                                          </p:val>
                                        </p:tav>
                                        <p:tav tm="100000">
                                          <p:val>
                                            <p:strVal val="#ppt_w"/>
                                          </p:val>
                                        </p:tav>
                                      </p:tavLst>
                                    </p:anim>
                                    <p:anim calcmode="lin" valueType="num">
                                      <p:cBhvr>
                                        <p:cTn id="38" dur="1000" fill="hold"/>
                                        <p:tgtEl>
                                          <p:spTgt spid="106500"/>
                                        </p:tgtEl>
                                        <p:attrNameLst>
                                          <p:attrName>ppt_h</p:attrName>
                                        </p:attrNameLst>
                                      </p:cBhvr>
                                      <p:tavLst>
                                        <p:tav tm="0">
                                          <p:val>
                                            <p:fltVal val="0"/>
                                          </p:val>
                                        </p:tav>
                                        <p:tav tm="100000">
                                          <p:val>
                                            <p:strVal val="#ppt_h"/>
                                          </p:val>
                                        </p:tav>
                                      </p:tavLst>
                                    </p:anim>
                                    <p:anim calcmode="lin" valueType="num">
                                      <p:cBhvr>
                                        <p:cTn id="39" dur="1000" fill="hold"/>
                                        <p:tgtEl>
                                          <p:spTgt spid="106500"/>
                                        </p:tgtEl>
                                        <p:attrNameLst>
                                          <p:attrName>style.rotation</p:attrName>
                                        </p:attrNameLst>
                                      </p:cBhvr>
                                      <p:tavLst>
                                        <p:tav tm="0">
                                          <p:val>
                                            <p:fltVal val="90"/>
                                          </p:val>
                                        </p:tav>
                                        <p:tav tm="100000">
                                          <p:val>
                                            <p:fltVal val="0"/>
                                          </p:val>
                                        </p:tav>
                                      </p:tavLst>
                                    </p:anim>
                                    <p:animEffect transition="in" filter="fade">
                                      <p:cBhvr>
                                        <p:cTn id="40" dur="1000"/>
                                        <p:tgtEl>
                                          <p:spTgt spid="10650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1" presetClass="entr" presetSubtype="0" fill="hold" grpId="0" nodeType="clickEffect">
                                  <p:stCondLst>
                                    <p:cond delay="0"/>
                                  </p:stCondLst>
                                  <p:iterate type="lt">
                                    <p:tmPct val="10000"/>
                                  </p:iterate>
                                  <p:childTnLst>
                                    <p:set>
                                      <p:cBhvr>
                                        <p:cTn id="44" dur="1" fill="hold">
                                          <p:stCondLst>
                                            <p:cond delay="0"/>
                                          </p:stCondLst>
                                        </p:cTn>
                                        <p:tgtEl>
                                          <p:spTgt spid="106501"/>
                                        </p:tgtEl>
                                        <p:attrNameLst>
                                          <p:attrName>style.visibility</p:attrName>
                                        </p:attrNameLst>
                                      </p:cBhvr>
                                      <p:to>
                                        <p:strVal val="visible"/>
                                      </p:to>
                                    </p:set>
                                    <p:anim calcmode="lin" valueType="num">
                                      <p:cBhvr>
                                        <p:cTn id="45" dur="500" fill="hold"/>
                                        <p:tgtEl>
                                          <p:spTgt spid="106501"/>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106501"/>
                                        </p:tgtEl>
                                        <p:attrNameLst>
                                          <p:attrName>ppt_y</p:attrName>
                                        </p:attrNameLst>
                                      </p:cBhvr>
                                      <p:tavLst>
                                        <p:tav tm="0">
                                          <p:val>
                                            <p:strVal val="#ppt_y"/>
                                          </p:val>
                                        </p:tav>
                                        <p:tav tm="100000">
                                          <p:val>
                                            <p:strVal val="#ppt_y"/>
                                          </p:val>
                                        </p:tav>
                                      </p:tavLst>
                                    </p:anim>
                                    <p:anim calcmode="lin" valueType="num">
                                      <p:cBhvr>
                                        <p:cTn id="47" dur="500" fill="hold"/>
                                        <p:tgtEl>
                                          <p:spTgt spid="106501"/>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106501"/>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106501"/>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41" presetClass="entr" presetSubtype="0" fill="hold" grpId="1" nodeType="clickEffect">
                                  <p:stCondLst>
                                    <p:cond delay="0"/>
                                  </p:stCondLst>
                                  <p:iterate type="lt">
                                    <p:tmPct val="10000"/>
                                  </p:iterate>
                                  <p:childTnLst>
                                    <p:set>
                                      <p:cBhvr>
                                        <p:cTn id="53" dur="1" fill="hold">
                                          <p:stCondLst>
                                            <p:cond delay="0"/>
                                          </p:stCondLst>
                                        </p:cTn>
                                        <p:tgtEl>
                                          <p:spTgt spid="106501"/>
                                        </p:tgtEl>
                                        <p:attrNameLst>
                                          <p:attrName>style.visibility</p:attrName>
                                        </p:attrNameLst>
                                      </p:cBhvr>
                                      <p:to>
                                        <p:strVal val="visible"/>
                                      </p:to>
                                    </p:set>
                                    <p:anim calcmode="lin" valueType="num">
                                      <p:cBhvr>
                                        <p:cTn id="54" dur="500" fill="hold"/>
                                        <p:tgtEl>
                                          <p:spTgt spid="106501"/>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106501"/>
                                        </p:tgtEl>
                                        <p:attrNameLst>
                                          <p:attrName>ppt_y</p:attrName>
                                        </p:attrNameLst>
                                      </p:cBhvr>
                                      <p:tavLst>
                                        <p:tav tm="0">
                                          <p:val>
                                            <p:strVal val="#ppt_y"/>
                                          </p:val>
                                        </p:tav>
                                        <p:tav tm="100000">
                                          <p:val>
                                            <p:strVal val="#ppt_y"/>
                                          </p:val>
                                        </p:tav>
                                      </p:tavLst>
                                    </p:anim>
                                    <p:anim calcmode="lin" valueType="num">
                                      <p:cBhvr>
                                        <p:cTn id="56" dur="500" fill="hold"/>
                                        <p:tgtEl>
                                          <p:spTgt spid="106501"/>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106501"/>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106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P spid="106499" grpId="0"/>
      <p:bldP spid="106499" grpId="1"/>
      <p:bldP spid="106500" grpId="0"/>
      <p:bldP spid="106501" grpId="0"/>
      <p:bldP spid="106501"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4294967295"/>
          </p:nvPr>
        </p:nvSpPr>
        <p:spPr>
          <a:xfrm>
            <a:off x="457200" y="6245225"/>
            <a:ext cx="2133600" cy="476250"/>
          </a:xfrm>
          <a:prstGeom prst="rect">
            <a:avLst/>
          </a:prstGeom>
        </p:spPr>
        <p:txBody>
          <a:bodyPr/>
          <a:lstStyle/>
          <a:p>
            <a:fld id="{B03CB845-D304-4E9E-A328-DAC57A68FAD9}" type="datetime1">
              <a:rPr lang="en-US" altLang="en-US"/>
              <a:pPr/>
              <a:t>5/15/2017</a:t>
            </a:fld>
            <a:endParaRPr lang="en-US" altLang="en-US"/>
          </a:p>
        </p:txBody>
      </p:sp>
      <p:sp>
        <p:nvSpPr>
          <p:cNvPr id="12" name="Slide Number Placeholder 5"/>
          <p:cNvSpPr>
            <a:spLocks noGrp="1"/>
          </p:cNvSpPr>
          <p:nvPr>
            <p:ph type="sldNum" sz="quarter" idx="4294967295"/>
          </p:nvPr>
        </p:nvSpPr>
        <p:spPr>
          <a:xfrm>
            <a:off x="6553200" y="6245225"/>
            <a:ext cx="2133600" cy="476250"/>
          </a:xfrm>
          <a:prstGeom prst="rect">
            <a:avLst/>
          </a:prstGeom>
        </p:spPr>
        <p:txBody>
          <a:bodyPr/>
          <a:lstStyle/>
          <a:p>
            <a:fld id="{08311266-7C8B-4D04-A83C-9AA515551BF5}" type="slidenum">
              <a:rPr lang="en-US" altLang="en-US"/>
              <a:pPr/>
              <a:t>42</a:t>
            </a:fld>
            <a:endParaRPr lang="en-US" altLang="en-US"/>
          </a:p>
        </p:txBody>
      </p:sp>
      <p:pic>
        <p:nvPicPr>
          <p:cNvPr id="94218" name="Picture 10" descr="trf3ph"/>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3059113" y="0"/>
            <a:ext cx="2468562" cy="3933825"/>
          </a:xfrm>
          <a:prstGeom prst="rect">
            <a:avLst/>
          </a:prstGeom>
          <a:noFill/>
          <a:extLst>
            <a:ext uri="{909E8E84-426E-40DD-AFC4-6F175D3DCCD1}">
              <a14:hiddenFill xmlns:a14="http://schemas.microsoft.com/office/drawing/2010/main">
                <a:solidFill>
                  <a:srgbClr val="FFFFFF"/>
                </a:solidFill>
              </a14:hiddenFill>
            </a:ext>
          </a:extLst>
        </p:spPr>
      </p:pic>
      <p:grpSp>
        <p:nvGrpSpPr>
          <p:cNvPr id="94215" name="Group 7"/>
          <p:cNvGrpSpPr>
            <a:grpSpLocks/>
          </p:cNvGrpSpPr>
          <p:nvPr/>
        </p:nvGrpSpPr>
        <p:grpSpPr bwMode="auto">
          <a:xfrm>
            <a:off x="0" y="3789363"/>
            <a:ext cx="5795963" cy="3068637"/>
            <a:chOff x="2016" y="1776"/>
            <a:chExt cx="3744" cy="2544"/>
          </a:xfrm>
        </p:grpSpPr>
        <p:pic>
          <p:nvPicPr>
            <p:cNvPr id="94216" name="Picture 8" descr="Copy of grdt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8" y="1776"/>
              <a:ext cx="1872" cy="2544"/>
            </a:xfrm>
            <a:prstGeom prst="rect">
              <a:avLst/>
            </a:prstGeom>
            <a:noFill/>
            <a:extLst>
              <a:ext uri="{909E8E84-426E-40DD-AFC4-6F175D3DCCD1}">
                <a14:hiddenFill xmlns:a14="http://schemas.microsoft.com/office/drawing/2010/main">
                  <a:solidFill>
                    <a:srgbClr val="FFFFFF"/>
                  </a:solidFill>
                </a14:hiddenFill>
              </a:ext>
            </a:extLst>
          </p:spPr>
        </p:pic>
        <p:pic>
          <p:nvPicPr>
            <p:cNvPr id="94217" name="Picture 9" descr="IMG_04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6" y="2112"/>
              <a:ext cx="1872" cy="2183"/>
            </a:xfrm>
            <a:prstGeom prst="rect">
              <a:avLst/>
            </a:prstGeom>
            <a:noFill/>
            <a:extLst>
              <a:ext uri="{909E8E84-426E-40DD-AFC4-6F175D3DCCD1}">
                <a14:hiddenFill xmlns:a14="http://schemas.microsoft.com/office/drawing/2010/main">
                  <a:solidFill>
                    <a:srgbClr val="FFFFFF"/>
                  </a:solidFill>
                </a14:hiddenFill>
              </a:ext>
            </a:extLst>
          </p:spPr>
        </p:pic>
      </p:grpSp>
      <p:pic>
        <p:nvPicPr>
          <p:cNvPr id="94212" name="Picture 4" descr="IMG_0437"/>
          <p:cNvPicPr>
            <a:picLocks noChangeAspect="1" noChangeArrowheads="1"/>
          </p:cNvPicPr>
          <p:nvPr/>
        </p:nvPicPr>
        <p:blipFill>
          <a:blip r:embed="rId6">
            <a:lum bright="30000" contrast="6000"/>
            <a:extLst>
              <a:ext uri="{28A0092B-C50C-407E-A947-70E740481C1C}">
                <a14:useLocalDpi xmlns:a14="http://schemas.microsoft.com/office/drawing/2010/main" val="0"/>
              </a:ext>
            </a:extLst>
          </a:blip>
          <a:srcRect/>
          <a:stretch>
            <a:fillRect/>
          </a:stretch>
        </p:blipFill>
        <p:spPr bwMode="auto">
          <a:xfrm>
            <a:off x="0" y="0"/>
            <a:ext cx="3046413" cy="4635500"/>
          </a:xfrm>
          <a:prstGeom prst="rect">
            <a:avLst/>
          </a:prstGeom>
          <a:noFill/>
          <a:extLst>
            <a:ext uri="{909E8E84-426E-40DD-AFC4-6F175D3DCCD1}">
              <a14:hiddenFill xmlns:a14="http://schemas.microsoft.com/office/drawing/2010/main">
                <a:solidFill>
                  <a:srgbClr val="FFFFFF"/>
                </a:solidFill>
              </a14:hiddenFill>
            </a:ext>
          </a:extLst>
        </p:spPr>
      </p:pic>
      <p:pic>
        <p:nvPicPr>
          <p:cNvPr id="94213" name="Picture 5" descr="KIF_1664"/>
          <p:cNvPicPr>
            <a:picLocks noChangeAspect="1" noChangeArrowheads="1"/>
          </p:cNvPicPr>
          <p:nvPr/>
        </p:nvPicPr>
        <p:blipFill>
          <a:blip r:embed="rId7" cstate="print">
            <a:lum bright="24000"/>
            <a:extLst>
              <a:ext uri="{28A0092B-C50C-407E-A947-70E740481C1C}">
                <a14:useLocalDpi xmlns:a14="http://schemas.microsoft.com/office/drawing/2010/main" val="0"/>
              </a:ext>
            </a:extLst>
          </a:blip>
          <a:srcRect/>
          <a:stretch>
            <a:fillRect/>
          </a:stretch>
        </p:blipFill>
        <p:spPr bwMode="auto">
          <a:xfrm>
            <a:off x="5580063" y="3751263"/>
            <a:ext cx="3563937" cy="3106737"/>
          </a:xfrm>
          <a:prstGeom prst="rect">
            <a:avLst/>
          </a:prstGeom>
          <a:noFill/>
          <a:extLst>
            <a:ext uri="{909E8E84-426E-40DD-AFC4-6F175D3DCCD1}">
              <a14:hiddenFill xmlns:a14="http://schemas.microsoft.com/office/drawing/2010/main">
                <a:solidFill>
                  <a:srgbClr val="FFFFFF"/>
                </a:solidFill>
              </a14:hiddenFill>
            </a:ext>
          </a:extLst>
        </p:spPr>
      </p:pic>
      <p:pic>
        <p:nvPicPr>
          <p:cNvPr id="94214" name="Picture 6" descr="KIF_1599"/>
          <p:cNvPicPr>
            <a:picLocks noChangeAspect="1" noChangeArrowheads="1"/>
          </p:cNvPicPr>
          <p:nvPr/>
        </p:nvPicPr>
        <p:blipFill>
          <a:blip r:embed="rId8" cstate="print">
            <a:lum bright="24000"/>
            <a:extLst>
              <a:ext uri="{28A0092B-C50C-407E-A947-70E740481C1C}">
                <a14:useLocalDpi xmlns:a14="http://schemas.microsoft.com/office/drawing/2010/main" val="0"/>
              </a:ext>
            </a:extLst>
          </a:blip>
          <a:srcRect/>
          <a:stretch>
            <a:fillRect/>
          </a:stretch>
        </p:blipFill>
        <p:spPr bwMode="auto">
          <a:xfrm>
            <a:off x="5505450" y="0"/>
            <a:ext cx="3638550" cy="3789363"/>
          </a:xfrm>
          <a:prstGeom prst="rect">
            <a:avLst/>
          </a:prstGeom>
          <a:noFill/>
          <a:extLst>
            <a:ext uri="{909E8E84-426E-40DD-AFC4-6F175D3DCCD1}">
              <a14:hiddenFill xmlns:a14="http://schemas.microsoft.com/office/drawing/2010/main">
                <a:solidFill>
                  <a:srgbClr val="FFFFFF"/>
                </a:solidFill>
              </a14:hiddenFill>
            </a:ext>
          </a:extLst>
        </p:spPr>
      </p:pic>
      <p:sp>
        <p:nvSpPr>
          <p:cNvPr id="94220" name="WordArt 12"/>
          <p:cNvSpPr>
            <a:spLocks noChangeArrowheads="1" noChangeShapeType="1" noTextEdit="1"/>
          </p:cNvSpPr>
          <p:nvPr/>
        </p:nvSpPr>
        <p:spPr bwMode="auto">
          <a:xfrm>
            <a:off x="2555875" y="2636838"/>
            <a:ext cx="3754438" cy="159385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contourClr>
                <a:srgbClr val="FFE701"/>
              </a:contourClr>
            </a:sp3d>
          </a:bodyPr>
          <a:lstStyle/>
          <a:p>
            <a:pPr algn="ctr"/>
            <a:r>
              <a:rPr lang="en-US" sz="3600" kern="10">
                <a:ln w="9525">
                  <a:round/>
                  <a:headEnd/>
                  <a:tailEnd/>
                </a:ln>
                <a:gradFill rotWithShape="0">
                  <a:gsLst>
                    <a:gs pos="0">
                      <a:srgbClr val="FFE701"/>
                    </a:gs>
                    <a:gs pos="100000">
                      <a:srgbClr val="FE3E02"/>
                    </a:gs>
                  </a:gsLst>
                  <a:lin ang="5400000" scaled="1"/>
                </a:gradFill>
                <a:latin typeface="Impact" panose="020B0806030902050204" pitchFamily="34" charset="0"/>
              </a:rPr>
              <a:t>FORTRAN 90</a:t>
            </a:r>
          </a:p>
        </p:txBody>
      </p:sp>
    </p:spTree>
    <p:extLst>
      <p:ext uri="{BB962C8B-B14F-4D97-AF65-F5344CB8AC3E}">
        <p14:creationId xmlns:p14="http://schemas.microsoft.com/office/powerpoint/2010/main" val="382834705"/>
      </p:ext>
    </p:extLst>
  </p:cSld>
  <p:clrMapOvr>
    <a:masterClrMapping/>
  </p:clrMapOvr>
  <p:transition spd="slow">
    <p:wheel spokes="8"/>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94212"/>
                                        </p:tgtEl>
                                        <p:attrNameLst>
                                          <p:attrName>style.visibility</p:attrName>
                                        </p:attrNameLst>
                                      </p:cBhvr>
                                      <p:to>
                                        <p:strVal val="visible"/>
                                      </p:to>
                                    </p:set>
                                    <p:animEffect transition="in" filter="wedge">
                                      <p:cBhvr>
                                        <p:cTn id="7" dur="2000"/>
                                        <p:tgtEl>
                                          <p:spTgt spid="942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94213"/>
                                        </p:tgtEl>
                                        <p:attrNameLst>
                                          <p:attrName>style.visibility</p:attrName>
                                        </p:attrNameLst>
                                      </p:cBhvr>
                                      <p:to>
                                        <p:strVal val="visible"/>
                                      </p:to>
                                    </p:set>
                                    <p:animEffect transition="in" filter="wedge">
                                      <p:cBhvr>
                                        <p:cTn id="12" dur="2000"/>
                                        <p:tgtEl>
                                          <p:spTgt spid="942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nodeType="clickEffect">
                                  <p:stCondLst>
                                    <p:cond delay="0"/>
                                  </p:stCondLst>
                                  <p:childTnLst>
                                    <p:set>
                                      <p:cBhvr>
                                        <p:cTn id="16" dur="1" fill="hold">
                                          <p:stCondLst>
                                            <p:cond delay="0"/>
                                          </p:stCondLst>
                                        </p:cTn>
                                        <p:tgtEl>
                                          <p:spTgt spid="94215"/>
                                        </p:tgtEl>
                                        <p:attrNameLst>
                                          <p:attrName>style.visibility</p:attrName>
                                        </p:attrNameLst>
                                      </p:cBhvr>
                                      <p:to>
                                        <p:strVal val="visible"/>
                                      </p:to>
                                    </p:set>
                                    <p:animEffect transition="in" filter="plus(in)">
                                      <p:cBhvr>
                                        <p:cTn id="17" dur="2000"/>
                                        <p:tgtEl>
                                          <p:spTgt spid="942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3" presetClass="entr" presetSubtype="16" fill="hold" nodeType="clickEffect">
                                  <p:stCondLst>
                                    <p:cond delay="0"/>
                                  </p:stCondLst>
                                  <p:childTnLst>
                                    <p:set>
                                      <p:cBhvr>
                                        <p:cTn id="21" dur="1" fill="hold">
                                          <p:stCondLst>
                                            <p:cond delay="0"/>
                                          </p:stCondLst>
                                        </p:cTn>
                                        <p:tgtEl>
                                          <p:spTgt spid="94214"/>
                                        </p:tgtEl>
                                        <p:attrNameLst>
                                          <p:attrName>style.visibility</p:attrName>
                                        </p:attrNameLst>
                                      </p:cBhvr>
                                      <p:to>
                                        <p:strVal val="visible"/>
                                      </p:to>
                                    </p:set>
                                    <p:animEffect transition="in" filter="plus(in)">
                                      <p:cBhvr>
                                        <p:cTn id="22" dur="2000"/>
                                        <p:tgtEl>
                                          <p:spTgt spid="942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5" presetClass="entr" presetSubtype="0" fill="hold" nodeType="clickEffect">
                                  <p:stCondLst>
                                    <p:cond delay="0"/>
                                  </p:stCondLst>
                                  <p:childTnLst>
                                    <p:set>
                                      <p:cBhvr>
                                        <p:cTn id="26" dur="1" fill="hold">
                                          <p:stCondLst>
                                            <p:cond delay="0"/>
                                          </p:stCondLst>
                                        </p:cTn>
                                        <p:tgtEl>
                                          <p:spTgt spid="94218"/>
                                        </p:tgtEl>
                                        <p:attrNameLst>
                                          <p:attrName>style.visibility</p:attrName>
                                        </p:attrNameLst>
                                      </p:cBhvr>
                                      <p:to>
                                        <p:strVal val="visible"/>
                                      </p:to>
                                    </p:set>
                                    <p:animEffect transition="in" filter="fade">
                                      <p:cBhvr>
                                        <p:cTn id="27" dur="2000"/>
                                        <p:tgtEl>
                                          <p:spTgt spid="94218"/>
                                        </p:tgtEl>
                                      </p:cBhvr>
                                    </p:animEffect>
                                    <p:anim calcmode="lin" valueType="num">
                                      <p:cBhvr>
                                        <p:cTn id="28" dur="2000" fill="hold"/>
                                        <p:tgtEl>
                                          <p:spTgt spid="94218"/>
                                        </p:tgtEl>
                                        <p:attrNameLst>
                                          <p:attrName>style.rotation</p:attrName>
                                        </p:attrNameLst>
                                      </p:cBhvr>
                                      <p:tavLst>
                                        <p:tav tm="0">
                                          <p:val>
                                            <p:fltVal val="720"/>
                                          </p:val>
                                        </p:tav>
                                        <p:tav tm="100000">
                                          <p:val>
                                            <p:fltVal val="0"/>
                                          </p:val>
                                        </p:tav>
                                      </p:tavLst>
                                    </p:anim>
                                    <p:anim calcmode="lin" valueType="num">
                                      <p:cBhvr>
                                        <p:cTn id="29" dur="2000" fill="hold"/>
                                        <p:tgtEl>
                                          <p:spTgt spid="94218"/>
                                        </p:tgtEl>
                                        <p:attrNameLst>
                                          <p:attrName>ppt_h</p:attrName>
                                        </p:attrNameLst>
                                      </p:cBhvr>
                                      <p:tavLst>
                                        <p:tav tm="0">
                                          <p:val>
                                            <p:fltVal val="0"/>
                                          </p:val>
                                        </p:tav>
                                        <p:tav tm="100000">
                                          <p:val>
                                            <p:strVal val="#ppt_h"/>
                                          </p:val>
                                        </p:tav>
                                      </p:tavLst>
                                    </p:anim>
                                    <p:anim calcmode="lin" valueType="num">
                                      <p:cBhvr>
                                        <p:cTn id="30" dur="2000" fill="hold"/>
                                        <p:tgtEl>
                                          <p:spTgt spid="94218"/>
                                        </p:tgtEl>
                                        <p:attrNameLst>
                                          <p:attrName>ppt_w</p:attrName>
                                        </p:attrNameLst>
                                      </p:cBhvr>
                                      <p:tavLst>
                                        <p:tav tm="0">
                                          <p:val>
                                            <p:fltVal val="0"/>
                                          </p:val>
                                        </p:tav>
                                        <p:tav tm="100000">
                                          <p:val>
                                            <p:strVal val="#ppt_w"/>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94220"/>
                                        </p:tgtEl>
                                        <p:attrNameLst>
                                          <p:attrName>style.visibility</p:attrName>
                                        </p:attrNameLst>
                                      </p:cBhvr>
                                      <p:to>
                                        <p:strVal val="visible"/>
                                      </p:to>
                                    </p:set>
                                    <p:animEffect transition="in" filter="diamond(in)">
                                      <p:cBhvr>
                                        <p:cTn id="35" dur="2000"/>
                                        <p:tgtEl>
                                          <p:spTgt spid="9422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6" presetClass="emph" presetSubtype="0" fill="hold" grpId="1" nodeType="clickEffect">
                                  <p:stCondLst>
                                    <p:cond delay="0"/>
                                  </p:stCondLst>
                                  <p:childTnLst>
                                    <p:animScale>
                                      <p:cBhvr>
                                        <p:cTn id="39" dur="2000" fill="hold"/>
                                        <p:tgtEl>
                                          <p:spTgt spid="9422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20" grpId="0" animBg="1"/>
      <p:bldP spid="94220"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4294967295"/>
          </p:nvPr>
        </p:nvSpPr>
        <p:spPr>
          <a:xfrm>
            <a:off x="457200" y="6245225"/>
            <a:ext cx="2133600" cy="476250"/>
          </a:xfrm>
          <a:prstGeom prst="rect">
            <a:avLst/>
          </a:prstGeom>
        </p:spPr>
        <p:txBody>
          <a:bodyPr/>
          <a:lstStyle/>
          <a:p>
            <a:fld id="{AB8D4DAA-D3E3-4F00-8725-03CBAEF1BB5B}" type="datetime1">
              <a:rPr lang="en-US" altLang="en-US"/>
              <a:pPr/>
              <a:t>5/15/2017</a:t>
            </a:fld>
            <a:endParaRPr lang="en-US" altLang="en-US"/>
          </a:p>
        </p:txBody>
      </p:sp>
      <p:sp>
        <p:nvSpPr>
          <p:cNvPr id="14" name="Slide Number Placeholder 5"/>
          <p:cNvSpPr>
            <a:spLocks noGrp="1"/>
          </p:cNvSpPr>
          <p:nvPr>
            <p:ph type="sldNum" sz="quarter" idx="4294967295"/>
          </p:nvPr>
        </p:nvSpPr>
        <p:spPr>
          <a:xfrm>
            <a:off x="6553200" y="6245225"/>
            <a:ext cx="2133600" cy="476250"/>
          </a:xfrm>
          <a:prstGeom prst="rect">
            <a:avLst/>
          </a:prstGeom>
        </p:spPr>
        <p:txBody>
          <a:bodyPr/>
          <a:lstStyle/>
          <a:p>
            <a:fld id="{ECCD6F6C-CE33-4B3B-9BB2-C672071C538B}" type="slidenum">
              <a:rPr lang="en-US" altLang="en-US"/>
              <a:pPr/>
              <a:t>43</a:t>
            </a:fld>
            <a:endParaRPr lang="en-US" altLang="en-US"/>
          </a:p>
        </p:txBody>
      </p:sp>
      <p:sp>
        <p:nvSpPr>
          <p:cNvPr id="113667" name="Rectangle 3"/>
          <p:cNvSpPr>
            <a:spLocks noChangeArrowheads="1"/>
          </p:cNvSpPr>
          <p:nvPr/>
        </p:nvSpPr>
        <p:spPr bwMode="auto">
          <a:xfrm>
            <a:off x="2155825" y="260350"/>
            <a:ext cx="48339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3200" b="1"/>
              <a:t>SISTEM INPUT-OUTPUT</a:t>
            </a:r>
          </a:p>
        </p:txBody>
      </p:sp>
      <p:sp>
        <p:nvSpPr>
          <p:cNvPr id="113668" name="Rectangle 4"/>
          <p:cNvSpPr>
            <a:spLocks noChangeArrowheads="1"/>
          </p:cNvSpPr>
          <p:nvPr/>
        </p:nvSpPr>
        <p:spPr bwMode="auto">
          <a:xfrm>
            <a:off x="120650" y="1268413"/>
            <a:ext cx="3155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b="1"/>
              <a:t>3. 1   SISTEM I/O FORTRAN</a:t>
            </a:r>
          </a:p>
        </p:txBody>
      </p:sp>
      <p:sp>
        <p:nvSpPr>
          <p:cNvPr id="113669" name="Rectangle 5"/>
          <p:cNvSpPr>
            <a:spLocks noChangeArrowheads="1"/>
          </p:cNvSpPr>
          <p:nvPr/>
        </p:nvSpPr>
        <p:spPr bwMode="auto">
          <a:xfrm>
            <a:off x="720725" y="1700213"/>
            <a:ext cx="8388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228600" algn="l"/>
              </a:tabLst>
              <a:defRPr>
                <a:solidFill>
                  <a:schemeClr val="tx1"/>
                </a:solidFill>
                <a:latin typeface="Arial" panose="020B0604020202020204" pitchFamily="34" charset="0"/>
              </a:defRPr>
            </a:lvl1pPr>
            <a:lvl2pPr>
              <a:tabLst>
                <a:tab pos="228600" algn="l"/>
              </a:tabLst>
              <a:defRPr>
                <a:solidFill>
                  <a:schemeClr val="tx1"/>
                </a:solidFill>
                <a:latin typeface="Arial" panose="020B0604020202020204" pitchFamily="34" charset="0"/>
              </a:defRPr>
            </a:lvl2pPr>
            <a:lvl3pPr>
              <a:tabLst>
                <a:tab pos="228600" algn="l"/>
              </a:tabLst>
              <a:defRPr>
                <a:solidFill>
                  <a:schemeClr val="tx1"/>
                </a:solidFill>
                <a:latin typeface="Arial" panose="020B0604020202020204" pitchFamily="34" charset="0"/>
              </a:defRPr>
            </a:lvl3pPr>
            <a:lvl4pPr>
              <a:tabLst>
                <a:tab pos="228600" algn="l"/>
              </a:tabLst>
              <a:defRPr>
                <a:solidFill>
                  <a:schemeClr val="tx1"/>
                </a:solidFill>
                <a:latin typeface="Arial" panose="020B0604020202020204" pitchFamily="34" charset="0"/>
              </a:defRPr>
            </a:lvl4pPr>
            <a:lvl5pPr>
              <a:tabLst>
                <a:tab pos="228600" algn="l"/>
              </a:tabLst>
              <a:defRPr>
                <a:solidFill>
                  <a:schemeClr val="tx1"/>
                </a:solidFill>
                <a:latin typeface="Arial" panose="020B0604020202020204" pitchFamily="34" charset="0"/>
              </a:defRPr>
            </a:lvl5pPr>
            <a:lvl6pPr fontAlgn="base">
              <a:spcBef>
                <a:spcPct val="0"/>
              </a:spcBef>
              <a:spcAft>
                <a:spcPct val="0"/>
              </a:spcAft>
              <a:tabLst>
                <a:tab pos="228600" algn="l"/>
              </a:tabLst>
              <a:defRPr>
                <a:solidFill>
                  <a:schemeClr val="tx1"/>
                </a:solidFill>
                <a:latin typeface="Arial" panose="020B0604020202020204" pitchFamily="34" charset="0"/>
              </a:defRPr>
            </a:lvl6pPr>
            <a:lvl7pPr fontAlgn="base">
              <a:spcBef>
                <a:spcPct val="0"/>
              </a:spcBef>
              <a:spcAft>
                <a:spcPct val="0"/>
              </a:spcAft>
              <a:tabLst>
                <a:tab pos="228600" algn="l"/>
              </a:tabLst>
              <a:defRPr>
                <a:solidFill>
                  <a:schemeClr val="tx1"/>
                </a:solidFill>
                <a:latin typeface="Arial" panose="020B0604020202020204" pitchFamily="34" charset="0"/>
              </a:defRPr>
            </a:lvl7pPr>
            <a:lvl8pPr fontAlgn="base">
              <a:spcBef>
                <a:spcPct val="0"/>
              </a:spcBef>
              <a:spcAft>
                <a:spcPct val="0"/>
              </a:spcAft>
              <a:tabLst>
                <a:tab pos="228600" algn="l"/>
              </a:tabLst>
              <a:defRPr>
                <a:solidFill>
                  <a:schemeClr val="tx1"/>
                </a:solidFill>
                <a:latin typeface="Arial" panose="020B0604020202020204" pitchFamily="34" charset="0"/>
              </a:defRPr>
            </a:lvl8pPr>
            <a:lvl9pPr fontAlgn="base">
              <a:spcBef>
                <a:spcPct val="0"/>
              </a:spcBef>
              <a:spcAft>
                <a:spcPct val="0"/>
              </a:spcAft>
              <a:tabLst>
                <a:tab pos="228600" algn="l"/>
              </a:tabLst>
              <a:defRPr>
                <a:solidFill>
                  <a:schemeClr val="tx1"/>
                </a:solidFill>
                <a:latin typeface="Arial" panose="020B0604020202020204" pitchFamily="34" charset="0"/>
              </a:defRPr>
            </a:lvl9pPr>
          </a:lstStyle>
          <a:p>
            <a:pPr eaLnBrk="0" hangingPunct="0"/>
            <a:r>
              <a:rPr lang="en-US" altLang="en-US" sz="1400"/>
              <a:t>Dalam sistem I/O FORTRAN, data disimpan dalam file dan dapat ditransfer antar file. </a:t>
            </a:r>
          </a:p>
        </p:txBody>
      </p:sp>
      <p:sp>
        <p:nvSpPr>
          <p:cNvPr id="113670" name="Rectangle 6"/>
          <p:cNvSpPr>
            <a:spLocks noChangeArrowheads="1"/>
          </p:cNvSpPr>
          <p:nvPr/>
        </p:nvSpPr>
        <p:spPr bwMode="auto">
          <a:xfrm>
            <a:off x="755650" y="2060575"/>
            <a:ext cx="8388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228600" algn="l"/>
              </a:tabLst>
              <a:defRPr>
                <a:solidFill>
                  <a:schemeClr val="tx1"/>
                </a:solidFill>
                <a:latin typeface="Arial" panose="020B0604020202020204" pitchFamily="34" charset="0"/>
              </a:defRPr>
            </a:lvl1pPr>
            <a:lvl2pPr>
              <a:tabLst>
                <a:tab pos="228600" algn="l"/>
              </a:tabLst>
              <a:defRPr>
                <a:solidFill>
                  <a:schemeClr val="tx1"/>
                </a:solidFill>
                <a:latin typeface="Arial" panose="020B0604020202020204" pitchFamily="34" charset="0"/>
              </a:defRPr>
            </a:lvl2pPr>
            <a:lvl3pPr>
              <a:tabLst>
                <a:tab pos="228600" algn="l"/>
              </a:tabLst>
              <a:defRPr>
                <a:solidFill>
                  <a:schemeClr val="tx1"/>
                </a:solidFill>
                <a:latin typeface="Arial" panose="020B0604020202020204" pitchFamily="34" charset="0"/>
              </a:defRPr>
            </a:lvl3pPr>
            <a:lvl4pPr>
              <a:tabLst>
                <a:tab pos="228600" algn="l"/>
              </a:tabLst>
              <a:defRPr>
                <a:solidFill>
                  <a:schemeClr val="tx1"/>
                </a:solidFill>
                <a:latin typeface="Arial" panose="020B0604020202020204" pitchFamily="34" charset="0"/>
              </a:defRPr>
            </a:lvl4pPr>
            <a:lvl5pPr>
              <a:tabLst>
                <a:tab pos="228600" algn="l"/>
              </a:tabLst>
              <a:defRPr>
                <a:solidFill>
                  <a:schemeClr val="tx1"/>
                </a:solidFill>
                <a:latin typeface="Arial" panose="020B0604020202020204" pitchFamily="34" charset="0"/>
              </a:defRPr>
            </a:lvl5pPr>
            <a:lvl6pPr fontAlgn="base">
              <a:spcBef>
                <a:spcPct val="0"/>
              </a:spcBef>
              <a:spcAft>
                <a:spcPct val="0"/>
              </a:spcAft>
              <a:tabLst>
                <a:tab pos="228600" algn="l"/>
              </a:tabLst>
              <a:defRPr>
                <a:solidFill>
                  <a:schemeClr val="tx1"/>
                </a:solidFill>
                <a:latin typeface="Arial" panose="020B0604020202020204" pitchFamily="34" charset="0"/>
              </a:defRPr>
            </a:lvl6pPr>
            <a:lvl7pPr fontAlgn="base">
              <a:spcBef>
                <a:spcPct val="0"/>
              </a:spcBef>
              <a:spcAft>
                <a:spcPct val="0"/>
              </a:spcAft>
              <a:tabLst>
                <a:tab pos="228600" algn="l"/>
              </a:tabLst>
              <a:defRPr>
                <a:solidFill>
                  <a:schemeClr val="tx1"/>
                </a:solidFill>
                <a:latin typeface="Arial" panose="020B0604020202020204" pitchFamily="34" charset="0"/>
              </a:defRPr>
            </a:lvl7pPr>
            <a:lvl8pPr fontAlgn="base">
              <a:spcBef>
                <a:spcPct val="0"/>
              </a:spcBef>
              <a:spcAft>
                <a:spcPct val="0"/>
              </a:spcAft>
              <a:tabLst>
                <a:tab pos="228600" algn="l"/>
              </a:tabLst>
              <a:defRPr>
                <a:solidFill>
                  <a:schemeClr val="tx1"/>
                </a:solidFill>
                <a:latin typeface="Arial" panose="020B0604020202020204" pitchFamily="34" charset="0"/>
              </a:defRPr>
            </a:lvl8pPr>
            <a:lvl9pPr fontAlgn="base">
              <a:spcBef>
                <a:spcPct val="0"/>
              </a:spcBef>
              <a:spcAft>
                <a:spcPct val="0"/>
              </a:spcAft>
              <a:tabLst>
                <a:tab pos="228600" algn="l"/>
              </a:tabLst>
              <a:defRPr>
                <a:solidFill>
                  <a:schemeClr val="tx1"/>
                </a:solidFill>
                <a:latin typeface="Arial" panose="020B0604020202020204" pitchFamily="34" charset="0"/>
              </a:defRPr>
            </a:lvl9pPr>
          </a:lstStyle>
          <a:p>
            <a:pPr eaLnBrk="0" hangingPunct="0"/>
            <a:r>
              <a:rPr lang="en-US" altLang="en-US" sz="1400"/>
              <a:t>Terdapat dua tipe file, yaitu:</a:t>
            </a:r>
          </a:p>
        </p:txBody>
      </p:sp>
      <p:sp>
        <p:nvSpPr>
          <p:cNvPr id="113671" name="Rectangle 7"/>
          <p:cNvSpPr>
            <a:spLocks noChangeArrowheads="1"/>
          </p:cNvSpPr>
          <p:nvPr/>
        </p:nvSpPr>
        <p:spPr bwMode="auto">
          <a:xfrm>
            <a:off x="1258888" y="2390775"/>
            <a:ext cx="83883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228600" algn="l"/>
              </a:tabLst>
              <a:defRPr>
                <a:solidFill>
                  <a:schemeClr val="tx1"/>
                </a:solidFill>
                <a:latin typeface="Arial" panose="020B0604020202020204" pitchFamily="34" charset="0"/>
              </a:defRPr>
            </a:lvl1pPr>
            <a:lvl2pPr>
              <a:tabLst>
                <a:tab pos="228600" algn="l"/>
              </a:tabLst>
              <a:defRPr>
                <a:solidFill>
                  <a:schemeClr val="tx1"/>
                </a:solidFill>
                <a:latin typeface="Arial" panose="020B0604020202020204" pitchFamily="34" charset="0"/>
              </a:defRPr>
            </a:lvl2pPr>
            <a:lvl3pPr>
              <a:tabLst>
                <a:tab pos="228600" algn="l"/>
              </a:tabLst>
              <a:defRPr>
                <a:solidFill>
                  <a:schemeClr val="tx1"/>
                </a:solidFill>
                <a:latin typeface="Arial" panose="020B0604020202020204" pitchFamily="34" charset="0"/>
              </a:defRPr>
            </a:lvl3pPr>
            <a:lvl4pPr>
              <a:tabLst>
                <a:tab pos="228600" algn="l"/>
              </a:tabLst>
              <a:defRPr>
                <a:solidFill>
                  <a:schemeClr val="tx1"/>
                </a:solidFill>
                <a:latin typeface="Arial" panose="020B0604020202020204" pitchFamily="34" charset="0"/>
              </a:defRPr>
            </a:lvl4pPr>
            <a:lvl5pPr>
              <a:tabLst>
                <a:tab pos="228600" algn="l"/>
              </a:tabLst>
              <a:defRPr>
                <a:solidFill>
                  <a:schemeClr val="tx1"/>
                </a:solidFill>
                <a:latin typeface="Arial" panose="020B0604020202020204" pitchFamily="34" charset="0"/>
              </a:defRPr>
            </a:lvl5pPr>
            <a:lvl6pPr fontAlgn="base">
              <a:spcBef>
                <a:spcPct val="0"/>
              </a:spcBef>
              <a:spcAft>
                <a:spcPct val="0"/>
              </a:spcAft>
              <a:tabLst>
                <a:tab pos="228600" algn="l"/>
              </a:tabLst>
              <a:defRPr>
                <a:solidFill>
                  <a:schemeClr val="tx1"/>
                </a:solidFill>
                <a:latin typeface="Arial" panose="020B0604020202020204" pitchFamily="34" charset="0"/>
              </a:defRPr>
            </a:lvl6pPr>
            <a:lvl7pPr fontAlgn="base">
              <a:spcBef>
                <a:spcPct val="0"/>
              </a:spcBef>
              <a:spcAft>
                <a:spcPct val="0"/>
              </a:spcAft>
              <a:tabLst>
                <a:tab pos="228600" algn="l"/>
              </a:tabLst>
              <a:defRPr>
                <a:solidFill>
                  <a:schemeClr val="tx1"/>
                </a:solidFill>
                <a:latin typeface="Arial" panose="020B0604020202020204" pitchFamily="34" charset="0"/>
              </a:defRPr>
            </a:lvl7pPr>
            <a:lvl8pPr fontAlgn="base">
              <a:spcBef>
                <a:spcPct val="0"/>
              </a:spcBef>
              <a:spcAft>
                <a:spcPct val="0"/>
              </a:spcAft>
              <a:tabLst>
                <a:tab pos="228600" algn="l"/>
              </a:tabLst>
              <a:defRPr>
                <a:solidFill>
                  <a:schemeClr val="tx1"/>
                </a:solidFill>
                <a:latin typeface="Arial" panose="020B0604020202020204" pitchFamily="34" charset="0"/>
              </a:defRPr>
            </a:lvl8pPr>
            <a:lvl9pPr fontAlgn="base">
              <a:spcBef>
                <a:spcPct val="0"/>
              </a:spcBef>
              <a:spcAft>
                <a:spcPct val="0"/>
              </a:spcAft>
              <a:tabLst>
                <a:tab pos="228600" algn="l"/>
              </a:tabLst>
              <a:defRPr>
                <a:solidFill>
                  <a:schemeClr val="tx1"/>
                </a:solidFill>
                <a:latin typeface="Arial" panose="020B0604020202020204" pitchFamily="34" charset="0"/>
              </a:defRPr>
            </a:lvl9pPr>
          </a:lstStyle>
          <a:p>
            <a:pPr eaLnBrk="0" hangingPunct="0"/>
            <a:r>
              <a:rPr lang="en-US" altLang="en-US" sz="1600"/>
              <a:t>File-file eksternal</a:t>
            </a:r>
            <a:r>
              <a:rPr lang="en-US" altLang="en-US" sz="1400"/>
              <a:t>: Peralatan seperti screen, keyboard, atau printer, dan  file yang disimpan dalam </a:t>
            </a:r>
            <a:endParaRPr lang="id-ID" altLang="en-US" sz="1400"/>
          </a:p>
          <a:p>
            <a:pPr eaLnBrk="0" hangingPunct="0"/>
            <a:r>
              <a:rPr lang="id-ID" altLang="en-US" sz="1400"/>
              <a:t>                                  </a:t>
            </a:r>
            <a:r>
              <a:rPr lang="en-US" altLang="en-US" sz="1400"/>
              <a:t>sebuah peralatan seperti file dalam disk.</a:t>
            </a:r>
          </a:p>
        </p:txBody>
      </p:sp>
      <p:sp>
        <p:nvSpPr>
          <p:cNvPr id="113672" name="Rectangle 8"/>
          <p:cNvSpPr>
            <a:spLocks noChangeArrowheads="1"/>
          </p:cNvSpPr>
          <p:nvPr/>
        </p:nvSpPr>
        <p:spPr bwMode="auto">
          <a:xfrm>
            <a:off x="1258888" y="2997200"/>
            <a:ext cx="83883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228600" algn="l"/>
              </a:tabLst>
              <a:defRPr>
                <a:solidFill>
                  <a:schemeClr val="tx1"/>
                </a:solidFill>
                <a:latin typeface="Arial" panose="020B0604020202020204" pitchFamily="34" charset="0"/>
              </a:defRPr>
            </a:lvl1pPr>
            <a:lvl2pPr>
              <a:tabLst>
                <a:tab pos="228600" algn="l"/>
              </a:tabLst>
              <a:defRPr>
                <a:solidFill>
                  <a:schemeClr val="tx1"/>
                </a:solidFill>
                <a:latin typeface="Arial" panose="020B0604020202020204" pitchFamily="34" charset="0"/>
              </a:defRPr>
            </a:lvl2pPr>
            <a:lvl3pPr>
              <a:tabLst>
                <a:tab pos="228600" algn="l"/>
              </a:tabLst>
              <a:defRPr>
                <a:solidFill>
                  <a:schemeClr val="tx1"/>
                </a:solidFill>
                <a:latin typeface="Arial" panose="020B0604020202020204" pitchFamily="34" charset="0"/>
              </a:defRPr>
            </a:lvl3pPr>
            <a:lvl4pPr>
              <a:tabLst>
                <a:tab pos="228600" algn="l"/>
              </a:tabLst>
              <a:defRPr>
                <a:solidFill>
                  <a:schemeClr val="tx1"/>
                </a:solidFill>
                <a:latin typeface="Arial" panose="020B0604020202020204" pitchFamily="34" charset="0"/>
              </a:defRPr>
            </a:lvl4pPr>
            <a:lvl5pPr>
              <a:tabLst>
                <a:tab pos="228600" algn="l"/>
              </a:tabLst>
              <a:defRPr>
                <a:solidFill>
                  <a:schemeClr val="tx1"/>
                </a:solidFill>
                <a:latin typeface="Arial" panose="020B0604020202020204" pitchFamily="34" charset="0"/>
              </a:defRPr>
            </a:lvl5pPr>
            <a:lvl6pPr fontAlgn="base">
              <a:spcBef>
                <a:spcPct val="0"/>
              </a:spcBef>
              <a:spcAft>
                <a:spcPct val="0"/>
              </a:spcAft>
              <a:tabLst>
                <a:tab pos="228600" algn="l"/>
              </a:tabLst>
              <a:defRPr>
                <a:solidFill>
                  <a:schemeClr val="tx1"/>
                </a:solidFill>
                <a:latin typeface="Arial" panose="020B0604020202020204" pitchFamily="34" charset="0"/>
              </a:defRPr>
            </a:lvl6pPr>
            <a:lvl7pPr fontAlgn="base">
              <a:spcBef>
                <a:spcPct val="0"/>
              </a:spcBef>
              <a:spcAft>
                <a:spcPct val="0"/>
              </a:spcAft>
              <a:tabLst>
                <a:tab pos="228600" algn="l"/>
              </a:tabLst>
              <a:defRPr>
                <a:solidFill>
                  <a:schemeClr val="tx1"/>
                </a:solidFill>
                <a:latin typeface="Arial" panose="020B0604020202020204" pitchFamily="34" charset="0"/>
              </a:defRPr>
            </a:lvl7pPr>
            <a:lvl8pPr fontAlgn="base">
              <a:spcBef>
                <a:spcPct val="0"/>
              </a:spcBef>
              <a:spcAft>
                <a:spcPct val="0"/>
              </a:spcAft>
              <a:tabLst>
                <a:tab pos="228600" algn="l"/>
              </a:tabLst>
              <a:defRPr>
                <a:solidFill>
                  <a:schemeClr val="tx1"/>
                </a:solidFill>
                <a:latin typeface="Arial" panose="020B0604020202020204" pitchFamily="34" charset="0"/>
              </a:defRPr>
            </a:lvl8pPr>
            <a:lvl9pPr fontAlgn="base">
              <a:spcBef>
                <a:spcPct val="0"/>
              </a:spcBef>
              <a:spcAft>
                <a:spcPct val="0"/>
              </a:spcAft>
              <a:tabLst>
                <a:tab pos="228600" algn="l"/>
              </a:tabLst>
              <a:defRPr>
                <a:solidFill>
                  <a:schemeClr val="tx1"/>
                </a:solidFill>
                <a:latin typeface="Arial" panose="020B0604020202020204" pitchFamily="34" charset="0"/>
              </a:defRPr>
            </a:lvl9pPr>
          </a:lstStyle>
          <a:p>
            <a:pPr eaLnBrk="0" hangingPunct="0"/>
            <a:r>
              <a:rPr lang="en-US" altLang="en-US" sz="1600"/>
              <a:t>File-file internal:</a:t>
            </a:r>
            <a:r>
              <a:rPr lang="en-US" altLang="en-US" sz="1400"/>
              <a:t> Suatu variabel character, array character, character, elemen array, elemen struktur </a:t>
            </a:r>
            <a:endParaRPr lang="id-ID" altLang="en-US" sz="1400"/>
          </a:p>
          <a:p>
            <a:pPr eaLnBrk="0" hangingPunct="0"/>
            <a:r>
              <a:rPr lang="id-ID" altLang="en-US" sz="1400"/>
              <a:t>                               </a:t>
            </a:r>
            <a:r>
              <a:rPr lang="en-US" altLang="en-US" sz="1400"/>
              <a:t>character, character substring, atau array noncharacter.</a:t>
            </a:r>
          </a:p>
        </p:txBody>
      </p:sp>
      <p:sp>
        <p:nvSpPr>
          <p:cNvPr id="113673" name="Rectangle 9"/>
          <p:cNvSpPr>
            <a:spLocks noChangeArrowheads="1"/>
          </p:cNvSpPr>
          <p:nvPr/>
        </p:nvSpPr>
        <p:spPr bwMode="auto">
          <a:xfrm>
            <a:off x="720725" y="3644900"/>
            <a:ext cx="8388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228600" algn="l"/>
              </a:tabLst>
              <a:defRPr>
                <a:solidFill>
                  <a:schemeClr val="tx1"/>
                </a:solidFill>
                <a:latin typeface="Arial" panose="020B0604020202020204" pitchFamily="34" charset="0"/>
              </a:defRPr>
            </a:lvl1pPr>
            <a:lvl2pPr>
              <a:tabLst>
                <a:tab pos="228600" algn="l"/>
              </a:tabLst>
              <a:defRPr>
                <a:solidFill>
                  <a:schemeClr val="tx1"/>
                </a:solidFill>
                <a:latin typeface="Arial" panose="020B0604020202020204" pitchFamily="34" charset="0"/>
              </a:defRPr>
            </a:lvl2pPr>
            <a:lvl3pPr>
              <a:tabLst>
                <a:tab pos="228600" algn="l"/>
              </a:tabLst>
              <a:defRPr>
                <a:solidFill>
                  <a:schemeClr val="tx1"/>
                </a:solidFill>
                <a:latin typeface="Arial" panose="020B0604020202020204" pitchFamily="34" charset="0"/>
              </a:defRPr>
            </a:lvl3pPr>
            <a:lvl4pPr>
              <a:tabLst>
                <a:tab pos="228600" algn="l"/>
              </a:tabLst>
              <a:defRPr>
                <a:solidFill>
                  <a:schemeClr val="tx1"/>
                </a:solidFill>
                <a:latin typeface="Arial" panose="020B0604020202020204" pitchFamily="34" charset="0"/>
              </a:defRPr>
            </a:lvl4pPr>
            <a:lvl5pPr>
              <a:tabLst>
                <a:tab pos="228600" algn="l"/>
              </a:tabLst>
              <a:defRPr>
                <a:solidFill>
                  <a:schemeClr val="tx1"/>
                </a:solidFill>
                <a:latin typeface="Arial" panose="020B0604020202020204" pitchFamily="34" charset="0"/>
              </a:defRPr>
            </a:lvl5pPr>
            <a:lvl6pPr fontAlgn="base">
              <a:spcBef>
                <a:spcPct val="0"/>
              </a:spcBef>
              <a:spcAft>
                <a:spcPct val="0"/>
              </a:spcAft>
              <a:tabLst>
                <a:tab pos="228600" algn="l"/>
              </a:tabLst>
              <a:defRPr>
                <a:solidFill>
                  <a:schemeClr val="tx1"/>
                </a:solidFill>
                <a:latin typeface="Arial" panose="020B0604020202020204" pitchFamily="34" charset="0"/>
              </a:defRPr>
            </a:lvl6pPr>
            <a:lvl7pPr fontAlgn="base">
              <a:spcBef>
                <a:spcPct val="0"/>
              </a:spcBef>
              <a:spcAft>
                <a:spcPct val="0"/>
              </a:spcAft>
              <a:tabLst>
                <a:tab pos="228600" algn="l"/>
              </a:tabLst>
              <a:defRPr>
                <a:solidFill>
                  <a:schemeClr val="tx1"/>
                </a:solidFill>
                <a:latin typeface="Arial" panose="020B0604020202020204" pitchFamily="34" charset="0"/>
              </a:defRPr>
            </a:lvl7pPr>
            <a:lvl8pPr fontAlgn="base">
              <a:spcBef>
                <a:spcPct val="0"/>
              </a:spcBef>
              <a:spcAft>
                <a:spcPct val="0"/>
              </a:spcAft>
              <a:tabLst>
                <a:tab pos="228600" algn="l"/>
              </a:tabLst>
              <a:defRPr>
                <a:solidFill>
                  <a:schemeClr val="tx1"/>
                </a:solidFill>
                <a:latin typeface="Arial" panose="020B0604020202020204" pitchFamily="34" charset="0"/>
              </a:defRPr>
            </a:lvl8pPr>
            <a:lvl9pPr fontAlgn="base">
              <a:spcBef>
                <a:spcPct val="0"/>
              </a:spcBef>
              <a:spcAft>
                <a:spcPct val="0"/>
              </a:spcAft>
              <a:tabLst>
                <a:tab pos="228600" algn="l"/>
              </a:tabLst>
              <a:defRPr>
                <a:solidFill>
                  <a:schemeClr val="tx1"/>
                </a:solidFill>
                <a:latin typeface="Arial" panose="020B0604020202020204" pitchFamily="34" charset="0"/>
              </a:defRPr>
            </a:lvl9pPr>
          </a:lstStyle>
          <a:p>
            <a:pPr eaLnBrk="0" hangingPunct="0"/>
            <a:r>
              <a:rPr lang="en-US" altLang="en-US" sz="1400"/>
              <a:t>Semua file mengandung record, yang merupakan kumpulan character atau besaran. </a:t>
            </a:r>
          </a:p>
        </p:txBody>
      </p:sp>
      <p:sp>
        <p:nvSpPr>
          <p:cNvPr id="113674" name="Rectangle 10"/>
          <p:cNvSpPr>
            <a:spLocks noChangeArrowheads="1"/>
          </p:cNvSpPr>
          <p:nvPr/>
        </p:nvSpPr>
        <p:spPr bwMode="auto">
          <a:xfrm>
            <a:off x="720725" y="4005263"/>
            <a:ext cx="8388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228600" algn="l"/>
              </a:tabLst>
              <a:defRPr>
                <a:solidFill>
                  <a:schemeClr val="tx1"/>
                </a:solidFill>
                <a:latin typeface="Arial" panose="020B0604020202020204" pitchFamily="34" charset="0"/>
              </a:defRPr>
            </a:lvl1pPr>
            <a:lvl2pPr>
              <a:tabLst>
                <a:tab pos="228600" algn="l"/>
              </a:tabLst>
              <a:defRPr>
                <a:solidFill>
                  <a:schemeClr val="tx1"/>
                </a:solidFill>
                <a:latin typeface="Arial" panose="020B0604020202020204" pitchFamily="34" charset="0"/>
              </a:defRPr>
            </a:lvl2pPr>
            <a:lvl3pPr>
              <a:tabLst>
                <a:tab pos="228600" algn="l"/>
              </a:tabLst>
              <a:defRPr>
                <a:solidFill>
                  <a:schemeClr val="tx1"/>
                </a:solidFill>
                <a:latin typeface="Arial" panose="020B0604020202020204" pitchFamily="34" charset="0"/>
              </a:defRPr>
            </a:lvl3pPr>
            <a:lvl4pPr>
              <a:tabLst>
                <a:tab pos="228600" algn="l"/>
              </a:tabLst>
              <a:defRPr>
                <a:solidFill>
                  <a:schemeClr val="tx1"/>
                </a:solidFill>
                <a:latin typeface="Arial" panose="020B0604020202020204" pitchFamily="34" charset="0"/>
              </a:defRPr>
            </a:lvl4pPr>
            <a:lvl5pPr>
              <a:tabLst>
                <a:tab pos="228600" algn="l"/>
              </a:tabLst>
              <a:defRPr>
                <a:solidFill>
                  <a:schemeClr val="tx1"/>
                </a:solidFill>
                <a:latin typeface="Arial" panose="020B0604020202020204" pitchFamily="34" charset="0"/>
              </a:defRPr>
            </a:lvl5pPr>
            <a:lvl6pPr fontAlgn="base">
              <a:spcBef>
                <a:spcPct val="0"/>
              </a:spcBef>
              <a:spcAft>
                <a:spcPct val="0"/>
              </a:spcAft>
              <a:tabLst>
                <a:tab pos="228600" algn="l"/>
              </a:tabLst>
              <a:defRPr>
                <a:solidFill>
                  <a:schemeClr val="tx1"/>
                </a:solidFill>
                <a:latin typeface="Arial" panose="020B0604020202020204" pitchFamily="34" charset="0"/>
              </a:defRPr>
            </a:lvl6pPr>
            <a:lvl7pPr fontAlgn="base">
              <a:spcBef>
                <a:spcPct val="0"/>
              </a:spcBef>
              <a:spcAft>
                <a:spcPct val="0"/>
              </a:spcAft>
              <a:tabLst>
                <a:tab pos="228600" algn="l"/>
              </a:tabLst>
              <a:defRPr>
                <a:solidFill>
                  <a:schemeClr val="tx1"/>
                </a:solidFill>
                <a:latin typeface="Arial" panose="020B0604020202020204" pitchFamily="34" charset="0"/>
              </a:defRPr>
            </a:lvl7pPr>
            <a:lvl8pPr fontAlgn="base">
              <a:spcBef>
                <a:spcPct val="0"/>
              </a:spcBef>
              <a:spcAft>
                <a:spcPct val="0"/>
              </a:spcAft>
              <a:tabLst>
                <a:tab pos="228600" algn="l"/>
              </a:tabLst>
              <a:defRPr>
                <a:solidFill>
                  <a:schemeClr val="tx1"/>
                </a:solidFill>
                <a:latin typeface="Arial" panose="020B0604020202020204" pitchFamily="34" charset="0"/>
              </a:defRPr>
            </a:lvl8pPr>
            <a:lvl9pPr fontAlgn="base">
              <a:spcBef>
                <a:spcPct val="0"/>
              </a:spcBef>
              <a:spcAft>
                <a:spcPct val="0"/>
              </a:spcAft>
              <a:tabLst>
                <a:tab pos="228600" algn="l"/>
              </a:tabLst>
              <a:defRPr>
                <a:solidFill>
                  <a:schemeClr val="tx1"/>
                </a:solidFill>
                <a:latin typeface="Arial" panose="020B0604020202020204" pitchFamily="34" charset="0"/>
              </a:defRPr>
            </a:lvl9pPr>
          </a:lstStyle>
          <a:p>
            <a:pPr eaLnBrk="0" hangingPunct="0"/>
            <a:r>
              <a:rPr lang="en-US" altLang="en-US" sz="1400"/>
              <a:t>INPUT adalah pemindahan data dari file ke penyimpan internal. </a:t>
            </a:r>
          </a:p>
        </p:txBody>
      </p:sp>
      <p:sp>
        <p:nvSpPr>
          <p:cNvPr id="113675" name="Rectangle 11"/>
          <p:cNvSpPr>
            <a:spLocks noChangeArrowheads="1"/>
          </p:cNvSpPr>
          <p:nvPr/>
        </p:nvSpPr>
        <p:spPr bwMode="auto">
          <a:xfrm>
            <a:off x="720725" y="4365625"/>
            <a:ext cx="8388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228600" algn="l"/>
              </a:tabLst>
              <a:defRPr>
                <a:solidFill>
                  <a:schemeClr val="tx1"/>
                </a:solidFill>
                <a:latin typeface="Arial" panose="020B0604020202020204" pitchFamily="34" charset="0"/>
              </a:defRPr>
            </a:lvl1pPr>
            <a:lvl2pPr>
              <a:tabLst>
                <a:tab pos="228600" algn="l"/>
              </a:tabLst>
              <a:defRPr>
                <a:solidFill>
                  <a:schemeClr val="tx1"/>
                </a:solidFill>
                <a:latin typeface="Arial" panose="020B0604020202020204" pitchFamily="34" charset="0"/>
              </a:defRPr>
            </a:lvl2pPr>
            <a:lvl3pPr>
              <a:tabLst>
                <a:tab pos="228600" algn="l"/>
              </a:tabLst>
              <a:defRPr>
                <a:solidFill>
                  <a:schemeClr val="tx1"/>
                </a:solidFill>
                <a:latin typeface="Arial" panose="020B0604020202020204" pitchFamily="34" charset="0"/>
              </a:defRPr>
            </a:lvl3pPr>
            <a:lvl4pPr>
              <a:tabLst>
                <a:tab pos="228600" algn="l"/>
              </a:tabLst>
              <a:defRPr>
                <a:solidFill>
                  <a:schemeClr val="tx1"/>
                </a:solidFill>
                <a:latin typeface="Arial" panose="020B0604020202020204" pitchFamily="34" charset="0"/>
              </a:defRPr>
            </a:lvl4pPr>
            <a:lvl5pPr>
              <a:tabLst>
                <a:tab pos="228600" algn="l"/>
              </a:tabLst>
              <a:defRPr>
                <a:solidFill>
                  <a:schemeClr val="tx1"/>
                </a:solidFill>
                <a:latin typeface="Arial" panose="020B0604020202020204" pitchFamily="34" charset="0"/>
              </a:defRPr>
            </a:lvl5pPr>
            <a:lvl6pPr fontAlgn="base">
              <a:spcBef>
                <a:spcPct val="0"/>
              </a:spcBef>
              <a:spcAft>
                <a:spcPct val="0"/>
              </a:spcAft>
              <a:tabLst>
                <a:tab pos="228600" algn="l"/>
              </a:tabLst>
              <a:defRPr>
                <a:solidFill>
                  <a:schemeClr val="tx1"/>
                </a:solidFill>
                <a:latin typeface="Arial" panose="020B0604020202020204" pitchFamily="34" charset="0"/>
              </a:defRPr>
            </a:lvl6pPr>
            <a:lvl7pPr fontAlgn="base">
              <a:spcBef>
                <a:spcPct val="0"/>
              </a:spcBef>
              <a:spcAft>
                <a:spcPct val="0"/>
              </a:spcAft>
              <a:tabLst>
                <a:tab pos="228600" algn="l"/>
              </a:tabLst>
              <a:defRPr>
                <a:solidFill>
                  <a:schemeClr val="tx1"/>
                </a:solidFill>
                <a:latin typeface="Arial" panose="020B0604020202020204" pitchFamily="34" charset="0"/>
              </a:defRPr>
            </a:lvl7pPr>
            <a:lvl8pPr fontAlgn="base">
              <a:spcBef>
                <a:spcPct val="0"/>
              </a:spcBef>
              <a:spcAft>
                <a:spcPct val="0"/>
              </a:spcAft>
              <a:tabLst>
                <a:tab pos="228600" algn="l"/>
              </a:tabLst>
              <a:defRPr>
                <a:solidFill>
                  <a:schemeClr val="tx1"/>
                </a:solidFill>
                <a:latin typeface="Arial" panose="020B0604020202020204" pitchFamily="34" charset="0"/>
              </a:defRPr>
            </a:lvl8pPr>
            <a:lvl9pPr fontAlgn="base">
              <a:spcBef>
                <a:spcPct val="0"/>
              </a:spcBef>
              <a:spcAft>
                <a:spcPct val="0"/>
              </a:spcAft>
              <a:tabLst>
                <a:tab pos="228600" algn="l"/>
              </a:tabLst>
              <a:defRPr>
                <a:solidFill>
                  <a:schemeClr val="tx1"/>
                </a:solidFill>
                <a:latin typeface="Arial" panose="020B0604020202020204" pitchFamily="34" charset="0"/>
              </a:defRPr>
            </a:lvl9pPr>
          </a:lstStyle>
          <a:p>
            <a:pPr eaLnBrk="0" hangingPunct="0"/>
            <a:r>
              <a:rPr lang="en-US" altLang="en-US" sz="1400"/>
              <a:t>OUTPUT adalah proses pemindahan data dari penyimpanan internal kedalam file. </a:t>
            </a:r>
          </a:p>
        </p:txBody>
      </p:sp>
      <p:sp>
        <p:nvSpPr>
          <p:cNvPr id="113676" name="Rectangle 12"/>
          <p:cNvSpPr>
            <a:spLocks noChangeArrowheads="1"/>
          </p:cNvSpPr>
          <p:nvPr/>
        </p:nvSpPr>
        <p:spPr bwMode="auto">
          <a:xfrm>
            <a:off x="755650" y="4783138"/>
            <a:ext cx="83883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228600" algn="l"/>
              </a:tabLst>
              <a:defRPr>
                <a:solidFill>
                  <a:schemeClr val="tx1"/>
                </a:solidFill>
                <a:latin typeface="Arial" panose="020B0604020202020204" pitchFamily="34" charset="0"/>
              </a:defRPr>
            </a:lvl1pPr>
            <a:lvl2pPr>
              <a:tabLst>
                <a:tab pos="228600" algn="l"/>
              </a:tabLst>
              <a:defRPr>
                <a:solidFill>
                  <a:schemeClr val="tx1"/>
                </a:solidFill>
                <a:latin typeface="Arial" panose="020B0604020202020204" pitchFamily="34" charset="0"/>
              </a:defRPr>
            </a:lvl2pPr>
            <a:lvl3pPr>
              <a:tabLst>
                <a:tab pos="228600" algn="l"/>
              </a:tabLst>
              <a:defRPr>
                <a:solidFill>
                  <a:schemeClr val="tx1"/>
                </a:solidFill>
                <a:latin typeface="Arial" panose="020B0604020202020204" pitchFamily="34" charset="0"/>
              </a:defRPr>
            </a:lvl3pPr>
            <a:lvl4pPr>
              <a:tabLst>
                <a:tab pos="228600" algn="l"/>
              </a:tabLst>
              <a:defRPr>
                <a:solidFill>
                  <a:schemeClr val="tx1"/>
                </a:solidFill>
                <a:latin typeface="Arial" panose="020B0604020202020204" pitchFamily="34" charset="0"/>
              </a:defRPr>
            </a:lvl4pPr>
            <a:lvl5pPr>
              <a:tabLst>
                <a:tab pos="228600" algn="l"/>
              </a:tabLst>
              <a:defRPr>
                <a:solidFill>
                  <a:schemeClr val="tx1"/>
                </a:solidFill>
                <a:latin typeface="Arial" panose="020B0604020202020204" pitchFamily="34" charset="0"/>
              </a:defRPr>
            </a:lvl5pPr>
            <a:lvl6pPr fontAlgn="base">
              <a:spcBef>
                <a:spcPct val="0"/>
              </a:spcBef>
              <a:spcAft>
                <a:spcPct val="0"/>
              </a:spcAft>
              <a:tabLst>
                <a:tab pos="228600" algn="l"/>
              </a:tabLst>
              <a:defRPr>
                <a:solidFill>
                  <a:schemeClr val="tx1"/>
                </a:solidFill>
                <a:latin typeface="Arial" panose="020B0604020202020204" pitchFamily="34" charset="0"/>
              </a:defRPr>
            </a:lvl6pPr>
            <a:lvl7pPr fontAlgn="base">
              <a:spcBef>
                <a:spcPct val="0"/>
              </a:spcBef>
              <a:spcAft>
                <a:spcPct val="0"/>
              </a:spcAft>
              <a:tabLst>
                <a:tab pos="228600" algn="l"/>
              </a:tabLst>
              <a:defRPr>
                <a:solidFill>
                  <a:schemeClr val="tx1"/>
                </a:solidFill>
                <a:latin typeface="Arial" panose="020B0604020202020204" pitchFamily="34" charset="0"/>
              </a:defRPr>
            </a:lvl7pPr>
            <a:lvl8pPr fontAlgn="base">
              <a:spcBef>
                <a:spcPct val="0"/>
              </a:spcBef>
              <a:spcAft>
                <a:spcPct val="0"/>
              </a:spcAft>
              <a:tabLst>
                <a:tab pos="228600" algn="l"/>
              </a:tabLst>
              <a:defRPr>
                <a:solidFill>
                  <a:schemeClr val="tx1"/>
                </a:solidFill>
                <a:latin typeface="Arial" panose="020B0604020202020204" pitchFamily="34" charset="0"/>
              </a:defRPr>
            </a:lvl8pPr>
            <a:lvl9pPr fontAlgn="base">
              <a:spcBef>
                <a:spcPct val="0"/>
              </a:spcBef>
              <a:spcAft>
                <a:spcPct val="0"/>
              </a:spcAft>
              <a:tabLst>
                <a:tab pos="228600" algn="l"/>
              </a:tabLst>
              <a:defRPr>
                <a:solidFill>
                  <a:schemeClr val="tx1"/>
                </a:solidFill>
                <a:latin typeface="Arial" panose="020B0604020202020204" pitchFamily="34" charset="0"/>
              </a:defRPr>
            </a:lvl9pPr>
          </a:lstStyle>
          <a:p>
            <a:pPr eaLnBrk="0" hangingPunct="0"/>
            <a:r>
              <a:rPr lang="es-ES_tradnl" altLang="en-US" sz="1400"/>
              <a:t>Kita memasukkan data dengan cara membaca data dari suatu file, dan mengeluarkan data dengan cara menuliskan ke suatu file</a:t>
            </a:r>
            <a:endParaRPr lang="en-US" altLang="en-US" sz="1400"/>
          </a:p>
        </p:txBody>
      </p:sp>
    </p:spTree>
    <p:extLst>
      <p:ext uri="{BB962C8B-B14F-4D97-AF65-F5344CB8AC3E}">
        <p14:creationId xmlns:p14="http://schemas.microsoft.com/office/powerpoint/2010/main" val="4201294216"/>
      </p:ext>
    </p:extLst>
  </p:cSld>
  <p:clrMapOvr>
    <a:masterClrMapping/>
  </p:clrMapOvr>
  <p:transition spd="slow">
    <p:wheel spokes="8"/>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13667"/>
                                        </p:tgtEl>
                                        <p:attrNameLst>
                                          <p:attrName>style.visibility</p:attrName>
                                        </p:attrNameLst>
                                      </p:cBhvr>
                                      <p:to>
                                        <p:strVal val="visible"/>
                                      </p:to>
                                    </p:set>
                                    <p:anim calcmode="lin" valueType="num">
                                      <p:cBhvr>
                                        <p:cTn id="7" dur="500" decel="50000" fill="hold">
                                          <p:stCondLst>
                                            <p:cond delay="0"/>
                                          </p:stCondLst>
                                        </p:cTn>
                                        <p:tgtEl>
                                          <p:spTgt spid="11366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366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3667"/>
                                        </p:tgtEl>
                                        <p:attrNameLst>
                                          <p:attrName>ppt_w</p:attrName>
                                        </p:attrNameLst>
                                      </p:cBhvr>
                                      <p:tavLst>
                                        <p:tav tm="0">
                                          <p:val>
                                            <p:strVal val="#ppt_w*.05"/>
                                          </p:val>
                                        </p:tav>
                                        <p:tav tm="100000">
                                          <p:val>
                                            <p:strVal val="#ppt_w"/>
                                          </p:val>
                                        </p:tav>
                                      </p:tavLst>
                                    </p:anim>
                                    <p:anim calcmode="lin" valueType="num">
                                      <p:cBhvr>
                                        <p:cTn id="10" dur="1000" fill="hold"/>
                                        <p:tgtEl>
                                          <p:spTgt spid="11366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366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366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366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366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mph" presetSubtype="0" fill="hold" grpId="1" nodeType="clickEffect">
                                  <p:stCondLst>
                                    <p:cond delay="0"/>
                                  </p:stCondLst>
                                  <p:childTnLst>
                                    <p:animScale>
                                      <p:cBhvr>
                                        <p:cTn id="18" dur="2000" fill="hold"/>
                                        <p:tgtEl>
                                          <p:spTgt spid="113667"/>
                                        </p:tgtEl>
                                      </p:cBhvr>
                                      <p:by x="150000" y="150000"/>
                                    </p:animScale>
                                  </p:childTnLst>
                                </p:cTn>
                              </p:par>
                            </p:childTnLst>
                          </p:cTn>
                        </p:par>
                      </p:childTnLst>
                    </p:cTn>
                  </p:par>
                  <p:par>
                    <p:cTn id="19" fill="hold" nodeType="clickPar">
                      <p:stCondLst>
                        <p:cond delay="indefinite"/>
                      </p:stCondLst>
                      <p:childTnLst>
                        <p:par>
                          <p:cTn id="20" fill="hold" nodeType="withGroup">
                            <p:stCondLst>
                              <p:cond delay="0"/>
                            </p:stCondLst>
                            <p:childTnLst>
                              <p:par>
                                <p:cTn id="21" presetID="25" presetClass="entr" presetSubtype="0" fill="hold" grpId="0" nodeType="clickEffect">
                                  <p:stCondLst>
                                    <p:cond delay="0"/>
                                  </p:stCondLst>
                                  <p:childTnLst>
                                    <p:set>
                                      <p:cBhvr>
                                        <p:cTn id="22" dur="1" fill="hold">
                                          <p:stCondLst>
                                            <p:cond delay="0"/>
                                          </p:stCondLst>
                                        </p:cTn>
                                        <p:tgtEl>
                                          <p:spTgt spid="113668"/>
                                        </p:tgtEl>
                                        <p:attrNameLst>
                                          <p:attrName>style.visibility</p:attrName>
                                        </p:attrNameLst>
                                      </p:cBhvr>
                                      <p:to>
                                        <p:strVal val="visible"/>
                                      </p:to>
                                    </p:set>
                                    <p:anim calcmode="lin" valueType="num">
                                      <p:cBhvr>
                                        <p:cTn id="23" dur="500" decel="50000" fill="hold">
                                          <p:stCondLst>
                                            <p:cond delay="0"/>
                                          </p:stCondLst>
                                        </p:cTn>
                                        <p:tgtEl>
                                          <p:spTgt spid="113668"/>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113668"/>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113668"/>
                                        </p:tgtEl>
                                        <p:attrNameLst>
                                          <p:attrName>ppt_w</p:attrName>
                                        </p:attrNameLst>
                                      </p:cBhvr>
                                      <p:tavLst>
                                        <p:tav tm="0">
                                          <p:val>
                                            <p:strVal val="#ppt_w*.05"/>
                                          </p:val>
                                        </p:tav>
                                        <p:tav tm="100000">
                                          <p:val>
                                            <p:strVal val="#ppt_w"/>
                                          </p:val>
                                        </p:tav>
                                      </p:tavLst>
                                    </p:anim>
                                    <p:anim calcmode="lin" valueType="num">
                                      <p:cBhvr>
                                        <p:cTn id="26" dur="1000" fill="hold"/>
                                        <p:tgtEl>
                                          <p:spTgt spid="113668"/>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113668"/>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113668"/>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113668"/>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11366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8" presetClass="entr" presetSubtype="12" fill="hold" grpId="0" nodeType="clickEffect">
                                  <p:stCondLst>
                                    <p:cond delay="0"/>
                                  </p:stCondLst>
                                  <p:childTnLst>
                                    <p:set>
                                      <p:cBhvr>
                                        <p:cTn id="34" dur="1" fill="hold">
                                          <p:stCondLst>
                                            <p:cond delay="0"/>
                                          </p:stCondLst>
                                        </p:cTn>
                                        <p:tgtEl>
                                          <p:spTgt spid="113669"/>
                                        </p:tgtEl>
                                        <p:attrNameLst>
                                          <p:attrName>style.visibility</p:attrName>
                                        </p:attrNameLst>
                                      </p:cBhvr>
                                      <p:to>
                                        <p:strVal val="visible"/>
                                      </p:to>
                                    </p:set>
                                    <p:animEffect transition="in" filter="strips(downLeft)">
                                      <p:cBhvr>
                                        <p:cTn id="35" dur="500"/>
                                        <p:tgtEl>
                                          <p:spTgt spid="11366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8" presetClass="entr" presetSubtype="12" fill="hold" grpId="0" nodeType="clickEffect">
                                  <p:stCondLst>
                                    <p:cond delay="0"/>
                                  </p:stCondLst>
                                  <p:childTnLst>
                                    <p:set>
                                      <p:cBhvr>
                                        <p:cTn id="39" dur="1" fill="hold">
                                          <p:stCondLst>
                                            <p:cond delay="0"/>
                                          </p:stCondLst>
                                        </p:cTn>
                                        <p:tgtEl>
                                          <p:spTgt spid="113670"/>
                                        </p:tgtEl>
                                        <p:attrNameLst>
                                          <p:attrName>style.visibility</p:attrName>
                                        </p:attrNameLst>
                                      </p:cBhvr>
                                      <p:to>
                                        <p:strVal val="visible"/>
                                      </p:to>
                                    </p:set>
                                    <p:animEffect transition="in" filter="strips(downLeft)">
                                      <p:cBhvr>
                                        <p:cTn id="40" dur="500"/>
                                        <p:tgtEl>
                                          <p:spTgt spid="11367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1" presetClass="entr" presetSubtype="0" fill="hold" grpId="0" nodeType="clickEffect">
                                  <p:stCondLst>
                                    <p:cond delay="0"/>
                                  </p:stCondLst>
                                  <p:iterate type="lt">
                                    <p:tmPct val="10000"/>
                                  </p:iterate>
                                  <p:childTnLst>
                                    <p:set>
                                      <p:cBhvr>
                                        <p:cTn id="44" dur="1" fill="hold">
                                          <p:stCondLst>
                                            <p:cond delay="0"/>
                                          </p:stCondLst>
                                        </p:cTn>
                                        <p:tgtEl>
                                          <p:spTgt spid="113671"/>
                                        </p:tgtEl>
                                        <p:attrNameLst>
                                          <p:attrName>style.visibility</p:attrName>
                                        </p:attrNameLst>
                                      </p:cBhvr>
                                      <p:to>
                                        <p:strVal val="visible"/>
                                      </p:to>
                                    </p:set>
                                    <p:anim calcmode="lin" valueType="num">
                                      <p:cBhvr>
                                        <p:cTn id="45" dur="500" fill="hold"/>
                                        <p:tgtEl>
                                          <p:spTgt spid="113671"/>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113671"/>
                                        </p:tgtEl>
                                        <p:attrNameLst>
                                          <p:attrName>ppt_y</p:attrName>
                                        </p:attrNameLst>
                                      </p:cBhvr>
                                      <p:tavLst>
                                        <p:tav tm="0">
                                          <p:val>
                                            <p:strVal val="#ppt_y"/>
                                          </p:val>
                                        </p:tav>
                                        <p:tav tm="100000">
                                          <p:val>
                                            <p:strVal val="#ppt_y"/>
                                          </p:val>
                                        </p:tav>
                                      </p:tavLst>
                                    </p:anim>
                                    <p:anim calcmode="lin" valueType="num">
                                      <p:cBhvr>
                                        <p:cTn id="47" dur="500" fill="hold"/>
                                        <p:tgtEl>
                                          <p:spTgt spid="113671"/>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113671"/>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113671"/>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41" presetClass="entr" presetSubtype="0" fill="hold" grpId="0" nodeType="clickEffect">
                                  <p:stCondLst>
                                    <p:cond delay="0"/>
                                  </p:stCondLst>
                                  <p:iterate type="lt">
                                    <p:tmPct val="10000"/>
                                  </p:iterate>
                                  <p:childTnLst>
                                    <p:set>
                                      <p:cBhvr>
                                        <p:cTn id="53" dur="1" fill="hold">
                                          <p:stCondLst>
                                            <p:cond delay="0"/>
                                          </p:stCondLst>
                                        </p:cTn>
                                        <p:tgtEl>
                                          <p:spTgt spid="113672"/>
                                        </p:tgtEl>
                                        <p:attrNameLst>
                                          <p:attrName>style.visibility</p:attrName>
                                        </p:attrNameLst>
                                      </p:cBhvr>
                                      <p:to>
                                        <p:strVal val="visible"/>
                                      </p:to>
                                    </p:set>
                                    <p:anim calcmode="lin" valueType="num">
                                      <p:cBhvr>
                                        <p:cTn id="54" dur="500" fill="hold"/>
                                        <p:tgtEl>
                                          <p:spTgt spid="113672"/>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113672"/>
                                        </p:tgtEl>
                                        <p:attrNameLst>
                                          <p:attrName>ppt_y</p:attrName>
                                        </p:attrNameLst>
                                      </p:cBhvr>
                                      <p:tavLst>
                                        <p:tav tm="0">
                                          <p:val>
                                            <p:strVal val="#ppt_y"/>
                                          </p:val>
                                        </p:tav>
                                        <p:tav tm="100000">
                                          <p:val>
                                            <p:strVal val="#ppt_y"/>
                                          </p:val>
                                        </p:tav>
                                      </p:tavLst>
                                    </p:anim>
                                    <p:anim calcmode="lin" valueType="num">
                                      <p:cBhvr>
                                        <p:cTn id="56" dur="500" fill="hold"/>
                                        <p:tgtEl>
                                          <p:spTgt spid="113672"/>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113672"/>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11367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8" presetClass="entr" presetSubtype="12" fill="hold" nodeType="clickEffect">
                                  <p:stCondLst>
                                    <p:cond delay="0"/>
                                  </p:stCondLst>
                                  <p:childTnLst>
                                    <p:set>
                                      <p:cBhvr>
                                        <p:cTn id="62" dur="1" fill="hold">
                                          <p:stCondLst>
                                            <p:cond delay="0"/>
                                          </p:stCondLst>
                                        </p:cTn>
                                        <p:tgtEl>
                                          <p:spTgt spid="113673">
                                            <p:txEl>
                                              <p:pRg st="0" end="0"/>
                                            </p:txEl>
                                          </p:spTgt>
                                        </p:tgtEl>
                                        <p:attrNameLst>
                                          <p:attrName>style.visibility</p:attrName>
                                        </p:attrNameLst>
                                      </p:cBhvr>
                                      <p:to>
                                        <p:strVal val="visible"/>
                                      </p:to>
                                    </p:set>
                                    <p:animEffect transition="in" filter="strips(downLeft)">
                                      <p:cBhvr>
                                        <p:cTn id="63" dur="500"/>
                                        <p:tgtEl>
                                          <p:spTgt spid="113673">
                                            <p:txEl>
                                              <p:pRg st="0" end="0"/>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8" presetClass="entr" presetSubtype="12" fill="hold" nodeType="clickEffect">
                                  <p:stCondLst>
                                    <p:cond delay="0"/>
                                  </p:stCondLst>
                                  <p:childTnLst>
                                    <p:set>
                                      <p:cBhvr>
                                        <p:cTn id="67" dur="1" fill="hold">
                                          <p:stCondLst>
                                            <p:cond delay="0"/>
                                          </p:stCondLst>
                                        </p:cTn>
                                        <p:tgtEl>
                                          <p:spTgt spid="113674">
                                            <p:txEl>
                                              <p:pRg st="0" end="0"/>
                                            </p:txEl>
                                          </p:spTgt>
                                        </p:tgtEl>
                                        <p:attrNameLst>
                                          <p:attrName>style.visibility</p:attrName>
                                        </p:attrNameLst>
                                      </p:cBhvr>
                                      <p:to>
                                        <p:strVal val="visible"/>
                                      </p:to>
                                    </p:set>
                                    <p:animEffect transition="in" filter="strips(downLeft)">
                                      <p:cBhvr>
                                        <p:cTn id="68" dur="500"/>
                                        <p:tgtEl>
                                          <p:spTgt spid="113674">
                                            <p:txEl>
                                              <p:pRg st="0" end="0"/>
                                            </p:txEl>
                                          </p:spTgt>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8" presetClass="entr" presetSubtype="12" fill="hold" grpId="0" nodeType="clickEffect">
                                  <p:stCondLst>
                                    <p:cond delay="0"/>
                                  </p:stCondLst>
                                  <p:childTnLst>
                                    <p:set>
                                      <p:cBhvr>
                                        <p:cTn id="72" dur="1" fill="hold">
                                          <p:stCondLst>
                                            <p:cond delay="0"/>
                                          </p:stCondLst>
                                        </p:cTn>
                                        <p:tgtEl>
                                          <p:spTgt spid="113675"/>
                                        </p:tgtEl>
                                        <p:attrNameLst>
                                          <p:attrName>style.visibility</p:attrName>
                                        </p:attrNameLst>
                                      </p:cBhvr>
                                      <p:to>
                                        <p:strVal val="visible"/>
                                      </p:to>
                                    </p:set>
                                    <p:animEffect transition="in" filter="strips(downLeft)">
                                      <p:cBhvr>
                                        <p:cTn id="73" dur="500"/>
                                        <p:tgtEl>
                                          <p:spTgt spid="113675"/>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41" presetClass="entr" presetSubtype="0" fill="hold" grpId="0" nodeType="clickEffect">
                                  <p:stCondLst>
                                    <p:cond delay="0"/>
                                  </p:stCondLst>
                                  <p:iterate type="lt">
                                    <p:tmPct val="10000"/>
                                  </p:iterate>
                                  <p:childTnLst>
                                    <p:set>
                                      <p:cBhvr>
                                        <p:cTn id="77" dur="1" fill="hold">
                                          <p:stCondLst>
                                            <p:cond delay="0"/>
                                          </p:stCondLst>
                                        </p:cTn>
                                        <p:tgtEl>
                                          <p:spTgt spid="113676"/>
                                        </p:tgtEl>
                                        <p:attrNameLst>
                                          <p:attrName>style.visibility</p:attrName>
                                        </p:attrNameLst>
                                      </p:cBhvr>
                                      <p:to>
                                        <p:strVal val="visible"/>
                                      </p:to>
                                    </p:set>
                                    <p:anim calcmode="lin" valueType="num">
                                      <p:cBhvr>
                                        <p:cTn id="78" dur="500" fill="hold"/>
                                        <p:tgtEl>
                                          <p:spTgt spid="113676"/>
                                        </p:tgtEl>
                                        <p:attrNameLst>
                                          <p:attrName>ppt_x</p:attrName>
                                        </p:attrNameLst>
                                      </p:cBhvr>
                                      <p:tavLst>
                                        <p:tav tm="0">
                                          <p:val>
                                            <p:strVal val="#ppt_x"/>
                                          </p:val>
                                        </p:tav>
                                        <p:tav tm="50000">
                                          <p:val>
                                            <p:strVal val="#ppt_x+.1"/>
                                          </p:val>
                                        </p:tav>
                                        <p:tav tm="100000">
                                          <p:val>
                                            <p:strVal val="#ppt_x"/>
                                          </p:val>
                                        </p:tav>
                                      </p:tavLst>
                                    </p:anim>
                                    <p:anim calcmode="lin" valueType="num">
                                      <p:cBhvr>
                                        <p:cTn id="79" dur="500" fill="hold"/>
                                        <p:tgtEl>
                                          <p:spTgt spid="113676"/>
                                        </p:tgtEl>
                                        <p:attrNameLst>
                                          <p:attrName>ppt_y</p:attrName>
                                        </p:attrNameLst>
                                      </p:cBhvr>
                                      <p:tavLst>
                                        <p:tav tm="0">
                                          <p:val>
                                            <p:strVal val="#ppt_y"/>
                                          </p:val>
                                        </p:tav>
                                        <p:tav tm="100000">
                                          <p:val>
                                            <p:strVal val="#ppt_y"/>
                                          </p:val>
                                        </p:tav>
                                      </p:tavLst>
                                    </p:anim>
                                    <p:anim calcmode="lin" valueType="num">
                                      <p:cBhvr>
                                        <p:cTn id="80" dur="500" fill="hold"/>
                                        <p:tgtEl>
                                          <p:spTgt spid="113676"/>
                                        </p:tgtEl>
                                        <p:attrNameLst>
                                          <p:attrName>ppt_h</p:attrName>
                                        </p:attrNameLst>
                                      </p:cBhvr>
                                      <p:tavLst>
                                        <p:tav tm="0">
                                          <p:val>
                                            <p:strVal val="#ppt_h/10"/>
                                          </p:val>
                                        </p:tav>
                                        <p:tav tm="50000">
                                          <p:val>
                                            <p:strVal val="#ppt_h+.01"/>
                                          </p:val>
                                        </p:tav>
                                        <p:tav tm="100000">
                                          <p:val>
                                            <p:strVal val="#ppt_h"/>
                                          </p:val>
                                        </p:tav>
                                      </p:tavLst>
                                    </p:anim>
                                    <p:anim calcmode="lin" valueType="num">
                                      <p:cBhvr>
                                        <p:cTn id="81" dur="500" fill="hold"/>
                                        <p:tgtEl>
                                          <p:spTgt spid="113676"/>
                                        </p:tgtEl>
                                        <p:attrNameLst>
                                          <p:attrName>ppt_w</p:attrName>
                                        </p:attrNameLst>
                                      </p:cBhvr>
                                      <p:tavLst>
                                        <p:tav tm="0">
                                          <p:val>
                                            <p:strVal val="#ppt_w/10"/>
                                          </p:val>
                                        </p:tav>
                                        <p:tav tm="50000">
                                          <p:val>
                                            <p:strVal val="#ppt_w+.01"/>
                                          </p:val>
                                        </p:tav>
                                        <p:tav tm="100000">
                                          <p:val>
                                            <p:strVal val="#ppt_w"/>
                                          </p:val>
                                        </p:tav>
                                      </p:tavLst>
                                    </p:anim>
                                    <p:animEffect transition="in" filter="fade">
                                      <p:cBhvr>
                                        <p:cTn id="82" dur="500" tmFilter="0,0; .5, 1; 1, 1"/>
                                        <p:tgtEl>
                                          <p:spTgt spid="113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p:bldP spid="113667" grpId="1"/>
      <p:bldP spid="113668" grpId="0"/>
      <p:bldP spid="113669" grpId="0"/>
      <p:bldP spid="113670" grpId="0"/>
      <p:bldP spid="113671" grpId="0"/>
      <p:bldP spid="113672" grpId="0"/>
      <p:bldP spid="113675" grpId="0"/>
      <p:bldP spid="11367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4294967295"/>
          </p:nvPr>
        </p:nvSpPr>
        <p:spPr>
          <a:xfrm>
            <a:off x="457200" y="6245225"/>
            <a:ext cx="2133600" cy="476250"/>
          </a:xfrm>
          <a:prstGeom prst="rect">
            <a:avLst/>
          </a:prstGeom>
        </p:spPr>
        <p:txBody>
          <a:bodyPr/>
          <a:lstStyle/>
          <a:p>
            <a:fld id="{BC3589D4-B936-494E-A600-FD6C63C5A5AD}" type="datetime1">
              <a:rPr lang="en-US" altLang="en-US"/>
              <a:pPr/>
              <a:t>5/15/2017</a:t>
            </a:fld>
            <a:endParaRPr lang="en-US" altLang="en-US"/>
          </a:p>
        </p:txBody>
      </p:sp>
      <p:sp>
        <p:nvSpPr>
          <p:cNvPr id="13" name="Slide Number Placeholder 5"/>
          <p:cNvSpPr>
            <a:spLocks noGrp="1"/>
          </p:cNvSpPr>
          <p:nvPr>
            <p:ph type="sldNum" sz="quarter" idx="4294967295"/>
          </p:nvPr>
        </p:nvSpPr>
        <p:spPr>
          <a:xfrm>
            <a:off x="6553200" y="6245225"/>
            <a:ext cx="2133600" cy="476250"/>
          </a:xfrm>
          <a:prstGeom prst="rect">
            <a:avLst/>
          </a:prstGeom>
        </p:spPr>
        <p:txBody>
          <a:bodyPr/>
          <a:lstStyle/>
          <a:p>
            <a:fld id="{EDDF6530-07DC-4BA2-BB83-5D497043A4C8}" type="slidenum">
              <a:rPr lang="en-US" altLang="en-US"/>
              <a:pPr/>
              <a:t>44</a:t>
            </a:fld>
            <a:endParaRPr lang="en-US" altLang="en-US"/>
          </a:p>
        </p:txBody>
      </p:sp>
      <p:sp>
        <p:nvSpPr>
          <p:cNvPr id="112642" name="Rectangle 2"/>
          <p:cNvSpPr>
            <a:spLocks noChangeArrowheads="1"/>
          </p:cNvSpPr>
          <p:nvPr/>
        </p:nvSpPr>
        <p:spPr bwMode="auto">
          <a:xfrm>
            <a:off x="60325" y="260350"/>
            <a:ext cx="2711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s-ES_tradnl" altLang="en-US" b="1"/>
              <a:t>3. 2   PERNYATAAN I/O</a:t>
            </a:r>
          </a:p>
        </p:txBody>
      </p:sp>
      <p:sp>
        <p:nvSpPr>
          <p:cNvPr id="112643" name="Rectangle 3"/>
          <p:cNvSpPr>
            <a:spLocks noChangeArrowheads="1"/>
          </p:cNvSpPr>
          <p:nvPr/>
        </p:nvSpPr>
        <p:spPr bwMode="auto">
          <a:xfrm>
            <a:off x="611188" y="692150"/>
            <a:ext cx="85328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ES_tradnl" altLang="en-US" sz="1400"/>
              <a:t>Pernyataan I/O memindahkan data, memanifulasi file</a:t>
            </a:r>
            <a:r>
              <a:rPr lang="id-ID" altLang="en-US" sz="1400"/>
              <a:t> </a:t>
            </a:r>
            <a:r>
              <a:rPr lang="es-ES_tradnl" altLang="en-US" sz="1400"/>
              <a:t>atau menentukan bagaimana hubungan antara file</a:t>
            </a:r>
            <a:r>
              <a:rPr lang="en-US" altLang="en-US" sz="1400"/>
              <a:t> </a:t>
            </a:r>
          </a:p>
        </p:txBody>
      </p:sp>
      <p:sp>
        <p:nvSpPr>
          <p:cNvPr id="112644" name="Rectangle 4"/>
          <p:cNvSpPr>
            <a:spLocks noChangeArrowheads="1"/>
          </p:cNvSpPr>
          <p:nvPr/>
        </p:nvSpPr>
        <p:spPr bwMode="auto">
          <a:xfrm>
            <a:off x="611188" y="1052513"/>
            <a:ext cx="7207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sz="1400"/>
              <a:t>Contoh berikut ini memperlihatkan sintak dan opsi yang digunakan dalam pernyataan I/O:</a:t>
            </a:r>
          </a:p>
        </p:txBody>
      </p:sp>
      <p:sp>
        <p:nvSpPr>
          <p:cNvPr id="112645" name="Rectangle 5"/>
          <p:cNvSpPr>
            <a:spLocks noChangeArrowheads="1"/>
          </p:cNvSpPr>
          <p:nvPr/>
        </p:nvSpPr>
        <p:spPr bwMode="auto">
          <a:xfrm>
            <a:off x="1692275" y="1628775"/>
            <a:ext cx="5410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en-US"/>
              <a:t>CLOSE([[UNIT=]]spesikasikan Unit yang digunakan</a:t>
            </a:r>
          </a:p>
          <a:p>
            <a:pPr eaLnBrk="0" hangingPunct="0"/>
            <a:r>
              <a:rPr lang="en-US" altLang="en-US"/>
              <a:t>	[[,ERR=errlabel]]</a:t>
            </a:r>
          </a:p>
          <a:p>
            <a:pPr eaLnBrk="0" hangingPunct="0"/>
            <a:r>
              <a:rPr lang="en-US" altLang="en-US"/>
              <a:t>	[[,IOSTAT=iocheck]]</a:t>
            </a:r>
          </a:p>
          <a:p>
            <a:pPr eaLnBrk="0" hangingPunct="0"/>
            <a:r>
              <a:rPr lang="en-US" altLang="en-US"/>
              <a:t>	[[,STATUS=status]])</a:t>
            </a:r>
          </a:p>
        </p:txBody>
      </p:sp>
      <p:sp>
        <p:nvSpPr>
          <p:cNvPr id="112646" name="Rectangle 6"/>
          <p:cNvSpPr>
            <a:spLocks noChangeArrowheads="1"/>
          </p:cNvSpPr>
          <p:nvPr/>
        </p:nvSpPr>
        <p:spPr bwMode="auto">
          <a:xfrm>
            <a:off x="611188" y="3052763"/>
            <a:ext cx="85328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en-US" sz="1400"/>
              <a:t>dalam contoh diatas diberikan tiga opsi dari pernyataan CLOSE, yaitu:</a:t>
            </a:r>
          </a:p>
        </p:txBody>
      </p:sp>
      <p:sp>
        <p:nvSpPr>
          <p:cNvPr id="112647" name="Rectangle 7"/>
          <p:cNvSpPr>
            <a:spLocks noChangeArrowheads="1"/>
          </p:cNvSpPr>
          <p:nvPr/>
        </p:nvSpPr>
        <p:spPr bwMode="auto">
          <a:xfrm>
            <a:off x="611188" y="3559175"/>
            <a:ext cx="853281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en-US" sz="1400"/>
              <a:t>[[,ERR=errlabel]], [[,IOSTAT=iocheck</a:t>
            </a:r>
            <a:r>
              <a:rPr lang="id-ID" altLang="en-US" sz="1400"/>
              <a:t> </a:t>
            </a:r>
            <a:r>
              <a:rPr lang="id-ID" altLang="en-US" sz="1400">
                <a:latin typeface="Times New Roman" panose="02020603050405020304" pitchFamily="18" charset="0"/>
                <a:cs typeface="Times New Roman" panose="02020603050405020304" pitchFamily="18" charset="0"/>
              </a:rPr>
              <a:t>→ </a:t>
            </a:r>
            <a:r>
              <a:rPr lang="en-US" altLang="en-US" sz="1400"/>
              <a:t>ERR dan IOSTAT opsi yang dipergunakan untuk pengendalian kesalahan</a:t>
            </a:r>
            <a:endParaRPr lang="id-ID" altLang="en-US" sz="1400"/>
          </a:p>
        </p:txBody>
      </p:sp>
      <p:sp>
        <p:nvSpPr>
          <p:cNvPr id="112648" name="Rectangle 8"/>
          <p:cNvSpPr>
            <a:spLocks noChangeArrowheads="1"/>
          </p:cNvSpPr>
          <p:nvPr/>
        </p:nvSpPr>
        <p:spPr bwMode="auto">
          <a:xfrm>
            <a:off x="611188" y="4132263"/>
            <a:ext cx="85328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en-US" sz="1400"/>
              <a:t>STATUS digunakan untuk menetapkan kondisi file setelah proses pemutusan</a:t>
            </a:r>
          </a:p>
        </p:txBody>
      </p:sp>
      <p:sp>
        <p:nvSpPr>
          <p:cNvPr id="112649" name="Rectangle 9"/>
          <p:cNvSpPr>
            <a:spLocks noChangeArrowheads="1"/>
          </p:cNvSpPr>
          <p:nvPr/>
        </p:nvSpPr>
        <p:spPr bwMode="auto">
          <a:xfrm>
            <a:off x="611188" y="4564063"/>
            <a:ext cx="70056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d-ID" altLang="en-US" sz="1400"/>
              <a:t>LIHAT </a:t>
            </a:r>
            <a:r>
              <a:rPr lang="en-US" altLang="en-US" sz="1400"/>
              <a:t>Contoh Pernyataan CLOSE berikut</a:t>
            </a:r>
            <a:r>
              <a:rPr lang="id-ID" altLang="en-US" sz="1400"/>
              <a:t>:</a:t>
            </a:r>
            <a:endParaRPr lang="en-US" altLang="en-US" sz="1400"/>
          </a:p>
        </p:txBody>
      </p:sp>
      <p:sp>
        <p:nvSpPr>
          <p:cNvPr id="112650" name="Rectangle 10"/>
          <p:cNvSpPr>
            <a:spLocks noChangeArrowheads="1"/>
          </p:cNvSpPr>
          <p:nvPr/>
        </p:nvSpPr>
        <p:spPr bwMode="auto">
          <a:xfrm>
            <a:off x="1619250" y="5222875"/>
            <a:ext cx="4260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a:t>	CLOSE (UNIT = 2, ERR = 100)</a:t>
            </a:r>
          </a:p>
        </p:txBody>
      </p:sp>
    </p:spTree>
    <p:extLst>
      <p:ext uri="{BB962C8B-B14F-4D97-AF65-F5344CB8AC3E}">
        <p14:creationId xmlns:p14="http://schemas.microsoft.com/office/powerpoint/2010/main" val="4152617918"/>
      </p:ext>
    </p:extLst>
  </p:cSld>
  <p:clrMapOvr>
    <a:masterClrMapping/>
  </p:clrMapOvr>
  <p:transition spd="slow">
    <p:wheel spokes="8"/>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12642"/>
                                        </p:tgtEl>
                                        <p:attrNameLst>
                                          <p:attrName>style.visibility</p:attrName>
                                        </p:attrNameLst>
                                      </p:cBhvr>
                                      <p:to>
                                        <p:strVal val="visible"/>
                                      </p:to>
                                    </p:set>
                                    <p:anim calcmode="lin" valueType="num">
                                      <p:cBhvr>
                                        <p:cTn id="7" dur="500" decel="50000" fill="hold">
                                          <p:stCondLst>
                                            <p:cond delay="0"/>
                                          </p:stCondLst>
                                        </p:cTn>
                                        <p:tgtEl>
                                          <p:spTgt spid="11264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264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2642"/>
                                        </p:tgtEl>
                                        <p:attrNameLst>
                                          <p:attrName>ppt_w</p:attrName>
                                        </p:attrNameLst>
                                      </p:cBhvr>
                                      <p:tavLst>
                                        <p:tav tm="0">
                                          <p:val>
                                            <p:strVal val="#ppt_w*.05"/>
                                          </p:val>
                                        </p:tav>
                                        <p:tav tm="100000">
                                          <p:val>
                                            <p:strVal val="#ppt_w"/>
                                          </p:val>
                                        </p:tav>
                                      </p:tavLst>
                                    </p:anim>
                                    <p:anim calcmode="lin" valueType="num">
                                      <p:cBhvr>
                                        <p:cTn id="10" dur="1000" fill="hold"/>
                                        <p:tgtEl>
                                          <p:spTgt spid="11264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264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264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264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264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mph" presetSubtype="0" fill="hold" grpId="1" nodeType="clickEffect">
                                  <p:stCondLst>
                                    <p:cond delay="0"/>
                                  </p:stCondLst>
                                  <p:childTnLst>
                                    <p:animScale>
                                      <p:cBhvr>
                                        <p:cTn id="18" dur="2000" fill="hold"/>
                                        <p:tgtEl>
                                          <p:spTgt spid="112642"/>
                                        </p:tgtEl>
                                      </p:cBhvr>
                                      <p:by x="150000" y="150000"/>
                                    </p:animScale>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112643"/>
                                        </p:tgtEl>
                                        <p:attrNameLst>
                                          <p:attrName>style.visibility</p:attrName>
                                        </p:attrNameLst>
                                      </p:cBhvr>
                                      <p:to>
                                        <p:strVal val="visible"/>
                                      </p:to>
                                    </p:set>
                                    <p:animEffect transition="in" filter="strips(downRight)">
                                      <p:cBhvr>
                                        <p:cTn id="23" dur="500"/>
                                        <p:tgtEl>
                                          <p:spTgt spid="11264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112644"/>
                                        </p:tgtEl>
                                        <p:attrNameLst>
                                          <p:attrName>style.visibility</p:attrName>
                                        </p:attrNameLst>
                                      </p:cBhvr>
                                      <p:to>
                                        <p:strVal val="visible"/>
                                      </p:to>
                                    </p:set>
                                    <p:animEffect transition="in" filter="strips(downLeft)">
                                      <p:cBhvr>
                                        <p:cTn id="28" dur="500"/>
                                        <p:tgtEl>
                                          <p:spTgt spid="11264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5" presetClass="entr" presetSubtype="0" fill="hold" grpId="0" nodeType="clickEffect">
                                  <p:stCondLst>
                                    <p:cond delay="0"/>
                                  </p:stCondLst>
                                  <p:childTnLst>
                                    <p:set>
                                      <p:cBhvr>
                                        <p:cTn id="32" dur="1" fill="hold">
                                          <p:stCondLst>
                                            <p:cond delay="0"/>
                                          </p:stCondLst>
                                        </p:cTn>
                                        <p:tgtEl>
                                          <p:spTgt spid="112645"/>
                                        </p:tgtEl>
                                        <p:attrNameLst>
                                          <p:attrName>style.visibility</p:attrName>
                                        </p:attrNameLst>
                                      </p:cBhvr>
                                      <p:to>
                                        <p:strVal val="visible"/>
                                      </p:to>
                                    </p:set>
                                    <p:anim calcmode="lin" valueType="num">
                                      <p:cBhvr>
                                        <p:cTn id="33" dur="500" decel="50000" fill="hold">
                                          <p:stCondLst>
                                            <p:cond delay="0"/>
                                          </p:stCondLst>
                                        </p:cTn>
                                        <p:tgtEl>
                                          <p:spTgt spid="112645"/>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112645"/>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112645"/>
                                        </p:tgtEl>
                                        <p:attrNameLst>
                                          <p:attrName>ppt_w</p:attrName>
                                        </p:attrNameLst>
                                      </p:cBhvr>
                                      <p:tavLst>
                                        <p:tav tm="0">
                                          <p:val>
                                            <p:strVal val="#ppt_w*.05"/>
                                          </p:val>
                                        </p:tav>
                                        <p:tav tm="100000">
                                          <p:val>
                                            <p:strVal val="#ppt_w"/>
                                          </p:val>
                                        </p:tav>
                                      </p:tavLst>
                                    </p:anim>
                                    <p:anim calcmode="lin" valueType="num">
                                      <p:cBhvr>
                                        <p:cTn id="36" dur="1000" fill="hold"/>
                                        <p:tgtEl>
                                          <p:spTgt spid="112645"/>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112645"/>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112645"/>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112645"/>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11264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6" presetClass="emph" presetSubtype="0" fill="hold" grpId="1" nodeType="clickEffect">
                                  <p:stCondLst>
                                    <p:cond delay="0"/>
                                  </p:stCondLst>
                                  <p:childTnLst>
                                    <p:animScale>
                                      <p:cBhvr>
                                        <p:cTn id="44" dur="2000" fill="hold"/>
                                        <p:tgtEl>
                                          <p:spTgt spid="112645"/>
                                        </p:tgtEl>
                                      </p:cBhvr>
                                      <p:by x="150000" y="150000"/>
                                    </p:animScale>
                                  </p:childTnLst>
                                </p:cTn>
                              </p:par>
                            </p:childTnLst>
                          </p:cTn>
                        </p:par>
                      </p:childTnLst>
                    </p:cTn>
                  </p:par>
                  <p:par>
                    <p:cTn id="45" fill="hold" nodeType="clickPar">
                      <p:stCondLst>
                        <p:cond delay="indefinite"/>
                      </p:stCondLst>
                      <p:childTnLst>
                        <p:par>
                          <p:cTn id="46" fill="hold" nodeType="withGroup">
                            <p:stCondLst>
                              <p:cond delay="0"/>
                            </p:stCondLst>
                            <p:childTnLst>
                              <p:par>
                                <p:cTn id="47" presetID="18" presetClass="entr" presetSubtype="12" fill="hold" grpId="0" nodeType="clickEffect">
                                  <p:stCondLst>
                                    <p:cond delay="0"/>
                                  </p:stCondLst>
                                  <p:childTnLst>
                                    <p:set>
                                      <p:cBhvr>
                                        <p:cTn id="48" dur="1" fill="hold">
                                          <p:stCondLst>
                                            <p:cond delay="0"/>
                                          </p:stCondLst>
                                        </p:cTn>
                                        <p:tgtEl>
                                          <p:spTgt spid="112646"/>
                                        </p:tgtEl>
                                        <p:attrNameLst>
                                          <p:attrName>style.visibility</p:attrName>
                                        </p:attrNameLst>
                                      </p:cBhvr>
                                      <p:to>
                                        <p:strVal val="visible"/>
                                      </p:to>
                                    </p:set>
                                    <p:animEffect transition="in" filter="strips(downLeft)">
                                      <p:cBhvr>
                                        <p:cTn id="49" dur="500"/>
                                        <p:tgtEl>
                                          <p:spTgt spid="11264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41" presetClass="entr" presetSubtype="0" fill="hold" grpId="0" nodeType="clickEffect">
                                  <p:stCondLst>
                                    <p:cond delay="0"/>
                                  </p:stCondLst>
                                  <p:iterate type="lt">
                                    <p:tmPct val="10000"/>
                                  </p:iterate>
                                  <p:childTnLst>
                                    <p:set>
                                      <p:cBhvr>
                                        <p:cTn id="53" dur="1" fill="hold">
                                          <p:stCondLst>
                                            <p:cond delay="0"/>
                                          </p:stCondLst>
                                        </p:cTn>
                                        <p:tgtEl>
                                          <p:spTgt spid="112647"/>
                                        </p:tgtEl>
                                        <p:attrNameLst>
                                          <p:attrName>style.visibility</p:attrName>
                                        </p:attrNameLst>
                                      </p:cBhvr>
                                      <p:to>
                                        <p:strVal val="visible"/>
                                      </p:to>
                                    </p:set>
                                    <p:anim calcmode="lin" valueType="num">
                                      <p:cBhvr>
                                        <p:cTn id="54" dur="500" fill="hold"/>
                                        <p:tgtEl>
                                          <p:spTgt spid="112647"/>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112647"/>
                                        </p:tgtEl>
                                        <p:attrNameLst>
                                          <p:attrName>ppt_y</p:attrName>
                                        </p:attrNameLst>
                                      </p:cBhvr>
                                      <p:tavLst>
                                        <p:tav tm="0">
                                          <p:val>
                                            <p:strVal val="#ppt_y"/>
                                          </p:val>
                                        </p:tav>
                                        <p:tav tm="100000">
                                          <p:val>
                                            <p:strVal val="#ppt_y"/>
                                          </p:val>
                                        </p:tav>
                                      </p:tavLst>
                                    </p:anim>
                                    <p:anim calcmode="lin" valueType="num">
                                      <p:cBhvr>
                                        <p:cTn id="56" dur="500" fill="hold"/>
                                        <p:tgtEl>
                                          <p:spTgt spid="112647"/>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112647"/>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112647"/>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8" presetClass="entr" presetSubtype="12" fill="hold" grpId="0" nodeType="clickEffect">
                                  <p:stCondLst>
                                    <p:cond delay="0"/>
                                  </p:stCondLst>
                                  <p:childTnLst>
                                    <p:set>
                                      <p:cBhvr>
                                        <p:cTn id="62" dur="1" fill="hold">
                                          <p:stCondLst>
                                            <p:cond delay="0"/>
                                          </p:stCondLst>
                                        </p:cTn>
                                        <p:tgtEl>
                                          <p:spTgt spid="112648"/>
                                        </p:tgtEl>
                                        <p:attrNameLst>
                                          <p:attrName>style.visibility</p:attrName>
                                        </p:attrNameLst>
                                      </p:cBhvr>
                                      <p:to>
                                        <p:strVal val="visible"/>
                                      </p:to>
                                    </p:set>
                                    <p:animEffect transition="in" filter="strips(downLeft)">
                                      <p:cBhvr>
                                        <p:cTn id="63" dur="500"/>
                                        <p:tgtEl>
                                          <p:spTgt spid="112648"/>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8" presetClass="entr" presetSubtype="12" fill="hold" grpId="0" nodeType="clickEffect">
                                  <p:stCondLst>
                                    <p:cond delay="0"/>
                                  </p:stCondLst>
                                  <p:childTnLst>
                                    <p:set>
                                      <p:cBhvr>
                                        <p:cTn id="67" dur="1" fill="hold">
                                          <p:stCondLst>
                                            <p:cond delay="0"/>
                                          </p:stCondLst>
                                        </p:cTn>
                                        <p:tgtEl>
                                          <p:spTgt spid="112649"/>
                                        </p:tgtEl>
                                        <p:attrNameLst>
                                          <p:attrName>style.visibility</p:attrName>
                                        </p:attrNameLst>
                                      </p:cBhvr>
                                      <p:to>
                                        <p:strVal val="visible"/>
                                      </p:to>
                                    </p:set>
                                    <p:animEffect transition="in" filter="strips(downLeft)">
                                      <p:cBhvr>
                                        <p:cTn id="68" dur="500"/>
                                        <p:tgtEl>
                                          <p:spTgt spid="112649"/>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8" presetClass="entr" presetSubtype="12" fill="hold" grpId="0" nodeType="clickEffect">
                                  <p:stCondLst>
                                    <p:cond delay="0"/>
                                  </p:stCondLst>
                                  <p:childTnLst>
                                    <p:set>
                                      <p:cBhvr>
                                        <p:cTn id="72" dur="1" fill="hold">
                                          <p:stCondLst>
                                            <p:cond delay="0"/>
                                          </p:stCondLst>
                                        </p:cTn>
                                        <p:tgtEl>
                                          <p:spTgt spid="112650"/>
                                        </p:tgtEl>
                                        <p:attrNameLst>
                                          <p:attrName>style.visibility</p:attrName>
                                        </p:attrNameLst>
                                      </p:cBhvr>
                                      <p:to>
                                        <p:strVal val="visible"/>
                                      </p:to>
                                    </p:set>
                                    <p:animEffect transition="in" filter="strips(downLeft)">
                                      <p:cBhvr>
                                        <p:cTn id="73" dur="500"/>
                                        <p:tgtEl>
                                          <p:spTgt spid="112650"/>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6" presetClass="emph" presetSubtype="0" fill="hold" grpId="1" nodeType="clickEffect">
                                  <p:stCondLst>
                                    <p:cond delay="0"/>
                                  </p:stCondLst>
                                  <p:childTnLst>
                                    <p:animScale>
                                      <p:cBhvr>
                                        <p:cTn id="77" dur="2000" fill="hold"/>
                                        <p:tgtEl>
                                          <p:spTgt spid="11265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p:bldP spid="112642" grpId="1"/>
      <p:bldP spid="112643" grpId="0"/>
      <p:bldP spid="112644" grpId="0"/>
      <p:bldP spid="112645" grpId="0"/>
      <p:bldP spid="112645" grpId="1"/>
      <p:bldP spid="112646" grpId="0"/>
      <p:bldP spid="112647" grpId="0"/>
      <p:bldP spid="112648" grpId="0"/>
      <p:bldP spid="112649" grpId="0"/>
      <p:bldP spid="112650" grpId="0"/>
      <p:bldP spid="112650" grpId="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Date Placeholder 3"/>
          <p:cNvSpPr>
            <a:spLocks noGrp="1"/>
          </p:cNvSpPr>
          <p:nvPr>
            <p:ph type="dt" sz="half" idx="4294967295"/>
          </p:nvPr>
        </p:nvSpPr>
        <p:spPr>
          <a:xfrm>
            <a:off x="457200" y="6245225"/>
            <a:ext cx="2133600" cy="476250"/>
          </a:xfrm>
          <a:prstGeom prst="rect">
            <a:avLst/>
          </a:prstGeom>
        </p:spPr>
        <p:txBody>
          <a:bodyPr/>
          <a:lstStyle/>
          <a:p>
            <a:fld id="{B09A635C-9CDE-461B-9F07-E81095593923}" type="datetime1">
              <a:rPr lang="en-US" altLang="en-US"/>
              <a:pPr/>
              <a:t>5/15/2017</a:t>
            </a:fld>
            <a:endParaRPr lang="en-US" altLang="en-US"/>
          </a:p>
        </p:txBody>
      </p:sp>
      <p:sp>
        <p:nvSpPr>
          <p:cNvPr id="43" name="Slide Number Placeholder 5"/>
          <p:cNvSpPr>
            <a:spLocks noGrp="1"/>
          </p:cNvSpPr>
          <p:nvPr>
            <p:ph type="sldNum" sz="quarter" idx="4294967295"/>
          </p:nvPr>
        </p:nvSpPr>
        <p:spPr>
          <a:xfrm>
            <a:off x="6553200" y="6245225"/>
            <a:ext cx="2133600" cy="476250"/>
          </a:xfrm>
          <a:prstGeom prst="rect">
            <a:avLst/>
          </a:prstGeom>
        </p:spPr>
        <p:txBody>
          <a:bodyPr/>
          <a:lstStyle/>
          <a:p>
            <a:fld id="{CF6B84F6-27D0-4A1E-9ED0-067287DE0F4B}" type="slidenum">
              <a:rPr lang="en-US" altLang="en-US"/>
              <a:pPr/>
              <a:t>45</a:t>
            </a:fld>
            <a:endParaRPr lang="en-US" altLang="en-US"/>
          </a:p>
        </p:txBody>
      </p:sp>
      <p:sp>
        <p:nvSpPr>
          <p:cNvPr id="111618" name="Rectangle 2"/>
          <p:cNvSpPr>
            <a:spLocks noChangeArrowheads="1"/>
          </p:cNvSpPr>
          <p:nvPr/>
        </p:nvSpPr>
        <p:spPr bwMode="auto">
          <a:xfrm>
            <a:off x="88900" y="333375"/>
            <a:ext cx="7004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a:t>Dalam Tabel 3.2 berikut ini disajikan beberapa pernyataan opsi I/O </a:t>
            </a:r>
          </a:p>
        </p:txBody>
      </p:sp>
      <p:graphicFrame>
        <p:nvGraphicFramePr>
          <p:cNvPr id="111756" name="Group 140"/>
          <p:cNvGraphicFramePr>
            <a:graphicFrameLocks noGrp="1"/>
          </p:cNvGraphicFramePr>
          <p:nvPr/>
        </p:nvGraphicFramePr>
        <p:xfrm>
          <a:off x="1331913" y="1052513"/>
          <a:ext cx="6721475" cy="3929062"/>
        </p:xfrm>
        <a:graphic>
          <a:graphicData uri="http://schemas.openxmlformats.org/drawingml/2006/table">
            <a:tbl>
              <a:tblPr/>
              <a:tblGrid>
                <a:gridCol w="1509712"/>
                <a:gridCol w="5211763"/>
              </a:tblGrid>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Pernyataan</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Fungsi</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BACKSPACE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Posisi file kembali satu record</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CLOSE</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Putuskan hubungan dengan Unit</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ENDFILE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Tulisan akhir dari suatu record</a:t>
                      </a:r>
                      <a:endParaRPr kumimoji="0" lang="es-ES_tradnl"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INQUIRE</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Menetapkan properti dari Unit atau nama file</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LOCKING</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Pengendalian akses ke informasi dalam bentuk akses yang lebih khusus kepada sebuah file atau kepada suatu record</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OPEN</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Hubungan dengan sejumlah Unit dengan suatu file </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PRINT</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Keluarkan data ke Unit tertentu</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READ</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Masukkan data</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REWIND</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Reposisi file keawal kembali</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WRITE</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Keluarkan data</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014655316"/>
      </p:ext>
    </p:extLst>
  </p:cSld>
  <p:clrMapOvr>
    <a:masterClrMapping/>
  </p:clrMapOvr>
  <p:transition spd="slow">
    <p:wheel spokes="8"/>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11618"/>
                                        </p:tgtEl>
                                        <p:attrNameLst>
                                          <p:attrName>style.visibility</p:attrName>
                                        </p:attrNameLst>
                                      </p:cBhvr>
                                      <p:to>
                                        <p:strVal val="visible"/>
                                      </p:to>
                                    </p:set>
                                    <p:animEffect transition="in" filter="strips(downLeft)">
                                      <p:cBhvr>
                                        <p:cTn id="7" dur="500"/>
                                        <p:tgtEl>
                                          <p:spTgt spid="1116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111756"/>
                                        </p:tgtEl>
                                        <p:attrNameLst>
                                          <p:attrName>style.visibility</p:attrName>
                                        </p:attrNameLst>
                                      </p:cBhvr>
                                      <p:to>
                                        <p:strVal val="visible"/>
                                      </p:to>
                                    </p:set>
                                    <p:anim calcmode="lin" valueType="num">
                                      <p:cBhvr>
                                        <p:cTn id="12" dur="1000" fill="hold"/>
                                        <p:tgtEl>
                                          <p:spTgt spid="111756"/>
                                        </p:tgtEl>
                                        <p:attrNameLst>
                                          <p:attrName>ppt_w</p:attrName>
                                        </p:attrNameLst>
                                      </p:cBhvr>
                                      <p:tavLst>
                                        <p:tav tm="0">
                                          <p:val>
                                            <p:strVal val="#ppt_w+.3"/>
                                          </p:val>
                                        </p:tav>
                                        <p:tav tm="100000">
                                          <p:val>
                                            <p:strVal val="#ppt_w"/>
                                          </p:val>
                                        </p:tav>
                                      </p:tavLst>
                                    </p:anim>
                                    <p:anim calcmode="lin" valueType="num">
                                      <p:cBhvr>
                                        <p:cTn id="13" dur="1000" fill="hold"/>
                                        <p:tgtEl>
                                          <p:spTgt spid="111756"/>
                                        </p:tgtEl>
                                        <p:attrNameLst>
                                          <p:attrName>ppt_h</p:attrName>
                                        </p:attrNameLst>
                                      </p:cBhvr>
                                      <p:tavLst>
                                        <p:tav tm="0">
                                          <p:val>
                                            <p:strVal val="#ppt_h"/>
                                          </p:val>
                                        </p:tav>
                                        <p:tav tm="100000">
                                          <p:val>
                                            <p:strVal val="#ppt_h"/>
                                          </p:val>
                                        </p:tav>
                                      </p:tavLst>
                                    </p:anim>
                                    <p:animEffect transition="in" filter="fade">
                                      <p:cBhvr>
                                        <p:cTn id="14" dur="1000"/>
                                        <p:tgtEl>
                                          <p:spTgt spid="11175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mph" presetSubtype="0" fill="hold" nodeType="clickEffect">
                                  <p:stCondLst>
                                    <p:cond delay="0"/>
                                  </p:stCondLst>
                                  <p:childTnLst>
                                    <p:animScale>
                                      <p:cBhvr>
                                        <p:cTn id="18" dur="2000" fill="hold"/>
                                        <p:tgtEl>
                                          <p:spTgt spid="11175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Date Placeholder 3"/>
          <p:cNvSpPr>
            <a:spLocks noGrp="1"/>
          </p:cNvSpPr>
          <p:nvPr>
            <p:ph type="dt" sz="half" idx="4294967295"/>
          </p:nvPr>
        </p:nvSpPr>
        <p:spPr>
          <a:xfrm>
            <a:off x="457200" y="6245225"/>
            <a:ext cx="2133600" cy="476250"/>
          </a:xfrm>
          <a:prstGeom prst="rect">
            <a:avLst/>
          </a:prstGeom>
        </p:spPr>
        <p:txBody>
          <a:bodyPr/>
          <a:lstStyle/>
          <a:p>
            <a:fld id="{F0EFC4AA-A922-44F6-8B2E-34CB3A18298C}" type="datetime1">
              <a:rPr lang="en-US" altLang="en-US"/>
              <a:pPr/>
              <a:t>5/15/2017</a:t>
            </a:fld>
            <a:endParaRPr lang="en-US" altLang="en-US"/>
          </a:p>
        </p:txBody>
      </p:sp>
      <p:sp>
        <p:nvSpPr>
          <p:cNvPr id="43" name="Slide Number Placeholder 5"/>
          <p:cNvSpPr>
            <a:spLocks noGrp="1"/>
          </p:cNvSpPr>
          <p:nvPr>
            <p:ph type="sldNum" sz="quarter" idx="4294967295"/>
          </p:nvPr>
        </p:nvSpPr>
        <p:spPr>
          <a:xfrm>
            <a:off x="6553200" y="6245225"/>
            <a:ext cx="2133600" cy="476250"/>
          </a:xfrm>
          <a:prstGeom prst="rect">
            <a:avLst/>
          </a:prstGeom>
        </p:spPr>
        <p:txBody>
          <a:bodyPr/>
          <a:lstStyle/>
          <a:p>
            <a:fld id="{BC20DB71-1889-431D-A4B0-12F82A87068C}" type="slidenum">
              <a:rPr lang="en-US" altLang="en-US"/>
              <a:pPr/>
              <a:t>46</a:t>
            </a:fld>
            <a:endParaRPr lang="en-US" altLang="en-US"/>
          </a:p>
        </p:txBody>
      </p:sp>
      <p:sp>
        <p:nvSpPr>
          <p:cNvPr id="110594" name="Rectangle 2"/>
          <p:cNvSpPr>
            <a:spLocks noChangeArrowheads="1"/>
          </p:cNvSpPr>
          <p:nvPr/>
        </p:nvSpPr>
        <p:spPr bwMode="auto">
          <a:xfrm>
            <a:off x="107950" y="404813"/>
            <a:ext cx="7232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a:t>dan pernyataan I/O yang dapat digunakan untuk masing-masing opsi.</a:t>
            </a:r>
          </a:p>
        </p:txBody>
      </p:sp>
      <p:graphicFrame>
        <p:nvGraphicFramePr>
          <p:cNvPr id="111040" name="Group 448"/>
          <p:cNvGraphicFramePr>
            <a:graphicFrameLocks noGrp="1"/>
          </p:cNvGraphicFramePr>
          <p:nvPr/>
        </p:nvGraphicFramePr>
        <p:xfrm>
          <a:off x="684213" y="1150938"/>
          <a:ext cx="7848600" cy="4127500"/>
        </p:xfrm>
        <a:graphic>
          <a:graphicData uri="http://schemas.openxmlformats.org/drawingml/2006/table">
            <a:tbl>
              <a:tblPr/>
              <a:tblGrid>
                <a:gridCol w="2335212"/>
                <a:gridCol w="1927225"/>
                <a:gridCol w="3586163"/>
              </a:tblGrid>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OPSI</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PERNYATAAN I/O</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PENJELASAN</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alt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ACCESS=</a:t>
                      </a: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access</a:t>
                      </a:r>
                      <a:endParaRPr kumimoji="0" lang="en-US" alt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INQUIRE, OPEN</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Menyatakan metoda akses yang dipergunakan, misal : SEQUENTIAL, DIRECT, atau APPEND</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BLOCKSIZE=</a:t>
                      </a: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blocksize</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INQUIRE, OPEN</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Menetapkan atau mengembalikan ukuran buffer yang digunakan I/O</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tabLst>
                          <a:tab pos="457200" algn="r"/>
                          <a:tab pos="2743200" algn="ctr"/>
                          <a:tab pos="5486400" algn="r"/>
                        </a:tabLst>
                        <a:defRPr sz="2800">
                          <a:solidFill>
                            <a:schemeClr val="tx1"/>
                          </a:solidFill>
                          <a:latin typeface="Arial" panose="020B0604020202020204" pitchFamily="34" charset="0"/>
                        </a:defRPr>
                      </a:lvl1pPr>
                      <a:lvl2pPr>
                        <a:spcBef>
                          <a:spcPct val="20000"/>
                        </a:spcBef>
                        <a:tabLst>
                          <a:tab pos="457200" algn="r"/>
                          <a:tab pos="2743200" algn="ctr"/>
                          <a:tab pos="5486400" algn="r"/>
                        </a:tabLst>
                        <a:defRPr sz="2400">
                          <a:solidFill>
                            <a:schemeClr val="tx1"/>
                          </a:solidFill>
                          <a:latin typeface="Arial" panose="020B0604020202020204" pitchFamily="34" charset="0"/>
                        </a:defRPr>
                      </a:lvl2pPr>
                      <a:lvl3pPr>
                        <a:spcBef>
                          <a:spcPct val="20000"/>
                        </a:spcBef>
                        <a:tabLst>
                          <a:tab pos="457200" algn="r"/>
                          <a:tab pos="2743200" algn="ctr"/>
                          <a:tab pos="5486400" algn="r"/>
                        </a:tabLst>
                        <a:defRPr sz="2000">
                          <a:solidFill>
                            <a:schemeClr val="tx1"/>
                          </a:solidFill>
                          <a:latin typeface="Arial" panose="020B0604020202020204" pitchFamily="34" charset="0"/>
                        </a:defRPr>
                      </a:lvl3pPr>
                      <a:lvl4pPr>
                        <a:spcBef>
                          <a:spcPct val="20000"/>
                        </a:spcBef>
                        <a:tabLst>
                          <a:tab pos="457200" algn="r"/>
                          <a:tab pos="2743200" algn="ctr"/>
                          <a:tab pos="5486400" algn="r"/>
                        </a:tabLst>
                        <a:defRPr>
                          <a:solidFill>
                            <a:schemeClr val="tx1"/>
                          </a:solidFill>
                          <a:latin typeface="Arial" panose="020B0604020202020204" pitchFamily="34" charset="0"/>
                        </a:defRPr>
                      </a:lvl4pPr>
                      <a:lvl5pPr>
                        <a:spcBef>
                          <a:spcPct val="20000"/>
                        </a:spcBef>
                        <a:tabLst>
                          <a:tab pos="457200" algn="r"/>
                          <a:tab pos="2743200" algn="ctr"/>
                          <a:tab pos="5486400" algn="r"/>
                        </a:tabLst>
                        <a:defRPr>
                          <a:solidFill>
                            <a:schemeClr val="tx1"/>
                          </a:solidFill>
                          <a:latin typeface="Arial" panose="020B0604020202020204" pitchFamily="34" charset="0"/>
                        </a:defRPr>
                      </a:lvl5pPr>
                      <a:lvl6pPr fontAlgn="base">
                        <a:spcBef>
                          <a:spcPct val="20000"/>
                        </a:spcBef>
                        <a:spcAft>
                          <a:spcPct val="0"/>
                        </a:spcAft>
                        <a:tabLst>
                          <a:tab pos="457200" algn="r"/>
                          <a:tab pos="2743200" algn="ctr"/>
                          <a:tab pos="5486400" algn="r"/>
                        </a:tabLst>
                        <a:defRPr>
                          <a:solidFill>
                            <a:schemeClr val="tx1"/>
                          </a:solidFill>
                          <a:latin typeface="Arial" panose="020B0604020202020204" pitchFamily="34" charset="0"/>
                        </a:defRPr>
                      </a:lvl6pPr>
                      <a:lvl7pPr fontAlgn="base">
                        <a:spcBef>
                          <a:spcPct val="20000"/>
                        </a:spcBef>
                        <a:spcAft>
                          <a:spcPct val="0"/>
                        </a:spcAft>
                        <a:tabLst>
                          <a:tab pos="457200" algn="r"/>
                          <a:tab pos="2743200" algn="ctr"/>
                          <a:tab pos="5486400" algn="r"/>
                        </a:tabLst>
                        <a:defRPr>
                          <a:solidFill>
                            <a:schemeClr val="tx1"/>
                          </a:solidFill>
                          <a:latin typeface="Arial" panose="020B0604020202020204" pitchFamily="34" charset="0"/>
                        </a:defRPr>
                      </a:lvl7pPr>
                      <a:lvl8pPr fontAlgn="base">
                        <a:spcBef>
                          <a:spcPct val="20000"/>
                        </a:spcBef>
                        <a:spcAft>
                          <a:spcPct val="0"/>
                        </a:spcAft>
                        <a:tabLst>
                          <a:tab pos="457200" algn="r"/>
                          <a:tab pos="2743200" algn="ctr"/>
                          <a:tab pos="5486400" algn="r"/>
                        </a:tabLst>
                        <a:defRPr>
                          <a:solidFill>
                            <a:schemeClr val="tx1"/>
                          </a:solidFill>
                          <a:latin typeface="Arial" panose="020B0604020202020204" pitchFamily="34" charset="0"/>
                        </a:defRPr>
                      </a:lvl8pPr>
                      <a:lvl9pPr fontAlgn="base">
                        <a:spcBef>
                          <a:spcPct val="2000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Editlist</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FORMAT, PRINT, READ, WRITE</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Digunakan dalam pernyataan FORMAT dan dalam menetapkan format</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ERR=</a:t>
                      </a: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errlabel</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Semua pernyataan I/O kecuali PRINT</a:t>
                      </a:r>
                      <a:endParaRPr kumimoji="0" lang="es-ES_tradnl"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Pengendalian bila terjadi kesalahan</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FILE=</a:t>
                      </a: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file</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INQUIRE, OPEN</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Menetapkan nama file</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[[FMT=]]</a:t>
                      </a: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formatspec</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PRINT, READ, WRITE</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Menetapkan suatu editlist dalam penggunaan format data</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FORM=</a:t>
                      </a: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form</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INQUIRE, OPEN</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Menetapkan format file, dapat berupa FORMATTED, UNFORMATTED atau BINARY</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568646170"/>
      </p:ext>
    </p:extLst>
  </p:cSld>
  <p:clrMapOvr>
    <a:masterClrMapping/>
  </p:clrMapOvr>
  <p:transition spd="slow">
    <p:wheel spokes="8"/>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10594"/>
                                        </p:tgtEl>
                                        <p:attrNameLst>
                                          <p:attrName>style.visibility</p:attrName>
                                        </p:attrNameLst>
                                      </p:cBhvr>
                                      <p:to>
                                        <p:strVal val="visible"/>
                                      </p:to>
                                    </p:set>
                                    <p:animEffect transition="in" filter="strips(downRight)">
                                      <p:cBhvr>
                                        <p:cTn id="7" dur="500"/>
                                        <p:tgtEl>
                                          <p:spTgt spid="1105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5" presetClass="entr" presetSubtype="0" fill="hold" nodeType="clickEffect">
                                  <p:stCondLst>
                                    <p:cond delay="0"/>
                                  </p:stCondLst>
                                  <p:childTnLst>
                                    <p:set>
                                      <p:cBhvr>
                                        <p:cTn id="11" dur="1" fill="hold">
                                          <p:stCondLst>
                                            <p:cond delay="0"/>
                                          </p:stCondLst>
                                        </p:cTn>
                                        <p:tgtEl>
                                          <p:spTgt spid="111040"/>
                                        </p:tgtEl>
                                        <p:attrNameLst>
                                          <p:attrName>style.visibility</p:attrName>
                                        </p:attrNameLst>
                                      </p:cBhvr>
                                      <p:to>
                                        <p:strVal val="visible"/>
                                      </p:to>
                                    </p:set>
                                    <p:anim calcmode="lin" valueType="num">
                                      <p:cBhvr>
                                        <p:cTn id="12" dur="500" decel="50000" fill="hold">
                                          <p:stCondLst>
                                            <p:cond delay="0"/>
                                          </p:stCondLst>
                                        </p:cTn>
                                        <p:tgtEl>
                                          <p:spTgt spid="111040"/>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11040"/>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11040"/>
                                        </p:tgtEl>
                                        <p:attrNameLst>
                                          <p:attrName>ppt_w</p:attrName>
                                        </p:attrNameLst>
                                      </p:cBhvr>
                                      <p:tavLst>
                                        <p:tav tm="0">
                                          <p:val>
                                            <p:strVal val="#ppt_w*.05"/>
                                          </p:val>
                                        </p:tav>
                                        <p:tav tm="100000">
                                          <p:val>
                                            <p:strVal val="#ppt_w"/>
                                          </p:val>
                                        </p:tav>
                                      </p:tavLst>
                                    </p:anim>
                                    <p:anim calcmode="lin" valueType="num">
                                      <p:cBhvr>
                                        <p:cTn id="15" dur="1000" fill="hold"/>
                                        <p:tgtEl>
                                          <p:spTgt spid="111040"/>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11040"/>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11040"/>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11040"/>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1104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mph" presetSubtype="0" fill="hold" nodeType="clickEffect">
                                  <p:stCondLst>
                                    <p:cond delay="0"/>
                                  </p:stCondLst>
                                  <p:childTnLst>
                                    <p:animScale>
                                      <p:cBhvr>
                                        <p:cTn id="23" dur="2000" fill="hold"/>
                                        <p:tgtEl>
                                          <p:spTgt spid="11104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Date Placeholder 3"/>
          <p:cNvSpPr>
            <a:spLocks noGrp="1"/>
          </p:cNvSpPr>
          <p:nvPr>
            <p:ph type="dt" sz="half" idx="4294967295"/>
          </p:nvPr>
        </p:nvSpPr>
        <p:spPr>
          <a:xfrm>
            <a:off x="457200" y="6245225"/>
            <a:ext cx="2133600" cy="476250"/>
          </a:xfrm>
          <a:prstGeom prst="rect">
            <a:avLst/>
          </a:prstGeom>
        </p:spPr>
        <p:txBody>
          <a:bodyPr/>
          <a:lstStyle/>
          <a:p>
            <a:fld id="{9CC13D1B-0E74-4ECD-A4CA-35755C3DAC08}" type="datetime1">
              <a:rPr lang="en-US" altLang="en-US"/>
              <a:pPr/>
              <a:t>5/15/2017</a:t>
            </a:fld>
            <a:endParaRPr lang="en-US" altLang="en-US"/>
          </a:p>
        </p:txBody>
      </p:sp>
      <p:sp>
        <p:nvSpPr>
          <p:cNvPr id="42" name="Slide Number Placeholder 5"/>
          <p:cNvSpPr>
            <a:spLocks noGrp="1"/>
          </p:cNvSpPr>
          <p:nvPr>
            <p:ph type="sldNum" sz="quarter" idx="4294967295"/>
          </p:nvPr>
        </p:nvSpPr>
        <p:spPr>
          <a:xfrm>
            <a:off x="6553200" y="6245225"/>
            <a:ext cx="2133600" cy="476250"/>
          </a:xfrm>
          <a:prstGeom prst="rect">
            <a:avLst/>
          </a:prstGeom>
        </p:spPr>
        <p:txBody>
          <a:bodyPr/>
          <a:lstStyle/>
          <a:p>
            <a:fld id="{A246E340-3218-497C-A0FA-798563C49331}" type="slidenum">
              <a:rPr lang="en-US" altLang="en-US"/>
              <a:pPr/>
              <a:t>47</a:t>
            </a:fld>
            <a:endParaRPr lang="en-US" altLang="en-US"/>
          </a:p>
        </p:txBody>
      </p:sp>
      <p:graphicFrame>
        <p:nvGraphicFramePr>
          <p:cNvPr id="109707" name="Group 139"/>
          <p:cNvGraphicFramePr>
            <a:graphicFrameLocks noGrp="1"/>
          </p:cNvGraphicFramePr>
          <p:nvPr/>
        </p:nvGraphicFramePr>
        <p:xfrm>
          <a:off x="539750" y="260350"/>
          <a:ext cx="8066088" cy="3611563"/>
        </p:xfrm>
        <a:graphic>
          <a:graphicData uri="http://schemas.openxmlformats.org/drawingml/2006/table">
            <a:tbl>
              <a:tblPr/>
              <a:tblGrid>
                <a:gridCol w="1657350"/>
                <a:gridCol w="2722563"/>
                <a:gridCol w="3686175"/>
              </a:tblGrid>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Iolist</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PRINT, WRITE, READ</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Menetapkan item apakah INPUT atau OUTPUT</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IOSTAT=</a:t>
                      </a: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iocheck</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Semua pernyataan I/O kecuali PRINT</a:t>
                      </a:r>
                      <a:endParaRPr kumimoji="0" lang="es-ES_tradnl"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Pengendalian bila terjadi kesalahan. Menetap kan suatu variabel yang menunjukkan kesalahan</a:t>
                      </a:r>
                      <a:endParaRPr kumimoji="0" lang="es-ES_tradnl"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MODE=</a:t>
                      </a: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mode</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INQUIRE, OPEN</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Mengendailkan bagaimana proses akses file dilakukan, dapat berupa READWRITE, READ, atau WRITE</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[NML=]]</a:t>
                      </a: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nmlspec</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PRINT, READ, WRITE</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Menetapkan daftar nama group dalam katagori INPUT atau OUTPUT</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REC=</a:t>
                      </a: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rec</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LOCKING, READ, WRITE</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Menetapkan hanya record pertama dalam sebuah file terkunci</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SHARE=</a:t>
                      </a: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share</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INQUIRE, OPEN</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Pengendali bagaimana proses simultan berjalan dalam akses file pada sebuah networking</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[[UNIT=]]</a:t>
                      </a: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unitspec</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Semua pernyataan I/O kecuali PRINT</a:t>
                      </a:r>
                      <a:endParaRPr kumimoji="0" lang="es-ES_tradnl"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Menetapkan Unit yang akan dihubungkan dengan File</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9708" name="Rectangle 140"/>
          <p:cNvSpPr>
            <a:spLocks noChangeArrowheads="1"/>
          </p:cNvSpPr>
          <p:nvPr/>
        </p:nvSpPr>
        <p:spPr bwMode="auto">
          <a:xfrm>
            <a:off x="107950" y="4286250"/>
            <a:ext cx="285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b="1"/>
              <a:t>3. 3   MEMILIH TIPE FILE</a:t>
            </a:r>
          </a:p>
        </p:txBody>
      </p:sp>
      <p:sp>
        <p:nvSpPr>
          <p:cNvPr id="109709" name="Rectangle 141"/>
          <p:cNvSpPr>
            <a:spLocks noChangeArrowheads="1"/>
          </p:cNvSpPr>
          <p:nvPr/>
        </p:nvSpPr>
        <p:spPr bwMode="auto">
          <a:xfrm>
            <a:off x="684213" y="4652963"/>
            <a:ext cx="2952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sz="1400"/>
              <a:t>Ada dua tipe file yang umum, yaitu:</a:t>
            </a:r>
          </a:p>
        </p:txBody>
      </p:sp>
      <p:sp>
        <p:nvSpPr>
          <p:cNvPr id="109711" name="Rectangle 143"/>
          <p:cNvSpPr>
            <a:spLocks noChangeArrowheads="1"/>
          </p:cNvSpPr>
          <p:nvPr/>
        </p:nvSpPr>
        <p:spPr bwMode="auto">
          <a:xfrm>
            <a:off x="684213" y="5013325"/>
            <a:ext cx="8280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1600" b="1"/>
              <a:t>File sequensial</a:t>
            </a:r>
            <a:r>
              <a:rPr lang="en-US" altLang="en-US" sz="1400"/>
              <a:t> terformat dengan Unit terhubung ditandai dengan asterik (Yang merepresentasikan keyboard atau screen)</a:t>
            </a:r>
          </a:p>
        </p:txBody>
      </p:sp>
      <p:sp>
        <p:nvSpPr>
          <p:cNvPr id="109712" name="Rectangle 144"/>
          <p:cNvSpPr>
            <a:spLocks noChangeArrowheads="1"/>
          </p:cNvSpPr>
          <p:nvPr/>
        </p:nvSpPr>
        <p:spPr bwMode="auto">
          <a:xfrm>
            <a:off x="684213" y="5661025"/>
            <a:ext cx="49831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600" b="1"/>
              <a:t>File eksternal</a:t>
            </a:r>
            <a:r>
              <a:rPr lang="en-US" altLang="en-US"/>
              <a:t> </a:t>
            </a:r>
            <a:r>
              <a:rPr lang="en-US" altLang="en-US" sz="1400"/>
              <a:t>sequensial terformat dengan nama tertentu </a:t>
            </a:r>
          </a:p>
        </p:txBody>
      </p:sp>
    </p:spTree>
    <p:extLst>
      <p:ext uri="{BB962C8B-B14F-4D97-AF65-F5344CB8AC3E}">
        <p14:creationId xmlns:p14="http://schemas.microsoft.com/office/powerpoint/2010/main" val="3777967035"/>
      </p:ext>
    </p:extLst>
  </p:cSld>
  <p:clrMapOvr>
    <a:masterClrMapping/>
  </p:clrMapOvr>
  <p:transition spd="slow">
    <p:wheel spokes="8"/>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109707"/>
                                        </p:tgtEl>
                                        <p:attrNameLst>
                                          <p:attrName>style.visibility</p:attrName>
                                        </p:attrNameLst>
                                      </p:cBhvr>
                                      <p:to>
                                        <p:strVal val="visible"/>
                                      </p:to>
                                    </p:set>
                                    <p:anim calcmode="lin" valueType="num">
                                      <p:cBhvr>
                                        <p:cTn id="7" dur="500" decel="50000" fill="hold">
                                          <p:stCondLst>
                                            <p:cond delay="0"/>
                                          </p:stCondLst>
                                        </p:cTn>
                                        <p:tgtEl>
                                          <p:spTgt spid="10970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970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9707"/>
                                        </p:tgtEl>
                                        <p:attrNameLst>
                                          <p:attrName>ppt_w</p:attrName>
                                        </p:attrNameLst>
                                      </p:cBhvr>
                                      <p:tavLst>
                                        <p:tav tm="0">
                                          <p:val>
                                            <p:strVal val="#ppt_w*.05"/>
                                          </p:val>
                                        </p:tav>
                                        <p:tav tm="100000">
                                          <p:val>
                                            <p:strVal val="#ppt_w"/>
                                          </p:val>
                                        </p:tav>
                                      </p:tavLst>
                                    </p:anim>
                                    <p:anim calcmode="lin" valueType="num">
                                      <p:cBhvr>
                                        <p:cTn id="10" dur="1000" fill="hold"/>
                                        <p:tgtEl>
                                          <p:spTgt spid="10970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970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970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970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970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09708"/>
                                        </p:tgtEl>
                                        <p:attrNameLst>
                                          <p:attrName>style.visibility</p:attrName>
                                        </p:attrNameLst>
                                      </p:cBhvr>
                                      <p:to>
                                        <p:strVal val="visible"/>
                                      </p:to>
                                    </p:set>
                                    <p:anim calcmode="lin" valueType="num">
                                      <p:cBhvr>
                                        <p:cTn id="19" dur="500" decel="50000" fill="hold">
                                          <p:stCondLst>
                                            <p:cond delay="0"/>
                                          </p:stCondLst>
                                        </p:cTn>
                                        <p:tgtEl>
                                          <p:spTgt spid="109708"/>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09708"/>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09708"/>
                                        </p:tgtEl>
                                        <p:attrNameLst>
                                          <p:attrName>ppt_w</p:attrName>
                                        </p:attrNameLst>
                                      </p:cBhvr>
                                      <p:tavLst>
                                        <p:tav tm="0">
                                          <p:val>
                                            <p:strVal val="#ppt_w*.05"/>
                                          </p:val>
                                        </p:tav>
                                        <p:tav tm="100000">
                                          <p:val>
                                            <p:strVal val="#ppt_w"/>
                                          </p:val>
                                        </p:tav>
                                      </p:tavLst>
                                    </p:anim>
                                    <p:anim calcmode="lin" valueType="num">
                                      <p:cBhvr>
                                        <p:cTn id="22" dur="1000" fill="hold"/>
                                        <p:tgtEl>
                                          <p:spTgt spid="109708"/>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09708"/>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09708"/>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09708"/>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0970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6" fill="hold" grpId="0" nodeType="clickEffect">
                                  <p:stCondLst>
                                    <p:cond delay="0"/>
                                  </p:stCondLst>
                                  <p:childTnLst>
                                    <p:set>
                                      <p:cBhvr>
                                        <p:cTn id="30" dur="1" fill="hold">
                                          <p:stCondLst>
                                            <p:cond delay="0"/>
                                          </p:stCondLst>
                                        </p:cTn>
                                        <p:tgtEl>
                                          <p:spTgt spid="109709"/>
                                        </p:tgtEl>
                                        <p:attrNameLst>
                                          <p:attrName>style.visibility</p:attrName>
                                        </p:attrNameLst>
                                      </p:cBhvr>
                                      <p:to>
                                        <p:strVal val="visible"/>
                                      </p:to>
                                    </p:set>
                                    <p:animEffect transition="in" filter="strips(downRight)">
                                      <p:cBhvr>
                                        <p:cTn id="31" dur="500"/>
                                        <p:tgtEl>
                                          <p:spTgt spid="10970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1" presetClass="entr" presetSubtype="0" fill="hold" grpId="0" nodeType="clickEffect">
                                  <p:stCondLst>
                                    <p:cond delay="0"/>
                                  </p:stCondLst>
                                  <p:iterate type="lt">
                                    <p:tmPct val="10000"/>
                                  </p:iterate>
                                  <p:childTnLst>
                                    <p:set>
                                      <p:cBhvr>
                                        <p:cTn id="35" dur="1" fill="hold">
                                          <p:stCondLst>
                                            <p:cond delay="0"/>
                                          </p:stCondLst>
                                        </p:cTn>
                                        <p:tgtEl>
                                          <p:spTgt spid="109711"/>
                                        </p:tgtEl>
                                        <p:attrNameLst>
                                          <p:attrName>style.visibility</p:attrName>
                                        </p:attrNameLst>
                                      </p:cBhvr>
                                      <p:to>
                                        <p:strVal val="visible"/>
                                      </p:to>
                                    </p:set>
                                    <p:anim calcmode="lin" valueType="num">
                                      <p:cBhvr>
                                        <p:cTn id="36" dur="500" fill="hold"/>
                                        <p:tgtEl>
                                          <p:spTgt spid="109711"/>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09711"/>
                                        </p:tgtEl>
                                        <p:attrNameLst>
                                          <p:attrName>ppt_y</p:attrName>
                                        </p:attrNameLst>
                                      </p:cBhvr>
                                      <p:tavLst>
                                        <p:tav tm="0">
                                          <p:val>
                                            <p:strVal val="#ppt_y"/>
                                          </p:val>
                                        </p:tav>
                                        <p:tav tm="100000">
                                          <p:val>
                                            <p:strVal val="#ppt_y"/>
                                          </p:val>
                                        </p:tav>
                                      </p:tavLst>
                                    </p:anim>
                                    <p:anim calcmode="lin" valueType="num">
                                      <p:cBhvr>
                                        <p:cTn id="38" dur="500" fill="hold"/>
                                        <p:tgtEl>
                                          <p:spTgt spid="109711"/>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09711"/>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0971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1" presetClass="entr" presetSubtype="0" fill="hold" grpId="0" nodeType="clickEffect">
                                  <p:stCondLst>
                                    <p:cond delay="0"/>
                                  </p:stCondLst>
                                  <p:iterate type="lt">
                                    <p:tmPct val="10000"/>
                                  </p:iterate>
                                  <p:childTnLst>
                                    <p:set>
                                      <p:cBhvr>
                                        <p:cTn id="44" dur="1" fill="hold">
                                          <p:stCondLst>
                                            <p:cond delay="0"/>
                                          </p:stCondLst>
                                        </p:cTn>
                                        <p:tgtEl>
                                          <p:spTgt spid="109712"/>
                                        </p:tgtEl>
                                        <p:attrNameLst>
                                          <p:attrName>style.visibility</p:attrName>
                                        </p:attrNameLst>
                                      </p:cBhvr>
                                      <p:to>
                                        <p:strVal val="visible"/>
                                      </p:to>
                                    </p:set>
                                    <p:anim calcmode="lin" valueType="num">
                                      <p:cBhvr>
                                        <p:cTn id="45" dur="500" fill="hold"/>
                                        <p:tgtEl>
                                          <p:spTgt spid="109712"/>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109712"/>
                                        </p:tgtEl>
                                        <p:attrNameLst>
                                          <p:attrName>ppt_y</p:attrName>
                                        </p:attrNameLst>
                                      </p:cBhvr>
                                      <p:tavLst>
                                        <p:tav tm="0">
                                          <p:val>
                                            <p:strVal val="#ppt_y"/>
                                          </p:val>
                                        </p:tav>
                                        <p:tav tm="100000">
                                          <p:val>
                                            <p:strVal val="#ppt_y"/>
                                          </p:val>
                                        </p:tav>
                                      </p:tavLst>
                                    </p:anim>
                                    <p:anim calcmode="lin" valueType="num">
                                      <p:cBhvr>
                                        <p:cTn id="47" dur="500" fill="hold"/>
                                        <p:tgtEl>
                                          <p:spTgt spid="109712"/>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109712"/>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1097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708" grpId="0"/>
      <p:bldP spid="109709" grpId="0"/>
      <p:bldP spid="109711" grpId="0"/>
      <p:bldP spid="10971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4294967295"/>
          </p:nvPr>
        </p:nvSpPr>
        <p:spPr>
          <a:xfrm>
            <a:off x="457200" y="6245225"/>
            <a:ext cx="2133600" cy="476250"/>
          </a:xfrm>
          <a:prstGeom prst="rect">
            <a:avLst/>
          </a:prstGeom>
        </p:spPr>
        <p:txBody>
          <a:bodyPr/>
          <a:lstStyle/>
          <a:p>
            <a:fld id="{2CB012BD-30E2-4F4B-8765-ECD4EE5492A7}" type="datetime1">
              <a:rPr lang="en-US" altLang="en-US"/>
              <a:pPr/>
              <a:t>5/15/2017</a:t>
            </a:fld>
            <a:endParaRPr lang="en-US" altLang="en-US"/>
          </a:p>
        </p:txBody>
      </p:sp>
      <p:sp>
        <p:nvSpPr>
          <p:cNvPr id="13" name="Slide Number Placeholder 5"/>
          <p:cNvSpPr>
            <a:spLocks noGrp="1"/>
          </p:cNvSpPr>
          <p:nvPr>
            <p:ph type="sldNum" sz="quarter" idx="4294967295"/>
          </p:nvPr>
        </p:nvSpPr>
        <p:spPr>
          <a:xfrm>
            <a:off x="6553200" y="6245225"/>
            <a:ext cx="2133600" cy="476250"/>
          </a:xfrm>
          <a:prstGeom prst="rect">
            <a:avLst/>
          </a:prstGeom>
        </p:spPr>
        <p:txBody>
          <a:bodyPr/>
          <a:lstStyle/>
          <a:p>
            <a:fld id="{B1DF07E5-E03B-4437-AF75-5A914468AC7C}" type="slidenum">
              <a:rPr lang="en-US" altLang="en-US"/>
              <a:pPr/>
              <a:t>48</a:t>
            </a:fld>
            <a:endParaRPr lang="en-US" altLang="en-US"/>
          </a:p>
        </p:txBody>
      </p:sp>
      <p:sp>
        <p:nvSpPr>
          <p:cNvPr id="108546" name="Rectangle 2"/>
          <p:cNvSpPr>
            <a:spLocks noChangeArrowheads="1"/>
          </p:cNvSpPr>
          <p:nvPr/>
        </p:nvSpPr>
        <p:spPr bwMode="auto">
          <a:xfrm>
            <a:off x="107950" y="260350"/>
            <a:ext cx="2076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b="1"/>
              <a:t>3. 4   POSISI FILE</a:t>
            </a:r>
          </a:p>
        </p:txBody>
      </p:sp>
      <p:sp>
        <p:nvSpPr>
          <p:cNvPr id="108547" name="Rectangle 3"/>
          <p:cNvSpPr>
            <a:spLocks noChangeArrowheads="1"/>
          </p:cNvSpPr>
          <p:nvPr/>
        </p:nvSpPr>
        <p:spPr bwMode="auto">
          <a:xfrm>
            <a:off x="611188" y="1628775"/>
            <a:ext cx="7848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en-US" altLang="en-US" sz="1400"/>
              <a:t>Eksekusi pernyataan ENDFILE memasukkan tanda dalam file pada posisi akhir dari record, dan memposisikan file setelah tanda akhir file. </a:t>
            </a:r>
          </a:p>
        </p:txBody>
      </p:sp>
      <p:sp>
        <p:nvSpPr>
          <p:cNvPr id="108549" name="Rectangle 5"/>
          <p:cNvSpPr>
            <a:spLocks noChangeArrowheads="1"/>
          </p:cNvSpPr>
          <p:nvPr/>
        </p:nvSpPr>
        <p:spPr bwMode="auto">
          <a:xfrm>
            <a:off x="611188" y="2205038"/>
            <a:ext cx="7848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en-US" altLang="en-US" sz="1400"/>
              <a:t>Pernyataan BACKSPACE harus dieksekusi untuk memposisikan file didepan tanda akhir sebuah file. Setiap data yang melewati posisi ini akan hilang.</a:t>
            </a:r>
            <a:r>
              <a:rPr lang="id-ID" altLang="en-US" sz="1400"/>
              <a:t> </a:t>
            </a:r>
            <a:endParaRPr lang="en-US" altLang="en-US" sz="1400"/>
          </a:p>
        </p:txBody>
      </p:sp>
      <p:sp>
        <p:nvSpPr>
          <p:cNvPr id="108550" name="Rectangle 6"/>
          <p:cNvSpPr>
            <a:spLocks noChangeArrowheads="1"/>
          </p:cNvSpPr>
          <p:nvPr/>
        </p:nvSpPr>
        <p:spPr bwMode="auto">
          <a:xfrm>
            <a:off x="611188" y="2781300"/>
            <a:ext cx="7848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en-US" altLang="en-US" sz="1400"/>
              <a:t>Eksekusi pernyataan READ pada posisi akhir sebuah file akan mengakibatkan kesalahan pembacaan, kecuali diberikan opsi END=, ERR=, atau IOSTAT=option dalam pernyataan READ.</a:t>
            </a:r>
          </a:p>
        </p:txBody>
      </p:sp>
      <p:sp>
        <p:nvSpPr>
          <p:cNvPr id="108551" name="Rectangle 7"/>
          <p:cNvSpPr>
            <a:spLocks noChangeArrowheads="1"/>
          </p:cNvSpPr>
          <p:nvPr/>
        </p:nvSpPr>
        <p:spPr bwMode="auto">
          <a:xfrm>
            <a:off x="611188" y="679450"/>
            <a:ext cx="7848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es-ES_tradnl" altLang="en-US" sz="1400"/>
              <a:t>Membuka sebuah posisi file sequensial pada suatu file pada awal. </a:t>
            </a:r>
            <a:r>
              <a:rPr lang="en-US" altLang="en-US" sz="1400"/>
              <a:t>Bila kita menulis dalam suatu file, semua record setelah record terakhir akan discarded. </a:t>
            </a:r>
          </a:p>
        </p:txBody>
      </p:sp>
      <p:sp>
        <p:nvSpPr>
          <p:cNvPr id="108552" name="Rectangle 8"/>
          <p:cNvSpPr>
            <a:spLocks noChangeArrowheads="1"/>
          </p:cNvSpPr>
          <p:nvPr/>
        </p:nvSpPr>
        <p:spPr bwMode="auto">
          <a:xfrm>
            <a:off x="611188" y="1268413"/>
            <a:ext cx="85328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en-US" altLang="en-US" sz="1400"/>
              <a:t>Posisi file setelah pernyataan WRITE sequensial diposisi itu, tetapi tidak didalam, pada record terakhir. </a:t>
            </a:r>
          </a:p>
        </p:txBody>
      </p:sp>
      <p:sp>
        <p:nvSpPr>
          <p:cNvPr id="108553" name="Rectangle 9"/>
          <p:cNvSpPr>
            <a:spLocks noChangeArrowheads="1"/>
          </p:cNvSpPr>
          <p:nvPr/>
        </p:nvSpPr>
        <p:spPr bwMode="auto">
          <a:xfrm>
            <a:off x="107950" y="3638550"/>
            <a:ext cx="2470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b="1"/>
              <a:t>3. 5   FILE INTERNAL</a:t>
            </a:r>
          </a:p>
        </p:txBody>
      </p:sp>
      <p:sp>
        <p:nvSpPr>
          <p:cNvPr id="108554" name="Rectangle 10"/>
          <p:cNvSpPr>
            <a:spLocks noChangeArrowheads="1"/>
          </p:cNvSpPr>
          <p:nvPr/>
        </p:nvSpPr>
        <p:spPr bwMode="auto">
          <a:xfrm>
            <a:off x="611188" y="4149725"/>
            <a:ext cx="82819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400"/>
              <a:t>Sebuah file eksternal adalah suatu peralatan fisik, seperti printer, screen, atau sebuah file yang dapat dikenali oleh sistem operasi </a:t>
            </a:r>
          </a:p>
        </p:txBody>
      </p:sp>
      <p:sp>
        <p:nvSpPr>
          <p:cNvPr id="108555" name="Rectangle 11"/>
          <p:cNvSpPr>
            <a:spLocks noChangeArrowheads="1"/>
          </p:cNvSpPr>
          <p:nvPr/>
        </p:nvSpPr>
        <p:spPr bwMode="auto">
          <a:xfrm>
            <a:off x="576263" y="4759325"/>
            <a:ext cx="853281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400"/>
              <a:t>Sebuah file internal adalah suatu variabel character, array character, elemen array character, elemen struktur character, substring character, dan array noncharacter. </a:t>
            </a:r>
          </a:p>
        </p:txBody>
      </p:sp>
    </p:spTree>
    <p:extLst>
      <p:ext uri="{BB962C8B-B14F-4D97-AF65-F5344CB8AC3E}">
        <p14:creationId xmlns:p14="http://schemas.microsoft.com/office/powerpoint/2010/main" val="4156451920"/>
      </p:ext>
    </p:extLst>
  </p:cSld>
  <p:clrMapOvr>
    <a:masterClrMapping/>
  </p:clrMapOvr>
  <p:transition spd="slow">
    <p:wheel spokes="8"/>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08546"/>
                                        </p:tgtEl>
                                        <p:attrNameLst>
                                          <p:attrName>style.visibility</p:attrName>
                                        </p:attrNameLst>
                                      </p:cBhvr>
                                      <p:to>
                                        <p:strVal val="visible"/>
                                      </p:to>
                                    </p:set>
                                    <p:anim calcmode="lin" valueType="num">
                                      <p:cBhvr>
                                        <p:cTn id="7" dur="500" decel="50000" fill="hold">
                                          <p:stCondLst>
                                            <p:cond delay="0"/>
                                          </p:stCondLst>
                                        </p:cTn>
                                        <p:tgtEl>
                                          <p:spTgt spid="10854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854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8546"/>
                                        </p:tgtEl>
                                        <p:attrNameLst>
                                          <p:attrName>ppt_w</p:attrName>
                                        </p:attrNameLst>
                                      </p:cBhvr>
                                      <p:tavLst>
                                        <p:tav tm="0">
                                          <p:val>
                                            <p:strVal val="#ppt_w*.05"/>
                                          </p:val>
                                        </p:tav>
                                        <p:tav tm="100000">
                                          <p:val>
                                            <p:strVal val="#ppt_w"/>
                                          </p:val>
                                        </p:tav>
                                      </p:tavLst>
                                    </p:anim>
                                    <p:anim calcmode="lin" valueType="num">
                                      <p:cBhvr>
                                        <p:cTn id="10" dur="1000" fill="hold"/>
                                        <p:tgtEl>
                                          <p:spTgt spid="10854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854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854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854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854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108551"/>
                                        </p:tgtEl>
                                        <p:attrNameLst>
                                          <p:attrName>style.visibility</p:attrName>
                                        </p:attrNameLst>
                                      </p:cBhvr>
                                      <p:to>
                                        <p:strVal val="visible"/>
                                      </p:to>
                                    </p:set>
                                    <p:anim calcmode="lin" valueType="num">
                                      <p:cBhvr>
                                        <p:cTn id="19" dur="500" fill="hold"/>
                                        <p:tgtEl>
                                          <p:spTgt spid="108551"/>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08551"/>
                                        </p:tgtEl>
                                        <p:attrNameLst>
                                          <p:attrName>ppt_y</p:attrName>
                                        </p:attrNameLst>
                                      </p:cBhvr>
                                      <p:tavLst>
                                        <p:tav tm="0">
                                          <p:val>
                                            <p:strVal val="#ppt_y"/>
                                          </p:val>
                                        </p:tav>
                                        <p:tav tm="100000">
                                          <p:val>
                                            <p:strVal val="#ppt_y"/>
                                          </p:val>
                                        </p:tav>
                                      </p:tavLst>
                                    </p:anim>
                                    <p:anim calcmode="lin" valueType="num">
                                      <p:cBhvr>
                                        <p:cTn id="21" dur="500" fill="hold"/>
                                        <p:tgtEl>
                                          <p:spTgt spid="108551"/>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08551"/>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0855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6" fill="hold" grpId="0" nodeType="clickEffect">
                                  <p:stCondLst>
                                    <p:cond delay="0"/>
                                  </p:stCondLst>
                                  <p:childTnLst>
                                    <p:set>
                                      <p:cBhvr>
                                        <p:cTn id="27" dur="1" fill="hold">
                                          <p:stCondLst>
                                            <p:cond delay="0"/>
                                          </p:stCondLst>
                                        </p:cTn>
                                        <p:tgtEl>
                                          <p:spTgt spid="108552"/>
                                        </p:tgtEl>
                                        <p:attrNameLst>
                                          <p:attrName>style.visibility</p:attrName>
                                        </p:attrNameLst>
                                      </p:cBhvr>
                                      <p:to>
                                        <p:strVal val="visible"/>
                                      </p:to>
                                    </p:set>
                                    <p:animEffect transition="in" filter="strips(downRight)">
                                      <p:cBhvr>
                                        <p:cTn id="28" dur="500"/>
                                        <p:tgtEl>
                                          <p:spTgt spid="10855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108547"/>
                                        </p:tgtEl>
                                        <p:attrNameLst>
                                          <p:attrName>style.visibility</p:attrName>
                                        </p:attrNameLst>
                                      </p:cBhvr>
                                      <p:to>
                                        <p:strVal val="visible"/>
                                      </p:to>
                                    </p:set>
                                    <p:anim calcmode="lin" valueType="num">
                                      <p:cBhvr>
                                        <p:cTn id="33" dur="500" fill="hold"/>
                                        <p:tgtEl>
                                          <p:spTgt spid="108547"/>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108547"/>
                                        </p:tgtEl>
                                        <p:attrNameLst>
                                          <p:attrName>ppt_y</p:attrName>
                                        </p:attrNameLst>
                                      </p:cBhvr>
                                      <p:tavLst>
                                        <p:tav tm="0">
                                          <p:val>
                                            <p:strVal val="#ppt_y"/>
                                          </p:val>
                                        </p:tav>
                                        <p:tav tm="100000">
                                          <p:val>
                                            <p:strVal val="#ppt_y"/>
                                          </p:val>
                                        </p:tav>
                                      </p:tavLst>
                                    </p:anim>
                                    <p:anim calcmode="lin" valueType="num">
                                      <p:cBhvr>
                                        <p:cTn id="35" dur="500" fill="hold"/>
                                        <p:tgtEl>
                                          <p:spTgt spid="108547"/>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108547"/>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10854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1" presetClass="entr" presetSubtype="0" fill="hold" grpId="0" nodeType="clickEffect">
                                  <p:stCondLst>
                                    <p:cond delay="0"/>
                                  </p:stCondLst>
                                  <p:iterate type="lt">
                                    <p:tmPct val="10000"/>
                                  </p:iterate>
                                  <p:childTnLst>
                                    <p:set>
                                      <p:cBhvr>
                                        <p:cTn id="41" dur="1" fill="hold">
                                          <p:stCondLst>
                                            <p:cond delay="0"/>
                                          </p:stCondLst>
                                        </p:cTn>
                                        <p:tgtEl>
                                          <p:spTgt spid="108549"/>
                                        </p:tgtEl>
                                        <p:attrNameLst>
                                          <p:attrName>style.visibility</p:attrName>
                                        </p:attrNameLst>
                                      </p:cBhvr>
                                      <p:to>
                                        <p:strVal val="visible"/>
                                      </p:to>
                                    </p:set>
                                    <p:anim calcmode="lin" valueType="num">
                                      <p:cBhvr>
                                        <p:cTn id="42" dur="500" fill="hold"/>
                                        <p:tgtEl>
                                          <p:spTgt spid="108549"/>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108549"/>
                                        </p:tgtEl>
                                        <p:attrNameLst>
                                          <p:attrName>ppt_y</p:attrName>
                                        </p:attrNameLst>
                                      </p:cBhvr>
                                      <p:tavLst>
                                        <p:tav tm="0">
                                          <p:val>
                                            <p:strVal val="#ppt_y"/>
                                          </p:val>
                                        </p:tav>
                                        <p:tav tm="100000">
                                          <p:val>
                                            <p:strVal val="#ppt_y"/>
                                          </p:val>
                                        </p:tav>
                                      </p:tavLst>
                                    </p:anim>
                                    <p:anim calcmode="lin" valueType="num">
                                      <p:cBhvr>
                                        <p:cTn id="44" dur="500" fill="hold"/>
                                        <p:tgtEl>
                                          <p:spTgt spid="108549"/>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108549"/>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10854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1" presetClass="entr" presetSubtype="0" fill="hold" grpId="0" nodeType="clickEffect">
                                  <p:stCondLst>
                                    <p:cond delay="0"/>
                                  </p:stCondLst>
                                  <p:iterate type="lt">
                                    <p:tmPct val="10000"/>
                                  </p:iterate>
                                  <p:childTnLst>
                                    <p:set>
                                      <p:cBhvr>
                                        <p:cTn id="50" dur="1" fill="hold">
                                          <p:stCondLst>
                                            <p:cond delay="0"/>
                                          </p:stCondLst>
                                        </p:cTn>
                                        <p:tgtEl>
                                          <p:spTgt spid="108550"/>
                                        </p:tgtEl>
                                        <p:attrNameLst>
                                          <p:attrName>style.visibility</p:attrName>
                                        </p:attrNameLst>
                                      </p:cBhvr>
                                      <p:to>
                                        <p:strVal val="visible"/>
                                      </p:to>
                                    </p:set>
                                    <p:anim calcmode="lin" valueType="num">
                                      <p:cBhvr>
                                        <p:cTn id="51" dur="500" fill="hold"/>
                                        <p:tgtEl>
                                          <p:spTgt spid="108550"/>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108550"/>
                                        </p:tgtEl>
                                        <p:attrNameLst>
                                          <p:attrName>ppt_y</p:attrName>
                                        </p:attrNameLst>
                                      </p:cBhvr>
                                      <p:tavLst>
                                        <p:tav tm="0">
                                          <p:val>
                                            <p:strVal val="#ppt_y"/>
                                          </p:val>
                                        </p:tav>
                                        <p:tav tm="100000">
                                          <p:val>
                                            <p:strVal val="#ppt_y"/>
                                          </p:val>
                                        </p:tav>
                                      </p:tavLst>
                                    </p:anim>
                                    <p:anim calcmode="lin" valueType="num">
                                      <p:cBhvr>
                                        <p:cTn id="53" dur="500" fill="hold"/>
                                        <p:tgtEl>
                                          <p:spTgt spid="108550"/>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108550"/>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108550"/>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0" presetClass="entr" presetSubtype="0" decel="100000" fill="hold" grpId="0" nodeType="clickEffect">
                                  <p:stCondLst>
                                    <p:cond delay="0"/>
                                  </p:stCondLst>
                                  <p:childTnLst>
                                    <p:set>
                                      <p:cBhvr>
                                        <p:cTn id="59" dur="1" fill="hold">
                                          <p:stCondLst>
                                            <p:cond delay="0"/>
                                          </p:stCondLst>
                                        </p:cTn>
                                        <p:tgtEl>
                                          <p:spTgt spid="108553"/>
                                        </p:tgtEl>
                                        <p:attrNameLst>
                                          <p:attrName>style.visibility</p:attrName>
                                        </p:attrNameLst>
                                      </p:cBhvr>
                                      <p:to>
                                        <p:strVal val="visible"/>
                                      </p:to>
                                    </p:set>
                                    <p:anim calcmode="lin" valueType="num">
                                      <p:cBhvr>
                                        <p:cTn id="60" dur="1000" fill="hold"/>
                                        <p:tgtEl>
                                          <p:spTgt spid="108553"/>
                                        </p:tgtEl>
                                        <p:attrNameLst>
                                          <p:attrName>ppt_w</p:attrName>
                                        </p:attrNameLst>
                                      </p:cBhvr>
                                      <p:tavLst>
                                        <p:tav tm="0">
                                          <p:val>
                                            <p:strVal val="#ppt_w+.3"/>
                                          </p:val>
                                        </p:tav>
                                        <p:tav tm="100000">
                                          <p:val>
                                            <p:strVal val="#ppt_w"/>
                                          </p:val>
                                        </p:tav>
                                      </p:tavLst>
                                    </p:anim>
                                    <p:anim calcmode="lin" valueType="num">
                                      <p:cBhvr>
                                        <p:cTn id="61" dur="1000" fill="hold"/>
                                        <p:tgtEl>
                                          <p:spTgt spid="108553"/>
                                        </p:tgtEl>
                                        <p:attrNameLst>
                                          <p:attrName>ppt_h</p:attrName>
                                        </p:attrNameLst>
                                      </p:cBhvr>
                                      <p:tavLst>
                                        <p:tav tm="0">
                                          <p:val>
                                            <p:strVal val="#ppt_h"/>
                                          </p:val>
                                        </p:tav>
                                        <p:tav tm="100000">
                                          <p:val>
                                            <p:strVal val="#ppt_h"/>
                                          </p:val>
                                        </p:tav>
                                      </p:tavLst>
                                    </p:anim>
                                    <p:animEffect transition="in" filter="fade">
                                      <p:cBhvr>
                                        <p:cTn id="62" dur="1000"/>
                                        <p:tgtEl>
                                          <p:spTgt spid="10855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1" presetClass="entr" presetSubtype="0" fill="hold" grpId="0" nodeType="clickEffect">
                                  <p:stCondLst>
                                    <p:cond delay="0"/>
                                  </p:stCondLst>
                                  <p:iterate type="lt">
                                    <p:tmPct val="10000"/>
                                  </p:iterate>
                                  <p:childTnLst>
                                    <p:set>
                                      <p:cBhvr>
                                        <p:cTn id="66" dur="1" fill="hold">
                                          <p:stCondLst>
                                            <p:cond delay="0"/>
                                          </p:stCondLst>
                                        </p:cTn>
                                        <p:tgtEl>
                                          <p:spTgt spid="108554"/>
                                        </p:tgtEl>
                                        <p:attrNameLst>
                                          <p:attrName>style.visibility</p:attrName>
                                        </p:attrNameLst>
                                      </p:cBhvr>
                                      <p:to>
                                        <p:strVal val="visible"/>
                                      </p:to>
                                    </p:set>
                                    <p:anim calcmode="lin" valueType="num">
                                      <p:cBhvr>
                                        <p:cTn id="67" dur="500" fill="hold"/>
                                        <p:tgtEl>
                                          <p:spTgt spid="108554"/>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108554"/>
                                        </p:tgtEl>
                                        <p:attrNameLst>
                                          <p:attrName>ppt_y</p:attrName>
                                        </p:attrNameLst>
                                      </p:cBhvr>
                                      <p:tavLst>
                                        <p:tav tm="0">
                                          <p:val>
                                            <p:strVal val="#ppt_y"/>
                                          </p:val>
                                        </p:tav>
                                        <p:tav tm="100000">
                                          <p:val>
                                            <p:strVal val="#ppt_y"/>
                                          </p:val>
                                        </p:tav>
                                      </p:tavLst>
                                    </p:anim>
                                    <p:anim calcmode="lin" valueType="num">
                                      <p:cBhvr>
                                        <p:cTn id="69" dur="500" fill="hold"/>
                                        <p:tgtEl>
                                          <p:spTgt spid="108554"/>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108554"/>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108554"/>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41" presetClass="entr" presetSubtype="0" fill="hold" grpId="0" nodeType="clickEffect">
                                  <p:stCondLst>
                                    <p:cond delay="0"/>
                                  </p:stCondLst>
                                  <p:iterate type="lt">
                                    <p:tmPct val="10000"/>
                                  </p:iterate>
                                  <p:childTnLst>
                                    <p:set>
                                      <p:cBhvr>
                                        <p:cTn id="75" dur="1" fill="hold">
                                          <p:stCondLst>
                                            <p:cond delay="0"/>
                                          </p:stCondLst>
                                        </p:cTn>
                                        <p:tgtEl>
                                          <p:spTgt spid="108555"/>
                                        </p:tgtEl>
                                        <p:attrNameLst>
                                          <p:attrName>style.visibility</p:attrName>
                                        </p:attrNameLst>
                                      </p:cBhvr>
                                      <p:to>
                                        <p:strVal val="visible"/>
                                      </p:to>
                                    </p:set>
                                    <p:anim calcmode="lin" valueType="num">
                                      <p:cBhvr>
                                        <p:cTn id="76" dur="500" fill="hold"/>
                                        <p:tgtEl>
                                          <p:spTgt spid="108555"/>
                                        </p:tgtEl>
                                        <p:attrNameLst>
                                          <p:attrName>ppt_x</p:attrName>
                                        </p:attrNameLst>
                                      </p:cBhvr>
                                      <p:tavLst>
                                        <p:tav tm="0">
                                          <p:val>
                                            <p:strVal val="#ppt_x"/>
                                          </p:val>
                                        </p:tav>
                                        <p:tav tm="50000">
                                          <p:val>
                                            <p:strVal val="#ppt_x+.1"/>
                                          </p:val>
                                        </p:tav>
                                        <p:tav tm="100000">
                                          <p:val>
                                            <p:strVal val="#ppt_x"/>
                                          </p:val>
                                        </p:tav>
                                      </p:tavLst>
                                    </p:anim>
                                    <p:anim calcmode="lin" valueType="num">
                                      <p:cBhvr>
                                        <p:cTn id="77" dur="500" fill="hold"/>
                                        <p:tgtEl>
                                          <p:spTgt spid="108555"/>
                                        </p:tgtEl>
                                        <p:attrNameLst>
                                          <p:attrName>ppt_y</p:attrName>
                                        </p:attrNameLst>
                                      </p:cBhvr>
                                      <p:tavLst>
                                        <p:tav tm="0">
                                          <p:val>
                                            <p:strVal val="#ppt_y"/>
                                          </p:val>
                                        </p:tav>
                                        <p:tav tm="100000">
                                          <p:val>
                                            <p:strVal val="#ppt_y"/>
                                          </p:val>
                                        </p:tav>
                                      </p:tavLst>
                                    </p:anim>
                                    <p:anim calcmode="lin" valueType="num">
                                      <p:cBhvr>
                                        <p:cTn id="78" dur="500" fill="hold"/>
                                        <p:tgtEl>
                                          <p:spTgt spid="108555"/>
                                        </p:tgtEl>
                                        <p:attrNameLst>
                                          <p:attrName>ppt_h</p:attrName>
                                        </p:attrNameLst>
                                      </p:cBhvr>
                                      <p:tavLst>
                                        <p:tav tm="0">
                                          <p:val>
                                            <p:strVal val="#ppt_h/10"/>
                                          </p:val>
                                        </p:tav>
                                        <p:tav tm="50000">
                                          <p:val>
                                            <p:strVal val="#ppt_h+.01"/>
                                          </p:val>
                                        </p:tav>
                                        <p:tav tm="100000">
                                          <p:val>
                                            <p:strVal val="#ppt_h"/>
                                          </p:val>
                                        </p:tav>
                                      </p:tavLst>
                                    </p:anim>
                                    <p:anim calcmode="lin" valueType="num">
                                      <p:cBhvr>
                                        <p:cTn id="79" dur="500" fill="hold"/>
                                        <p:tgtEl>
                                          <p:spTgt spid="108555"/>
                                        </p:tgtEl>
                                        <p:attrNameLst>
                                          <p:attrName>ppt_w</p:attrName>
                                        </p:attrNameLst>
                                      </p:cBhvr>
                                      <p:tavLst>
                                        <p:tav tm="0">
                                          <p:val>
                                            <p:strVal val="#ppt_w/10"/>
                                          </p:val>
                                        </p:tav>
                                        <p:tav tm="50000">
                                          <p:val>
                                            <p:strVal val="#ppt_w+.01"/>
                                          </p:val>
                                        </p:tav>
                                        <p:tav tm="100000">
                                          <p:val>
                                            <p:strVal val="#ppt_w"/>
                                          </p:val>
                                        </p:tav>
                                      </p:tavLst>
                                    </p:anim>
                                    <p:animEffect transition="in" filter="fade">
                                      <p:cBhvr>
                                        <p:cTn id="80" dur="500" tmFilter="0,0; .5, 1; 1, 1"/>
                                        <p:tgtEl>
                                          <p:spTgt spid="108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p:bldP spid="108547" grpId="0"/>
      <p:bldP spid="108549" grpId="0"/>
      <p:bldP spid="108550" grpId="0"/>
      <p:bldP spid="108551" grpId="0"/>
      <p:bldP spid="108552" grpId="0"/>
      <p:bldP spid="108553" grpId="0"/>
      <p:bldP spid="108554" grpId="0"/>
      <p:bldP spid="10855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4294967295"/>
          </p:nvPr>
        </p:nvSpPr>
        <p:spPr>
          <a:xfrm>
            <a:off x="457200" y="6245225"/>
            <a:ext cx="2133600" cy="476250"/>
          </a:xfrm>
          <a:prstGeom prst="rect">
            <a:avLst/>
          </a:prstGeom>
        </p:spPr>
        <p:txBody>
          <a:bodyPr/>
          <a:lstStyle/>
          <a:p>
            <a:fld id="{1ADEA635-9BC7-46FF-9099-CF275F49961D}" type="datetime1">
              <a:rPr lang="en-US" altLang="en-US"/>
              <a:pPr/>
              <a:t>5/15/2017</a:t>
            </a:fld>
            <a:endParaRPr lang="en-US" altLang="en-US"/>
          </a:p>
        </p:txBody>
      </p:sp>
      <p:sp>
        <p:nvSpPr>
          <p:cNvPr id="13" name="Slide Number Placeholder 5"/>
          <p:cNvSpPr>
            <a:spLocks noGrp="1"/>
          </p:cNvSpPr>
          <p:nvPr>
            <p:ph type="sldNum" sz="quarter" idx="4294967295"/>
          </p:nvPr>
        </p:nvSpPr>
        <p:spPr>
          <a:xfrm>
            <a:off x="6553200" y="6245225"/>
            <a:ext cx="2133600" cy="476250"/>
          </a:xfrm>
          <a:prstGeom prst="rect">
            <a:avLst/>
          </a:prstGeom>
        </p:spPr>
        <p:txBody>
          <a:bodyPr/>
          <a:lstStyle/>
          <a:p>
            <a:fld id="{71B0F03D-A8D8-45AF-8B0B-D6AA86EA17F8}" type="slidenum">
              <a:rPr lang="en-US" altLang="en-US"/>
              <a:pPr/>
              <a:t>49</a:t>
            </a:fld>
            <a:endParaRPr lang="en-US" altLang="en-US"/>
          </a:p>
        </p:txBody>
      </p:sp>
      <p:sp>
        <p:nvSpPr>
          <p:cNvPr id="107522" name="Rectangle 2"/>
          <p:cNvSpPr>
            <a:spLocks noChangeArrowheads="1"/>
          </p:cNvSpPr>
          <p:nvPr/>
        </p:nvSpPr>
        <p:spPr bwMode="auto">
          <a:xfrm>
            <a:off x="107950" y="260350"/>
            <a:ext cx="3879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a:t>Terdapat dua tipe file internal, yaitu: </a:t>
            </a:r>
          </a:p>
        </p:txBody>
      </p:sp>
      <p:sp>
        <p:nvSpPr>
          <p:cNvPr id="107523" name="Rectangle 3"/>
          <p:cNvSpPr>
            <a:spLocks noChangeArrowheads="1"/>
          </p:cNvSpPr>
          <p:nvPr/>
        </p:nvSpPr>
        <p:spPr bwMode="auto">
          <a:xfrm>
            <a:off x="395288" y="620713"/>
            <a:ext cx="860425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en-US" altLang="en-US" sz="1400" i="1"/>
              <a:t>Variabel character, elemen array character, elemen struktur character, substring character, atau array noncharacter.</a:t>
            </a:r>
            <a:r>
              <a:rPr lang="en-US" altLang="en-US" sz="1400"/>
              <a:t> File jenis ini hanya mempunyai satu record, yang mempunyai panjang yang sama sebagai variabel, elemen array, substring, atau array noncharacter.</a:t>
            </a:r>
          </a:p>
        </p:txBody>
      </p:sp>
      <p:sp>
        <p:nvSpPr>
          <p:cNvPr id="107524" name="Rectangle 4"/>
          <p:cNvSpPr>
            <a:spLocks noChangeArrowheads="1"/>
          </p:cNvSpPr>
          <p:nvPr/>
        </p:nvSpPr>
        <p:spPr bwMode="auto">
          <a:xfrm>
            <a:off x="360363" y="1341438"/>
            <a:ext cx="8783637"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en-US" altLang="en-US" sz="1400" i="1"/>
              <a:t>Array character</a:t>
            </a:r>
            <a:r>
              <a:rPr lang="en-US" altLang="en-US" sz="1400"/>
              <a:t>. File merupakan suatu elemen array character sequensial, masing-masing merupakan sebuah record. Orde dari setiap record sama dengan order dari elemen array. Semua record dengan panjang yang sama dengan panjang elemen array.</a:t>
            </a:r>
          </a:p>
        </p:txBody>
      </p:sp>
      <p:sp>
        <p:nvSpPr>
          <p:cNvPr id="107525" name="Rectangle 5"/>
          <p:cNvSpPr>
            <a:spLocks noChangeArrowheads="1"/>
          </p:cNvSpPr>
          <p:nvPr/>
        </p:nvSpPr>
        <p:spPr bwMode="auto">
          <a:xfrm>
            <a:off x="107950" y="2133600"/>
            <a:ext cx="7080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a:t>Untuk menggunakan file internal kita harus mengikuti aturan berikut:</a:t>
            </a:r>
          </a:p>
        </p:txBody>
      </p:sp>
      <p:sp>
        <p:nvSpPr>
          <p:cNvPr id="107526" name="Rectangle 6"/>
          <p:cNvSpPr>
            <a:spLocks noChangeArrowheads="1"/>
          </p:cNvSpPr>
          <p:nvPr/>
        </p:nvSpPr>
        <p:spPr bwMode="auto">
          <a:xfrm>
            <a:off x="395288" y="2547938"/>
            <a:ext cx="33750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228600" algn="l"/>
              </a:tabLst>
              <a:defRPr>
                <a:solidFill>
                  <a:schemeClr val="tx1"/>
                </a:solidFill>
                <a:latin typeface="Arial" panose="020B0604020202020204" pitchFamily="34" charset="0"/>
              </a:defRPr>
            </a:lvl1pPr>
            <a:lvl2pPr>
              <a:tabLst>
                <a:tab pos="228600" algn="l"/>
              </a:tabLst>
              <a:defRPr>
                <a:solidFill>
                  <a:schemeClr val="tx1"/>
                </a:solidFill>
                <a:latin typeface="Arial" panose="020B0604020202020204" pitchFamily="34" charset="0"/>
              </a:defRPr>
            </a:lvl2pPr>
            <a:lvl3pPr>
              <a:tabLst>
                <a:tab pos="228600" algn="l"/>
              </a:tabLst>
              <a:defRPr>
                <a:solidFill>
                  <a:schemeClr val="tx1"/>
                </a:solidFill>
                <a:latin typeface="Arial" panose="020B0604020202020204" pitchFamily="34" charset="0"/>
              </a:defRPr>
            </a:lvl3pPr>
            <a:lvl4pPr>
              <a:tabLst>
                <a:tab pos="228600" algn="l"/>
              </a:tabLst>
              <a:defRPr>
                <a:solidFill>
                  <a:schemeClr val="tx1"/>
                </a:solidFill>
                <a:latin typeface="Arial" panose="020B0604020202020204" pitchFamily="34" charset="0"/>
              </a:defRPr>
            </a:lvl4pPr>
            <a:lvl5pPr>
              <a:tabLst>
                <a:tab pos="228600" algn="l"/>
              </a:tabLst>
              <a:defRPr>
                <a:solidFill>
                  <a:schemeClr val="tx1"/>
                </a:solidFill>
                <a:latin typeface="Arial" panose="020B0604020202020204" pitchFamily="34" charset="0"/>
              </a:defRPr>
            </a:lvl5pPr>
            <a:lvl6pPr fontAlgn="base">
              <a:spcBef>
                <a:spcPct val="0"/>
              </a:spcBef>
              <a:spcAft>
                <a:spcPct val="0"/>
              </a:spcAft>
              <a:tabLst>
                <a:tab pos="228600" algn="l"/>
              </a:tabLst>
              <a:defRPr>
                <a:solidFill>
                  <a:schemeClr val="tx1"/>
                </a:solidFill>
                <a:latin typeface="Arial" panose="020B0604020202020204" pitchFamily="34" charset="0"/>
              </a:defRPr>
            </a:lvl6pPr>
            <a:lvl7pPr fontAlgn="base">
              <a:spcBef>
                <a:spcPct val="0"/>
              </a:spcBef>
              <a:spcAft>
                <a:spcPct val="0"/>
              </a:spcAft>
              <a:tabLst>
                <a:tab pos="228600" algn="l"/>
              </a:tabLst>
              <a:defRPr>
                <a:solidFill>
                  <a:schemeClr val="tx1"/>
                </a:solidFill>
                <a:latin typeface="Arial" panose="020B0604020202020204" pitchFamily="34" charset="0"/>
              </a:defRPr>
            </a:lvl7pPr>
            <a:lvl8pPr fontAlgn="base">
              <a:spcBef>
                <a:spcPct val="0"/>
              </a:spcBef>
              <a:spcAft>
                <a:spcPct val="0"/>
              </a:spcAft>
              <a:tabLst>
                <a:tab pos="228600" algn="l"/>
              </a:tabLst>
              <a:defRPr>
                <a:solidFill>
                  <a:schemeClr val="tx1"/>
                </a:solidFill>
                <a:latin typeface="Arial" panose="020B0604020202020204" pitchFamily="34" charset="0"/>
              </a:defRPr>
            </a:lvl8pPr>
            <a:lvl9pPr fontAlgn="base">
              <a:spcBef>
                <a:spcPct val="0"/>
              </a:spcBef>
              <a:spcAft>
                <a:spcPct val="0"/>
              </a:spcAft>
              <a:tabLst>
                <a:tab pos="228600" algn="l"/>
              </a:tabLst>
              <a:defRPr>
                <a:solidFill>
                  <a:schemeClr val="tx1"/>
                </a:solidFill>
                <a:latin typeface="Arial" panose="020B0604020202020204" pitchFamily="34" charset="0"/>
              </a:defRPr>
            </a:lvl9pPr>
          </a:lstStyle>
          <a:p>
            <a:pPr algn="just">
              <a:buFont typeface="Wingdings" panose="05000000000000000000" pitchFamily="2" charset="2"/>
              <a:buChar char=""/>
            </a:pPr>
            <a:r>
              <a:rPr lang="en-US" altLang="en-US" sz="1400"/>
              <a:t>Gunakan hanya I/O sequensial terformat</a:t>
            </a:r>
          </a:p>
        </p:txBody>
      </p:sp>
      <p:sp>
        <p:nvSpPr>
          <p:cNvPr id="107527" name="Rectangle 7"/>
          <p:cNvSpPr>
            <a:spLocks noChangeArrowheads="1"/>
          </p:cNvSpPr>
          <p:nvPr/>
        </p:nvSpPr>
        <p:spPr bwMode="auto">
          <a:xfrm>
            <a:off x="395288" y="2852738"/>
            <a:ext cx="38814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228600" algn="l"/>
              </a:tabLst>
              <a:defRPr>
                <a:solidFill>
                  <a:schemeClr val="tx1"/>
                </a:solidFill>
                <a:latin typeface="Arial" panose="020B0604020202020204" pitchFamily="34" charset="0"/>
              </a:defRPr>
            </a:lvl1pPr>
            <a:lvl2pPr>
              <a:tabLst>
                <a:tab pos="228600" algn="l"/>
              </a:tabLst>
              <a:defRPr>
                <a:solidFill>
                  <a:schemeClr val="tx1"/>
                </a:solidFill>
                <a:latin typeface="Arial" panose="020B0604020202020204" pitchFamily="34" charset="0"/>
              </a:defRPr>
            </a:lvl2pPr>
            <a:lvl3pPr>
              <a:tabLst>
                <a:tab pos="228600" algn="l"/>
              </a:tabLst>
              <a:defRPr>
                <a:solidFill>
                  <a:schemeClr val="tx1"/>
                </a:solidFill>
                <a:latin typeface="Arial" panose="020B0604020202020204" pitchFamily="34" charset="0"/>
              </a:defRPr>
            </a:lvl3pPr>
            <a:lvl4pPr>
              <a:tabLst>
                <a:tab pos="228600" algn="l"/>
              </a:tabLst>
              <a:defRPr>
                <a:solidFill>
                  <a:schemeClr val="tx1"/>
                </a:solidFill>
                <a:latin typeface="Arial" panose="020B0604020202020204" pitchFamily="34" charset="0"/>
              </a:defRPr>
            </a:lvl4pPr>
            <a:lvl5pPr>
              <a:tabLst>
                <a:tab pos="228600" algn="l"/>
              </a:tabLst>
              <a:defRPr>
                <a:solidFill>
                  <a:schemeClr val="tx1"/>
                </a:solidFill>
                <a:latin typeface="Arial" panose="020B0604020202020204" pitchFamily="34" charset="0"/>
              </a:defRPr>
            </a:lvl5pPr>
            <a:lvl6pPr fontAlgn="base">
              <a:spcBef>
                <a:spcPct val="0"/>
              </a:spcBef>
              <a:spcAft>
                <a:spcPct val="0"/>
              </a:spcAft>
              <a:tabLst>
                <a:tab pos="228600" algn="l"/>
              </a:tabLst>
              <a:defRPr>
                <a:solidFill>
                  <a:schemeClr val="tx1"/>
                </a:solidFill>
                <a:latin typeface="Arial" panose="020B0604020202020204" pitchFamily="34" charset="0"/>
              </a:defRPr>
            </a:lvl6pPr>
            <a:lvl7pPr fontAlgn="base">
              <a:spcBef>
                <a:spcPct val="0"/>
              </a:spcBef>
              <a:spcAft>
                <a:spcPct val="0"/>
              </a:spcAft>
              <a:tabLst>
                <a:tab pos="228600" algn="l"/>
              </a:tabLst>
              <a:defRPr>
                <a:solidFill>
                  <a:schemeClr val="tx1"/>
                </a:solidFill>
                <a:latin typeface="Arial" panose="020B0604020202020204" pitchFamily="34" charset="0"/>
              </a:defRPr>
            </a:lvl7pPr>
            <a:lvl8pPr fontAlgn="base">
              <a:spcBef>
                <a:spcPct val="0"/>
              </a:spcBef>
              <a:spcAft>
                <a:spcPct val="0"/>
              </a:spcAft>
              <a:tabLst>
                <a:tab pos="228600" algn="l"/>
              </a:tabLst>
              <a:defRPr>
                <a:solidFill>
                  <a:schemeClr val="tx1"/>
                </a:solidFill>
                <a:latin typeface="Arial" panose="020B0604020202020204" pitchFamily="34" charset="0"/>
              </a:defRPr>
            </a:lvl8pPr>
            <a:lvl9pPr fontAlgn="base">
              <a:spcBef>
                <a:spcPct val="0"/>
              </a:spcBef>
              <a:spcAft>
                <a:spcPct val="0"/>
              </a:spcAft>
              <a:tabLst>
                <a:tab pos="228600" algn="l"/>
              </a:tabLst>
              <a:defRPr>
                <a:solidFill>
                  <a:schemeClr val="tx1"/>
                </a:solidFill>
                <a:latin typeface="Arial" panose="020B0604020202020204" pitchFamily="34" charset="0"/>
              </a:defRPr>
            </a:lvl9pPr>
          </a:lstStyle>
          <a:p>
            <a:pPr algn="just">
              <a:buFont typeface="Wingdings" panose="05000000000000000000" pitchFamily="2" charset="2"/>
              <a:buChar char=""/>
            </a:pPr>
            <a:r>
              <a:rPr lang="en-US" altLang="en-US" sz="1400"/>
              <a:t>Gunakan hanya pernyataan READ dan WRITE</a:t>
            </a:r>
          </a:p>
        </p:txBody>
      </p:sp>
      <p:sp>
        <p:nvSpPr>
          <p:cNvPr id="107528" name="Rectangle 8"/>
          <p:cNvSpPr>
            <a:spLocks noChangeArrowheads="1"/>
          </p:cNvSpPr>
          <p:nvPr/>
        </p:nvSpPr>
        <p:spPr bwMode="auto">
          <a:xfrm>
            <a:off x="395288" y="3141663"/>
            <a:ext cx="3556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t>Jangan pergunakan list-directed formating</a:t>
            </a:r>
            <a:r>
              <a:rPr lang="en-US" altLang="en-US"/>
              <a:t> </a:t>
            </a:r>
          </a:p>
        </p:txBody>
      </p:sp>
      <p:sp>
        <p:nvSpPr>
          <p:cNvPr id="107529" name="Rectangle 9"/>
          <p:cNvSpPr>
            <a:spLocks noChangeArrowheads="1"/>
          </p:cNvSpPr>
          <p:nvPr/>
        </p:nvSpPr>
        <p:spPr bwMode="auto">
          <a:xfrm>
            <a:off x="34925" y="3644900"/>
            <a:ext cx="914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id-ID" altLang="en-US" sz="1600"/>
              <a:t>C</a:t>
            </a:r>
            <a:r>
              <a:rPr lang="en-US" altLang="en-US" sz="1600"/>
              <a:t>ontoh program yang memperlihatkan pembentukan internal file, untuk sebuah nama file internal:</a:t>
            </a:r>
          </a:p>
        </p:txBody>
      </p:sp>
      <p:sp>
        <p:nvSpPr>
          <p:cNvPr id="107530" name="Rectangle 10"/>
          <p:cNvSpPr>
            <a:spLocks noChangeArrowheads="1"/>
          </p:cNvSpPr>
          <p:nvPr/>
        </p:nvSpPr>
        <p:spPr bwMode="auto">
          <a:xfrm>
            <a:off x="1849438" y="4221163"/>
            <a:ext cx="574675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en-US"/>
              <a:t>CHARACTER fname*64</a:t>
            </a:r>
          </a:p>
          <a:p>
            <a:pPr eaLnBrk="0" hangingPunct="0"/>
            <a:r>
              <a:rPr lang="en-US" altLang="en-US"/>
              <a:t>fname = ‘ FILE     .DAT’</a:t>
            </a:r>
          </a:p>
          <a:p>
            <a:pPr eaLnBrk="0" hangingPunct="0"/>
            <a:r>
              <a:rPr lang="en-US" altLang="en-US"/>
              <a:t>WRITE (*, *) ‘Masukkan identitas dgn angka 1 – 3 digit’</a:t>
            </a:r>
          </a:p>
          <a:p>
            <a:pPr eaLnBrk="0" hangingPunct="0"/>
            <a:r>
              <a:rPr lang="en-US" altLang="en-US"/>
              <a:t>READ (*, *) id</a:t>
            </a:r>
          </a:p>
          <a:p>
            <a:pPr eaLnBrk="0" hangingPunct="0"/>
            <a:r>
              <a:rPr lang="en-US" altLang="en-US"/>
              <a:t>WRITE (fname(5 : 7), ‘(I3.3)’) id</a:t>
            </a:r>
          </a:p>
          <a:p>
            <a:pPr eaLnBrk="0" hangingPunct="0"/>
            <a:r>
              <a:rPr lang="en-US" altLang="en-US"/>
              <a:t>OPEN (1, FILE = fname, STATUS = ‘NEW’)</a:t>
            </a:r>
          </a:p>
        </p:txBody>
      </p:sp>
    </p:spTree>
    <p:extLst>
      <p:ext uri="{BB962C8B-B14F-4D97-AF65-F5344CB8AC3E}">
        <p14:creationId xmlns:p14="http://schemas.microsoft.com/office/powerpoint/2010/main" val="507186275"/>
      </p:ext>
    </p:extLst>
  </p:cSld>
  <p:clrMapOvr>
    <a:masterClrMapping/>
  </p:clrMapOvr>
  <p:transition spd="slow">
    <p:wheel spokes="8"/>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07522"/>
                                        </p:tgtEl>
                                        <p:attrNameLst>
                                          <p:attrName>style.visibility</p:attrName>
                                        </p:attrNameLst>
                                      </p:cBhvr>
                                      <p:to>
                                        <p:strVal val="visible"/>
                                      </p:to>
                                    </p:set>
                                    <p:anim calcmode="lin" valueType="num">
                                      <p:cBhvr>
                                        <p:cTn id="7" dur="1000" fill="hold"/>
                                        <p:tgtEl>
                                          <p:spTgt spid="107522"/>
                                        </p:tgtEl>
                                        <p:attrNameLst>
                                          <p:attrName>ppt_w</p:attrName>
                                        </p:attrNameLst>
                                      </p:cBhvr>
                                      <p:tavLst>
                                        <p:tav tm="0">
                                          <p:val>
                                            <p:fltVal val="0"/>
                                          </p:val>
                                        </p:tav>
                                        <p:tav tm="100000">
                                          <p:val>
                                            <p:strVal val="#ppt_w"/>
                                          </p:val>
                                        </p:tav>
                                      </p:tavLst>
                                    </p:anim>
                                    <p:anim calcmode="lin" valueType="num">
                                      <p:cBhvr>
                                        <p:cTn id="8" dur="1000" fill="hold"/>
                                        <p:tgtEl>
                                          <p:spTgt spid="107522"/>
                                        </p:tgtEl>
                                        <p:attrNameLst>
                                          <p:attrName>ppt_h</p:attrName>
                                        </p:attrNameLst>
                                      </p:cBhvr>
                                      <p:tavLst>
                                        <p:tav tm="0">
                                          <p:val>
                                            <p:fltVal val="0"/>
                                          </p:val>
                                        </p:tav>
                                        <p:tav tm="100000">
                                          <p:val>
                                            <p:strVal val="#ppt_h"/>
                                          </p:val>
                                        </p:tav>
                                      </p:tavLst>
                                    </p:anim>
                                    <p:anim calcmode="lin" valueType="num">
                                      <p:cBhvr>
                                        <p:cTn id="9" dur="1000" fill="hold"/>
                                        <p:tgtEl>
                                          <p:spTgt spid="107522"/>
                                        </p:tgtEl>
                                        <p:attrNameLst>
                                          <p:attrName>style.rotation</p:attrName>
                                        </p:attrNameLst>
                                      </p:cBhvr>
                                      <p:tavLst>
                                        <p:tav tm="0">
                                          <p:val>
                                            <p:fltVal val="90"/>
                                          </p:val>
                                        </p:tav>
                                        <p:tav tm="100000">
                                          <p:val>
                                            <p:fltVal val="0"/>
                                          </p:val>
                                        </p:tav>
                                      </p:tavLst>
                                    </p:anim>
                                    <p:animEffect transition="in" filter="fade">
                                      <p:cBhvr>
                                        <p:cTn id="10" dur="1000"/>
                                        <p:tgtEl>
                                          <p:spTgt spid="10752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107523"/>
                                        </p:tgtEl>
                                        <p:attrNameLst>
                                          <p:attrName>style.visibility</p:attrName>
                                        </p:attrNameLst>
                                      </p:cBhvr>
                                      <p:to>
                                        <p:strVal val="visible"/>
                                      </p:to>
                                    </p:set>
                                    <p:anim calcmode="lin" valueType="num">
                                      <p:cBhvr>
                                        <p:cTn id="15" dur="500" fill="hold"/>
                                        <p:tgtEl>
                                          <p:spTgt spid="107523"/>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07523"/>
                                        </p:tgtEl>
                                        <p:attrNameLst>
                                          <p:attrName>ppt_y</p:attrName>
                                        </p:attrNameLst>
                                      </p:cBhvr>
                                      <p:tavLst>
                                        <p:tav tm="0">
                                          <p:val>
                                            <p:strVal val="#ppt_y"/>
                                          </p:val>
                                        </p:tav>
                                        <p:tav tm="100000">
                                          <p:val>
                                            <p:strVal val="#ppt_y"/>
                                          </p:val>
                                        </p:tav>
                                      </p:tavLst>
                                    </p:anim>
                                    <p:anim calcmode="lin" valueType="num">
                                      <p:cBhvr>
                                        <p:cTn id="17" dur="500" fill="hold"/>
                                        <p:tgtEl>
                                          <p:spTgt spid="107523"/>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0752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0752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1" presetClass="entr" presetSubtype="0" fill="hold" nodeType="clickEffect">
                                  <p:stCondLst>
                                    <p:cond delay="0"/>
                                  </p:stCondLst>
                                  <p:iterate type="lt">
                                    <p:tmPct val="10000"/>
                                  </p:iterate>
                                  <p:childTnLst>
                                    <p:set>
                                      <p:cBhvr>
                                        <p:cTn id="23" dur="1" fill="hold">
                                          <p:stCondLst>
                                            <p:cond delay="0"/>
                                          </p:stCondLst>
                                        </p:cTn>
                                        <p:tgtEl>
                                          <p:spTgt spid="107524">
                                            <p:txEl>
                                              <p:pRg st="0" end="0"/>
                                            </p:txEl>
                                          </p:spTgt>
                                        </p:tgtEl>
                                        <p:attrNameLst>
                                          <p:attrName>style.visibility</p:attrName>
                                        </p:attrNameLst>
                                      </p:cBhvr>
                                      <p:to>
                                        <p:strVal val="visible"/>
                                      </p:to>
                                    </p:set>
                                    <p:anim calcmode="lin" valueType="num">
                                      <p:cBhvr>
                                        <p:cTn id="24" dur="500" fill="hold"/>
                                        <p:tgtEl>
                                          <p:spTgt spid="10752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07524">
                                            <p:txEl>
                                              <p:pRg st="0" end="0"/>
                                            </p:txEl>
                                          </p:spTgt>
                                        </p:tgtEl>
                                        <p:attrNameLst>
                                          <p:attrName>ppt_y</p:attrName>
                                        </p:attrNameLst>
                                      </p:cBhvr>
                                      <p:tavLst>
                                        <p:tav tm="0">
                                          <p:val>
                                            <p:strVal val="#ppt_y"/>
                                          </p:val>
                                        </p:tav>
                                        <p:tav tm="100000">
                                          <p:val>
                                            <p:strVal val="#ppt_y"/>
                                          </p:val>
                                        </p:tav>
                                      </p:tavLst>
                                    </p:anim>
                                    <p:anim calcmode="lin" valueType="num">
                                      <p:cBhvr>
                                        <p:cTn id="26" dur="500" fill="hold"/>
                                        <p:tgtEl>
                                          <p:spTgt spid="10752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0752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07524">
                                            <p:txEl>
                                              <p:pRg st="0" end="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5" presetClass="entr" presetSubtype="0" fill="hold" grpId="0" nodeType="clickEffect">
                                  <p:stCondLst>
                                    <p:cond delay="0"/>
                                  </p:stCondLst>
                                  <p:childTnLst>
                                    <p:set>
                                      <p:cBhvr>
                                        <p:cTn id="32" dur="1" fill="hold">
                                          <p:stCondLst>
                                            <p:cond delay="0"/>
                                          </p:stCondLst>
                                        </p:cTn>
                                        <p:tgtEl>
                                          <p:spTgt spid="107525"/>
                                        </p:tgtEl>
                                        <p:attrNameLst>
                                          <p:attrName>style.visibility</p:attrName>
                                        </p:attrNameLst>
                                      </p:cBhvr>
                                      <p:to>
                                        <p:strVal val="visible"/>
                                      </p:to>
                                    </p:set>
                                    <p:anim calcmode="lin" valueType="num">
                                      <p:cBhvr>
                                        <p:cTn id="33" dur="500" decel="50000" fill="hold">
                                          <p:stCondLst>
                                            <p:cond delay="0"/>
                                          </p:stCondLst>
                                        </p:cTn>
                                        <p:tgtEl>
                                          <p:spTgt spid="107525"/>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107525"/>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107525"/>
                                        </p:tgtEl>
                                        <p:attrNameLst>
                                          <p:attrName>ppt_w</p:attrName>
                                        </p:attrNameLst>
                                      </p:cBhvr>
                                      <p:tavLst>
                                        <p:tav tm="0">
                                          <p:val>
                                            <p:strVal val="#ppt_w*.05"/>
                                          </p:val>
                                        </p:tav>
                                        <p:tav tm="100000">
                                          <p:val>
                                            <p:strVal val="#ppt_w"/>
                                          </p:val>
                                        </p:tav>
                                      </p:tavLst>
                                    </p:anim>
                                    <p:anim calcmode="lin" valueType="num">
                                      <p:cBhvr>
                                        <p:cTn id="36" dur="1000" fill="hold"/>
                                        <p:tgtEl>
                                          <p:spTgt spid="107525"/>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107525"/>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107525"/>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107525"/>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10752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1" presetClass="entr" presetSubtype="0" fill="hold" grpId="0" nodeType="clickEffect">
                                  <p:stCondLst>
                                    <p:cond delay="0"/>
                                  </p:stCondLst>
                                  <p:iterate type="lt">
                                    <p:tmPct val="10000"/>
                                  </p:iterate>
                                  <p:childTnLst>
                                    <p:set>
                                      <p:cBhvr>
                                        <p:cTn id="44" dur="1" fill="hold">
                                          <p:stCondLst>
                                            <p:cond delay="0"/>
                                          </p:stCondLst>
                                        </p:cTn>
                                        <p:tgtEl>
                                          <p:spTgt spid="107526"/>
                                        </p:tgtEl>
                                        <p:attrNameLst>
                                          <p:attrName>style.visibility</p:attrName>
                                        </p:attrNameLst>
                                      </p:cBhvr>
                                      <p:to>
                                        <p:strVal val="visible"/>
                                      </p:to>
                                    </p:set>
                                    <p:anim calcmode="lin" valueType="num">
                                      <p:cBhvr>
                                        <p:cTn id="45" dur="500" fill="hold"/>
                                        <p:tgtEl>
                                          <p:spTgt spid="107526"/>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107526"/>
                                        </p:tgtEl>
                                        <p:attrNameLst>
                                          <p:attrName>ppt_y</p:attrName>
                                        </p:attrNameLst>
                                      </p:cBhvr>
                                      <p:tavLst>
                                        <p:tav tm="0">
                                          <p:val>
                                            <p:strVal val="#ppt_y"/>
                                          </p:val>
                                        </p:tav>
                                        <p:tav tm="100000">
                                          <p:val>
                                            <p:strVal val="#ppt_y"/>
                                          </p:val>
                                        </p:tav>
                                      </p:tavLst>
                                    </p:anim>
                                    <p:anim calcmode="lin" valueType="num">
                                      <p:cBhvr>
                                        <p:cTn id="47" dur="500" fill="hold"/>
                                        <p:tgtEl>
                                          <p:spTgt spid="107526"/>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107526"/>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10752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41" presetClass="entr" presetSubtype="0" fill="hold" grpId="0" nodeType="clickEffect">
                                  <p:stCondLst>
                                    <p:cond delay="0"/>
                                  </p:stCondLst>
                                  <p:iterate type="lt">
                                    <p:tmPct val="10000"/>
                                  </p:iterate>
                                  <p:childTnLst>
                                    <p:set>
                                      <p:cBhvr>
                                        <p:cTn id="53" dur="1" fill="hold">
                                          <p:stCondLst>
                                            <p:cond delay="0"/>
                                          </p:stCondLst>
                                        </p:cTn>
                                        <p:tgtEl>
                                          <p:spTgt spid="107527"/>
                                        </p:tgtEl>
                                        <p:attrNameLst>
                                          <p:attrName>style.visibility</p:attrName>
                                        </p:attrNameLst>
                                      </p:cBhvr>
                                      <p:to>
                                        <p:strVal val="visible"/>
                                      </p:to>
                                    </p:set>
                                    <p:anim calcmode="lin" valueType="num">
                                      <p:cBhvr>
                                        <p:cTn id="54" dur="500" fill="hold"/>
                                        <p:tgtEl>
                                          <p:spTgt spid="107527"/>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107527"/>
                                        </p:tgtEl>
                                        <p:attrNameLst>
                                          <p:attrName>ppt_y</p:attrName>
                                        </p:attrNameLst>
                                      </p:cBhvr>
                                      <p:tavLst>
                                        <p:tav tm="0">
                                          <p:val>
                                            <p:strVal val="#ppt_y"/>
                                          </p:val>
                                        </p:tav>
                                        <p:tav tm="100000">
                                          <p:val>
                                            <p:strVal val="#ppt_y"/>
                                          </p:val>
                                        </p:tav>
                                      </p:tavLst>
                                    </p:anim>
                                    <p:anim calcmode="lin" valueType="num">
                                      <p:cBhvr>
                                        <p:cTn id="56" dur="500" fill="hold"/>
                                        <p:tgtEl>
                                          <p:spTgt spid="107527"/>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107527"/>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107527"/>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41" presetClass="entr" presetSubtype="0" fill="hold" grpId="0" nodeType="clickEffect">
                                  <p:stCondLst>
                                    <p:cond delay="0"/>
                                  </p:stCondLst>
                                  <p:iterate type="lt">
                                    <p:tmPct val="10000"/>
                                  </p:iterate>
                                  <p:childTnLst>
                                    <p:set>
                                      <p:cBhvr>
                                        <p:cTn id="62" dur="1" fill="hold">
                                          <p:stCondLst>
                                            <p:cond delay="0"/>
                                          </p:stCondLst>
                                        </p:cTn>
                                        <p:tgtEl>
                                          <p:spTgt spid="107528"/>
                                        </p:tgtEl>
                                        <p:attrNameLst>
                                          <p:attrName>style.visibility</p:attrName>
                                        </p:attrNameLst>
                                      </p:cBhvr>
                                      <p:to>
                                        <p:strVal val="visible"/>
                                      </p:to>
                                    </p:set>
                                    <p:anim calcmode="lin" valueType="num">
                                      <p:cBhvr>
                                        <p:cTn id="63" dur="500" fill="hold"/>
                                        <p:tgtEl>
                                          <p:spTgt spid="107528"/>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107528"/>
                                        </p:tgtEl>
                                        <p:attrNameLst>
                                          <p:attrName>ppt_y</p:attrName>
                                        </p:attrNameLst>
                                      </p:cBhvr>
                                      <p:tavLst>
                                        <p:tav tm="0">
                                          <p:val>
                                            <p:strVal val="#ppt_y"/>
                                          </p:val>
                                        </p:tav>
                                        <p:tav tm="100000">
                                          <p:val>
                                            <p:strVal val="#ppt_y"/>
                                          </p:val>
                                        </p:tav>
                                      </p:tavLst>
                                    </p:anim>
                                    <p:anim calcmode="lin" valueType="num">
                                      <p:cBhvr>
                                        <p:cTn id="65" dur="500" fill="hold"/>
                                        <p:tgtEl>
                                          <p:spTgt spid="107528"/>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107528"/>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10752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8" presetClass="entr" presetSubtype="6" fill="hold" grpId="0" nodeType="clickEffect">
                                  <p:stCondLst>
                                    <p:cond delay="0"/>
                                  </p:stCondLst>
                                  <p:childTnLst>
                                    <p:set>
                                      <p:cBhvr>
                                        <p:cTn id="71" dur="1" fill="hold">
                                          <p:stCondLst>
                                            <p:cond delay="0"/>
                                          </p:stCondLst>
                                        </p:cTn>
                                        <p:tgtEl>
                                          <p:spTgt spid="107529"/>
                                        </p:tgtEl>
                                        <p:attrNameLst>
                                          <p:attrName>style.visibility</p:attrName>
                                        </p:attrNameLst>
                                      </p:cBhvr>
                                      <p:to>
                                        <p:strVal val="visible"/>
                                      </p:to>
                                    </p:set>
                                    <p:animEffect transition="in" filter="strips(downRight)">
                                      <p:cBhvr>
                                        <p:cTn id="72" dur="500"/>
                                        <p:tgtEl>
                                          <p:spTgt spid="10752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5" presetClass="entr" presetSubtype="0" fill="hold" grpId="0" nodeType="clickEffect">
                                  <p:stCondLst>
                                    <p:cond delay="0"/>
                                  </p:stCondLst>
                                  <p:childTnLst>
                                    <p:set>
                                      <p:cBhvr>
                                        <p:cTn id="76" dur="1" fill="hold">
                                          <p:stCondLst>
                                            <p:cond delay="0"/>
                                          </p:stCondLst>
                                        </p:cTn>
                                        <p:tgtEl>
                                          <p:spTgt spid="107530"/>
                                        </p:tgtEl>
                                        <p:attrNameLst>
                                          <p:attrName>style.visibility</p:attrName>
                                        </p:attrNameLst>
                                      </p:cBhvr>
                                      <p:to>
                                        <p:strVal val="visible"/>
                                      </p:to>
                                    </p:set>
                                    <p:anim calcmode="lin" valueType="num">
                                      <p:cBhvr>
                                        <p:cTn id="77" dur="500" decel="50000" fill="hold">
                                          <p:stCondLst>
                                            <p:cond delay="0"/>
                                          </p:stCondLst>
                                        </p:cTn>
                                        <p:tgtEl>
                                          <p:spTgt spid="107530"/>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107530"/>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107530"/>
                                        </p:tgtEl>
                                        <p:attrNameLst>
                                          <p:attrName>ppt_w</p:attrName>
                                        </p:attrNameLst>
                                      </p:cBhvr>
                                      <p:tavLst>
                                        <p:tav tm="0">
                                          <p:val>
                                            <p:strVal val="#ppt_w*.05"/>
                                          </p:val>
                                        </p:tav>
                                        <p:tav tm="100000">
                                          <p:val>
                                            <p:strVal val="#ppt_w"/>
                                          </p:val>
                                        </p:tav>
                                      </p:tavLst>
                                    </p:anim>
                                    <p:anim calcmode="lin" valueType="num">
                                      <p:cBhvr>
                                        <p:cTn id="80" dur="1000" fill="hold"/>
                                        <p:tgtEl>
                                          <p:spTgt spid="107530"/>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107530"/>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107530"/>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107530"/>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107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p:bldP spid="107523" grpId="0"/>
      <p:bldP spid="107525" grpId="0"/>
      <p:bldP spid="107526" grpId="0"/>
      <p:bldP spid="107527" grpId="0"/>
      <p:bldP spid="107528" grpId="0"/>
      <p:bldP spid="107529" grpId="0"/>
      <p:bldP spid="1075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34925" y="109538"/>
            <a:ext cx="24145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b="1">
                <a:latin typeface="Tahoma" panose="020B0604030504040204" pitchFamily="34" charset="0"/>
              </a:rPr>
              <a:t>ALGORITMA AWAL</a:t>
            </a:r>
            <a:r>
              <a:rPr lang="en-US" altLang="en-US">
                <a:latin typeface="Tahoma" panose="020B0604030504040204" pitchFamily="34" charset="0"/>
              </a:rPr>
              <a:t> </a:t>
            </a:r>
          </a:p>
        </p:txBody>
      </p:sp>
      <p:sp>
        <p:nvSpPr>
          <p:cNvPr id="28675" name="Rectangle 3"/>
          <p:cNvSpPr>
            <a:spLocks noChangeArrowheads="1"/>
          </p:cNvSpPr>
          <p:nvPr/>
        </p:nvSpPr>
        <p:spPr bwMode="auto">
          <a:xfrm>
            <a:off x="539750" y="549275"/>
            <a:ext cx="612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457200" algn="l"/>
              </a:tabLst>
              <a:defRPr>
                <a:solidFill>
                  <a:schemeClr val="tx1"/>
                </a:solidFill>
                <a:latin typeface="Arial" panose="020B0604020202020204" pitchFamily="34" charset="0"/>
              </a:defRPr>
            </a:lvl1pPr>
            <a:lvl2pPr>
              <a:tabLst>
                <a:tab pos="457200" algn="l"/>
              </a:tabLst>
              <a:defRPr>
                <a:solidFill>
                  <a:schemeClr val="tx1"/>
                </a:solidFill>
                <a:latin typeface="Arial" panose="020B0604020202020204" pitchFamily="34" charset="0"/>
              </a:defRPr>
            </a:lvl2pPr>
            <a:lvl3pPr>
              <a:tabLst>
                <a:tab pos="457200" algn="l"/>
              </a:tabLst>
              <a:defRPr>
                <a:solidFill>
                  <a:schemeClr val="tx1"/>
                </a:solidFill>
                <a:latin typeface="Arial" panose="020B0604020202020204" pitchFamily="34" charset="0"/>
              </a:defRPr>
            </a:lvl3pPr>
            <a:lvl4pPr>
              <a:tabLst>
                <a:tab pos="457200" algn="l"/>
              </a:tabLst>
              <a:defRPr>
                <a:solidFill>
                  <a:schemeClr val="tx1"/>
                </a:solidFill>
                <a:latin typeface="Arial" panose="020B0604020202020204" pitchFamily="34" charset="0"/>
              </a:defRPr>
            </a:lvl4pPr>
            <a:lvl5pPr>
              <a:tabLst>
                <a:tab pos="457200" algn="l"/>
              </a:tabLst>
              <a:defRPr>
                <a:solidFill>
                  <a:schemeClr val="tx1"/>
                </a:solidFill>
                <a:latin typeface="Arial" panose="020B0604020202020204" pitchFamily="34" charset="0"/>
              </a:defRPr>
            </a:lvl5pPr>
            <a:lvl6pPr fontAlgn="base">
              <a:spcBef>
                <a:spcPct val="0"/>
              </a:spcBef>
              <a:spcAft>
                <a:spcPct val="0"/>
              </a:spcAft>
              <a:tabLst>
                <a:tab pos="457200" algn="l"/>
              </a:tabLst>
              <a:defRPr>
                <a:solidFill>
                  <a:schemeClr val="tx1"/>
                </a:solidFill>
                <a:latin typeface="Arial" panose="020B0604020202020204" pitchFamily="34" charset="0"/>
              </a:defRPr>
            </a:lvl6pPr>
            <a:lvl7pPr fontAlgn="base">
              <a:spcBef>
                <a:spcPct val="0"/>
              </a:spcBef>
              <a:spcAft>
                <a:spcPct val="0"/>
              </a:spcAft>
              <a:tabLst>
                <a:tab pos="457200" algn="l"/>
              </a:tabLst>
              <a:defRPr>
                <a:solidFill>
                  <a:schemeClr val="tx1"/>
                </a:solidFill>
                <a:latin typeface="Arial" panose="020B0604020202020204" pitchFamily="34" charset="0"/>
              </a:defRPr>
            </a:lvl7pPr>
            <a:lvl8pPr fontAlgn="base">
              <a:spcBef>
                <a:spcPct val="0"/>
              </a:spcBef>
              <a:spcAft>
                <a:spcPct val="0"/>
              </a:spcAft>
              <a:tabLst>
                <a:tab pos="457200" algn="l"/>
              </a:tabLst>
              <a:defRPr>
                <a:solidFill>
                  <a:schemeClr val="tx1"/>
                </a:solidFill>
                <a:latin typeface="Arial" panose="020B0604020202020204" pitchFamily="34" charset="0"/>
              </a:defRPr>
            </a:lvl8pPr>
            <a:lvl9pPr fontAlgn="base">
              <a:spcBef>
                <a:spcPct val="0"/>
              </a:spcBef>
              <a:spcAft>
                <a:spcPct val="0"/>
              </a:spcAft>
              <a:tabLst>
                <a:tab pos="457200" algn="l"/>
              </a:tabLst>
              <a:defRPr>
                <a:solidFill>
                  <a:schemeClr val="tx1"/>
                </a:solidFill>
                <a:latin typeface="Arial" panose="020B0604020202020204" pitchFamily="34" charset="0"/>
              </a:defRPr>
            </a:lvl9pPr>
          </a:lstStyle>
          <a:p>
            <a:pPr algn="just">
              <a:buFontTx/>
              <a:buAutoNum type="arabicPeriod"/>
            </a:pPr>
            <a:r>
              <a:rPr lang="id-ID" altLang="en-US">
                <a:latin typeface="Tahoma" panose="020B0604030504040204" pitchFamily="34" charset="0"/>
              </a:rPr>
              <a:t>   </a:t>
            </a:r>
            <a:r>
              <a:rPr lang="en-US" altLang="en-US">
                <a:latin typeface="Tahoma" panose="020B0604030504040204" pitchFamily="34" charset="0"/>
              </a:rPr>
              <a:t>Jika bilangan positif, tambahkan 1 pada positif counter</a:t>
            </a:r>
          </a:p>
        </p:txBody>
      </p:sp>
      <p:sp>
        <p:nvSpPr>
          <p:cNvPr id="28676" name="Rectangle 4"/>
          <p:cNvSpPr>
            <a:spLocks noChangeArrowheads="1"/>
          </p:cNvSpPr>
          <p:nvPr/>
        </p:nvSpPr>
        <p:spPr bwMode="auto">
          <a:xfrm>
            <a:off x="539750" y="836613"/>
            <a:ext cx="63023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457200" algn="l"/>
              </a:tabLst>
              <a:defRPr>
                <a:solidFill>
                  <a:schemeClr val="tx1"/>
                </a:solidFill>
                <a:latin typeface="Arial" panose="020B0604020202020204" pitchFamily="34" charset="0"/>
              </a:defRPr>
            </a:lvl1pPr>
            <a:lvl2pPr>
              <a:tabLst>
                <a:tab pos="457200" algn="l"/>
              </a:tabLst>
              <a:defRPr>
                <a:solidFill>
                  <a:schemeClr val="tx1"/>
                </a:solidFill>
                <a:latin typeface="Arial" panose="020B0604020202020204" pitchFamily="34" charset="0"/>
              </a:defRPr>
            </a:lvl2pPr>
            <a:lvl3pPr>
              <a:tabLst>
                <a:tab pos="457200" algn="l"/>
              </a:tabLst>
              <a:defRPr>
                <a:solidFill>
                  <a:schemeClr val="tx1"/>
                </a:solidFill>
                <a:latin typeface="Arial" panose="020B0604020202020204" pitchFamily="34" charset="0"/>
              </a:defRPr>
            </a:lvl3pPr>
            <a:lvl4pPr>
              <a:tabLst>
                <a:tab pos="457200" algn="l"/>
              </a:tabLst>
              <a:defRPr>
                <a:solidFill>
                  <a:schemeClr val="tx1"/>
                </a:solidFill>
                <a:latin typeface="Arial" panose="020B0604020202020204" pitchFamily="34" charset="0"/>
              </a:defRPr>
            </a:lvl4pPr>
            <a:lvl5pPr>
              <a:tabLst>
                <a:tab pos="457200" algn="l"/>
              </a:tabLst>
              <a:defRPr>
                <a:solidFill>
                  <a:schemeClr val="tx1"/>
                </a:solidFill>
                <a:latin typeface="Arial" panose="020B0604020202020204" pitchFamily="34" charset="0"/>
              </a:defRPr>
            </a:lvl5pPr>
            <a:lvl6pPr fontAlgn="base">
              <a:spcBef>
                <a:spcPct val="0"/>
              </a:spcBef>
              <a:spcAft>
                <a:spcPct val="0"/>
              </a:spcAft>
              <a:tabLst>
                <a:tab pos="457200" algn="l"/>
              </a:tabLst>
              <a:defRPr>
                <a:solidFill>
                  <a:schemeClr val="tx1"/>
                </a:solidFill>
                <a:latin typeface="Arial" panose="020B0604020202020204" pitchFamily="34" charset="0"/>
              </a:defRPr>
            </a:lvl6pPr>
            <a:lvl7pPr fontAlgn="base">
              <a:spcBef>
                <a:spcPct val="0"/>
              </a:spcBef>
              <a:spcAft>
                <a:spcPct val="0"/>
              </a:spcAft>
              <a:tabLst>
                <a:tab pos="457200" algn="l"/>
              </a:tabLst>
              <a:defRPr>
                <a:solidFill>
                  <a:schemeClr val="tx1"/>
                </a:solidFill>
                <a:latin typeface="Arial" panose="020B0604020202020204" pitchFamily="34" charset="0"/>
              </a:defRPr>
            </a:lvl7pPr>
            <a:lvl8pPr fontAlgn="base">
              <a:spcBef>
                <a:spcPct val="0"/>
              </a:spcBef>
              <a:spcAft>
                <a:spcPct val="0"/>
              </a:spcAft>
              <a:tabLst>
                <a:tab pos="457200" algn="l"/>
              </a:tabLst>
              <a:defRPr>
                <a:solidFill>
                  <a:schemeClr val="tx1"/>
                </a:solidFill>
                <a:latin typeface="Arial" panose="020B0604020202020204" pitchFamily="34" charset="0"/>
              </a:defRPr>
            </a:lvl8pPr>
            <a:lvl9pPr fontAlgn="base">
              <a:spcBef>
                <a:spcPct val="0"/>
              </a:spcBef>
              <a:spcAft>
                <a:spcPct val="0"/>
              </a:spcAft>
              <a:tabLst>
                <a:tab pos="457200" algn="l"/>
              </a:tabLst>
              <a:defRPr>
                <a:solidFill>
                  <a:schemeClr val="tx1"/>
                </a:solidFill>
                <a:latin typeface="Arial" panose="020B0604020202020204" pitchFamily="34" charset="0"/>
              </a:defRPr>
            </a:lvl9pPr>
          </a:lstStyle>
          <a:p>
            <a:pPr algn="just"/>
            <a:r>
              <a:rPr lang="id-ID" altLang="en-US">
                <a:latin typeface="Tahoma" panose="020B0604030504040204" pitchFamily="34" charset="0"/>
              </a:rPr>
              <a:t>2.   </a:t>
            </a:r>
            <a:r>
              <a:rPr lang="en-US" altLang="en-US">
                <a:latin typeface="Tahoma" panose="020B0604030504040204" pitchFamily="34" charset="0"/>
              </a:rPr>
              <a:t>Jika bilangan </a:t>
            </a:r>
            <a:r>
              <a:rPr lang="id-ID" altLang="en-US">
                <a:latin typeface="Tahoma" panose="020B0604030504040204" pitchFamily="34" charset="0"/>
              </a:rPr>
              <a:t>negatif</a:t>
            </a:r>
            <a:r>
              <a:rPr lang="en-US" altLang="en-US">
                <a:latin typeface="Tahoma" panose="020B0604030504040204" pitchFamily="34" charset="0"/>
              </a:rPr>
              <a:t>, tambahkan 1 pada </a:t>
            </a:r>
            <a:r>
              <a:rPr lang="id-ID" altLang="en-US">
                <a:latin typeface="Tahoma" panose="020B0604030504040204" pitchFamily="34" charset="0"/>
              </a:rPr>
              <a:t>nega</a:t>
            </a:r>
            <a:r>
              <a:rPr lang="en-US" altLang="en-US">
                <a:latin typeface="Tahoma" panose="020B0604030504040204" pitchFamily="34" charset="0"/>
              </a:rPr>
              <a:t>tif counter</a:t>
            </a:r>
          </a:p>
        </p:txBody>
      </p:sp>
      <p:sp>
        <p:nvSpPr>
          <p:cNvPr id="28677" name="Rectangle 5"/>
          <p:cNvSpPr>
            <a:spLocks noChangeArrowheads="1"/>
          </p:cNvSpPr>
          <p:nvPr/>
        </p:nvSpPr>
        <p:spPr bwMode="auto">
          <a:xfrm>
            <a:off x="539750" y="1125538"/>
            <a:ext cx="47402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457200" algn="l"/>
              </a:tabLst>
              <a:defRPr>
                <a:solidFill>
                  <a:schemeClr val="tx1"/>
                </a:solidFill>
                <a:latin typeface="Arial" panose="020B0604020202020204" pitchFamily="34" charset="0"/>
              </a:defRPr>
            </a:lvl1pPr>
            <a:lvl2pPr>
              <a:tabLst>
                <a:tab pos="457200" algn="l"/>
              </a:tabLst>
              <a:defRPr>
                <a:solidFill>
                  <a:schemeClr val="tx1"/>
                </a:solidFill>
                <a:latin typeface="Arial" panose="020B0604020202020204" pitchFamily="34" charset="0"/>
              </a:defRPr>
            </a:lvl2pPr>
            <a:lvl3pPr>
              <a:tabLst>
                <a:tab pos="457200" algn="l"/>
              </a:tabLst>
              <a:defRPr>
                <a:solidFill>
                  <a:schemeClr val="tx1"/>
                </a:solidFill>
                <a:latin typeface="Arial" panose="020B0604020202020204" pitchFamily="34" charset="0"/>
              </a:defRPr>
            </a:lvl3pPr>
            <a:lvl4pPr>
              <a:tabLst>
                <a:tab pos="457200" algn="l"/>
              </a:tabLst>
              <a:defRPr>
                <a:solidFill>
                  <a:schemeClr val="tx1"/>
                </a:solidFill>
                <a:latin typeface="Arial" panose="020B0604020202020204" pitchFamily="34" charset="0"/>
              </a:defRPr>
            </a:lvl4pPr>
            <a:lvl5pPr>
              <a:tabLst>
                <a:tab pos="457200" algn="l"/>
              </a:tabLst>
              <a:defRPr>
                <a:solidFill>
                  <a:schemeClr val="tx1"/>
                </a:solidFill>
                <a:latin typeface="Arial" panose="020B0604020202020204" pitchFamily="34" charset="0"/>
              </a:defRPr>
            </a:lvl5pPr>
            <a:lvl6pPr fontAlgn="base">
              <a:spcBef>
                <a:spcPct val="0"/>
              </a:spcBef>
              <a:spcAft>
                <a:spcPct val="0"/>
              </a:spcAft>
              <a:tabLst>
                <a:tab pos="457200" algn="l"/>
              </a:tabLst>
              <a:defRPr>
                <a:solidFill>
                  <a:schemeClr val="tx1"/>
                </a:solidFill>
                <a:latin typeface="Arial" panose="020B0604020202020204" pitchFamily="34" charset="0"/>
              </a:defRPr>
            </a:lvl6pPr>
            <a:lvl7pPr fontAlgn="base">
              <a:spcBef>
                <a:spcPct val="0"/>
              </a:spcBef>
              <a:spcAft>
                <a:spcPct val="0"/>
              </a:spcAft>
              <a:tabLst>
                <a:tab pos="457200" algn="l"/>
              </a:tabLst>
              <a:defRPr>
                <a:solidFill>
                  <a:schemeClr val="tx1"/>
                </a:solidFill>
                <a:latin typeface="Arial" panose="020B0604020202020204" pitchFamily="34" charset="0"/>
              </a:defRPr>
            </a:lvl7pPr>
            <a:lvl8pPr fontAlgn="base">
              <a:spcBef>
                <a:spcPct val="0"/>
              </a:spcBef>
              <a:spcAft>
                <a:spcPct val="0"/>
              </a:spcAft>
              <a:tabLst>
                <a:tab pos="457200" algn="l"/>
              </a:tabLst>
              <a:defRPr>
                <a:solidFill>
                  <a:schemeClr val="tx1"/>
                </a:solidFill>
                <a:latin typeface="Arial" panose="020B0604020202020204" pitchFamily="34" charset="0"/>
              </a:defRPr>
            </a:lvl8pPr>
            <a:lvl9pPr fontAlgn="base">
              <a:spcBef>
                <a:spcPct val="0"/>
              </a:spcBef>
              <a:spcAft>
                <a:spcPct val="0"/>
              </a:spcAft>
              <a:tabLst>
                <a:tab pos="457200" algn="l"/>
              </a:tabLst>
              <a:defRPr>
                <a:solidFill>
                  <a:schemeClr val="tx1"/>
                </a:solidFill>
                <a:latin typeface="Arial" panose="020B0604020202020204" pitchFamily="34" charset="0"/>
              </a:defRPr>
            </a:lvl9pPr>
          </a:lstStyle>
          <a:p>
            <a:pPr algn="just"/>
            <a:r>
              <a:rPr lang="id-ID" altLang="en-US">
                <a:latin typeface="Tahoma" panose="020B0604030504040204" pitchFamily="34" charset="0"/>
              </a:rPr>
              <a:t>3.   </a:t>
            </a:r>
            <a:r>
              <a:rPr lang="en-US" altLang="en-US">
                <a:latin typeface="Tahoma" panose="020B0604030504040204" pitchFamily="34" charset="0"/>
              </a:rPr>
              <a:t>Jika </a:t>
            </a:r>
            <a:r>
              <a:rPr lang="id-ID" altLang="en-US">
                <a:latin typeface="Tahoma" panose="020B0604030504040204" pitchFamily="34" charset="0"/>
              </a:rPr>
              <a:t>Nol</a:t>
            </a:r>
            <a:r>
              <a:rPr lang="en-US" altLang="en-US">
                <a:latin typeface="Tahoma" panose="020B0604030504040204" pitchFamily="34" charset="0"/>
              </a:rPr>
              <a:t>, tambahkan 1 pada </a:t>
            </a:r>
            <a:r>
              <a:rPr lang="id-ID" altLang="en-US">
                <a:latin typeface="Tahoma" panose="020B0604030504040204" pitchFamily="34" charset="0"/>
              </a:rPr>
              <a:t>zero</a:t>
            </a:r>
            <a:r>
              <a:rPr lang="en-US" altLang="en-US">
                <a:latin typeface="Tahoma" panose="020B0604030504040204" pitchFamily="34" charset="0"/>
              </a:rPr>
              <a:t> counter</a:t>
            </a:r>
          </a:p>
        </p:txBody>
      </p:sp>
      <p:sp>
        <p:nvSpPr>
          <p:cNvPr id="28678" name="Rectangle 6"/>
          <p:cNvSpPr>
            <a:spLocks noChangeArrowheads="1"/>
          </p:cNvSpPr>
          <p:nvPr/>
        </p:nvSpPr>
        <p:spPr bwMode="auto">
          <a:xfrm>
            <a:off x="0" y="1700213"/>
            <a:ext cx="3448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b="1">
                <a:latin typeface="Tahoma" panose="020B0604030504040204" pitchFamily="34" charset="0"/>
              </a:rPr>
              <a:t>MEMPERHALUS LOGARITMA</a:t>
            </a:r>
          </a:p>
        </p:txBody>
      </p:sp>
      <p:sp>
        <p:nvSpPr>
          <p:cNvPr id="28679" name="Rectangle 7"/>
          <p:cNvSpPr>
            <a:spLocks noChangeArrowheads="1"/>
          </p:cNvSpPr>
          <p:nvPr/>
        </p:nvSpPr>
        <p:spPr bwMode="auto">
          <a:xfrm>
            <a:off x="539750" y="2133600"/>
            <a:ext cx="786765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600" b="1" i="1">
                <a:latin typeface="Tahoma" panose="020B0604030504040204" pitchFamily="34" charset="0"/>
              </a:rPr>
              <a:t>Algoritma yang disusun diatas hanya dapat bekerja untuk sebuah angka, tetapi masalah kita adalah memproses sejumlah angka yang ada dalam daftar</a:t>
            </a:r>
            <a:r>
              <a:rPr lang="en-US" altLang="en-US" sz="1600">
                <a:latin typeface="Tahoma" panose="020B0604030504040204" pitchFamily="34" charset="0"/>
              </a:rPr>
              <a:t> </a:t>
            </a:r>
          </a:p>
        </p:txBody>
      </p:sp>
      <p:sp>
        <p:nvSpPr>
          <p:cNvPr id="28680" name="Rectangle 8"/>
          <p:cNvSpPr>
            <a:spLocks noChangeArrowheads="1"/>
          </p:cNvSpPr>
          <p:nvPr/>
        </p:nvSpPr>
        <p:spPr bwMode="auto">
          <a:xfrm>
            <a:off x="574675" y="3068638"/>
            <a:ext cx="6013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en-US">
                <a:latin typeface="Tahoma" panose="020B0604030504040204" pitchFamily="34" charset="0"/>
              </a:rPr>
              <a:t>1.  </a:t>
            </a:r>
            <a:r>
              <a:rPr lang="es-ES_tradnl" altLang="en-US">
                <a:latin typeface="Tahoma" panose="020B0604030504040204" pitchFamily="34" charset="0"/>
              </a:rPr>
              <a:t>Baca angka : jika tidak ada angka lagi, lanjutkan ke 5</a:t>
            </a:r>
            <a:r>
              <a:rPr lang="en-US" altLang="en-US">
                <a:latin typeface="Tahoma" panose="020B0604030504040204" pitchFamily="34" charset="0"/>
              </a:rPr>
              <a:t> </a:t>
            </a:r>
          </a:p>
        </p:txBody>
      </p:sp>
      <p:sp>
        <p:nvSpPr>
          <p:cNvPr id="28681" name="Rectangle 9"/>
          <p:cNvSpPr>
            <a:spLocks noChangeArrowheads="1"/>
          </p:cNvSpPr>
          <p:nvPr/>
        </p:nvSpPr>
        <p:spPr bwMode="auto">
          <a:xfrm>
            <a:off x="611188" y="3429000"/>
            <a:ext cx="85328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en-US">
                <a:latin typeface="Tahoma" panose="020B0604030504040204" pitchFamily="34" charset="0"/>
              </a:rPr>
              <a:t>2.  </a:t>
            </a:r>
            <a:r>
              <a:rPr lang="en-US" altLang="en-US">
                <a:latin typeface="Tahoma" panose="020B0604030504040204" pitchFamily="34" charset="0"/>
              </a:rPr>
              <a:t>Jika bilangan positif, tambahkan 1 pada positif counter lanjutkan ke langkah 1 </a:t>
            </a:r>
          </a:p>
        </p:txBody>
      </p:sp>
      <p:sp>
        <p:nvSpPr>
          <p:cNvPr id="28682" name="Rectangle 10"/>
          <p:cNvSpPr>
            <a:spLocks noChangeArrowheads="1"/>
          </p:cNvSpPr>
          <p:nvPr/>
        </p:nvSpPr>
        <p:spPr bwMode="auto">
          <a:xfrm>
            <a:off x="611188" y="3789363"/>
            <a:ext cx="8667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en-US">
                <a:latin typeface="Tahoma" panose="020B0604030504040204" pitchFamily="34" charset="0"/>
              </a:rPr>
              <a:t>3.  </a:t>
            </a:r>
            <a:r>
              <a:rPr lang="en-US" altLang="en-US">
                <a:latin typeface="Tahoma" panose="020B0604030504040204" pitchFamily="34" charset="0"/>
              </a:rPr>
              <a:t>Jika bilangan negatif, tambahkan 1 pada negatif counter lanjutkan ke langkah 1 </a:t>
            </a:r>
          </a:p>
        </p:txBody>
      </p:sp>
      <p:sp>
        <p:nvSpPr>
          <p:cNvPr id="28683" name="Rectangle 11"/>
          <p:cNvSpPr>
            <a:spLocks noChangeArrowheads="1"/>
          </p:cNvSpPr>
          <p:nvPr/>
        </p:nvSpPr>
        <p:spPr bwMode="auto">
          <a:xfrm>
            <a:off x="611188" y="4149725"/>
            <a:ext cx="80057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en-US">
                <a:latin typeface="Tahoma" panose="020B0604030504040204" pitchFamily="34" charset="0"/>
              </a:rPr>
              <a:t>4.  </a:t>
            </a:r>
            <a:r>
              <a:rPr lang="en-US" altLang="en-US">
                <a:latin typeface="Tahoma" panose="020B0604030504040204" pitchFamily="34" charset="0"/>
              </a:rPr>
              <a:t>Jika bilangan nol, tambahkan 1 pada zero counter lanjutkan ke langkah 1 </a:t>
            </a:r>
          </a:p>
        </p:txBody>
      </p:sp>
      <p:sp>
        <p:nvSpPr>
          <p:cNvPr id="28684" name="Rectangle 12"/>
          <p:cNvSpPr>
            <a:spLocks noChangeArrowheads="1"/>
          </p:cNvSpPr>
          <p:nvPr/>
        </p:nvSpPr>
        <p:spPr bwMode="auto">
          <a:xfrm>
            <a:off x="611188" y="4508500"/>
            <a:ext cx="27352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en-US">
                <a:latin typeface="Tahoma" panose="020B0604030504040204" pitchFamily="34" charset="0"/>
              </a:rPr>
              <a:t>5.  </a:t>
            </a:r>
            <a:r>
              <a:rPr lang="en-US" altLang="en-US">
                <a:latin typeface="Tahoma" panose="020B0604030504040204" pitchFamily="34" charset="0"/>
              </a:rPr>
              <a:t>Print counter-counter </a:t>
            </a:r>
          </a:p>
        </p:txBody>
      </p:sp>
      <p:sp>
        <p:nvSpPr>
          <p:cNvPr id="28685" name="Rectangle 13"/>
          <p:cNvSpPr>
            <a:spLocks noChangeArrowheads="1"/>
          </p:cNvSpPr>
          <p:nvPr/>
        </p:nvSpPr>
        <p:spPr bwMode="auto">
          <a:xfrm>
            <a:off x="323850" y="5207000"/>
            <a:ext cx="882015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ES_tradnl" altLang="en-US" sz="1600">
                <a:latin typeface="Tahoma" panose="020B0604030504040204" pitchFamily="34" charset="0"/>
              </a:rPr>
              <a:t>Langkah 1, 2, 3, dan 4 menggambarkan bagaimana kita dapat merubah urutan langkah normal dari algoritma kita. Instruksi lanjutkan ke langkah (GO TO Statement) menyebabkan timbulnya sebuah cabang atau sering juga disebut pengalihan kendali dari suatu langkah yang tidak mengikuti langkah berikutnya.</a:t>
            </a:r>
            <a:r>
              <a:rPr lang="en-US" altLang="en-US" sz="1600">
                <a:latin typeface="Tahoma" panose="020B0604030504040204" pitchFamily="34" charset="0"/>
              </a:rPr>
              <a:t> </a:t>
            </a:r>
          </a:p>
        </p:txBody>
      </p:sp>
    </p:spTree>
  </p:cSld>
  <p:clrMapOvr>
    <a:masterClrMapping/>
  </p:clrMapOvr>
  <p:transition spd="slow">
    <p:wheel spokes="8"/>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500" fill="hold"/>
                                        <p:tgtEl>
                                          <p:spTgt spid="28674"/>
                                        </p:tgtEl>
                                        <p:attrNameLst>
                                          <p:attrName>ppt_w</p:attrName>
                                        </p:attrNameLst>
                                      </p:cBhvr>
                                      <p:tavLst>
                                        <p:tav tm="0">
                                          <p:val>
                                            <p:strVal val="#ppt_w*0.70"/>
                                          </p:val>
                                        </p:tav>
                                        <p:tav tm="100000">
                                          <p:val>
                                            <p:strVal val="#ppt_w"/>
                                          </p:val>
                                        </p:tav>
                                      </p:tavLst>
                                    </p:anim>
                                    <p:anim calcmode="lin" valueType="num">
                                      <p:cBhvr>
                                        <p:cTn id="8" dur="500" fill="hold"/>
                                        <p:tgtEl>
                                          <p:spTgt spid="28674"/>
                                        </p:tgtEl>
                                        <p:attrNameLst>
                                          <p:attrName>ppt_h</p:attrName>
                                        </p:attrNameLst>
                                      </p:cBhvr>
                                      <p:tavLst>
                                        <p:tav tm="0">
                                          <p:val>
                                            <p:strVal val="#ppt_h"/>
                                          </p:val>
                                        </p:tav>
                                        <p:tav tm="100000">
                                          <p:val>
                                            <p:strVal val="#ppt_h"/>
                                          </p:val>
                                        </p:tav>
                                      </p:tavLst>
                                    </p:anim>
                                    <p:animEffect transition="in" filter="fade">
                                      <p:cBhvr>
                                        <p:cTn id="9" dur="500"/>
                                        <p:tgtEl>
                                          <p:spTgt spid="2867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6" fill="hold" grpId="0" nodeType="clickEffect">
                                  <p:stCondLst>
                                    <p:cond delay="0"/>
                                  </p:stCondLst>
                                  <p:childTnLst>
                                    <p:set>
                                      <p:cBhvr>
                                        <p:cTn id="13" dur="1" fill="hold">
                                          <p:stCondLst>
                                            <p:cond delay="0"/>
                                          </p:stCondLst>
                                        </p:cTn>
                                        <p:tgtEl>
                                          <p:spTgt spid="28675"/>
                                        </p:tgtEl>
                                        <p:attrNameLst>
                                          <p:attrName>style.visibility</p:attrName>
                                        </p:attrNameLst>
                                      </p:cBhvr>
                                      <p:to>
                                        <p:strVal val="visible"/>
                                      </p:to>
                                    </p:set>
                                    <p:animEffect transition="in" filter="strips(downRight)">
                                      <p:cBhvr>
                                        <p:cTn id="14" dur="5000"/>
                                        <p:tgtEl>
                                          <p:spTgt spid="2867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6" fill="hold" grpId="0" nodeType="clickEffect">
                                  <p:stCondLst>
                                    <p:cond delay="0"/>
                                  </p:stCondLst>
                                  <p:childTnLst>
                                    <p:set>
                                      <p:cBhvr>
                                        <p:cTn id="18" dur="1" fill="hold">
                                          <p:stCondLst>
                                            <p:cond delay="0"/>
                                          </p:stCondLst>
                                        </p:cTn>
                                        <p:tgtEl>
                                          <p:spTgt spid="28676"/>
                                        </p:tgtEl>
                                        <p:attrNameLst>
                                          <p:attrName>style.visibility</p:attrName>
                                        </p:attrNameLst>
                                      </p:cBhvr>
                                      <p:to>
                                        <p:strVal val="visible"/>
                                      </p:to>
                                    </p:set>
                                    <p:animEffect transition="in" filter="strips(downRight)">
                                      <p:cBhvr>
                                        <p:cTn id="19" dur="5000"/>
                                        <p:tgtEl>
                                          <p:spTgt spid="2867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6" fill="hold" grpId="0" nodeType="clickEffect">
                                  <p:stCondLst>
                                    <p:cond delay="0"/>
                                  </p:stCondLst>
                                  <p:childTnLst>
                                    <p:set>
                                      <p:cBhvr>
                                        <p:cTn id="23" dur="1" fill="hold">
                                          <p:stCondLst>
                                            <p:cond delay="0"/>
                                          </p:stCondLst>
                                        </p:cTn>
                                        <p:tgtEl>
                                          <p:spTgt spid="28677"/>
                                        </p:tgtEl>
                                        <p:attrNameLst>
                                          <p:attrName>style.visibility</p:attrName>
                                        </p:attrNameLst>
                                      </p:cBhvr>
                                      <p:to>
                                        <p:strVal val="visible"/>
                                      </p:to>
                                    </p:set>
                                    <p:animEffect transition="in" filter="strips(downRight)">
                                      <p:cBhvr>
                                        <p:cTn id="24" dur="5000"/>
                                        <p:tgtEl>
                                          <p:spTgt spid="2867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12" fill="hold" grpId="0" nodeType="clickEffect">
                                  <p:stCondLst>
                                    <p:cond delay="0"/>
                                  </p:stCondLst>
                                  <p:childTnLst>
                                    <p:set>
                                      <p:cBhvr>
                                        <p:cTn id="28" dur="1" fill="hold">
                                          <p:stCondLst>
                                            <p:cond delay="0"/>
                                          </p:stCondLst>
                                        </p:cTn>
                                        <p:tgtEl>
                                          <p:spTgt spid="28678"/>
                                        </p:tgtEl>
                                        <p:attrNameLst>
                                          <p:attrName>style.visibility</p:attrName>
                                        </p:attrNameLst>
                                      </p:cBhvr>
                                      <p:to>
                                        <p:strVal val="visible"/>
                                      </p:to>
                                    </p:set>
                                    <p:anim calcmode="lin" valueType="num">
                                      <p:cBhvr additive="base">
                                        <p:cTn id="29" dur="500" fill="hold"/>
                                        <p:tgtEl>
                                          <p:spTgt spid="28678"/>
                                        </p:tgtEl>
                                        <p:attrNameLst>
                                          <p:attrName>ppt_x</p:attrName>
                                        </p:attrNameLst>
                                      </p:cBhvr>
                                      <p:tavLst>
                                        <p:tav tm="0">
                                          <p:val>
                                            <p:strVal val="0-#ppt_w/2"/>
                                          </p:val>
                                        </p:tav>
                                        <p:tav tm="100000">
                                          <p:val>
                                            <p:strVal val="#ppt_x"/>
                                          </p:val>
                                        </p:tav>
                                      </p:tavLst>
                                    </p:anim>
                                    <p:anim calcmode="lin" valueType="num">
                                      <p:cBhvr additive="base">
                                        <p:cTn id="30" dur="500" fill="hold"/>
                                        <p:tgtEl>
                                          <p:spTgt spid="28678"/>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8" presetClass="entr" presetSubtype="6" fill="hold" grpId="0" nodeType="clickEffect">
                                  <p:stCondLst>
                                    <p:cond delay="0"/>
                                  </p:stCondLst>
                                  <p:childTnLst>
                                    <p:set>
                                      <p:cBhvr>
                                        <p:cTn id="34" dur="1" fill="hold">
                                          <p:stCondLst>
                                            <p:cond delay="0"/>
                                          </p:stCondLst>
                                        </p:cTn>
                                        <p:tgtEl>
                                          <p:spTgt spid="28679"/>
                                        </p:tgtEl>
                                        <p:attrNameLst>
                                          <p:attrName>style.visibility</p:attrName>
                                        </p:attrNameLst>
                                      </p:cBhvr>
                                      <p:to>
                                        <p:strVal val="visible"/>
                                      </p:to>
                                    </p:set>
                                    <p:animEffect transition="in" filter="strips(downRight)">
                                      <p:cBhvr>
                                        <p:cTn id="35" dur="500"/>
                                        <p:tgtEl>
                                          <p:spTgt spid="2867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8" presetClass="entr" presetSubtype="6" fill="hold" grpId="0" nodeType="clickEffect">
                                  <p:stCondLst>
                                    <p:cond delay="0"/>
                                  </p:stCondLst>
                                  <p:childTnLst>
                                    <p:set>
                                      <p:cBhvr>
                                        <p:cTn id="39" dur="1" fill="hold">
                                          <p:stCondLst>
                                            <p:cond delay="0"/>
                                          </p:stCondLst>
                                        </p:cTn>
                                        <p:tgtEl>
                                          <p:spTgt spid="28680"/>
                                        </p:tgtEl>
                                        <p:attrNameLst>
                                          <p:attrName>style.visibility</p:attrName>
                                        </p:attrNameLst>
                                      </p:cBhvr>
                                      <p:to>
                                        <p:strVal val="visible"/>
                                      </p:to>
                                    </p:set>
                                    <p:animEffect transition="in" filter="strips(downRight)">
                                      <p:cBhvr>
                                        <p:cTn id="40" dur="500"/>
                                        <p:tgtEl>
                                          <p:spTgt spid="2868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8" presetClass="entr" presetSubtype="6" fill="hold" grpId="0" nodeType="clickEffect">
                                  <p:stCondLst>
                                    <p:cond delay="0"/>
                                  </p:stCondLst>
                                  <p:childTnLst>
                                    <p:set>
                                      <p:cBhvr>
                                        <p:cTn id="44" dur="1" fill="hold">
                                          <p:stCondLst>
                                            <p:cond delay="0"/>
                                          </p:stCondLst>
                                        </p:cTn>
                                        <p:tgtEl>
                                          <p:spTgt spid="28681"/>
                                        </p:tgtEl>
                                        <p:attrNameLst>
                                          <p:attrName>style.visibility</p:attrName>
                                        </p:attrNameLst>
                                      </p:cBhvr>
                                      <p:to>
                                        <p:strVal val="visible"/>
                                      </p:to>
                                    </p:set>
                                    <p:animEffect transition="in" filter="strips(downRight)">
                                      <p:cBhvr>
                                        <p:cTn id="45" dur="500"/>
                                        <p:tgtEl>
                                          <p:spTgt spid="2868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8" presetClass="entr" presetSubtype="6" fill="hold" grpId="0" nodeType="clickEffect">
                                  <p:stCondLst>
                                    <p:cond delay="0"/>
                                  </p:stCondLst>
                                  <p:childTnLst>
                                    <p:set>
                                      <p:cBhvr>
                                        <p:cTn id="49" dur="1" fill="hold">
                                          <p:stCondLst>
                                            <p:cond delay="0"/>
                                          </p:stCondLst>
                                        </p:cTn>
                                        <p:tgtEl>
                                          <p:spTgt spid="28682"/>
                                        </p:tgtEl>
                                        <p:attrNameLst>
                                          <p:attrName>style.visibility</p:attrName>
                                        </p:attrNameLst>
                                      </p:cBhvr>
                                      <p:to>
                                        <p:strVal val="visible"/>
                                      </p:to>
                                    </p:set>
                                    <p:animEffect transition="in" filter="strips(downRight)">
                                      <p:cBhvr>
                                        <p:cTn id="50" dur="500"/>
                                        <p:tgtEl>
                                          <p:spTgt spid="28682"/>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8" presetClass="entr" presetSubtype="6" fill="hold" grpId="0" nodeType="clickEffect">
                                  <p:stCondLst>
                                    <p:cond delay="0"/>
                                  </p:stCondLst>
                                  <p:childTnLst>
                                    <p:set>
                                      <p:cBhvr>
                                        <p:cTn id="54" dur="1" fill="hold">
                                          <p:stCondLst>
                                            <p:cond delay="0"/>
                                          </p:stCondLst>
                                        </p:cTn>
                                        <p:tgtEl>
                                          <p:spTgt spid="28683"/>
                                        </p:tgtEl>
                                        <p:attrNameLst>
                                          <p:attrName>style.visibility</p:attrName>
                                        </p:attrNameLst>
                                      </p:cBhvr>
                                      <p:to>
                                        <p:strVal val="visible"/>
                                      </p:to>
                                    </p:set>
                                    <p:animEffect transition="in" filter="strips(downRight)">
                                      <p:cBhvr>
                                        <p:cTn id="55" dur="500"/>
                                        <p:tgtEl>
                                          <p:spTgt spid="2868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8" presetClass="entr" presetSubtype="6" fill="hold" grpId="0" nodeType="clickEffect">
                                  <p:stCondLst>
                                    <p:cond delay="0"/>
                                  </p:stCondLst>
                                  <p:childTnLst>
                                    <p:set>
                                      <p:cBhvr>
                                        <p:cTn id="59" dur="1" fill="hold">
                                          <p:stCondLst>
                                            <p:cond delay="0"/>
                                          </p:stCondLst>
                                        </p:cTn>
                                        <p:tgtEl>
                                          <p:spTgt spid="28684"/>
                                        </p:tgtEl>
                                        <p:attrNameLst>
                                          <p:attrName>style.visibility</p:attrName>
                                        </p:attrNameLst>
                                      </p:cBhvr>
                                      <p:to>
                                        <p:strVal val="visible"/>
                                      </p:to>
                                    </p:set>
                                    <p:animEffect transition="in" filter="strips(downRight)">
                                      <p:cBhvr>
                                        <p:cTn id="60" dur="500"/>
                                        <p:tgtEl>
                                          <p:spTgt spid="28684"/>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8" presetClass="entr" presetSubtype="6" fill="hold" grpId="0" nodeType="clickEffect">
                                  <p:stCondLst>
                                    <p:cond delay="0"/>
                                  </p:stCondLst>
                                  <p:childTnLst>
                                    <p:set>
                                      <p:cBhvr>
                                        <p:cTn id="64" dur="1" fill="hold">
                                          <p:stCondLst>
                                            <p:cond delay="0"/>
                                          </p:stCondLst>
                                        </p:cTn>
                                        <p:tgtEl>
                                          <p:spTgt spid="28685"/>
                                        </p:tgtEl>
                                        <p:attrNameLst>
                                          <p:attrName>style.visibility</p:attrName>
                                        </p:attrNameLst>
                                      </p:cBhvr>
                                      <p:to>
                                        <p:strVal val="visible"/>
                                      </p:to>
                                    </p:set>
                                    <p:animEffect transition="in" filter="strips(downRight)">
                                      <p:cBhvr>
                                        <p:cTn id="65" dur="5000"/>
                                        <p:tgtEl>
                                          <p:spTgt spid="28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p:bldP spid="28676" grpId="0"/>
      <p:bldP spid="28677" grpId="0"/>
      <p:bldP spid="28678" grpId="0"/>
      <p:bldP spid="28679" grpId="0"/>
      <p:bldP spid="28680" grpId="0"/>
      <p:bldP spid="28681" grpId="0"/>
      <p:bldP spid="28682" grpId="0"/>
      <p:bldP spid="28683" grpId="0"/>
      <p:bldP spid="28684" grpId="0"/>
      <p:bldP spid="2868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4294967295"/>
          </p:nvPr>
        </p:nvSpPr>
        <p:spPr>
          <a:xfrm>
            <a:off x="457200" y="6245225"/>
            <a:ext cx="2133600" cy="476250"/>
          </a:xfrm>
          <a:prstGeom prst="rect">
            <a:avLst/>
          </a:prstGeom>
        </p:spPr>
        <p:txBody>
          <a:bodyPr/>
          <a:lstStyle/>
          <a:p>
            <a:fld id="{4F99ED3E-9FD4-49D3-A132-8138F5BE833E}" type="datetime1">
              <a:rPr lang="en-US" altLang="en-US"/>
              <a:pPr/>
              <a:t>5/15/2017</a:t>
            </a:fld>
            <a:endParaRPr lang="en-US" altLang="en-US"/>
          </a:p>
        </p:txBody>
      </p:sp>
      <p:sp>
        <p:nvSpPr>
          <p:cNvPr id="15" name="Slide Number Placeholder 5"/>
          <p:cNvSpPr>
            <a:spLocks noGrp="1"/>
          </p:cNvSpPr>
          <p:nvPr>
            <p:ph type="sldNum" sz="quarter" idx="4294967295"/>
          </p:nvPr>
        </p:nvSpPr>
        <p:spPr>
          <a:xfrm>
            <a:off x="6553200" y="6245225"/>
            <a:ext cx="2133600" cy="476250"/>
          </a:xfrm>
          <a:prstGeom prst="rect">
            <a:avLst/>
          </a:prstGeom>
        </p:spPr>
        <p:txBody>
          <a:bodyPr/>
          <a:lstStyle/>
          <a:p>
            <a:fld id="{EE6E1D78-F0AA-47BD-8B87-6FC34F607CFE}" type="slidenum">
              <a:rPr lang="en-US" altLang="en-US"/>
              <a:pPr/>
              <a:t>50</a:t>
            </a:fld>
            <a:endParaRPr lang="en-US" altLang="en-US"/>
          </a:p>
        </p:txBody>
      </p:sp>
      <p:sp>
        <p:nvSpPr>
          <p:cNvPr id="106498" name="Rectangle 2"/>
          <p:cNvSpPr>
            <a:spLocks noChangeArrowheads="1"/>
          </p:cNvSpPr>
          <p:nvPr/>
        </p:nvSpPr>
        <p:spPr bwMode="auto">
          <a:xfrm>
            <a:off x="107950" y="325438"/>
            <a:ext cx="304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b="1"/>
              <a:t>3. 6   KENDALI CARRIEGE</a:t>
            </a:r>
          </a:p>
        </p:txBody>
      </p:sp>
      <p:sp>
        <p:nvSpPr>
          <p:cNvPr id="106499" name="Rectangle 3"/>
          <p:cNvSpPr>
            <a:spLocks noChangeArrowheads="1"/>
          </p:cNvSpPr>
          <p:nvPr/>
        </p:nvSpPr>
        <p:spPr bwMode="auto">
          <a:xfrm>
            <a:off x="684213" y="754063"/>
            <a:ext cx="8459787"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en-US" sz="1400"/>
              <a:t>Apabila I/O terformat dipergunakan dalam mentransfer record ke suatu terminal peralatan, seperti screen atau printer, maka character pertama dalam record tersebut dilihat sebagia kendali carriege, dan tidak akan dicetak. </a:t>
            </a:r>
          </a:p>
        </p:txBody>
      </p:sp>
      <p:sp>
        <p:nvSpPr>
          <p:cNvPr id="106500" name="Rectangle 4"/>
          <p:cNvSpPr>
            <a:spLocks noChangeArrowheads="1"/>
          </p:cNvSpPr>
          <p:nvPr/>
        </p:nvSpPr>
        <p:spPr bwMode="auto">
          <a:xfrm>
            <a:off x="684213" y="1557338"/>
            <a:ext cx="84597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en-US" sz="1400"/>
              <a:t>Character 0, 1, +, dan character kosong, memiliki pengaruh yang berbeda</a:t>
            </a:r>
          </a:p>
        </p:txBody>
      </p:sp>
      <p:sp>
        <p:nvSpPr>
          <p:cNvPr id="106501" name="Rectangle 5"/>
          <p:cNvSpPr>
            <a:spLocks noChangeArrowheads="1"/>
          </p:cNvSpPr>
          <p:nvPr/>
        </p:nvSpPr>
        <p:spPr bwMode="auto">
          <a:xfrm>
            <a:off x="682625" y="1989138"/>
            <a:ext cx="79930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id-ID" altLang="en-US" sz="1400"/>
              <a:t>C</a:t>
            </a:r>
            <a:r>
              <a:rPr lang="en-US" altLang="en-US" sz="1400"/>
              <a:t>ontoh program berikut ditunjukkan kondisi dimana angka 2 diinterpretasikan sebagai character kendali carriege.</a:t>
            </a:r>
          </a:p>
        </p:txBody>
      </p:sp>
      <p:sp>
        <p:nvSpPr>
          <p:cNvPr id="106502" name="Rectangle 6"/>
          <p:cNvSpPr>
            <a:spLocks noChangeArrowheads="1"/>
          </p:cNvSpPr>
          <p:nvPr/>
        </p:nvSpPr>
        <p:spPr bwMode="auto">
          <a:xfrm>
            <a:off x="1547813" y="2651125"/>
            <a:ext cx="3017837"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id-ID" altLang="en-US"/>
              <a:t>     </a:t>
            </a:r>
            <a:r>
              <a:rPr lang="en-US" altLang="en-US" sz="1600"/>
              <a:t>WRITE (*, 100)</a:t>
            </a:r>
          </a:p>
          <a:p>
            <a:pPr algn="ctr" eaLnBrk="0" hangingPunct="0"/>
            <a:r>
              <a:rPr lang="en-US" altLang="en-US" sz="1600"/>
              <a:t>100	FORMAT (’25 years’)</a:t>
            </a:r>
          </a:p>
        </p:txBody>
      </p:sp>
      <p:sp>
        <p:nvSpPr>
          <p:cNvPr id="106503" name="Rectangle 7"/>
          <p:cNvSpPr>
            <a:spLocks noChangeArrowheads="1"/>
          </p:cNvSpPr>
          <p:nvPr/>
        </p:nvSpPr>
        <p:spPr bwMode="auto">
          <a:xfrm>
            <a:off x="655638" y="3484563"/>
            <a:ext cx="55721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t>contoh diatas akan menghasilkan keluaran tercetak sebagai berikut: </a:t>
            </a:r>
          </a:p>
        </p:txBody>
      </p:sp>
      <p:sp>
        <p:nvSpPr>
          <p:cNvPr id="106504" name="Rectangle 8"/>
          <p:cNvSpPr>
            <a:spLocks noChangeArrowheads="1"/>
          </p:cNvSpPr>
          <p:nvPr/>
        </p:nvSpPr>
        <p:spPr bwMode="auto">
          <a:xfrm>
            <a:off x="1574800" y="3933825"/>
            <a:ext cx="765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sz="1400"/>
              <a:t>5 years</a:t>
            </a:r>
          </a:p>
        </p:txBody>
      </p:sp>
      <p:sp>
        <p:nvSpPr>
          <p:cNvPr id="106505" name="Rectangle 9"/>
          <p:cNvSpPr>
            <a:spLocks noChangeArrowheads="1"/>
          </p:cNvSpPr>
          <p:nvPr/>
        </p:nvSpPr>
        <p:spPr bwMode="auto">
          <a:xfrm>
            <a:off x="684213" y="4292600"/>
            <a:ext cx="82645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400"/>
              <a:t>Dalam list directed I/O, character pertama tidak diperlakukan sebagai character kendali carriege seperti diperlihatkan dalam contoh berikut ini: </a:t>
            </a:r>
          </a:p>
        </p:txBody>
      </p:sp>
      <p:sp>
        <p:nvSpPr>
          <p:cNvPr id="106506" name="Rectangle 10"/>
          <p:cNvSpPr>
            <a:spLocks noChangeArrowheads="1"/>
          </p:cNvSpPr>
          <p:nvPr/>
        </p:nvSpPr>
        <p:spPr bwMode="auto">
          <a:xfrm>
            <a:off x="1471613" y="4862513"/>
            <a:ext cx="3460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a:t>	WRITE (*, *) ‘ 25 years’</a:t>
            </a:r>
          </a:p>
        </p:txBody>
      </p:sp>
      <p:sp>
        <p:nvSpPr>
          <p:cNvPr id="106507" name="Rectangle 11"/>
          <p:cNvSpPr>
            <a:spLocks noChangeArrowheads="1"/>
          </p:cNvSpPr>
          <p:nvPr/>
        </p:nvSpPr>
        <p:spPr bwMode="auto">
          <a:xfrm>
            <a:off x="666750" y="5373688"/>
            <a:ext cx="37607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sz="1400"/>
              <a:t>Akan menghasilkan keluaran sebagai berikut:</a:t>
            </a:r>
          </a:p>
        </p:txBody>
      </p:sp>
      <p:sp>
        <p:nvSpPr>
          <p:cNvPr id="106508" name="Rectangle 12"/>
          <p:cNvSpPr>
            <a:spLocks noChangeArrowheads="1"/>
          </p:cNvSpPr>
          <p:nvPr/>
        </p:nvSpPr>
        <p:spPr bwMode="auto">
          <a:xfrm>
            <a:off x="1476375" y="5716588"/>
            <a:ext cx="8937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sz="1400" b="1"/>
              <a:t>25 years</a:t>
            </a:r>
          </a:p>
        </p:txBody>
      </p:sp>
    </p:spTree>
    <p:extLst>
      <p:ext uri="{BB962C8B-B14F-4D97-AF65-F5344CB8AC3E}">
        <p14:creationId xmlns:p14="http://schemas.microsoft.com/office/powerpoint/2010/main" val="2802608775"/>
      </p:ext>
    </p:extLst>
  </p:cSld>
  <p:clrMapOvr>
    <a:masterClrMapping/>
  </p:clrMapOvr>
  <p:transition spd="slow">
    <p:wheel spokes="8"/>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6498"/>
                                        </p:tgtEl>
                                        <p:attrNameLst>
                                          <p:attrName>style.visibility</p:attrName>
                                        </p:attrNameLst>
                                      </p:cBhvr>
                                      <p:to>
                                        <p:strVal val="visible"/>
                                      </p:to>
                                    </p:set>
                                    <p:anim calcmode="lin" valueType="num">
                                      <p:cBhvr>
                                        <p:cTn id="7" dur="1000" fill="hold"/>
                                        <p:tgtEl>
                                          <p:spTgt spid="106498"/>
                                        </p:tgtEl>
                                        <p:attrNameLst>
                                          <p:attrName>ppt_w</p:attrName>
                                        </p:attrNameLst>
                                      </p:cBhvr>
                                      <p:tavLst>
                                        <p:tav tm="0">
                                          <p:val>
                                            <p:strVal val="#ppt_w+.3"/>
                                          </p:val>
                                        </p:tav>
                                        <p:tav tm="100000">
                                          <p:val>
                                            <p:strVal val="#ppt_w"/>
                                          </p:val>
                                        </p:tav>
                                      </p:tavLst>
                                    </p:anim>
                                    <p:anim calcmode="lin" valueType="num">
                                      <p:cBhvr>
                                        <p:cTn id="8" dur="1000" fill="hold"/>
                                        <p:tgtEl>
                                          <p:spTgt spid="106498"/>
                                        </p:tgtEl>
                                        <p:attrNameLst>
                                          <p:attrName>ppt_h</p:attrName>
                                        </p:attrNameLst>
                                      </p:cBhvr>
                                      <p:tavLst>
                                        <p:tav tm="0">
                                          <p:val>
                                            <p:strVal val="#ppt_h"/>
                                          </p:val>
                                        </p:tav>
                                        <p:tav tm="100000">
                                          <p:val>
                                            <p:strVal val="#ppt_h"/>
                                          </p:val>
                                        </p:tav>
                                      </p:tavLst>
                                    </p:anim>
                                    <p:animEffect transition="in" filter="fade">
                                      <p:cBhvr>
                                        <p:cTn id="9" dur="1000"/>
                                        <p:tgtEl>
                                          <p:spTgt spid="1064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106499"/>
                                        </p:tgtEl>
                                        <p:attrNameLst>
                                          <p:attrName>style.visibility</p:attrName>
                                        </p:attrNameLst>
                                      </p:cBhvr>
                                      <p:to>
                                        <p:strVal val="visible"/>
                                      </p:to>
                                    </p:set>
                                    <p:anim calcmode="lin" valueType="num">
                                      <p:cBhvr>
                                        <p:cTn id="14" dur="500" fill="hold"/>
                                        <p:tgtEl>
                                          <p:spTgt spid="106499"/>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06499"/>
                                        </p:tgtEl>
                                        <p:attrNameLst>
                                          <p:attrName>ppt_y</p:attrName>
                                        </p:attrNameLst>
                                      </p:cBhvr>
                                      <p:tavLst>
                                        <p:tav tm="0">
                                          <p:val>
                                            <p:strVal val="#ppt_y"/>
                                          </p:val>
                                        </p:tav>
                                        <p:tav tm="100000">
                                          <p:val>
                                            <p:strVal val="#ppt_y"/>
                                          </p:val>
                                        </p:tav>
                                      </p:tavLst>
                                    </p:anim>
                                    <p:anim calcmode="lin" valueType="num">
                                      <p:cBhvr>
                                        <p:cTn id="16" dur="500" fill="hold"/>
                                        <p:tgtEl>
                                          <p:spTgt spid="106499"/>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06499"/>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0649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6" fill="hold" nodeType="clickEffect">
                                  <p:stCondLst>
                                    <p:cond delay="0"/>
                                  </p:stCondLst>
                                  <p:childTnLst>
                                    <p:set>
                                      <p:cBhvr>
                                        <p:cTn id="22" dur="1" fill="hold">
                                          <p:stCondLst>
                                            <p:cond delay="0"/>
                                          </p:stCondLst>
                                        </p:cTn>
                                        <p:tgtEl>
                                          <p:spTgt spid="106500">
                                            <p:txEl>
                                              <p:pRg st="0" end="0"/>
                                            </p:txEl>
                                          </p:spTgt>
                                        </p:tgtEl>
                                        <p:attrNameLst>
                                          <p:attrName>style.visibility</p:attrName>
                                        </p:attrNameLst>
                                      </p:cBhvr>
                                      <p:to>
                                        <p:strVal val="visible"/>
                                      </p:to>
                                    </p:set>
                                    <p:animEffect transition="in" filter="strips(downRight)">
                                      <p:cBhvr>
                                        <p:cTn id="23" dur="500"/>
                                        <p:tgtEl>
                                          <p:spTgt spid="106500">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106501"/>
                                        </p:tgtEl>
                                        <p:attrNameLst>
                                          <p:attrName>style.visibility</p:attrName>
                                        </p:attrNameLst>
                                      </p:cBhvr>
                                      <p:to>
                                        <p:strVal val="visible"/>
                                      </p:to>
                                    </p:set>
                                    <p:anim calcmode="lin" valueType="num">
                                      <p:cBhvr>
                                        <p:cTn id="28" dur="500" fill="hold"/>
                                        <p:tgtEl>
                                          <p:spTgt spid="106501"/>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06501"/>
                                        </p:tgtEl>
                                        <p:attrNameLst>
                                          <p:attrName>ppt_y</p:attrName>
                                        </p:attrNameLst>
                                      </p:cBhvr>
                                      <p:tavLst>
                                        <p:tav tm="0">
                                          <p:val>
                                            <p:strVal val="#ppt_y"/>
                                          </p:val>
                                        </p:tav>
                                        <p:tav tm="100000">
                                          <p:val>
                                            <p:strVal val="#ppt_y"/>
                                          </p:val>
                                        </p:tav>
                                      </p:tavLst>
                                    </p:anim>
                                    <p:anim calcmode="lin" valueType="num">
                                      <p:cBhvr>
                                        <p:cTn id="30" dur="500" fill="hold"/>
                                        <p:tgtEl>
                                          <p:spTgt spid="106501"/>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06501"/>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0650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5" presetClass="entr" presetSubtype="0" fill="hold" grpId="0" nodeType="clickEffect">
                                  <p:stCondLst>
                                    <p:cond delay="0"/>
                                  </p:stCondLst>
                                  <p:childTnLst>
                                    <p:set>
                                      <p:cBhvr>
                                        <p:cTn id="36" dur="1" fill="hold">
                                          <p:stCondLst>
                                            <p:cond delay="0"/>
                                          </p:stCondLst>
                                        </p:cTn>
                                        <p:tgtEl>
                                          <p:spTgt spid="106502"/>
                                        </p:tgtEl>
                                        <p:attrNameLst>
                                          <p:attrName>style.visibility</p:attrName>
                                        </p:attrNameLst>
                                      </p:cBhvr>
                                      <p:to>
                                        <p:strVal val="visible"/>
                                      </p:to>
                                    </p:set>
                                    <p:anim calcmode="lin" valueType="num">
                                      <p:cBhvr>
                                        <p:cTn id="37" dur="500" decel="50000" fill="hold">
                                          <p:stCondLst>
                                            <p:cond delay="0"/>
                                          </p:stCondLst>
                                        </p:cTn>
                                        <p:tgtEl>
                                          <p:spTgt spid="106502"/>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106502"/>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106502"/>
                                        </p:tgtEl>
                                        <p:attrNameLst>
                                          <p:attrName>ppt_w</p:attrName>
                                        </p:attrNameLst>
                                      </p:cBhvr>
                                      <p:tavLst>
                                        <p:tav tm="0">
                                          <p:val>
                                            <p:strVal val="#ppt_w*.05"/>
                                          </p:val>
                                        </p:tav>
                                        <p:tav tm="100000">
                                          <p:val>
                                            <p:strVal val="#ppt_w"/>
                                          </p:val>
                                        </p:tav>
                                      </p:tavLst>
                                    </p:anim>
                                    <p:anim calcmode="lin" valueType="num">
                                      <p:cBhvr>
                                        <p:cTn id="40" dur="1000" fill="hold"/>
                                        <p:tgtEl>
                                          <p:spTgt spid="106502"/>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106502"/>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106502"/>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106502"/>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10650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8" presetClass="entr" presetSubtype="6" fill="hold" grpId="0" nodeType="clickEffect">
                                  <p:stCondLst>
                                    <p:cond delay="0"/>
                                  </p:stCondLst>
                                  <p:childTnLst>
                                    <p:set>
                                      <p:cBhvr>
                                        <p:cTn id="48" dur="1" fill="hold">
                                          <p:stCondLst>
                                            <p:cond delay="0"/>
                                          </p:stCondLst>
                                        </p:cTn>
                                        <p:tgtEl>
                                          <p:spTgt spid="106503"/>
                                        </p:tgtEl>
                                        <p:attrNameLst>
                                          <p:attrName>style.visibility</p:attrName>
                                        </p:attrNameLst>
                                      </p:cBhvr>
                                      <p:to>
                                        <p:strVal val="visible"/>
                                      </p:to>
                                    </p:set>
                                    <p:animEffect transition="in" filter="strips(downRight)">
                                      <p:cBhvr>
                                        <p:cTn id="49" dur="500"/>
                                        <p:tgtEl>
                                          <p:spTgt spid="10650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5" presetClass="entr" presetSubtype="0" fill="hold" grpId="0" nodeType="clickEffect">
                                  <p:stCondLst>
                                    <p:cond delay="0"/>
                                  </p:stCondLst>
                                  <p:childTnLst>
                                    <p:set>
                                      <p:cBhvr>
                                        <p:cTn id="53" dur="1" fill="hold">
                                          <p:stCondLst>
                                            <p:cond delay="0"/>
                                          </p:stCondLst>
                                        </p:cTn>
                                        <p:tgtEl>
                                          <p:spTgt spid="106504"/>
                                        </p:tgtEl>
                                        <p:attrNameLst>
                                          <p:attrName>style.visibility</p:attrName>
                                        </p:attrNameLst>
                                      </p:cBhvr>
                                      <p:to>
                                        <p:strVal val="visible"/>
                                      </p:to>
                                    </p:set>
                                    <p:anim calcmode="lin" valueType="num">
                                      <p:cBhvr>
                                        <p:cTn id="54" dur="500" decel="50000" fill="hold">
                                          <p:stCondLst>
                                            <p:cond delay="0"/>
                                          </p:stCondLst>
                                        </p:cTn>
                                        <p:tgtEl>
                                          <p:spTgt spid="106504"/>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106504"/>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106504"/>
                                        </p:tgtEl>
                                        <p:attrNameLst>
                                          <p:attrName>ppt_w</p:attrName>
                                        </p:attrNameLst>
                                      </p:cBhvr>
                                      <p:tavLst>
                                        <p:tav tm="0">
                                          <p:val>
                                            <p:strVal val="#ppt_w*.05"/>
                                          </p:val>
                                        </p:tav>
                                        <p:tav tm="100000">
                                          <p:val>
                                            <p:strVal val="#ppt_w"/>
                                          </p:val>
                                        </p:tav>
                                      </p:tavLst>
                                    </p:anim>
                                    <p:anim calcmode="lin" valueType="num">
                                      <p:cBhvr>
                                        <p:cTn id="57" dur="1000" fill="hold"/>
                                        <p:tgtEl>
                                          <p:spTgt spid="106504"/>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106504"/>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106504"/>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106504"/>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106504"/>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6" presetClass="emph" presetSubtype="0" fill="hold" grpId="1" nodeType="clickEffect">
                                  <p:stCondLst>
                                    <p:cond delay="0"/>
                                  </p:stCondLst>
                                  <p:childTnLst>
                                    <p:animScale>
                                      <p:cBhvr>
                                        <p:cTn id="65" dur="2000" fill="hold"/>
                                        <p:tgtEl>
                                          <p:spTgt spid="106504"/>
                                        </p:tgtEl>
                                      </p:cBhvr>
                                      <p:by x="150000" y="150000"/>
                                    </p:animScale>
                                  </p:childTnLst>
                                </p:cTn>
                              </p:par>
                            </p:childTnLst>
                          </p:cTn>
                        </p:par>
                      </p:childTnLst>
                    </p:cTn>
                  </p:par>
                  <p:par>
                    <p:cTn id="66" fill="hold" nodeType="clickPar">
                      <p:stCondLst>
                        <p:cond delay="indefinite"/>
                      </p:stCondLst>
                      <p:childTnLst>
                        <p:par>
                          <p:cTn id="67" fill="hold" nodeType="withGroup">
                            <p:stCondLst>
                              <p:cond delay="0"/>
                            </p:stCondLst>
                            <p:childTnLst>
                              <p:par>
                                <p:cTn id="68" presetID="41" presetClass="entr" presetSubtype="0" fill="hold" grpId="0" nodeType="clickEffect">
                                  <p:stCondLst>
                                    <p:cond delay="0"/>
                                  </p:stCondLst>
                                  <p:iterate type="lt">
                                    <p:tmPct val="10000"/>
                                  </p:iterate>
                                  <p:childTnLst>
                                    <p:set>
                                      <p:cBhvr>
                                        <p:cTn id="69" dur="1" fill="hold">
                                          <p:stCondLst>
                                            <p:cond delay="0"/>
                                          </p:stCondLst>
                                        </p:cTn>
                                        <p:tgtEl>
                                          <p:spTgt spid="106505"/>
                                        </p:tgtEl>
                                        <p:attrNameLst>
                                          <p:attrName>style.visibility</p:attrName>
                                        </p:attrNameLst>
                                      </p:cBhvr>
                                      <p:to>
                                        <p:strVal val="visible"/>
                                      </p:to>
                                    </p:set>
                                    <p:anim calcmode="lin" valueType="num">
                                      <p:cBhvr>
                                        <p:cTn id="70" dur="500" fill="hold"/>
                                        <p:tgtEl>
                                          <p:spTgt spid="106505"/>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106505"/>
                                        </p:tgtEl>
                                        <p:attrNameLst>
                                          <p:attrName>ppt_y</p:attrName>
                                        </p:attrNameLst>
                                      </p:cBhvr>
                                      <p:tavLst>
                                        <p:tav tm="0">
                                          <p:val>
                                            <p:strVal val="#ppt_y"/>
                                          </p:val>
                                        </p:tav>
                                        <p:tav tm="100000">
                                          <p:val>
                                            <p:strVal val="#ppt_y"/>
                                          </p:val>
                                        </p:tav>
                                      </p:tavLst>
                                    </p:anim>
                                    <p:anim calcmode="lin" valueType="num">
                                      <p:cBhvr>
                                        <p:cTn id="72" dur="500" fill="hold"/>
                                        <p:tgtEl>
                                          <p:spTgt spid="106505"/>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106505"/>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106505"/>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31" presetClass="entr" presetSubtype="0" fill="hold" grpId="0" nodeType="clickEffect">
                                  <p:stCondLst>
                                    <p:cond delay="0"/>
                                  </p:stCondLst>
                                  <p:iterate type="lt">
                                    <p:tmPct val="5000"/>
                                  </p:iterate>
                                  <p:childTnLst>
                                    <p:set>
                                      <p:cBhvr>
                                        <p:cTn id="78" dur="1" fill="hold">
                                          <p:stCondLst>
                                            <p:cond delay="0"/>
                                          </p:stCondLst>
                                        </p:cTn>
                                        <p:tgtEl>
                                          <p:spTgt spid="106506"/>
                                        </p:tgtEl>
                                        <p:attrNameLst>
                                          <p:attrName>style.visibility</p:attrName>
                                        </p:attrNameLst>
                                      </p:cBhvr>
                                      <p:to>
                                        <p:strVal val="visible"/>
                                      </p:to>
                                    </p:set>
                                    <p:anim calcmode="lin" valueType="num">
                                      <p:cBhvr>
                                        <p:cTn id="79" dur="1000" fill="hold"/>
                                        <p:tgtEl>
                                          <p:spTgt spid="106506"/>
                                        </p:tgtEl>
                                        <p:attrNameLst>
                                          <p:attrName>ppt_w</p:attrName>
                                        </p:attrNameLst>
                                      </p:cBhvr>
                                      <p:tavLst>
                                        <p:tav tm="0">
                                          <p:val>
                                            <p:fltVal val="0"/>
                                          </p:val>
                                        </p:tav>
                                        <p:tav tm="100000">
                                          <p:val>
                                            <p:strVal val="#ppt_w"/>
                                          </p:val>
                                        </p:tav>
                                      </p:tavLst>
                                    </p:anim>
                                    <p:anim calcmode="lin" valueType="num">
                                      <p:cBhvr>
                                        <p:cTn id="80" dur="1000" fill="hold"/>
                                        <p:tgtEl>
                                          <p:spTgt spid="106506"/>
                                        </p:tgtEl>
                                        <p:attrNameLst>
                                          <p:attrName>ppt_h</p:attrName>
                                        </p:attrNameLst>
                                      </p:cBhvr>
                                      <p:tavLst>
                                        <p:tav tm="0">
                                          <p:val>
                                            <p:fltVal val="0"/>
                                          </p:val>
                                        </p:tav>
                                        <p:tav tm="100000">
                                          <p:val>
                                            <p:strVal val="#ppt_h"/>
                                          </p:val>
                                        </p:tav>
                                      </p:tavLst>
                                    </p:anim>
                                    <p:anim calcmode="lin" valueType="num">
                                      <p:cBhvr>
                                        <p:cTn id="81" dur="1000" fill="hold"/>
                                        <p:tgtEl>
                                          <p:spTgt spid="106506"/>
                                        </p:tgtEl>
                                        <p:attrNameLst>
                                          <p:attrName>style.rotation</p:attrName>
                                        </p:attrNameLst>
                                      </p:cBhvr>
                                      <p:tavLst>
                                        <p:tav tm="0">
                                          <p:val>
                                            <p:fltVal val="90"/>
                                          </p:val>
                                        </p:tav>
                                        <p:tav tm="100000">
                                          <p:val>
                                            <p:fltVal val="0"/>
                                          </p:val>
                                        </p:tav>
                                      </p:tavLst>
                                    </p:anim>
                                    <p:animEffect transition="in" filter="fade">
                                      <p:cBhvr>
                                        <p:cTn id="82" dur="1000"/>
                                        <p:tgtEl>
                                          <p:spTgt spid="106506"/>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50" presetClass="entr" presetSubtype="0" decel="100000" fill="hold" grpId="0" nodeType="clickEffect">
                                  <p:stCondLst>
                                    <p:cond delay="0"/>
                                  </p:stCondLst>
                                  <p:childTnLst>
                                    <p:set>
                                      <p:cBhvr>
                                        <p:cTn id="86" dur="1" fill="hold">
                                          <p:stCondLst>
                                            <p:cond delay="0"/>
                                          </p:stCondLst>
                                        </p:cTn>
                                        <p:tgtEl>
                                          <p:spTgt spid="106507"/>
                                        </p:tgtEl>
                                        <p:attrNameLst>
                                          <p:attrName>style.visibility</p:attrName>
                                        </p:attrNameLst>
                                      </p:cBhvr>
                                      <p:to>
                                        <p:strVal val="visible"/>
                                      </p:to>
                                    </p:set>
                                    <p:anim calcmode="lin" valueType="num">
                                      <p:cBhvr>
                                        <p:cTn id="87" dur="1000" fill="hold"/>
                                        <p:tgtEl>
                                          <p:spTgt spid="106507"/>
                                        </p:tgtEl>
                                        <p:attrNameLst>
                                          <p:attrName>ppt_w</p:attrName>
                                        </p:attrNameLst>
                                      </p:cBhvr>
                                      <p:tavLst>
                                        <p:tav tm="0">
                                          <p:val>
                                            <p:strVal val="#ppt_w+.3"/>
                                          </p:val>
                                        </p:tav>
                                        <p:tav tm="100000">
                                          <p:val>
                                            <p:strVal val="#ppt_w"/>
                                          </p:val>
                                        </p:tav>
                                      </p:tavLst>
                                    </p:anim>
                                    <p:anim calcmode="lin" valueType="num">
                                      <p:cBhvr>
                                        <p:cTn id="88" dur="1000" fill="hold"/>
                                        <p:tgtEl>
                                          <p:spTgt spid="106507"/>
                                        </p:tgtEl>
                                        <p:attrNameLst>
                                          <p:attrName>ppt_h</p:attrName>
                                        </p:attrNameLst>
                                      </p:cBhvr>
                                      <p:tavLst>
                                        <p:tav tm="0">
                                          <p:val>
                                            <p:strVal val="#ppt_h"/>
                                          </p:val>
                                        </p:tav>
                                        <p:tav tm="100000">
                                          <p:val>
                                            <p:strVal val="#ppt_h"/>
                                          </p:val>
                                        </p:tav>
                                      </p:tavLst>
                                    </p:anim>
                                    <p:animEffect transition="in" filter="fade">
                                      <p:cBhvr>
                                        <p:cTn id="89" dur="1000"/>
                                        <p:tgtEl>
                                          <p:spTgt spid="106507"/>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31" presetClass="entr" presetSubtype="0" fill="hold" grpId="0" nodeType="clickEffect">
                                  <p:stCondLst>
                                    <p:cond delay="0"/>
                                  </p:stCondLst>
                                  <p:iterate type="lt">
                                    <p:tmPct val="5000"/>
                                  </p:iterate>
                                  <p:childTnLst>
                                    <p:set>
                                      <p:cBhvr>
                                        <p:cTn id="93" dur="1" fill="hold">
                                          <p:stCondLst>
                                            <p:cond delay="0"/>
                                          </p:stCondLst>
                                        </p:cTn>
                                        <p:tgtEl>
                                          <p:spTgt spid="106508"/>
                                        </p:tgtEl>
                                        <p:attrNameLst>
                                          <p:attrName>style.visibility</p:attrName>
                                        </p:attrNameLst>
                                      </p:cBhvr>
                                      <p:to>
                                        <p:strVal val="visible"/>
                                      </p:to>
                                    </p:set>
                                    <p:anim calcmode="lin" valueType="num">
                                      <p:cBhvr>
                                        <p:cTn id="94" dur="1000" fill="hold"/>
                                        <p:tgtEl>
                                          <p:spTgt spid="106508"/>
                                        </p:tgtEl>
                                        <p:attrNameLst>
                                          <p:attrName>ppt_w</p:attrName>
                                        </p:attrNameLst>
                                      </p:cBhvr>
                                      <p:tavLst>
                                        <p:tav tm="0">
                                          <p:val>
                                            <p:fltVal val="0"/>
                                          </p:val>
                                        </p:tav>
                                        <p:tav tm="100000">
                                          <p:val>
                                            <p:strVal val="#ppt_w"/>
                                          </p:val>
                                        </p:tav>
                                      </p:tavLst>
                                    </p:anim>
                                    <p:anim calcmode="lin" valueType="num">
                                      <p:cBhvr>
                                        <p:cTn id="95" dur="1000" fill="hold"/>
                                        <p:tgtEl>
                                          <p:spTgt spid="106508"/>
                                        </p:tgtEl>
                                        <p:attrNameLst>
                                          <p:attrName>ppt_h</p:attrName>
                                        </p:attrNameLst>
                                      </p:cBhvr>
                                      <p:tavLst>
                                        <p:tav tm="0">
                                          <p:val>
                                            <p:fltVal val="0"/>
                                          </p:val>
                                        </p:tav>
                                        <p:tav tm="100000">
                                          <p:val>
                                            <p:strVal val="#ppt_h"/>
                                          </p:val>
                                        </p:tav>
                                      </p:tavLst>
                                    </p:anim>
                                    <p:anim calcmode="lin" valueType="num">
                                      <p:cBhvr>
                                        <p:cTn id="96" dur="1000" fill="hold"/>
                                        <p:tgtEl>
                                          <p:spTgt spid="106508"/>
                                        </p:tgtEl>
                                        <p:attrNameLst>
                                          <p:attrName>style.rotation</p:attrName>
                                        </p:attrNameLst>
                                      </p:cBhvr>
                                      <p:tavLst>
                                        <p:tav tm="0">
                                          <p:val>
                                            <p:fltVal val="90"/>
                                          </p:val>
                                        </p:tav>
                                        <p:tav tm="100000">
                                          <p:val>
                                            <p:fltVal val="0"/>
                                          </p:val>
                                        </p:tav>
                                      </p:tavLst>
                                    </p:anim>
                                    <p:animEffect transition="in" filter="fade">
                                      <p:cBhvr>
                                        <p:cTn id="97" dur="1000"/>
                                        <p:tgtEl>
                                          <p:spTgt spid="106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P spid="106499" grpId="0"/>
      <p:bldP spid="106501" grpId="0"/>
      <p:bldP spid="106502" grpId="0"/>
      <p:bldP spid="106503" grpId="0"/>
      <p:bldP spid="106504" grpId="0"/>
      <p:bldP spid="106504" grpId="1"/>
      <p:bldP spid="106505" grpId="0"/>
      <p:bldP spid="106506" grpId="0"/>
      <p:bldP spid="106507" grpId="0"/>
      <p:bldP spid="10650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3"/>
          <p:cNvSpPr>
            <a:spLocks noGrp="1"/>
          </p:cNvSpPr>
          <p:nvPr>
            <p:ph type="dt" sz="half" idx="4294967295"/>
          </p:nvPr>
        </p:nvSpPr>
        <p:spPr>
          <a:xfrm>
            <a:off x="457200" y="6245225"/>
            <a:ext cx="2133600" cy="476250"/>
          </a:xfrm>
          <a:prstGeom prst="rect">
            <a:avLst/>
          </a:prstGeom>
        </p:spPr>
        <p:txBody>
          <a:bodyPr/>
          <a:lstStyle/>
          <a:p>
            <a:fld id="{8C50A628-D9D0-4284-BCF6-AA1A48862710}" type="datetime1">
              <a:rPr lang="en-US" altLang="en-US"/>
              <a:pPr/>
              <a:t>5/15/2017</a:t>
            </a:fld>
            <a:endParaRPr lang="en-US" altLang="en-US"/>
          </a:p>
        </p:txBody>
      </p:sp>
      <p:sp>
        <p:nvSpPr>
          <p:cNvPr id="27" name="Slide Number Placeholder 5"/>
          <p:cNvSpPr>
            <a:spLocks noGrp="1"/>
          </p:cNvSpPr>
          <p:nvPr>
            <p:ph type="sldNum" sz="quarter" idx="4294967295"/>
          </p:nvPr>
        </p:nvSpPr>
        <p:spPr>
          <a:xfrm>
            <a:off x="6553200" y="6245225"/>
            <a:ext cx="2133600" cy="476250"/>
          </a:xfrm>
          <a:prstGeom prst="rect">
            <a:avLst/>
          </a:prstGeom>
        </p:spPr>
        <p:txBody>
          <a:bodyPr/>
          <a:lstStyle/>
          <a:p>
            <a:fld id="{AC35CB75-D57E-4E4B-BB35-9A2303BF527B}" type="slidenum">
              <a:rPr lang="en-US" altLang="en-US"/>
              <a:pPr/>
              <a:t>51</a:t>
            </a:fld>
            <a:endParaRPr lang="en-US" altLang="en-US"/>
          </a:p>
        </p:txBody>
      </p:sp>
      <p:sp>
        <p:nvSpPr>
          <p:cNvPr id="105474" name="Rectangle 2"/>
          <p:cNvSpPr>
            <a:spLocks noChangeArrowheads="1"/>
          </p:cNvSpPr>
          <p:nvPr/>
        </p:nvSpPr>
        <p:spPr bwMode="auto">
          <a:xfrm>
            <a:off x="666750" y="333375"/>
            <a:ext cx="7937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a:t>Pengaruh character 0, 1, +, dan kosong ditunjukkan dalam Tabel 3.3 berikut:</a:t>
            </a:r>
          </a:p>
        </p:txBody>
      </p:sp>
      <p:graphicFrame>
        <p:nvGraphicFramePr>
          <p:cNvPr id="105541" name="Group 69"/>
          <p:cNvGraphicFramePr>
            <a:graphicFrameLocks noGrp="1"/>
          </p:cNvGraphicFramePr>
          <p:nvPr/>
        </p:nvGraphicFramePr>
        <p:xfrm>
          <a:off x="827088" y="908050"/>
          <a:ext cx="7632700" cy="1919288"/>
        </p:xfrm>
        <a:graphic>
          <a:graphicData uri="http://schemas.openxmlformats.org/drawingml/2006/table">
            <a:tbl>
              <a:tblPr/>
              <a:tblGrid>
                <a:gridCol w="2416175"/>
                <a:gridCol w="5216525"/>
              </a:tblGrid>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Character</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Pengaruh</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Kosong (blank)</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Maju satu baris</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Maju dua baris</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Maju ke bagian atas halaman berikutnya. Untuk screen hal ini diabaikan</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Tidak membuat bergerak maju. Memungkinkan overprinting</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5542" name="Rectangle 70"/>
          <p:cNvSpPr>
            <a:spLocks noChangeArrowheads="1"/>
          </p:cNvSpPr>
          <p:nvPr/>
        </p:nvSpPr>
        <p:spPr bwMode="auto">
          <a:xfrm>
            <a:off x="107950" y="3246438"/>
            <a:ext cx="2165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b="1"/>
              <a:t>3. 7   F ORMAT I/O</a:t>
            </a:r>
          </a:p>
        </p:txBody>
      </p:sp>
      <p:sp>
        <p:nvSpPr>
          <p:cNvPr id="105543" name="Rectangle 71"/>
          <p:cNvSpPr>
            <a:spLocks noChangeArrowheads="1"/>
          </p:cNvSpPr>
          <p:nvPr/>
        </p:nvSpPr>
        <p:spPr bwMode="auto">
          <a:xfrm>
            <a:off x="611188" y="3789363"/>
            <a:ext cx="80645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en-US" sz="1400"/>
              <a:t>Bilamana pernyataan WRITE atau READ diikuti dengan pernyataan FORMAT, pernyataan I/O disebut dengan pernyataan I/O terformat, dalam subbab dibawah ini akan disajikan beberapa elemen format dan interaksi antara setiap elemen, dan daftar I/O.</a:t>
            </a:r>
          </a:p>
        </p:txBody>
      </p:sp>
    </p:spTree>
    <p:extLst>
      <p:ext uri="{BB962C8B-B14F-4D97-AF65-F5344CB8AC3E}">
        <p14:creationId xmlns:p14="http://schemas.microsoft.com/office/powerpoint/2010/main" val="3468180380"/>
      </p:ext>
    </p:extLst>
  </p:cSld>
  <p:clrMapOvr>
    <a:masterClrMapping/>
  </p:clrMapOvr>
  <p:transition spd="slow">
    <p:wheel spokes="8"/>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5474"/>
                                        </p:tgtEl>
                                        <p:attrNameLst>
                                          <p:attrName>style.visibility</p:attrName>
                                        </p:attrNameLst>
                                      </p:cBhvr>
                                      <p:to>
                                        <p:strVal val="visible"/>
                                      </p:to>
                                    </p:set>
                                    <p:anim calcmode="lin" valueType="num">
                                      <p:cBhvr>
                                        <p:cTn id="7" dur="500" fill="hold"/>
                                        <p:tgtEl>
                                          <p:spTgt spid="10547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5474"/>
                                        </p:tgtEl>
                                        <p:attrNameLst>
                                          <p:attrName>ppt_y</p:attrName>
                                        </p:attrNameLst>
                                      </p:cBhvr>
                                      <p:tavLst>
                                        <p:tav tm="0">
                                          <p:val>
                                            <p:strVal val="#ppt_y"/>
                                          </p:val>
                                        </p:tav>
                                        <p:tav tm="100000">
                                          <p:val>
                                            <p:strVal val="#ppt_y"/>
                                          </p:val>
                                        </p:tav>
                                      </p:tavLst>
                                    </p:anim>
                                    <p:anim calcmode="lin" valueType="num">
                                      <p:cBhvr>
                                        <p:cTn id="9" dur="500" fill="hold"/>
                                        <p:tgtEl>
                                          <p:spTgt spid="10547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547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547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mph" presetSubtype="2" fill="hold" grpId="1" nodeType="clickEffect">
                                  <p:stCondLst>
                                    <p:cond delay="0"/>
                                  </p:stCondLst>
                                  <p:iterate type="lt">
                                    <p:tmPct val="0"/>
                                  </p:iterate>
                                  <p:childTnLst>
                                    <p:anim to="1.5" calcmode="lin" valueType="num">
                                      <p:cBhvr override="childStyle">
                                        <p:cTn id="15" dur="2000" fill="hold"/>
                                        <p:tgtEl>
                                          <p:spTgt spid="105474"/>
                                        </p:tgtEl>
                                        <p:attrNameLst>
                                          <p:attrName>style.fontSize</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5" presetClass="entr" presetSubtype="0" fill="hold" nodeType="clickEffect">
                                  <p:stCondLst>
                                    <p:cond delay="0"/>
                                  </p:stCondLst>
                                  <p:childTnLst>
                                    <p:set>
                                      <p:cBhvr>
                                        <p:cTn id="19" dur="1" fill="hold">
                                          <p:stCondLst>
                                            <p:cond delay="0"/>
                                          </p:stCondLst>
                                        </p:cTn>
                                        <p:tgtEl>
                                          <p:spTgt spid="105541"/>
                                        </p:tgtEl>
                                        <p:attrNameLst>
                                          <p:attrName>style.visibility</p:attrName>
                                        </p:attrNameLst>
                                      </p:cBhvr>
                                      <p:to>
                                        <p:strVal val="visible"/>
                                      </p:to>
                                    </p:set>
                                    <p:anim calcmode="lin" valueType="num">
                                      <p:cBhvr>
                                        <p:cTn id="20" dur="500" decel="50000" fill="hold">
                                          <p:stCondLst>
                                            <p:cond delay="0"/>
                                          </p:stCondLst>
                                        </p:cTn>
                                        <p:tgtEl>
                                          <p:spTgt spid="105541"/>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105541"/>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105541"/>
                                        </p:tgtEl>
                                        <p:attrNameLst>
                                          <p:attrName>ppt_w</p:attrName>
                                        </p:attrNameLst>
                                      </p:cBhvr>
                                      <p:tavLst>
                                        <p:tav tm="0">
                                          <p:val>
                                            <p:strVal val="#ppt_w*.05"/>
                                          </p:val>
                                        </p:tav>
                                        <p:tav tm="100000">
                                          <p:val>
                                            <p:strVal val="#ppt_w"/>
                                          </p:val>
                                        </p:tav>
                                      </p:tavLst>
                                    </p:anim>
                                    <p:anim calcmode="lin" valueType="num">
                                      <p:cBhvr>
                                        <p:cTn id="23" dur="1000" fill="hold"/>
                                        <p:tgtEl>
                                          <p:spTgt spid="105541"/>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105541"/>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105541"/>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105541"/>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10554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0" presetClass="entr" presetSubtype="0" decel="100000" fill="hold" grpId="0" nodeType="clickEffect">
                                  <p:stCondLst>
                                    <p:cond delay="0"/>
                                  </p:stCondLst>
                                  <p:childTnLst>
                                    <p:set>
                                      <p:cBhvr>
                                        <p:cTn id="31" dur="1" fill="hold">
                                          <p:stCondLst>
                                            <p:cond delay="0"/>
                                          </p:stCondLst>
                                        </p:cTn>
                                        <p:tgtEl>
                                          <p:spTgt spid="105542"/>
                                        </p:tgtEl>
                                        <p:attrNameLst>
                                          <p:attrName>style.visibility</p:attrName>
                                        </p:attrNameLst>
                                      </p:cBhvr>
                                      <p:to>
                                        <p:strVal val="visible"/>
                                      </p:to>
                                    </p:set>
                                    <p:anim calcmode="lin" valueType="num">
                                      <p:cBhvr>
                                        <p:cTn id="32" dur="1000" fill="hold"/>
                                        <p:tgtEl>
                                          <p:spTgt spid="105542"/>
                                        </p:tgtEl>
                                        <p:attrNameLst>
                                          <p:attrName>ppt_w</p:attrName>
                                        </p:attrNameLst>
                                      </p:cBhvr>
                                      <p:tavLst>
                                        <p:tav tm="0">
                                          <p:val>
                                            <p:strVal val="#ppt_w+.3"/>
                                          </p:val>
                                        </p:tav>
                                        <p:tav tm="100000">
                                          <p:val>
                                            <p:strVal val="#ppt_w"/>
                                          </p:val>
                                        </p:tav>
                                      </p:tavLst>
                                    </p:anim>
                                    <p:anim calcmode="lin" valueType="num">
                                      <p:cBhvr>
                                        <p:cTn id="33" dur="1000" fill="hold"/>
                                        <p:tgtEl>
                                          <p:spTgt spid="105542"/>
                                        </p:tgtEl>
                                        <p:attrNameLst>
                                          <p:attrName>ppt_h</p:attrName>
                                        </p:attrNameLst>
                                      </p:cBhvr>
                                      <p:tavLst>
                                        <p:tav tm="0">
                                          <p:val>
                                            <p:strVal val="#ppt_h"/>
                                          </p:val>
                                        </p:tav>
                                        <p:tav tm="100000">
                                          <p:val>
                                            <p:strVal val="#ppt_h"/>
                                          </p:val>
                                        </p:tav>
                                      </p:tavLst>
                                    </p:anim>
                                    <p:animEffect transition="in" filter="fade">
                                      <p:cBhvr>
                                        <p:cTn id="34" dur="1000"/>
                                        <p:tgtEl>
                                          <p:spTgt spid="10554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105543"/>
                                        </p:tgtEl>
                                        <p:attrNameLst>
                                          <p:attrName>style.visibility</p:attrName>
                                        </p:attrNameLst>
                                      </p:cBhvr>
                                      <p:to>
                                        <p:strVal val="visible"/>
                                      </p:to>
                                    </p:set>
                                    <p:anim calcmode="lin" valueType="num">
                                      <p:cBhvr>
                                        <p:cTn id="39" dur="500" fill="hold"/>
                                        <p:tgtEl>
                                          <p:spTgt spid="105543"/>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105543"/>
                                        </p:tgtEl>
                                        <p:attrNameLst>
                                          <p:attrName>ppt_y</p:attrName>
                                        </p:attrNameLst>
                                      </p:cBhvr>
                                      <p:tavLst>
                                        <p:tav tm="0">
                                          <p:val>
                                            <p:strVal val="#ppt_y"/>
                                          </p:val>
                                        </p:tav>
                                        <p:tav tm="100000">
                                          <p:val>
                                            <p:strVal val="#ppt_y"/>
                                          </p:val>
                                        </p:tav>
                                      </p:tavLst>
                                    </p:anim>
                                    <p:anim calcmode="lin" valueType="num">
                                      <p:cBhvr>
                                        <p:cTn id="41" dur="500" fill="hold"/>
                                        <p:tgtEl>
                                          <p:spTgt spid="105543"/>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105543"/>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10554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8" presetClass="entr" presetSubtype="12" fill="hold" grpId="1" nodeType="clickEffect">
                                  <p:stCondLst>
                                    <p:cond delay="0"/>
                                  </p:stCondLst>
                                  <p:iterate type="lt">
                                    <p:tmPct val="0"/>
                                  </p:iterate>
                                  <p:childTnLst>
                                    <p:set>
                                      <p:cBhvr>
                                        <p:cTn id="47" dur="1" fill="hold">
                                          <p:stCondLst>
                                            <p:cond delay="0"/>
                                          </p:stCondLst>
                                        </p:cTn>
                                        <p:tgtEl>
                                          <p:spTgt spid="105543"/>
                                        </p:tgtEl>
                                        <p:attrNameLst>
                                          <p:attrName>style.visibility</p:attrName>
                                        </p:attrNameLst>
                                      </p:cBhvr>
                                      <p:to>
                                        <p:strVal val="visible"/>
                                      </p:to>
                                    </p:set>
                                    <p:animEffect transition="in" filter="strips(downLeft)">
                                      <p:cBhvr>
                                        <p:cTn id="48" dur="500"/>
                                        <p:tgtEl>
                                          <p:spTgt spid="105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p:bldP spid="105474" grpId="1"/>
      <p:bldP spid="105542" grpId="0"/>
      <p:bldP spid="105543" grpId="0"/>
      <p:bldP spid="105543" grpId="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Date Placeholder 3"/>
          <p:cNvSpPr>
            <a:spLocks noGrp="1"/>
          </p:cNvSpPr>
          <p:nvPr>
            <p:ph type="dt" sz="half" idx="4294967295"/>
          </p:nvPr>
        </p:nvSpPr>
        <p:spPr>
          <a:xfrm>
            <a:off x="457200" y="6245225"/>
            <a:ext cx="2133600" cy="476250"/>
          </a:xfrm>
          <a:prstGeom prst="rect">
            <a:avLst/>
          </a:prstGeom>
        </p:spPr>
        <p:txBody>
          <a:bodyPr/>
          <a:lstStyle/>
          <a:p>
            <a:fld id="{05D60E8A-EDEC-41AD-A5C1-73DBED483EB1}" type="datetime1">
              <a:rPr lang="en-US" altLang="en-US"/>
              <a:pPr/>
              <a:t>5/15/2017</a:t>
            </a:fld>
            <a:endParaRPr lang="en-US" altLang="en-US"/>
          </a:p>
        </p:txBody>
      </p:sp>
      <p:sp>
        <p:nvSpPr>
          <p:cNvPr id="82" name="Slide Number Placeholder 5"/>
          <p:cNvSpPr>
            <a:spLocks noGrp="1"/>
          </p:cNvSpPr>
          <p:nvPr>
            <p:ph type="sldNum" sz="quarter" idx="4294967295"/>
          </p:nvPr>
        </p:nvSpPr>
        <p:spPr>
          <a:xfrm>
            <a:off x="6553200" y="6245225"/>
            <a:ext cx="2133600" cy="476250"/>
          </a:xfrm>
          <a:prstGeom prst="rect">
            <a:avLst/>
          </a:prstGeom>
        </p:spPr>
        <p:txBody>
          <a:bodyPr/>
          <a:lstStyle/>
          <a:p>
            <a:fld id="{2473148C-2405-429B-BB8E-41EBB1F8B769}" type="slidenum">
              <a:rPr lang="en-US" altLang="en-US"/>
              <a:pPr/>
              <a:t>52</a:t>
            </a:fld>
            <a:endParaRPr lang="en-US" altLang="en-US"/>
          </a:p>
        </p:txBody>
      </p:sp>
      <p:sp>
        <p:nvSpPr>
          <p:cNvPr id="104450" name="Rectangle 2"/>
          <p:cNvSpPr>
            <a:spLocks noChangeArrowheads="1"/>
          </p:cNvSpPr>
          <p:nvPr/>
        </p:nvSpPr>
        <p:spPr bwMode="auto">
          <a:xfrm>
            <a:off x="107950" y="333375"/>
            <a:ext cx="4171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b="1"/>
              <a:t>3. 7.1  Nonrepeatable Edit Descriptor</a:t>
            </a:r>
          </a:p>
        </p:txBody>
      </p:sp>
      <p:sp>
        <p:nvSpPr>
          <p:cNvPr id="104451" name="Rectangle 3"/>
          <p:cNvSpPr>
            <a:spLocks noChangeArrowheads="1"/>
          </p:cNvSpPr>
          <p:nvPr/>
        </p:nvSpPr>
        <p:spPr bwMode="auto">
          <a:xfrm>
            <a:off x="827088" y="836613"/>
            <a:ext cx="799306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en-US" sz="1400"/>
              <a:t>Dalam Tabel 3.4 berikut disajikan ringkasan deskriptor edit tanpa pengulangan beserta penjelasan pemakaiannya:</a:t>
            </a:r>
          </a:p>
        </p:txBody>
      </p:sp>
      <p:graphicFrame>
        <p:nvGraphicFramePr>
          <p:cNvPr id="104837" name="Group 389"/>
          <p:cNvGraphicFramePr>
            <a:graphicFrameLocks noGrp="1"/>
          </p:cNvGraphicFramePr>
          <p:nvPr/>
        </p:nvGraphicFramePr>
        <p:xfrm>
          <a:off x="1044575" y="1557338"/>
          <a:ext cx="7488238" cy="4459287"/>
        </p:xfrm>
        <a:graphic>
          <a:graphicData uri="http://schemas.openxmlformats.org/drawingml/2006/table">
            <a:tbl>
              <a:tblPr/>
              <a:tblGrid>
                <a:gridCol w="1019175"/>
                <a:gridCol w="1841500"/>
                <a:gridCol w="3187700"/>
                <a:gridCol w="719138"/>
                <a:gridCol w="720725"/>
              </a:tblGrid>
              <a:tr h="274638">
                <a:tc row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Bentuk</a:t>
                      </a:r>
                      <a:endParaRPr kumimoji="0" lang="en-US" altLang="en-US" sz="12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Nama</a:t>
                      </a:r>
                      <a:endParaRPr kumimoji="0" lang="en-US" altLang="en-US" sz="12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Penggunaan</a:t>
                      </a:r>
                      <a:endParaRPr kumimoji="0" lang="en-US" altLang="en-US" sz="12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Penggunaan pada</a:t>
                      </a:r>
                      <a:endParaRPr kumimoji="0" lang="en-US" altLang="en-US" sz="13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27463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IN</a:t>
                      </a:r>
                      <a:endParaRPr kumimoji="0" lang="en-US" altLang="en-US" sz="13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OUT</a:t>
                      </a:r>
                      <a:endParaRPr kumimoji="0" lang="en-US" altLang="en-US" sz="13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string</a:t>
                      </a:r>
                      <a:endParaRPr kumimoji="0" lang="en-US" altLang="en-US" sz="12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Apostrophe editing</a:t>
                      </a:r>
                      <a:endParaRPr kumimoji="0" lang="en-US" altLang="en-US" sz="13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Memindahkan string ke Unit keluaran</a:t>
                      </a:r>
                      <a:endParaRPr kumimoji="0" lang="en-US" altLang="en-US" sz="13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No</a:t>
                      </a:r>
                      <a:endParaRPr kumimoji="0" lang="en-US" altLang="en-US" sz="13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Yes</a:t>
                      </a:r>
                      <a:endParaRPr kumimoji="0" lang="en-US" altLang="en-US" sz="13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a:t>
                      </a:r>
                      <a:r>
                        <a:rPr kumimoji="0" lang="en-US" altLang="en-US" sz="1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H</a:t>
                      </a:r>
                      <a:endParaRPr kumimoji="0" lang="en-US" altLang="en-US" sz="12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Hollerith editing</a:t>
                      </a:r>
                      <a:endParaRPr kumimoji="0" lang="en-US" altLang="en-US" sz="13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Memindahkan character ke n berikutnya ke Unit keluaran</a:t>
                      </a:r>
                      <a:endParaRPr kumimoji="0" lang="en-US" altLang="en-US" sz="13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No</a:t>
                      </a:r>
                      <a:endParaRPr kumimoji="0" lang="en-US" altLang="en-US" sz="13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Yes</a:t>
                      </a:r>
                      <a:endParaRPr kumimoji="0" lang="en-US" altLang="en-US" sz="13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a:t>
                      </a: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a:t>
                      </a:r>
                      <a:r>
                        <a:rPr kumimoji="0" lang="en-US" altLang="en-US" sz="1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TL</a:t>
                      </a: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 </a:t>
                      </a:r>
                      <a:r>
                        <a:rPr kumimoji="0" lang="en-US" altLang="en-US" sz="1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TR</a:t>
                      </a: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a:t>
                      </a:r>
                      <a:endParaRPr kumimoji="0" lang="en-US" altLang="en-US" sz="12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Positional editing</a:t>
                      </a:r>
                      <a:endParaRPr kumimoji="0" lang="en-US" altLang="en-US" sz="13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Menentukan posisi pada record</a:t>
                      </a:r>
                      <a:endParaRPr kumimoji="0" lang="en-US" altLang="en-US" sz="13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Yes</a:t>
                      </a:r>
                      <a:endParaRPr kumimoji="0" lang="en-US" altLang="en-US" sz="13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Yes</a:t>
                      </a:r>
                      <a:endParaRPr kumimoji="0" lang="en-US" altLang="en-US" sz="13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a:t>
                      </a:r>
                      <a:r>
                        <a:rPr kumimoji="0" lang="en-US" altLang="en-US" sz="1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a:t>
                      </a:r>
                      <a:endParaRPr kumimoji="0" lang="en-US" altLang="en-US" sz="12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Positional editing</a:t>
                      </a:r>
                      <a:endParaRPr kumimoji="0" lang="en-US" altLang="en-US" sz="13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Menentukan posisi pada record</a:t>
                      </a:r>
                      <a:endParaRPr kumimoji="0" lang="en-US" altLang="en-US" sz="13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Yes</a:t>
                      </a:r>
                      <a:endParaRPr kumimoji="0" lang="en-US" altLang="en-US" sz="13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Yes</a:t>
                      </a:r>
                      <a:endParaRPr kumimoji="0" lang="en-US" altLang="en-US" sz="13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SP, SS, 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Optional-plus editing</a:t>
                      </a:r>
                      <a:endParaRPr kumimoji="0" lang="en-US" altLang="en-US" sz="13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Pengendalian keluaran dengan tanda plus</a:t>
                      </a:r>
                      <a:endParaRPr kumimoji="0" lang="en-US" altLang="en-US" sz="13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No</a:t>
                      </a:r>
                      <a:endParaRPr kumimoji="0" lang="en-US" altLang="en-US" sz="13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Yes</a:t>
                      </a:r>
                      <a:endParaRPr kumimoji="0" lang="en-US" altLang="en-US" sz="13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endParaRPr kumimoji="0" lang="en-US" altLang="en-US" sz="12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Slash editing</a:t>
                      </a:r>
                      <a:endParaRPr kumimoji="0" lang="en-US" altLang="en-US" sz="13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Posisi ke record berikut atau menulis tanda akhir dari record</a:t>
                      </a:r>
                      <a:endParaRPr kumimoji="0" lang="en-US" altLang="en-US" sz="13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Yes</a:t>
                      </a:r>
                      <a:endParaRPr kumimoji="0" lang="en-US" altLang="en-US" sz="13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Yes</a:t>
                      </a:r>
                      <a:endParaRPr kumimoji="0" lang="en-US" altLang="en-US" sz="13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endParaRPr kumimoji="0" lang="en-US" altLang="en-US" sz="12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Backslas editing</a:t>
                      </a:r>
                      <a:endParaRPr kumimoji="0" lang="en-US" altLang="en-US" sz="13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Lanjutan record yang sama</a:t>
                      </a:r>
                      <a:endParaRPr kumimoji="0" lang="en-US" altLang="en-US" sz="13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No</a:t>
                      </a:r>
                      <a:endParaRPr kumimoji="0" lang="en-US" altLang="en-US" sz="13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Yes</a:t>
                      </a:r>
                      <a:endParaRPr kumimoji="0" lang="en-US" altLang="en-US" sz="13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endParaRPr kumimoji="0" lang="en-US" altLang="en-US" sz="12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Format control termination</a:t>
                      </a:r>
                      <a:endParaRPr kumimoji="0" lang="en-US" altLang="en-US" sz="13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Bila tidak ada lagi item dalam iolist, pernyataan berakhir</a:t>
                      </a:r>
                      <a:endParaRPr kumimoji="0" lang="en-US" altLang="en-US" sz="13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No</a:t>
                      </a:r>
                      <a:endParaRPr kumimoji="0" lang="en-US" altLang="en-US" sz="13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Yes</a:t>
                      </a:r>
                      <a:endParaRPr kumimoji="0" lang="en-US" altLang="en-US" sz="13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k</a:t>
                      </a:r>
                      <a:r>
                        <a:rPr kumimoji="0" lang="en-US" altLang="en-US" sz="1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a:t>
                      </a:r>
                      <a:endParaRPr kumimoji="0" lang="en-US" altLang="en-US" sz="12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Scale-factor editing</a:t>
                      </a:r>
                      <a:endParaRPr kumimoji="0" lang="en-US" altLang="en-US" sz="13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Menetapkan skala bagi eksponensial dalam subsequent F dan E</a:t>
                      </a:r>
                      <a:endParaRPr kumimoji="0" lang="es-ES_tradnl" altLang="en-US" sz="13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Yes</a:t>
                      </a:r>
                      <a:endParaRPr kumimoji="0" lang="en-US" altLang="en-US" sz="13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Yes</a:t>
                      </a:r>
                      <a:endParaRPr kumimoji="0" lang="en-US" altLang="en-US" sz="13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BN, BZ</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Blank interpretation</a:t>
                      </a:r>
                      <a:endParaRPr kumimoji="0" lang="en-US" altLang="en-US" sz="13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Menetapkan interpretasi character kosong dalam sebuah angka numeris</a:t>
                      </a:r>
                      <a:endParaRPr kumimoji="0" lang="en-US" altLang="en-US" sz="13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Yes</a:t>
                      </a:r>
                      <a:endParaRPr kumimoji="0" lang="en-US" altLang="en-US" sz="13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No</a:t>
                      </a:r>
                      <a:endParaRPr kumimoji="0" lang="en-US" altLang="en-US" sz="13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530122315"/>
      </p:ext>
    </p:extLst>
  </p:cSld>
  <p:clrMapOvr>
    <a:masterClrMapping/>
  </p:clrMapOvr>
  <p:transition spd="slow">
    <p:wheel spokes="8"/>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04450"/>
                                        </p:tgtEl>
                                        <p:attrNameLst>
                                          <p:attrName>style.visibility</p:attrName>
                                        </p:attrNameLst>
                                      </p:cBhvr>
                                      <p:to>
                                        <p:strVal val="visible"/>
                                      </p:to>
                                    </p:set>
                                    <p:anim calcmode="lin" valueType="num">
                                      <p:cBhvr>
                                        <p:cTn id="7" dur="500" decel="50000" fill="hold">
                                          <p:stCondLst>
                                            <p:cond delay="0"/>
                                          </p:stCondLst>
                                        </p:cTn>
                                        <p:tgtEl>
                                          <p:spTgt spid="10445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445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4450"/>
                                        </p:tgtEl>
                                        <p:attrNameLst>
                                          <p:attrName>ppt_w</p:attrName>
                                        </p:attrNameLst>
                                      </p:cBhvr>
                                      <p:tavLst>
                                        <p:tav tm="0">
                                          <p:val>
                                            <p:strVal val="#ppt_w*.05"/>
                                          </p:val>
                                        </p:tav>
                                        <p:tav tm="100000">
                                          <p:val>
                                            <p:strVal val="#ppt_w"/>
                                          </p:val>
                                        </p:tav>
                                      </p:tavLst>
                                    </p:anim>
                                    <p:anim calcmode="lin" valueType="num">
                                      <p:cBhvr>
                                        <p:cTn id="10" dur="1000" fill="hold"/>
                                        <p:tgtEl>
                                          <p:spTgt spid="10445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445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445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445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445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104451"/>
                                        </p:tgtEl>
                                        <p:attrNameLst>
                                          <p:attrName>style.visibility</p:attrName>
                                        </p:attrNameLst>
                                      </p:cBhvr>
                                      <p:to>
                                        <p:strVal val="visible"/>
                                      </p:to>
                                    </p:set>
                                    <p:anim calcmode="lin" valueType="num">
                                      <p:cBhvr>
                                        <p:cTn id="19" dur="500" fill="hold"/>
                                        <p:tgtEl>
                                          <p:spTgt spid="104451"/>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04451"/>
                                        </p:tgtEl>
                                        <p:attrNameLst>
                                          <p:attrName>ppt_y</p:attrName>
                                        </p:attrNameLst>
                                      </p:cBhvr>
                                      <p:tavLst>
                                        <p:tav tm="0">
                                          <p:val>
                                            <p:strVal val="#ppt_y"/>
                                          </p:val>
                                        </p:tav>
                                        <p:tav tm="100000">
                                          <p:val>
                                            <p:strVal val="#ppt_y"/>
                                          </p:val>
                                        </p:tav>
                                      </p:tavLst>
                                    </p:anim>
                                    <p:anim calcmode="lin" valueType="num">
                                      <p:cBhvr>
                                        <p:cTn id="21" dur="500" fill="hold"/>
                                        <p:tgtEl>
                                          <p:spTgt spid="104451"/>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04451"/>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0445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3" presetClass="entr" presetSubtype="16" fill="hold" nodeType="clickEffect">
                                  <p:stCondLst>
                                    <p:cond delay="0"/>
                                  </p:stCondLst>
                                  <p:childTnLst>
                                    <p:set>
                                      <p:cBhvr>
                                        <p:cTn id="27" dur="1" fill="hold">
                                          <p:stCondLst>
                                            <p:cond delay="0"/>
                                          </p:stCondLst>
                                        </p:cTn>
                                        <p:tgtEl>
                                          <p:spTgt spid="104837"/>
                                        </p:tgtEl>
                                        <p:attrNameLst>
                                          <p:attrName>style.visibility</p:attrName>
                                        </p:attrNameLst>
                                      </p:cBhvr>
                                      <p:to>
                                        <p:strVal val="visible"/>
                                      </p:to>
                                    </p:set>
                                    <p:animEffect transition="in" filter="plus(in)">
                                      <p:cBhvr>
                                        <p:cTn id="28" dur="2000"/>
                                        <p:tgtEl>
                                          <p:spTgt spid="1048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p:bldP spid="10445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4294967295"/>
          </p:nvPr>
        </p:nvSpPr>
        <p:spPr>
          <a:xfrm>
            <a:off x="457200" y="6245225"/>
            <a:ext cx="2133600" cy="476250"/>
          </a:xfrm>
          <a:prstGeom prst="rect">
            <a:avLst/>
          </a:prstGeom>
        </p:spPr>
        <p:txBody>
          <a:bodyPr/>
          <a:lstStyle/>
          <a:p>
            <a:fld id="{66A4375F-0168-4561-86F1-7C40E1979894}" type="datetime1">
              <a:rPr lang="en-US" altLang="en-US"/>
              <a:pPr/>
              <a:t>5/15/2017</a:t>
            </a:fld>
            <a:endParaRPr lang="en-US" altLang="en-US"/>
          </a:p>
        </p:txBody>
      </p:sp>
      <p:sp>
        <p:nvSpPr>
          <p:cNvPr id="14" name="Slide Number Placeholder 5"/>
          <p:cNvSpPr>
            <a:spLocks noGrp="1"/>
          </p:cNvSpPr>
          <p:nvPr>
            <p:ph type="sldNum" sz="quarter" idx="4294967295"/>
          </p:nvPr>
        </p:nvSpPr>
        <p:spPr>
          <a:xfrm>
            <a:off x="6553200" y="6245225"/>
            <a:ext cx="2133600" cy="476250"/>
          </a:xfrm>
          <a:prstGeom prst="rect">
            <a:avLst/>
          </a:prstGeom>
        </p:spPr>
        <p:txBody>
          <a:bodyPr/>
          <a:lstStyle/>
          <a:p>
            <a:fld id="{02313FDD-9657-434A-A03E-07DADE22CAC3}" type="slidenum">
              <a:rPr lang="en-US" altLang="en-US"/>
              <a:pPr/>
              <a:t>53</a:t>
            </a:fld>
            <a:endParaRPr lang="en-US" altLang="en-US"/>
          </a:p>
        </p:txBody>
      </p:sp>
      <p:sp>
        <p:nvSpPr>
          <p:cNvPr id="103426" name="Rectangle 2"/>
          <p:cNvSpPr>
            <a:spLocks noChangeArrowheads="1"/>
          </p:cNvSpPr>
          <p:nvPr/>
        </p:nvSpPr>
        <p:spPr bwMode="auto">
          <a:xfrm>
            <a:off x="107950" y="333375"/>
            <a:ext cx="3803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b="1"/>
              <a:t>3. 7.2  Repeatable Edit Descriptor</a:t>
            </a:r>
          </a:p>
        </p:txBody>
      </p:sp>
      <p:sp>
        <p:nvSpPr>
          <p:cNvPr id="103427" name="Rectangle 3"/>
          <p:cNvSpPr>
            <a:spLocks noChangeArrowheads="1"/>
          </p:cNvSpPr>
          <p:nvPr/>
        </p:nvSpPr>
        <p:spPr bwMode="auto">
          <a:xfrm>
            <a:off x="827088" y="765175"/>
            <a:ext cx="79930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s-ES_tradnl" altLang="en-US" sz="1400"/>
              <a:t>Untuk I/O data numeris dipergunakan descriptor I, Z, F, E, G dan D</a:t>
            </a:r>
          </a:p>
        </p:txBody>
      </p:sp>
      <p:sp>
        <p:nvSpPr>
          <p:cNvPr id="103428" name="Rectangle 4"/>
          <p:cNvSpPr>
            <a:spLocks noChangeArrowheads="1"/>
          </p:cNvSpPr>
          <p:nvPr/>
        </p:nvSpPr>
        <p:spPr bwMode="auto">
          <a:xfrm>
            <a:off x="827088" y="1052513"/>
            <a:ext cx="79930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s-ES_tradnl" altLang="en-US" sz="1400"/>
              <a:t>Aturan berikut berlaku bagi penggunaan descriptor numeris:</a:t>
            </a:r>
          </a:p>
        </p:txBody>
      </p:sp>
      <p:sp>
        <p:nvSpPr>
          <p:cNvPr id="103429" name="Rectangle 5"/>
          <p:cNvSpPr>
            <a:spLocks noChangeArrowheads="1"/>
          </p:cNvSpPr>
          <p:nvPr/>
        </p:nvSpPr>
        <p:spPr bwMode="auto">
          <a:xfrm>
            <a:off x="792163" y="1341438"/>
            <a:ext cx="5651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sz="1400"/>
              <a:t>Berikut disajikan ringkasan masing-masing descriptor editor berulang:</a:t>
            </a:r>
          </a:p>
        </p:txBody>
      </p:sp>
      <p:sp>
        <p:nvSpPr>
          <p:cNvPr id="103430" name="Rectangle 6"/>
          <p:cNvSpPr>
            <a:spLocks noChangeArrowheads="1"/>
          </p:cNvSpPr>
          <p:nvPr/>
        </p:nvSpPr>
        <p:spPr bwMode="auto">
          <a:xfrm>
            <a:off x="107950" y="2125663"/>
            <a:ext cx="1949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b="1"/>
              <a:t>Editor Integer (I)</a:t>
            </a:r>
          </a:p>
        </p:txBody>
      </p:sp>
      <p:sp>
        <p:nvSpPr>
          <p:cNvPr id="103431" name="Rectangle 7"/>
          <p:cNvSpPr>
            <a:spLocks noChangeArrowheads="1"/>
          </p:cNvSpPr>
          <p:nvPr/>
        </p:nvSpPr>
        <p:spPr bwMode="auto">
          <a:xfrm>
            <a:off x="1665288" y="2630488"/>
            <a:ext cx="168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a:t>Sintak: </a:t>
            </a:r>
            <a:r>
              <a:rPr lang="en-US" altLang="en-US" b="1"/>
              <a:t>I</a:t>
            </a:r>
            <a:r>
              <a:rPr lang="en-US" altLang="en-US"/>
              <a:t>w[[.m]]</a:t>
            </a:r>
          </a:p>
        </p:txBody>
      </p:sp>
      <p:sp>
        <p:nvSpPr>
          <p:cNvPr id="103432" name="Rectangle 8"/>
          <p:cNvSpPr>
            <a:spLocks noChangeArrowheads="1"/>
          </p:cNvSpPr>
          <p:nvPr/>
        </p:nvSpPr>
        <p:spPr bwMode="auto">
          <a:xfrm>
            <a:off x="755650" y="3141663"/>
            <a:ext cx="47926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sz="1400"/>
              <a:t>Sebagai contoh perhatikan contoh bagian program berikut:</a:t>
            </a:r>
          </a:p>
        </p:txBody>
      </p:sp>
      <p:sp>
        <p:nvSpPr>
          <p:cNvPr id="103433" name="Rectangle 9"/>
          <p:cNvSpPr>
            <a:spLocks noChangeArrowheads="1"/>
          </p:cNvSpPr>
          <p:nvPr/>
        </p:nvSpPr>
        <p:spPr bwMode="auto">
          <a:xfrm>
            <a:off x="700088" y="4221163"/>
            <a:ext cx="538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US" altLang="en-US" sz="1400"/>
              <a:t>Keluaran yang akan dihasilkan dari kedua editor tersebut adalah : </a:t>
            </a:r>
            <a:endParaRPr lang="es-ES_tradnl" altLang="en-US"/>
          </a:p>
        </p:txBody>
      </p:sp>
      <p:sp>
        <p:nvSpPr>
          <p:cNvPr id="103434" name="Rectangle 10"/>
          <p:cNvSpPr>
            <a:spLocks noChangeArrowheads="1"/>
          </p:cNvSpPr>
          <p:nvPr/>
        </p:nvSpPr>
        <p:spPr bwMode="auto">
          <a:xfrm>
            <a:off x="755650" y="3709988"/>
            <a:ext cx="4070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US" altLang="en-US"/>
              <a:t>	WRITE (*, ‘(1X, I5, I5.3)’) 7, 7</a:t>
            </a:r>
          </a:p>
        </p:txBody>
      </p:sp>
      <p:sp>
        <p:nvSpPr>
          <p:cNvPr id="103435" name="Rectangle 11"/>
          <p:cNvSpPr>
            <a:spLocks noChangeArrowheads="1"/>
          </p:cNvSpPr>
          <p:nvPr/>
        </p:nvSpPr>
        <p:spPr bwMode="auto">
          <a:xfrm>
            <a:off x="1692275" y="4724400"/>
            <a:ext cx="1009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s-ES_tradnl" altLang="en-US"/>
              <a:t>7     007</a:t>
            </a:r>
          </a:p>
        </p:txBody>
      </p:sp>
    </p:spTree>
    <p:extLst>
      <p:ext uri="{BB962C8B-B14F-4D97-AF65-F5344CB8AC3E}">
        <p14:creationId xmlns:p14="http://schemas.microsoft.com/office/powerpoint/2010/main" val="2958071564"/>
      </p:ext>
    </p:extLst>
  </p:cSld>
  <p:clrMapOvr>
    <a:masterClrMapping/>
  </p:clrMapOvr>
  <p:transition spd="slow">
    <p:wheel spokes="8"/>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03426"/>
                                        </p:tgtEl>
                                        <p:attrNameLst>
                                          <p:attrName>style.visibility</p:attrName>
                                        </p:attrNameLst>
                                      </p:cBhvr>
                                      <p:to>
                                        <p:strVal val="visible"/>
                                      </p:to>
                                    </p:set>
                                    <p:anim calcmode="lin" valueType="num">
                                      <p:cBhvr>
                                        <p:cTn id="7" dur="500" decel="50000" fill="hold">
                                          <p:stCondLst>
                                            <p:cond delay="0"/>
                                          </p:stCondLst>
                                        </p:cTn>
                                        <p:tgtEl>
                                          <p:spTgt spid="10342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342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3426"/>
                                        </p:tgtEl>
                                        <p:attrNameLst>
                                          <p:attrName>ppt_w</p:attrName>
                                        </p:attrNameLst>
                                      </p:cBhvr>
                                      <p:tavLst>
                                        <p:tav tm="0">
                                          <p:val>
                                            <p:strVal val="#ppt_w*.05"/>
                                          </p:val>
                                        </p:tav>
                                        <p:tav tm="100000">
                                          <p:val>
                                            <p:strVal val="#ppt_w"/>
                                          </p:val>
                                        </p:tav>
                                      </p:tavLst>
                                    </p:anim>
                                    <p:anim calcmode="lin" valueType="num">
                                      <p:cBhvr>
                                        <p:cTn id="10" dur="1000" fill="hold"/>
                                        <p:tgtEl>
                                          <p:spTgt spid="10342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342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342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342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342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6" fill="hold" grpId="0" nodeType="clickEffect">
                                  <p:stCondLst>
                                    <p:cond delay="0"/>
                                  </p:stCondLst>
                                  <p:childTnLst>
                                    <p:set>
                                      <p:cBhvr>
                                        <p:cTn id="18" dur="1" fill="hold">
                                          <p:stCondLst>
                                            <p:cond delay="0"/>
                                          </p:stCondLst>
                                        </p:cTn>
                                        <p:tgtEl>
                                          <p:spTgt spid="103427"/>
                                        </p:tgtEl>
                                        <p:attrNameLst>
                                          <p:attrName>style.visibility</p:attrName>
                                        </p:attrNameLst>
                                      </p:cBhvr>
                                      <p:to>
                                        <p:strVal val="visible"/>
                                      </p:to>
                                    </p:set>
                                    <p:animEffect transition="in" filter="strips(downRight)">
                                      <p:cBhvr>
                                        <p:cTn id="19" dur="500"/>
                                        <p:tgtEl>
                                          <p:spTgt spid="10342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103428"/>
                                        </p:tgtEl>
                                        <p:attrNameLst>
                                          <p:attrName>style.visibility</p:attrName>
                                        </p:attrNameLst>
                                      </p:cBhvr>
                                      <p:to>
                                        <p:strVal val="visible"/>
                                      </p:to>
                                    </p:set>
                                    <p:anim calcmode="lin" valueType="num">
                                      <p:cBhvr>
                                        <p:cTn id="24" dur="500" fill="hold"/>
                                        <p:tgtEl>
                                          <p:spTgt spid="103428"/>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03428"/>
                                        </p:tgtEl>
                                        <p:attrNameLst>
                                          <p:attrName>ppt_y</p:attrName>
                                        </p:attrNameLst>
                                      </p:cBhvr>
                                      <p:tavLst>
                                        <p:tav tm="0">
                                          <p:val>
                                            <p:strVal val="#ppt_y"/>
                                          </p:val>
                                        </p:tav>
                                        <p:tav tm="100000">
                                          <p:val>
                                            <p:strVal val="#ppt_y"/>
                                          </p:val>
                                        </p:tav>
                                      </p:tavLst>
                                    </p:anim>
                                    <p:anim calcmode="lin" valueType="num">
                                      <p:cBhvr>
                                        <p:cTn id="26" dur="500" fill="hold"/>
                                        <p:tgtEl>
                                          <p:spTgt spid="103428"/>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03428"/>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0342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103429"/>
                                        </p:tgtEl>
                                        <p:attrNameLst>
                                          <p:attrName>style.visibility</p:attrName>
                                        </p:attrNameLst>
                                      </p:cBhvr>
                                      <p:to>
                                        <p:strVal val="visible"/>
                                      </p:to>
                                    </p:set>
                                    <p:anim calcmode="lin" valueType="num">
                                      <p:cBhvr>
                                        <p:cTn id="33" dur="500" fill="hold"/>
                                        <p:tgtEl>
                                          <p:spTgt spid="103429"/>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103429"/>
                                        </p:tgtEl>
                                        <p:attrNameLst>
                                          <p:attrName>ppt_y</p:attrName>
                                        </p:attrNameLst>
                                      </p:cBhvr>
                                      <p:tavLst>
                                        <p:tav tm="0">
                                          <p:val>
                                            <p:strVal val="#ppt_y"/>
                                          </p:val>
                                        </p:tav>
                                        <p:tav tm="100000">
                                          <p:val>
                                            <p:strVal val="#ppt_y"/>
                                          </p:val>
                                        </p:tav>
                                      </p:tavLst>
                                    </p:anim>
                                    <p:anim calcmode="lin" valueType="num">
                                      <p:cBhvr>
                                        <p:cTn id="35" dur="500" fill="hold"/>
                                        <p:tgtEl>
                                          <p:spTgt spid="103429"/>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103429"/>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10342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5" presetClass="entr" presetSubtype="0" fill="hold" grpId="0" nodeType="clickEffect">
                                  <p:stCondLst>
                                    <p:cond delay="0"/>
                                  </p:stCondLst>
                                  <p:childTnLst>
                                    <p:set>
                                      <p:cBhvr>
                                        <p:cTn id="41" dur="1" fill="hold">
                                          <p:stCondLst>
                                            <p:cond delay="0"/>
                                          </p:stCondLst>
                                        </p:cTn>
                                        <p:tgtEl>
                                          <p:spTgt spid="103430"/>
                                        </p:tgtEl>
                                        <p:attrNameLst>
                                          <p:attrName>style.visibility</p:attrName>
                                        </p:attrNameLst>
                                      </p:cBhvr>
                                      <p:to>
                                        <p:strVal val="visible"/>
                                      </p:to>
                                    </p:set>
                                    <p:anim calcmode="lin" valueType="num">
                                      <p:cBhvr>
                                        <p:cTn id="42" dur="500" decel="50000" fill="hold">
                                          <p:stCondLst>
                                            <p:cond delay="0"/>
                                          </p:stCondLst>
                                        </p:cTn>
                                        <p:tgtEl>
                                          <p:spTgt spid="103430"/>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103430"/>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103430"/>
                                        </p:tgtEl>
                                        <p:attrNameLst>
                                          <p:attrName>ppt_w</p:attrName>
                                        </p:attrNameLst>
                                      </p:cBhvr>
                                      <p:tavLst>
                                        <p:tav tm="0">
                                          <p:val>
                                            <p:strVal val="#ppt_w*.05"/>
                                          </p:val>
                                        </p:tav>
                                        <p:tav tm="100000">
                                          <p:val>
                                            <p:strVal val="#ppt_w"/>
                                          </p:val>
                                        </p:tav>
                                      </p:tavLst>
                                    </p:anim>
                                    <p:anim calcmode="lin" valueType="num">
                                      <p:cBhvr>
                                        <p:cTn id="45" dur="1000" fill="hold"/>
                                        <p:tgtEl>
                                          <p:spTgt spid="103430"/>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103430"/>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103430"/>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103430"/>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103430"/>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0" presetClass="entr" presetSubtype="0" decel="100000" fill="hold" grpId="0" nodeType="clickEffect">
                                  <p:stCondLst>
                                    <p:cond delay="0"/>
                                  </p:stCondLst>
                                  <p:childTnLst>
                                    <p:set>
                                      <p:cBhvr>
                                        <p:cTn id="53" dur="1" fill="hold">
                                          <p:stCondLst>
                                            <p:cond delay="0"/>
                                          </p:stCondLst>
                                        </p:cTn>
                                        <p:tgtEl>
                                          <p:spTgt spid="103431"/>
                                        </p:tgtEl>
                                        <p:attrNameLst>
                                          <p:attrName>style.visibility</p:attrName>
                                        </p:attrNameLst>
                                      </p:cBhvr>
                                      <p:to>
                                        <p:strVal val="visible"/>
                                      </p:to>
                                    </p:set>
                                    <p:anim calcmode="lin" valueType="num">
                                      <p:cBhvr>
                                        <p:cTn id="54" dur="1000" fill="hold"/>
                                        <p:tgtEl>
                                          <p:spTgt spid="103431"/>
                                        </p:tgtEl>
                                        <p:attrNameLst>
                                          <p:attrName>ppt_w</p:attrName>
                                        </p:attrNameLst>
                                      </p:cBhvr>
                                      <p:tavLst>
                                        <p:tav tm="0">
                                          <p:val>
                                            <p:strVal val="#ppt_w+.3"/>
                                          </p:val>
                                        </p:tav>
                                        <p:tav tm="100000">
                                          <p:val>
                                            <p:strVal val="#ppt_w"/>
                                          </p:val>
                                        </p:tav>
                                      </p:tavLst>
                                    </p:anim>
                                    <p:anim calcmode="lin" valueType="num">
                                      <p:cBhvr>
                                        <p:cTn id="55" dur="1000" fill="hold"/>
                                        <p:tgtEl>
                                          <p:spTgt spid="103431"/>
                                        </p:tgtEl>
                                        <p:attrNameLst>
                                          <p:attrName>ppt_h</p:attrName>
                                        </p:attrNameLst>
                                      </p:cBhvr>
                                      <p:tavLst>
                                        <p:tav tm="0">
                                          <p:val>
                                            <p:strVal val="#ppt_h"/>
                                          </p:val>
                                        </p:tav>
                                        <p:tav tm="100000">
                                          <p:val>
                                            <p:strVal val="#ppt_h"/>
                                          </p:val>
                                        </p:tav>
                                      </p:tavLst>
                                    </p:anim>
                                    <p:animEffect transition="in" filter="fade">
                                      <p:cBhvr>
                                        <p:cTn id="56" dur="1000"/>
                                        <p:tgtEl>
                                          <p:spTgt spid="103431"/>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41" presetClass="entr" presetSubtype="0" fill="hold" grpId="0" nodeType="clickEffect">
                                  <p:stCondLst>
                                    <p:cond delay="0"/>
                                  </p:stCondLst>
                                  <p:iterate type="lt">
                                    <p:tmPct val="10000"/>
                                  </p:iterate>
                                  <p:childTnLst>
                                    <p:set>
                                      <p:cBhvr>
                                        <p:cTn id="60" dur="1" fill="hold">
                                          <p:stCondLst>
                                            <p:cond delay="0"/>
                                          </p:stCondLst>
                                        </p:cTn>
                                        <p:tgtEl>
                                          <p:spTgt spid="103432"/>
                                        </p:tgtEl>
                                        <p:attrNameLst>
                                          <p:attrName>style.visibility</p:attrName>
                                        </p:attrNameLst>
                                      </p:cBhvr>
                                      <p:to>
                                        <p:strVal val="visible"/>
                                      </p:to>
                                    </p:set>
                                    <p:anim calcmode="lin" valueType="num">
                                      <p:cBhvr>
                                        <p:cTn id="61" dur="500" fill="hold"/>
                                        <p:tgtEl>
                                          <p:spTgt spid="103432"/>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103432"/>
                                        </p:tgtEl>
                                        <p:attrNameLst>
                                          <p:attrName>ppt_y</p:attrName>
                                        </p:attrNameLst>
                                      </p:cBhvr>
                                      <p:tavLst>
                                        <p:tav tm="0">
                                          <p:val>
                                            <p:strVal val="#ppt_y"/>
                                          </p:val>
                                        </p:tav>
                                        <p:tav tm="100000">
                                          <p:val>
                                            <p:strVal val="#ppt_y"/>
                                          </p:val>
                                        </p:tav>
                                      </p:tavLst>
                                    </p:anim>
                                    <p:anim calcmode="lin" valueType="num">
                                      <p:cBhvr>
                                        <p:cTn id="63" dur="500" fill="hold"/>
                                        <p:tgtEl>
                                          <p:spTgt spid="103432"/>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103432"/>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103432"/>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0" presetClass="entr" presetSubtype="0" decel="100000" fill="hold" grpId="0" nodeType="clickEffect">
                                  <p:stCondLst>
                                    <p:cond delay="0"/>
                                  </p:stCondLst>
                                  <p:childTnLst>
                                    <p:set>
                                      <p:cBhvr>
                                        <p:cTn id="69" dur="1" fill="hold">
                                          <p:stCondLst>
                                            <p:cond delay="0"/>
                                          </p:stCondLst>
                                        </p:cTn>
                                        <p:tgtEl>
                                          <p:spTgt spid="103434"/>
                                        </p:tgtEl>
                                        <p:attrNameLst>
                                          <p:attrName>style.visibility</p:attrName>
                                        </p:attrNameLst>
                                      </p:cBhvr>
                                      <p:to>
                                        <p:strVal val="visible"/>
                                      </p:to>
                                    </p:set>
                                    <p:anim calcmode="lin" valueType="num">
                                      <p:cBhvr>
                                        <p:cTn id="70" dur="1000" fill="hold"/>
                                        <p:tgtEl>
                                          <p:spTgt spid="103434"/>
                                        </p:tgtEl>
                                        <p:attrNameLst>
                                          <p:attrName>ppt_w</p:attrName>
                                        </p:attrNameLst>
                                      </p:cBhvr>
                                      <p:tavLst>
                                        <p:tav tm="0">
                                          <p:val>
                                            <p:strVal val="#ppt_w+.3"/>
                                          </p:val>
                                        </p:tav>
                                        <p:tav tm="100000">
                                          <p:val>
                                            <p:strVal val="#ppt_w"/>
                                          </p:val>
                                        </p:tav>
                                      </p:tavLst>
                                    </p:anim>
                                    <p:anim calcmode="lin" valueType="num">
                                      <p:cBhvr>
                                        <p:cTn id="71" dur="1000" fill="hold"/>
                                        <p:tgtEl>
                                          <p:spTgt spid="103434"/>
                                        </p:tgtEl>
                                        <p:attrNameLst>
                                          <p:attrName>ppt_h</p:attrName>
                                        </p:attrNameLst>
                                      </p:cBhvr>
                                      <p:tavLst>
                                        <p:tav tm="0">
                                          <p:val>
                                            <p:strVal val="#ppt_h"/>
                                          </p:val>
                                        </p:tav>
                                        <p:tav tm="100000">
                                          <p:val>
                                            <p:strVal val="#ppt_h"/>
                                          </p:val>
                                        </p:tav>
                                      </p:tavLst>
                                    </p:anim>
                                    <p:animEffect transition="in" filter="fade">
                                      <p:cBhvr>
                                        <p:cTn id="72" dur="1000"/>
                                        <p:tgtEl>
                                          <p:spTgt spid="10343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8" presetClass="entr" presetSubtype="6" fill="hold" grpId="0" nodeType="clickEffect">
                                  <p:stCondLst>
                                    <p:cond delay="0"/>
                                  </p:stCondLst>
                                  <p:childTnLst>
                                    <p:set>
                                      <p:cBhvr>
                                        <p:cTn id="76" dur="1" fill="hold">
                                          <p:stCondLst>
                                            <p:cond delay="0"/>
                                          </p:stCondLst>
                                        </p:cTn>
                                        <p:tgtEl>
                                          <p:spTgt spid="103433"/>
                                        </p:tgtEl>
                                        <p:attrNameLst>
                                          <p:attrName>style.visibility</p:attrName>
                                        </p:attrNameLst>
                                      </p:cBhvr>
                                      <p:to>
                                        <p:strVal val="visible"/>
                                      </p:to>
                                    </p:set>
                                    <p:animEffect transition="in" filter="strips(downRight)">
                                      <p:cBhvr>
                                        <p:cTn id="77" dur="500"/>
                                        <p:tgtEl>
                                          <p:spTgt spid="103433"/>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0" presetClass="entr" presetSubtype="0" fill="hold" grpId="0" nodeType="clickEffect">
                                  <p:stCondLst>
                                    <p:cond delay="0"/>
                                  </p:stCondLst>
                                  <p:childTnLst>
                                    <p:set>
                                      <p:cBhvr>
                                        <p:cTn id="81" dur="1" fill="hold">
                                          <p:stCondLst>
                                            <p:cond delay="0"/>
                                          </p:stCondLst>
                                        </p:cTn>
                                        <p:tgtEl>
                                          <p:spTgt spid="103435"/>
                                        </p:tgtEl>
                                        <p:attrNameLst>
                                          <p:attrName>style.visibility</p:attrName>
                                        </p:attrNameLst>
                                      </p:cBhvr>
                                      <p:to>
                                        <p:strVal val="visible"/>
                                      </p:to>
                                    </p:set>
                                    <p:animEffect transition="in" filter="wedge">
                                      <p:cBhvr>
                                        <p:cTn id="82" dur="2000"/>
                                        <p:tgtEl>
                                          <p:spTgt spid="103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p:bldP spid="103427" grpId="0"/>
      <p:bldP spid="103428" grpId="0"/>
      <p:bldP spid="103429" grpId="0"/>
      <p:bldP spid="103430" grpId="0"/>
      <p:bldP spid="103431" grpId="0"/>
      <p:bldP spid="103432" grpId="0"/>
      <p:bldP spid="103433" grpId="0"/>
      <p:bldP spid="103434" grpId="0"/>
      <p:bldP spid="10343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4294967295"/>
          </p:nvPr>
        </p:nvSpPr>
        <p:spPr>
          <a:xfrm>
            <a:off x="457200" y="6245225"/>
            <a:ext cx="2133600" cy="476250"/>
          </a:xfrm>
          <a:prstGeom prst="rect">
            <a:avLst/>
          </a:prstGeom>
        </p:spPr>
        <p:txBody>
          <a:bodyPr/>
          <a:lstStyle/>
          <a:p>
            <a:fld id="{D6E6A2DA-DA75-4F9E-8D4C-E3BD3280D5AA}" type="datetime1">
              <a:rPr lang="en-US" altLang="en-US"/>
              <a:pPr/>
              <a:t>5/15/2017</a:t>
            </a:fld>
            <a:endParaRPr lang="en-US" altLang="en-US"/>
          </a:p>
        </p:txBody>
      </p:sp>
      <p:sp>
        <p:nvSpPr>
          <p:cNvPr id="12" name="Slide Number Placeholder 5"/>
          <p:cNvSpPr>
            <a:spLocks noGrp="1"/>
          </p:cNvSpPr>
          <p:nvPr>
            <p:ph type="sldNum" sz="quarter" idx="4294967295"/>
          </p:nvPr>
        </p:nvSpPr>
        <p:spPr>
          <a:xfrm>
            <a:off x="6553200" y="6245225"/>
            <a:ext cx="2133600" cy="476250"/>
          </a:xfrm>
          <a:prstGeom prst="rect">
            <a:avLst/>
          </a:prstGeom>
        </p:spPr>
        <p:txBody>
          <a:bodyPr/>
          <a:lstStyle/>
          <a:p>
            <a:fld id="{A606B4F4-B8B5-4766-B718-1D9D4A7238B4}" type="slidenum">
              <a:rPr lang="en-US" altLang="en-US"/>
              <a:pPr/>
              <a:t>54</a:t>
            </a:fld>
            <a:endParaRPr lang="en-US" altLang="en-US"/>
          </a:p>
        </p:txBody>
      </p:sp>
      <p:sp>
        <p:nvSpPr>
          <p:cNvPr id="102402" name="Rectangle 2"/>
          <p:cNvSpPr>
            <a:spLocks noChangeArrowheads="1"/>
          </p:cNvSpPr>
          <p:nvPr/>
        </p:nvSpPr>
        <p:spPr bwMode="auto">
          <a:xfrm>
            <a:off x="107950" y="404813"/>
            <a:ext cx="2660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s-ES_tradnl" altLang="en-US" b="1"/>
              <a:t>Editor Hexadecimal (Z)</a:t>
            </a:r>
          </a:p>
        </p:txBody>
      </p:sp>
      <p:sp>
        <p:nvSpPr>
          <p:cNvPr id="102403" name="Rectangle 3"/>
          <p:cNvSpPr>
            <a:spLocks noChangeArrowheads="1"/>
          </p:cNvSpPr>
          <p:nvPr/>
        </p:nvSpPr>
        <p:spPr bwMode="auto">
          <a:xfrm>
            <a:off x="1627188" y="981075"/>
            <a:ext cx="1504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s-ES_tradnl" altLang="en-US"/>
              <a:t>Sintak: </a:t>
            </a:r>
            <a:r>
              <a:rPr lang="es-ES_tradnl" altLang="en-US" b="1"/>
              <a:t>Z</a:t>
            </a:r>
            <a:r>
              <a:rPr lang="es-ES_tradnl" altLang="en-US"/>
              <a:t>[[w]]</a:t>
            </a:r>
          </a:p>
        </p:txBody>
      </p:sp>
      <p:sp>
        <p:nvSpPr>
          <p:cNvPr id="102404" name="Rectangle 4"/>
          <p:cNvSpPr>
            <a:spLocks noChangeArrowheads="1"/>
          </p:cNvSpPr>
          <p:nvPr/>
        </p:nvSpPr>
        <p:spPr bwMode="auto">
          <a:xfrm>
            <a:off x="684213" y="1519238"/>
            <a:ext cx="80645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ES_tradnl" altLang="en-US" sz="1400"/>
              <a:t>Editor hexadecimal mengkonversi antara data eksternal dalam bentuk hexadecimal dan data biner empat digit</a:t>
            </a:r>
            <a:r>
              <a:rPr lang="en-US" altLang="en-US" sz="1400"/>
              <a:t> </a:t>
            </a:r>
          </a:p>
        </p:txBody>
      </p:sp>
      <p:sp>
        <p:nvSpPr>
          <p:cNvPr id="102405" name="Rectangle 5"/>
          <p:cNvSpPr>
            <a:spLocks noChangeArrowheads="1"/>
          </p:cNvSpPr>
          <p:nvPr/>
        </p:nvSpPr>
        <p:spPr bwMode="auto">
          <a:xfrm>
            <a:off x="684213" y="2044700"/>
            <a:ext cx="69897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t>Contoh berikut mendemontrasikan editor hexadecimal untuk keluaran.sebagai berikut: </a:t>
            </a:r>
          </a:p>
        </p:txBody>
      </p:sp>
      <p:sp>
        <p:nvSpPr>
          <p:cNvPr id="102407" name="Rectangle 7"/>
          <p:cNvSpPr>
            <a:spLocks noChangeArrowheads="1"/>
          </p:cNvSpPr>
          <p:nvPr/>
        </p:nvSpPr>
        <p:spPr bwMode="auto">
          <a:xfrm>
            <a:off x="1670050" y="2565400"/>
            <a:ext cx="5133975"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572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r>
              <a:rPr lang="en-US" altLang="en-US" sz="1600"/>
              <a:t>CHARACTER*2 alpha</a:t>
            </a:r>
          </a:p>
          <a:p>
            <a:pPr eaLnBrk="0" hangingPunct="0"/>
            <a:r>
              <a:rPr lang="en-US" altLang="en-US" sz="1600"/>
              <a:t>INTEGER*2 num</a:t>
            </a:r>
          </a:p>
          <a:p>
            <a:pPr eaLnBrk="0" hangingPunct="0"/>
            <a:r>
              <a:rPr lang="en-US" altLang="en-US" sz="1600"/>
              <a:t>alpha  = ‘YZ’</a:t>
            </a:r>
          </a:p>
          <a:p>
            <a:pPr eaLnBrk="0" hangingPunct="0"/>
            <a:r>
              <a:rPr lang="en-US" altLang="en-US" sz="1600"/>
              <a:t>num    = 4096</a:t>
            </a:r>
          </a:p>
          <a:p>
            <a:pPr eaLnBrk="0" hangingPunct="0"/>
            <a:r>
              <a:rPr lang="en-US" altLang="en-US" sz="1600"/>
              <a:t>WRITE (*, ‘(1X, Z, 1X, Z2, 1X, Z6)’) alpha, alpha, alpha</a:t>
            </a:r>
          </a:p>
          <a:p>
            <a:pPr eaLnBrk="0" hangingPunct="0"/>
            <a:r>
              <a:rPr lang="en-US" altLang="en-US" sz="1600"/>
              <a:t>WRITE (*, ‘(1X, Z, 1X, Z2, 1X, Z6)’) num, num, num</a:t>
            </a:r>
          </a:p>
        </p:txBody>
      </p:sp>
      <p:sp>
        <p:nvSpPr>
          <p:cNvPr id="102412" name="Rectangle 12"/>
          <p:cNvSpPr>
            <a:spLocks noChangeArrowheads="1"/>
          </p:cNvSpPr>
          <p:nvPr/>
        </p:nvSpPr>
        <p:spPr bwMode="auto">
          <a:xfrm>
            <a:off x="684213" y="4286250"/>
            <a:ext cx="53990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sz="1400"/>
              <a:t>Keluaran yang akan dihasilkan dari kedua editor tersebut adalah :</a:t>
            </a:r>
            <a:r>
              <a:rPr lang="en-US" altLang="en-US"/>
              <a:t> </a:t>
            </a:r>
          </a:p>
        </p:txBody>
      </p:sp>
      <p:sp>
        <p:nvSpPr>
          <p:cNvPr id="102413" name="Rectangle 13"/>
          <p:cNvSpPr>
            <a:spLocks noChangeArrowheads="1"/>
          </p:cNvSpPr>
          <p:nvPr/>
        </p:nvSpPr>
        <p:spPr bwMode="auto">
          <a:xfrm>
            <a:off x="1187450" y="4797425"/>
            <a:ext cx="3714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a:t>595A	5A	00595A</a:t>
            </a:r>
          </a:p>
        </p:txBody>
      </p:sp>
      <p:sp>
        <p:nvSpPr>
          <p:cNvPr id="102414" name="Rectangle 14"/>
          <p:cNvSpPr>
            <a:spLocks noChangeArrowheads="1"/>
          </p:cNvSpPr>
          <p:nvPr/>
        </p:nvSpPr>
        <p:spPr bwMode="auto">
          <a:xfrm>
            <a:off x="1169988" y="5157788"/>
            <a:ext cx="3689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a:t>1000 	00	001000</a:t>
            </a:r>
          </a:p>
        </p:txBody>
      </p:sp>
    </p:spTree>
    <p:extLst>
      <p:ext uri="{BB962C8B-B14F-4D97-AF65-F5344CB8AC3E}">
        <p14:creationId xmlns:p14="http://schemas.microsoft.com/office/powerpoint/2010/main" val="3312567782"/>
      </p:ext>
    </p:extLst>
  </p:cSld>
  <p:clrMapOvr>
    <a:masterClrMapping/>
  </p:clrMapOvr>
  <p:transition spd="slow">
    <p:wheel spokes="8"/>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02402"/>
                                        </p:tgtEl>
                                        <p:attrNameLst>
                                          <p:attrName>style.visibility</p:attrName>
                                        </p:attrNameLst>
                                      </p:cBhvr>
                                      <p:to>
                                        <p:strVal val="visible"/>
                                      </p:to>
                                    </p:set>
                                    <p:anim calcmode="lin" valueType="num">
                                      <p:cBhvr>
                                        <p:cTn id="7" dur="500" decel="50000" fill="hold">
                                          <p:stCondLst>
                                            <p:cond delay="0"/>
                                          </p:stCondLst>
                                        </p:cTn>
                                        <p:tgtEl>
                                          <p:spTgt spid="10240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240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2402"/>
                                        </p:tgtEl>
                                        <p:attrNameLst>
                                          <p:attrName>ppt_w</p:attrName>
                                        </p:attrNameLst>
                                      </p:cBhvr>
                                      <p:tavLst>
                                        <p:tav tm="0">
                                          <p:val>
                                            <p:strVal val="#ppt_w*.05"/>
                                          </p:val>
                                        </p:tav>
                                        <p:tav tm="100000">
                                          <p:val>
                                            <p:strVal val="#ppt_w"/>
                                          </p:val>
                                        </p:tav>
                                      </p:tavLst>
                                    </p:anim>
                                    <p:anim calcmode="lin" valueType="num">
                                      <p:cBhvr>
                                        <p:cTn id="10" dur="1000" fill="hold"/>
                                        <p:tgtEl>
                                          <p:spTgt spid="10240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240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240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240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240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102403"/>
                                        </p:tgtEl>
                                        <p:attrNameLst>
                                          <p:attrName>style.visibility</p:attrName>
                                        </p:attrNameLst>
                                      </p:cBhvr>
                                      <p:to>
                                        <p:strVal val="visible"/>
                                      </p:to>
                                    </p:set>
                                    <p:anim calcmode="lin" valueType="num">
                                      <p:cBhvr>
                                        <p:cTn id="19" dur="1000" fill="hold"/>
                                        <p:tgtEl>
                                          <p:spTgt spid="102403"/>
                                        </p:tgtEl>
                                        <p:attrNameLst>
                                          <p:attrName>ppt_w</p:attrName>
                                        </p:attrNameLst>
                                      </p:cBhvr>
                                      <p:tavLst>
                                        <p:tav tm="0">
                                          <p:val>
                                            <p:strVal val="#ppt_w+.3"/>
                                          </p:val>
                                        </p:tav>
                                        <p:tav tm="100000">
                                          <p:val>
                                            <p:strVal val="#ppt_w"/>
                                          </p:val>
                                        </p:tav>
                                      </p:tavLst>
                                    </p:anim>
                                    <p:anim calcmode="lin" valueType="num">
                                      <p:cBhvr>
                                        <p:cTn id="20" dur="1000" fill="hold"/>
                                        <p:tgtEl>
                                          <p:spTgt spid="102403"/>
                                        </p:tgtEl>
                                        <p:attrNameLst>
                                          <p:attrName>ppt_h</p:attrName>
                                        </p:attrNameLst>
                                      </p:cBhvr>
                                      <p:tavLst>
                                        <p:tav tm="0">
                                          <p:val>
                                            <p:strVal val="#ppt_h"/>
                                          </p:val>
                                        </p:tav>
                                        <p:tav tm="100000">
                                          <p:val>
                                            <p:strVal val="#ppt_h"/>
                                          </p:val>
                                        </p:tav>
                                      </p:tavLst>
                                    </p:anim>
                                    <p:animEffect transition="in" filter="fade">
                                      <p:cBhvr>
                                        <p:cTn id="21" dur="1000"/>
                                        <p:tgtEl>
                                          <p:spTgt spid="10240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1" presetClass="entr" presetSubtype="0" fill="hold" grpId="0" nodeType="clickEffect">
                                  <p:stCondLst>
                                    <p:cond delay="0"/>
                                  </p:stCondLst>
                                  <p:iterate type="lt">
                                    <p:tmPct val="10000"/>
                                  </p:iterate>
                                  <p:childTnLst>
                                    <p:set>
                                      <p:cBhvr>
                                        <p:cTn id="25" dur="1" fill="hold">
                                          <p:stCondLst>
                                            <p:cond delay="0"/>
                                          </p:stCondLst>
                                        </p:cTn>
                                        <p:tgtEl>
                                          <p:spTgt spid="102404"/>
                                        </p:tgtEl>
                                        <p:attrNameLst>
                                          <p:attrName>style.visibility</p:attrName>
                                        </p:attrNameLst>
                                      </p:cBhvr>
                                      <p:to>
                                        <p:strVal val="visible"/>
                                      </p:to>
                                    </p:set>
                                    <p:anim calcmode="lin" valueType="num">
                                      <p:cBhvr>
                                        <p:cTn id="26" dur="500" fill="hold"/>
                                        <p:tgtEl>
                                          <p:spTgt spid="102404"/>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02404"/>
                                        </p:tgtEl>
                                        <p:attrNameLst>
                                          <p:attrName>ppt_y</p:attrName>
                                        </p:attrNameLst>
                                      </p:cBhvr>
                                      <p:tavLst>
                                        <p:tav tm="0">
                                          <p:val>
                                            <p:strVal val="#ppt_y"/>
                                          </p:val>
                                        </p:tav>
                                        <p:tav tm="100000">
                                          <p:val>
                                            <p:strVal val="#ppt_y"/>
                                          </p:val>
                                        </p:tav>
                                      </p:tavLst>
                                    </p:anim>
                                    <p:anim calcmode="lin" valueType="num">
                                      <p:cBhvr>
                                        <p:cTn id="28" dur="500" fill="hold"/>
                                        <p:tgtEl>
                                          <p:spTgt spid="102404"/>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02404"/>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0240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8" presetClass="entr" presetSubtype="6" fill="hold" grpId="0" nodeType="clickEffect">
                                  <p:stCondLst>
                                    <p:cond delay="0"/>
                                  </p:stCondLst>
                                  <p:childTnLst>
                                    <p:set>
                                      <p:cBhvr>
                                        <p:cTn id="34" dur="1" fill="hold">
                                          <p:stCondLst>
                                            <p:cond delay="0"/>
                                          </p:stCondLst>
                                        </p:cTn>
                                        <p:tgtEl>
                                          <p:spTgt spid="102405"/>
                                        </p:tgtEl>
                                        <p:attrNameLst>
                                          <p:attrName>style.visibility</p:attrName>
                                        </p:attrNameLst>
                                      </p:cBhvr>
                                      <p:to>
                                        <p:strVal val="visible"/>
                                      </p:to>
                                    </p:set>
                                    <p:animEffect transition="in" filter="strips(downRight)">
                                      <p:cBhvr>
                                        <p:cTn id="35" dur="500"/>
                                        <p:tgtEl>
                                          <p:spTgt spid="10240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0" presetClass="entr" presetSubtype="0" decel="100000" fill="hold" grpId="0" nodeType="clickEffect">
                                  <p:stCondLst>
                                    <p:cond delay="0"/>
                                  </p:stCondLst>
                                  <p:childTnLst>
                                    <p:set>
                                      <p:cBhvr>
                                        <p:cTn id="39" dur="1" fill="hold">
                                          <p:stCondLst>
                                            <p:cond delay="0"/>
                                          </p:stCondLst>
                                        </p:cTn>
                                        <p:tgtEl>
                                          <p:spTgt spid="102407">
                                            <p:txEl>
                                              <p:pRg st="0" end="0"/>
                                            </p:txEl>
                                          </p:spTgt>
                                        </p:tgtEl>
                                        <p:attrNameLst>
                                          <p:attrName>style.visibility</p:attrName>
                                        </p:attrNameLst>
                                      </p:cBhvr>
                                      <p:to>
                                        <p:strVal val="visible"/>
                                      </p:to>
                                    </p:set>
                                    <p:anim calcmode="lin" valueType="num">
                                      <p:cBhvr>
                                        <p:cTn id="40" dur="1000" fill="hold"/>
                                        <p:tgtEl>
                                          <p:spTgt spid="102407">
                                            <p:txEl>
                                              <p:pRg st="0" end="0"/>
                                            </p:txEl>
                                          </p:spTgt>
                                        </p:tgtEl>
                                        <p:attrNameLst>
                                          <p:attrName>ppt_w</p:attrName>
                                        </p:attrNameLst>
                                      </p:cBhvr>
                                      <p:tavLst>
                                        <p:tav tm="0">
                                          <p:val>
                                            <p:strVal val="#ppt_w+.3"/>
                                          </p:val>
                                        </p:tav>
                                        <p:tav tm="100000">
                                          <p:val>
                                            <p:strVal val="#ppt_w"/>
                                          </p:val>
                                        </p:tav>
                                      </p:tavLst>
                                    </p:anim>
                                    <p:anim calcmode="lin" valueType="num">
                                      <p:cBhvr>
                                        <p:cTn id="41" dur="1000" fill="hold"/>
                                        <p:tgtEl>
                                          <p:spTgt spid="102407">
                                            <p:txEl>
                                              <p:pRg st="0" end="0"/>
                                            </p:txEl>
                                          </p:spTgt>
                                        </p:tgtEl>
                                        <p:attrNameLst>
                                          <p:attrName>ppt_h</p:attrName>
                                        </p:attrNameLst>
                                      </p:cBhvr>
                                      <p:tavLst>
                                        <p:tav tm="0">
                                          <p:val>
                                            <p:strVal val="#ppt_h"/>
                                          </p:val>
                                        </p:tav>
                                        <p:tav tm="100000">
                                          <p:val>
                                            <p:strVal val="#ppt_h"/>
                                          </p:val>
                                        </p:tav>
                                      </p:tavLst>
                                    </p:anim>
                                    <p:animEffect transition="in" filter="fade">
                                      <p:cBhvr>
                                        <p:cTn id="42" dur="1000"/>
                                        <p:tgtEl>
                                          <p:spTgt spid="102407">
                                            <p:txEl>
                                              <p:pRg st="0" end="0"/>
                                            </p:txEl>
                                          </p:spTgt>
                                        </p:tgtEl>
                                      </p:cBhvr>
                                    </p:animEffect>
                                  </p:childTnLst>
                                </p:cTn>
                              </p:par>
                              <p:par>
                                <p:cTn id="43" presetID="50" presetClass="entr" presetSubtype="0" decel="100000" fill="hold" grpId="0" nodeType="withEffect">
                                  <p:stCondLst>
                                    <p:cond delay="0"/>
                                  </p:stCondLst>
                                  <p:childTnLst>
                                    <p:set>
                                      <p:cBhvr>
                                        <p:cTn id="44" dur="1" fill="hold">
                                          <p:stCondLst>
                                            <p:cond delay="0"/>
                                          </p:stCondLst>
                                        </p:cTn>
                                        <p:tgtEl>
                                          <p:spTgt spid="102407">
                                            <p:txEl>
                                              <p:pRg st="1" end="1"/>
                                            </p:txEl>
                                          </p:spTgt>
                                        </p:tgtEl>
                                        <p:attrNameLst>
                                          <p:attrName>style.visibility</p:attrName>
                                        </p:attrNameLst>
                                      </p:cBhvr>
                                      <p:to>
                                        <p:strVal val="visible"/>
                                      </p:to>
                                    </p:set>
                                    <p:anim calcmode="lin" valueType="num">
                                      <p:cBhvr>
                                        <p:cTn id="45" dur="1000" fill="hold"/>
                                        <p:tgtEl>
                                          <p:spTgt spid="102407">
                                            <p:txEl>
                                              <p:pRg st="1" end="1"/>
                                            </p:txEl>
                                          </p:spTgt>
                                        </p:tgtEl>
                                        <p:attrNameLst>
                                          <p:attrName>ppt_w</p:attrName>
                                        </p:attrNameLst>
                                      </p:cBhvr>
                                      <p:tavLst>
                                        <p:tav tm="0">
                                          <p:val>
                                            <p:strVal val="#ppt_w+.3"/>
                                          </p:val>
                                        </p:tav>
                                        <p:tav tm="100000">
                                          <p:val>
                                            <p:strVal val="#ppt_w"/>
                                          </p:val>
                                        </p:tav>
                                      </p:tavLst>
                                    </p:anim>
                                    <p:anim calcmode="lin" valueType="num">
                                      <p:cBhvr>
                                        <p:cTn id="46" dur="1000" fill="hold"/>
                                        <p:tgtEl>
                                          <p:spTgt spid="102407">
                                            <p:txEl>
                                              <p:pRg st="1" end="1"/>
                                            </p:txEl>
                                          </p:spTgt>
                                        </p:tgtEl>
                                        <p:attrNameLst>
                                          <p:attrName>ppt_h</p:attrName>
                                        </p:attrNameLst>
                                      </p:cBhvr>
                                      <p:tavLst>
                                        <p:tav tm="0">
                                          <p:val>
                                            <p:strVal val="#ppt_h"/>
                                          </p:val>
                                        </p:tav>
                                        <p:tav tm="100000">
                                          <p:val>
                                            <p:strVal val="#ppt_h"/>
                                          </p:val>
                                        </p:tav>
                                      </p:tavLst>
                                    </p:anim>
                                    <p:animEffect transition="in" filter="fade">
                                      <p:cBhvr>
                                        <p:cTn id="47" dur="1000"/>
                                        <p:tgtEl>
                                          <p:spTgt spid="102407">
                                            <p:txEl>
                                              <p:pRg st="1" end="1"/>
                                            </p:txEl>
                                          </p:spTgt>
                                        </p:tgtEl>
                                      </p:cBhvr>
                                    </p:animEffect>
                                  </p:childTnLst>
                                </p:cTn>
                              </p:par>
                              <p:par>
                                <p:cTn id="48" presetID="50" presetClass="entr" presetSubtype="0" decel="100000" fill="hold" grpId="0" nodeType="withEffect">
                                  <p:stCondLst>
                                    <p:cond delay="0"/>
                                  </p:stCondLst>
                                  <p:childTnLst>
                                    <p:set>
                                      <p:cBhvr>
                                        <p:cTn id="49" dur="1" fill="hold">
                                          <p:stCondLst>
                                            <p:cond delay="0"/>
                                          </p:stCondLst>
                                        </p:cTn>
                                        <p:tgtEl>
                                          <p:spTgt spid="102407">
                                            <p:txEl>
                                              <p:pRg st="2" end="2"/>
                                            </p:txEl>
                                          </p:spTgt>
                                        </p:tgtEl>
                                        <p:attrNameLst>
                                          <p:attrName>style.visibility</p:attrName>
                                        </p:attrNameLst>
                                      </p:cBhvr>
                                      <p:to>
                                        <p:strVal val="visible"/>
                                      </p:to>
                                    </p:set>
                                    <p:anim calcmode="lin" valueType="num">
                                      <p:cBhvr>
                                        <p:cTn id="50" dur="1000" fill="hold"/>
                                        <p:tgtEl>
                                          <p:spTgt spid="102407">
                                            <p:txEl>
                                              <p:pRg st="2" end="2"/>
                                            </p:txEl>
                                          </p:spTgt>
                                        </p:tgtEl>
                                        <p:attrNameLst>
                                          <p:attrName>ppt_w</p:attrName>
                                        </p:attrNameLst>
                                      </p:cBhvr>
                                      <p:tavLst>
                                        <p:tav tm="0">
                                          <p:val>
                                            <p:strVal val="#ppt_w+.3"/>
                                          </p:val>
                                        </p:tav>
                                        <p:tav tm="100000">
                                          <p:val>
                                            <p:strVal val="#ppt_w"/>
                                          </p:val>
                                        </p:tav>
                                      </p:tavLst>
                                    </p:anim>
                                    <p:anim calcmode="lin" valueType="num">
                                      <p:cBhvr>
                                        <p:cTn id="51" dur="1000" fill="hold"/>
                                        <p:tgtEl>
                                          <p:spTgt spid="102407">
                                            <p:txEl>
                                              <p:pRg st="2" end="2"/>
                                            </p:txEl>
                                          </p:spTgt>
                                        </p:tgtEl>
                                        <p:attrNameLst>
                                          <p:attrName>ppt_h</p:attrName>
                                        </p:attrNameLst>
                                      </p:cBhvr>
                                      <p:tavLst>
                                        <p:tav tm="0">
                                          <p:val>
                                            <p:strVal val="#ppt_h"/>
                                          </p:val>
                                        </p:tav>
                                        <p:tav tm="100000">
                                          <p:val>
                                            <p:strVal val="#ppt_h"/>
                                          </p:val>
                                        </p:tav>
                                      </p:tavLst>
                                    </p:anim>
                                    <p:animEffect transition="in" filter="fade">
                                      <p:cBhvr>
                                        <p:cTn id="52" dur="1000"/>
                                        <p:tgtEl>
                                          <p:spTgt spid="102407">
                                            <p:txEl>
                                              <p:pRg st="2" end="2"/>
                                            </p:txEl>
                                          </p:spTgt>
                                        </p:tgtEl>
                                      </p:cBhvr>
                                    </p:animEffect>
                                  </p:childTnLst>
                                </p:cTn>
                              </p:par>
                              <p:par>
                                <p:cTn id="53" presetID="50" presetClass="entr" presetSubtype="0" decel="100000" fill="hold" grpId="0" nodeType="withEffect">
                                  <p:stCondLst>
                                    <p:cond delay="0"/>
                                  </p:stCondLst>
                                  <p:childTnLst>
                                    <p:set>
                                      <p:cBhvr>
                                        <p:cTn id="54" dur="1" fill="hold">
                                          <p:stCondLst>
                                            <p:cond delay="0"/>
                                          </p:stCondLst>
                                        </p:cTn>
                                        <p:tgtEl>
                                          <p:spTgt spid="102407">
                                            <p:txEl>
                                              <p:pRg st="3" end="3"/>
                                            </p:txEl>
                                          </p:spTgt>
                                        </p:tgtEl>
                                        <p:attrNameLst>
                                          <p:attrName>style.visibility</p:attrName>
                                        </p:attrNameLst>
                                      </p:cBhvr>
                                      <p:to>
                                        <p:strVal val="visible"/>
                                      </p:to>
                                    </p:set>
                                    <p:anim calcmode="lin" valueType="num">
                                      <p:cBhvr>
                                        <p:cTn id="55" dur="1000" fill="hold"/>
                                        <p:tgtEl>
                                          <p:spTgt spid="102407">
                                            <p:txEl>
                                              <p:pRg st="3" end="3"/>
                                            </p:txEl>
                                          </p:spTgt>
                                        </p:tgtEl>
                                        <p:attrNameLst>
                                          <p:attrName>ppt_w</p:attrName>
                                        </p:attrNameLst>
                                      </p:cBhvr>
                                      <p:tavLst>
                                        <p:tav tm="0">
                                          <p:val>
                                            <p:strVal val="#ppt_w+.3"/>
                                          </p:val>
                                        </p:tav>
                                        <p:tav tm="100000">
                                          <p:val>
                                            <p:strVal val="#ppt_w"/>
                                          </p:val>
                                        </p:tav>
                                      </p:tavLst>
                                    </p:anim>
                                    <p:anim calcmode="lin" valueType="num">
                                      <p:cBhvr>
                                        <p:cTn id="56" dur="1000" fill="hold"/>
                                        <p:tgtEl>
                                          <p:spTgt spid="102407">
                                            <p:txEl>
                                              <p:pRg st="3" end="3"/>
                                            </p:txEl>
                                          </p:spTgt>
                                        </p:tgtEl>
                                        <p:attrNameLst>
                                          <p:attrName>ppt_h</p:attrName>
                                        </p:attrNameLst>
                                      </p:cBhvr>
                                      <p:tavLst>
                                        <p:tav tm="0">
                                          <p:val>
                                            <p:strVal val="#ppt_h"/>
                                          </p:val>
                                        </p:tav>
                                        <p:tav tm="100000">
                                          <p:val>
                                            <p:strVal val="#ppt_h"/>
                                          </p:val>
                                        </p:tav>
                                      </p:tavLst>
                                    </p:anim>
                                    <p:animEffect transition="in" filter="fade">
                                      <p:cBhvr>
                                        <p:cTn id="57" dur="1000"/>
                                        <p:tgtEl>
                                          <p:spTgt spid="102407">
                                            <p:txEl>
                                              <p:pRg st="3" end="3"/>
                                            </p:txEl>
                                          </p:spTgt>
                                        </p:tgtEl>
                                      </p:cBhvr>
                                    </p:animEffect>
                                  </p:childTnLst>
                                </p:cTn>
                              </p:par>
                              <p:par>
                                <p:cTn id="58" presetID="50" presetClass="entr" presetSubtype="0" decel="100000" fill="hold" grpId="0" nodeType="withEffect">
                                  <p:stCondLst>
                                    <p:cond delay="0"/>
                                  </p:stCondLst>
                                  <p:iterate type="lt">
                                    <p:tmPct val="0"/>
                                  </p:iterate>
                                  <p:childTnLst>
                                    <p:set>
                                      <p:cBhvr>
                                        <p:cTn id="59" dur="1" fill="hold">
                                          <p:stCondLst>
                                            <p:cond delay="0"/>
                                          </p:stCondLst>
                                        </p:cTn>
                                        <p:tgtEl>
                                          <p:spTgt spid="102407">
                                            <p:txEl>
                                              <p:pRg st="4" end="4"/>
                                            </p:txEl>
                                          </p:spTgt>
                                        </p:tgtEl>
                                        <p:attrNameLst>
                                          <p:attrName>style.visibility</p:attrName>
                                        </p:attrNameLst>
                                      </p:cBhvr>
                                      <p:to>
                                        <p:strVal val="visible"/>
                                      </p:to>
                                    </p:set>
                                    <p:anim calcmode="lin" valueType="num">
                                      <p:cBhvr>
                                        <p:cTn id="60" dur="1000" fill="hold"/>
                                        <p:tgtEl>
                                          <p:spTgt spid="102407">
                                            <p:txEl>
                                              <p:pRg st="4" end="4"/>
                                            </p:txEl>
                                          </p:spTgt>
                                        </p:tgtEl>
                                        <p:attrNameLst>
                                          <p:attrName>ppt_w</p:attrName>
                                        </p:attrNameLst>
                                      </p:cBhvr>
                                      <p:tavLst>
                                        <p:tav tm="0">
                                          <p:val>
                                            <p:strVal val="#ppt_w+.3"/>
                                          </p:val>
                                        </p:tav>
                                        <p:tav tm="100000">
                                          <p:val>
                                            <p:strVal val="#ppt_w"/>
                                          </p:val>
                                        </p:tav>
                                      </p:tavLst>
                                    </p:anim>
                                    <p:anim calcmode="lin" valueType="num">
                                      <p:cBhvr>
                                        <p:cTn id="61" dur="1000" fill="hold"/>
                                        <p:tgtEl>
                                          <p:spTgt spid="102407">
                                            <p:txEl>
                                              <p:pRg st="4" end="4"/>
                                            </p:txEl>
                                          </p:spTgt>
                                        </p:tgtEl>
                                        <p:attrNameLst>
                                          <p:attrName>ppt_h</p:attrName>
                                        </p:attrNameLst>
                                      </p:cBhvr>
                                      <p:tavLst>
                                        <p:tav tm="0">
                                          <p:val>
                                            <p:strVal val="#ppt_h"/>
                                          </p:val>
                                        </p:tav>
                                        <p:tav tm="100000">
                                          <p:val>
                                            <p:strVal val="#ppt_h"/>
                                          </p:val>
                                        </p:tav>
                                      </p:tavLst>
                                    </p:anim>
                                    <p:animEffect transition="in" filter="fade">
                                      <p:cBhvr>
                                        <p:cTn id="62" dur="1000"/>
                                        <p:tgtEl>
                                          <p:spTgt spid="102407">
                                            <p:txEl>
                                              <p:pRg st="4" end="4"/>
                                            </p:txEl>
                                          </p:spTgt>
                                        </p:tgtEl>
                                      </p:cBhvr>
                                    </p:animEffect>
                                  </p:childTnLst>
                                </p:cTn>
                              </p:par>
                              <p:par>
                                <p:cTn id="63" presetID="50" presetClass="entr" presetSubtype="0" decel="100000" fill="hold" grpId="0" nodeType="withEffect">
                                  <p:stCondLst>
                                    <p:cond delay="0"/>
                                  </p:stCondLst>
                                  <p:iterate type="lt">
                                    <p:tmPct val="0"/>
                                  </p:iterate>
                                  <p:childTnLst>
                                    <p:set>
                                      <p:cBhvr>
                                        <p:cTn id="64" dur="1" fill="hold">
                                          <p:stCondLst>
                                            <p:cond delay="0"/>
                                          </p:stCondLst>
                                        </p:cTn>
                                        <p:tgtEl>
                                          <p:spTgt spid="102407">
                                            <p:txEl>
                                              <p:pRg st="5" end="5"/>
                                            </p:txEl>
                                          </p:spTgt>
                                        </p:tgtEl>
                                        <p:attrNameLst>
                                          <p:attrName>style.visibility</p:attrName>
                                        </p:attrNameLst>
                                      </p:cBhvr>
                                      <p:to>
                                        <p:strVal val="visible"/>
                                      </p:to>
                                    </p:set>
                                    <p:anim calcmode="lin" valueType="num">
                                      <p:cBhvr>
                                        <p:cTn id="65" dur="1000" fill="hold"/>
                                        <p:tgtEl>
                                          <p:spTgt spid="102407">
                                            <p:txEl>
                                              <p:pRg st="5" end="5"/>
                                            </p:txEl>
                                          </p:spTgt>
                                        </p:tgtEl>
                                        <p:attrNameLst>
                                          <p:attrName>ppt_w</p:attrName>
                                        </p:attrNameLst>
                                      </p:cBhvr>
                                      <p:tavLst>
                                        <p:tav tm="0">
                                          <p:val>
                                            <p:strVal val="#ppt_w+.3"/>
                                          </p:val>
                                        </p:tav>
                                        <p:tav tm="100000">
                                          <p:val>
                                            <p:strVal val="#ppt_w"/>
                                          </p:val>
                                        </p:tav>
                                      </p:tavLst>
                                    </p:anim>
                                    <p:anim calcmode="lin" valueType="num">
                                      <p:cBhvr>
                                        <p:cTn id="66" dur="1000" fill="hold"/>
                                        <p:tgtEl>
                                          <p:spTgt spid="102407">
                                            <p:txEl>
                                              <p:pRg st="5" end="5"/>
                                            </p:txEl>
                                          </p:spTgt>
                                        </p:tgtEl>
                                        <p:attrNameLst>
                                          <p:attrName>ppt_h</p:attrName>
                                        </p:attrNameLst>
                                      </p:cBhvr>
                                      <p:tavLst>
                                        <p:tav tm="0">
                                          <p:val>
                                            <p:strVal val="#ppt_h"/>
                                          </p:val>
                                        </p:tav>
                                        <p:tav tm="100000">
                                          <p:val>
                                            <p:strVal val="#ppt_h"/>
                                          </p:val>
                                        </p:tav>
                                      </p:tavLst>
                                    </p:anim>
                                    <p:animEffect transition="in" filter="fade">
                                      <p:cBhvr>
                                        <p:cTn id="67" dur="1000"/>
                                        <p:tgtEl>
                                          <p:spTgt spid="102407">
                                            <p:txEl>
                                              <p:pRg st="5" end="5"/>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1" presetClass="entr" presetSubtype="0" fill="hold" nodeType="clickEffect">
                                  <p:stCondLst>
                                    <p:cond delay="0"/>
                                  </p:stCondLst>
                                  <p:iterate type="lt">
                                    <p:tmPct val="5000"/>
                                  </p:iterate>
                                  <p:childTnLst>
                                    <p:set>
                                      <p:cBhvr>
                                        <p:cTn id="71" dur="1" fill="hold">
                                          <p:stCondLst>
                                            <p:cond delay="0"/>
                                          </p:stCondLst>
                                        </p:cTn>
                                        <p:tgtEl>
                                          <p:spTgt spid="102407">
                                            <p:txEl>
                                              <p:pRg st="4" end="4"/>
                                            </p:txEl>
                                          </p:spTgt>
                                        </p:tgtEl>
                                        <p:attrNameLst>
                                          <p:attrName>style.visibility</p:attrName>
                                        </p:attrNameLst>
                                      </p:cBhvr>
                                      <p:to>
                                        <p:strVal val="visible"/>
                                      </p:to>
                                    </p:set>
                                    <p:anim calcmode="lin" valueType="num">
                                      <p:cBhvr>
                                        <p:cTn id="72" dur="1000" fill="hold"/>
                                        <p:tgtEl>
                                          <p:spTgt spid="102407">
                                            <p:txEl>
                                              <p:pRg st="4" end="4"/>
                                            </p:txEl>
                                          </p:spTgt>
                                        </p:tgtEl>
                                        <p:attrNameLst>
                                          <p:attrName>ppt_w</p:attrName>
                                        </p:attrNameLst>
                                      </p:cBhvr>
                                      <p:tavLst>
                                        <p:tav tm="0">
                                          <p:val>
                                            <p:fltVal val="0"/>
                                          </p:val>
                                        </p:tav>
                                        <p:tav tm="100000">
                                          <p:val>
                                            <p:strVal val="#ppt_w"/>
                                          </p:val>
                                        </p:tav>
                                      </p:tavLst>
                                    </p:anim>
                                    <p:anim calcmode="lin" valueType="num">
                                      <p:cBhvr>
                                        <p:cTn id="73" dur="1000" fill="hold"/>
                                        <p:tgtEl>
                                          <p:spTgt spid="102407">
                                            <p:txEl>
                                              <p:pRg st="4" end="4"/>
                                            </p:txEl>
                                          </p:spTgt>
                                        </p:tgtEl>
                                        <p:attrNameLst>
                                          <p:attrName>ppt_h</p:attrName>
                                        </p:attrNameLst>
                                      </p:cBhvr>
                                      <p:tavLst>
                                        <p:tav tm="0">
                                          <p:val>
                                            <p:fltVal val="0"/>
                                          </p:val>
                                        </p:tav>
                                        <p:tav tm="100000">
                                          <p:val>
                                            <p:strVal val="#ppt_h"/>
                                          </p:val>
                                        </p:tav>
                                      </p:tavLst>
                                    </p:anim>
                                    <p:anim calcmode="lin" valueType="num">
                                      <p:cBhvr>
                                        <p:cTn id="74" dur="1000" fill="hold"/>
                                        <p:tgtEl>
                                          <p:spTgt spid="102407">
                                            <p:txEl>
                                              <p:pRg st="4" end="4"/>
                                            </p:txEl>
                                          </p:spTgt>
                                        </p:tgtEl>
                                        <p:attrNameLst>
                                          <p:attrName>style.rotation</p:attrName>
                                        </p:attrNameLst>
                                      </p:cBhvr>
                                      <p:tavLst>
                                        <p:tav tm="0">
                                          <p:val>
                                            <p:fltVal val="90"/>
                                          </p:val>
                                        </p:tav>
                                        <p:tav tm="100000">
                                          <p:val>
                                            <p:fltVal val="0"/>
                                          </p:val>
                                        </p:tav>
                                      </p:tavLst>
                                    </p:anim>
                                    <p:animEffect transition="in" filter="fade">
                                      <p:cBhvr>
                                        <p:cTn id="75" dur="1000"/>
                                        <p:tgtEl>
                                          <p:spTgt spid="102407">
                                            <p:txEl>
                                              <p:pRg st="4" end="4"/>
                                            </p:txEl>
                                          </p:spTgt>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6" presetClass="emph" presetSubtype="0" fill="hold" nodeType="clickEffect">
                                  <p:stCondLst>
                                    <p:cond delay="0"/>
                                  </p:stCondLst>
                                  <p:iterate type="lt">
                                    <p:tmPct val="0"/>
                                  </p:iterate>
                                  <p:childTnLst>
                                    <p:animScale>
                                      <p:cBhvr>
                                        <p:cTn id="79" dur="2000" fill="hold"/>
                                        <p:tgtEl>
                                          <p:spTgt spid="102407">
                                            <p:txEl>
                                              <p:pRg st="4" end="4"/>
                                            </p:txEl>
                                          </p:spTgt>
                                        </p:tgtEl>
                                      </p:cBhvr>
                                      <p:by x="150000" y="150000"/>
                                    </p:animScale>
                                  </p:childTnLst>
                                </p:cTn>
                              </p:par>
                            </p:childTnLst>
                          </p:cTn>
                        </p:par>
                      </p:childTnLst>
                    </p:cTn>
                  </p:par>
                  <p:par>
                    <p:cTn id="80" fill="hold" nodeType="clickPar">
                      <p:stCondLst>
                        <p:cond delay="indefinite"/>
                      </p:stCondLst>
                      <p:childTnLst>
                        <p:par>
                          <p:cTn id="81" fill="hold" nodeType="withGroup">
                            <p:stCondLst>
                              <p:cond delay="0"/>
                            </p:stCondLst>
                            <p:childTnLst>
                              <p:par>
                                <p:cTn id="82" presetID="31" presetClass="entr" presetSubtype="0" fill="hold" nodeType="clickEffect">
                                  <p:stCondLst>
                                    <p:cond delay="0"/>
                                  </p:stCondLst>
                                  <p:iterate type="lt">
                                    <p:tmPct val="5000"/>
                                  </p:iterate>
                                  <p:childTnLst>
                                    <p:set>
                                      <p:cBhvr>
                                        <p:cTn id="83" dur="1" fill="hold">
                                          <p:stCondLst>
                                            <p:cond delay="0"/>
                                          </p:stCondLst>
                                        </p:cTn>
                                        <p:tgtEl>
                                          <p:spTgt spid="102407">
                                            <p:txEl>
                                              <p:pRg st="5" end="5"/>
                                            </p:txEl>
                                          </p:spTgt>
                                        </p:tgtEl>
                                        <p:attrNameLst>
                                          <p:attrName>style.visibility</p:attrName>
                                        </p:attrNameLst>
                                      </p:cBhvr>
                                      <p:to>
                                        <p:strVal val="visible"/>
                                      </p:to>
                                    </p:set>
                                    <p:anim calcmode="lin" valueType="num">
                                      <p:cBhvr>
                                        <p:cTn id="84" dur="1000" fill="hold"/>
                                        <p:tgtEl>
                                          <p:spTgt spid="102407">
                                            <p:txEl>
                                              <p:pRg st="5" end="5"/>
                                            </p:txEl>
                                          </p:spTgt>
                                        </p:tgtEl>
                                        <p:attrNameLst>
                                          <p:attrName>ppt_w</p:attrName>
                                        </p:attrNameLst>
                                      </p:cBhvr>
                                      <p:tavLst>
                                        <p:tav tm="0">
                                          <p:val>
                                            <p:fltVal val="0"/>
                                          </p:val>
                                        </p:tav>
                                        <p:tav tm="100000">
                                          <p:val>
                                            <p:strVal val="#ppt_w"/>
                                          </p:val>
                                        </p:tav>
                                      </p:tavLst>
                                    </p:anim>
                                    <p:anim calcmode="lin" valueType="num">
                                      <p:cBhvr>
                                        <p:cTn id="85" dur="1000" fill="hold"/>
                                        <p:tgtEl>
                                          <p:spTgt spid="102407">
                                            <p:txEl>
                                              <p:pRg st="5" end="5"/>
                                            </p:txEl>
                                          </p:spTgt>
                                        </p:tgtEl>
                                        <p:attrNameLst>
                                          <p:attrName>ppt_h</p:attrName>
                                        </p:attrNameLst>
                                      </p:cBhvr>
                                      <p:tavLst>
                                        <p:tav tm="0">
                                          <p:val>
                                            <p:fltVal val="0"/>
                                          </p:val>
                                        </p:tav>
                                        <p:tav tm="100000">
                                          <p:val>
                                            <p:strVal val="#ppt_h"/>
                                          </p:val>
                                        </p:tav>
                                      </p:tavLst>
                                    </p:anim>
                                    <p:anim calcmode="lin" valueType="num">
                                      <p:cBhvr>
                                        <p:cTn id="86" dur="1000" fill="hold"/>
                                        <p:tgtEl>
                                          <p:spTgt spid="102407">
                                            <p:txEl>
                                              <p:pRg st="5" end="5"/>
                                            </p:txEl>
                                          </p:spTgt>
                                        </p:tgtEl>
                                        <p:attrNameLst>
                                          <p:attrName>style.rotation</p:attrName>
                                        </p:attrNameLst>
                                      </p:cBhvr>
                                      <p:tavLst>
                                        <p:tav tm="0">
                                          <p:val>
                                            <p:fltVal val="90"/>
                                          </p:val>
                                        </p:tav>
                                        <p:tav tm="100000">
                                          <p:val>
                                            <p:fltVal val="0"/>
                                          </p:val>
                                        </p:tav>
                                      </p:tavLst>
                                    </p:anim>
                                    <p:animEffect transition="in" filter="fade">
                                      <p:cBhvr>
                                        <p:cTn id="87" dur="1000"/>
                                        <p:tgtEl>
                                          <p:spTgt spid="102407">
                                            <p:txEl>
                                              <p:pRg st="5" end="5"/>
                                            </p:txEl>
                                          </p:spTgt>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5" presetClass="emph" presetSubtype="1" nodeType="clickEffect">
                                  <p:stCondLst>
                                    <p:cond delay="0"/>
                                  </p:stCondLst>
                                  <p:iterate type="lt">
                                    <p:tmAbs val="0"/>
                                  </p:iterate>
                                  <p:childTnLst>
                                    <p:set>
                                      <p:cBhvr override="childStyle">
                                        <p:cTn id="91" dur="indefinite"/>
                                        <p:tgtEl>
                                          <p:spTgt spid="102407">
                                            <p:txEl>
                                              <p:pRg st="5" end="5"/>
                                            </p:txEl>
                                          </p:spTgt>
                                        </p:tgtEl>
                                        <p:attrNameLst>
                                          <p:attrName>style.fontStyle</p:attrName>
                                        </p:attrNameLst>
                                      </p:cBhvr>
                                      <p:to>
                                        <p:strVal val="normal"/>
                                      </p:to>
                                    </p:set>
                                    <p:set>
                                      <p:cBhvr override="childStyle">
                                        <p:cTn id="92" dur="indefinite"/>
                                        <p:tgtEl>
                                          <p:spTgt spid="102407">
                                            <p:txEl>
                                              <p:pRg st="5" end="5"/>
                                            </p:txEl>
                                          </p:spTgt>
                                        </p:tgtEl>
                                        <p:attrNameLst>
                                          <p:attrName>style.fontWeight</p:attrName>
                                        </p:attrNameLst>
                                      </p:cBhvr>
                                      <p:to>
                                        <p:strVal val="bold"/>
                                      </p:to>
                                    </p:set>
                                    <p:set>
                                      <p:cBhvr override="childStyle">
                                        <p:cTn id="93" dur="indefinite"/>
                                        <p:tgtEl>
                                          <p:spTgt spid="102407">
                                            <p:txEl>
                                              <p:pRg st="5" end="5"/>
                                            </p:txEl>
                                          </p:spTgt>
                                        </p:tgtEl>
                                        <p:attrNameLst>
                                          <p:attrName>style.textDecorationUnderline</p:attrName>
                                        </p:attrNameLst>
                                      </p:cBhvr>
                                      <p:to>
                                        <p:strVal val="false"/>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18" presetClass="entr" presetSubtype="6" fill="hold" grpId="0" nodeType="clickEffect">
                                  <p:stCondLst>
                                    <p:cond delay="0"/>
                                  </p:stCondLst>
                                  <p:childTnLst>
                                    <p:set>
                                      <p:cBhvr>
                                        <p:cTn id="97" dur="1" fill="hold">
                                          <p:stCondLst>
                                            <p:cond delay="0"/>
                                          </p:stCondLst>
                                        </p:cTn>
                                        <p:tgtEl>
                                          <p:spTgt spid="102412"/>
                                        </p:tgtEl>
                                        <p:attrNameLst>
                                          <p:attrName>style.visibility</p:attrName>
                                        </p:attrNameLst>
                                      </p:cBhvr>
                                      <p:to>
                                        <p:strVal val="visible"/>
                                      </p:to>
                                    </p:set>
                                    <p:animEffect transition="in" filter="strips(downRight)">
                                      <p:cBhvr>
                                        <p:cTn id="98" dur="500"/>
                                        <p:tgtEl>
                                          <p:spTgt spid="102412"/>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31" presetClass="entr" presetSubtype="0" fill="hold" grpId="0" nodeType="clickEffect">
                                  <p:stCondLst>
                                    <p:cond delay="0"/>
                                  </p:stCondLst>
                                  <p:iterate type="lt">
                                    <p:tmPct val="5000"/>
                                  </p:iterate>
                                  <p:childTnLst>
                                    <p:set>
                                      <p:cBhvr>
                                        <p:cTn id="102" dur="1" fill="hold">
                                          <p:stCondLst>
                                            <p:cond delay="0"/>
                                          </p:stCondLst>
                                        </p:cTn>
                                        <p:tgtEl>
                                          <p:spTgt spid="102413"/>
                                        </p:tgtEl>
                                        <p:attrNameLst>
                                          <p:attrName>style.visibility</p:attrName>
                                        </p:attrNameLst>
                                      </p:cBhvr>
                                      <p:to>
                                        <p:strVal val="visible"/>
                                      </p:to>
                                    </p:set>
                                    <p:anim calcmode="lin" valueType="num">
                                      <p:cBhvr>
                                        <p:cTn id="103" dur="1000" fill="hold"/>
                                        <p:tgtEl>
                                          <p:spTgt spid="102413"/>
                                        </p:tgtEl>
                                        <p:attrNameLst>
                                          <p:attrName>ppt_w</p:attrName>
                                        </p:attrNameLst>
                                      </p:cBhvr>
                                      <p:tavLst>
                                        <p:tav tm="0">
                                          <p:val>
                                            <p:fltVal val="0"/>
                                          </p:val>
                                        </p:tav>
                                        <p:tav tm="100000">
                                          <p:val>
                                            <p:strVal val="#ppt_w"/>
                                          </p:val>
                                        </p:tav>
                                      </p:tavLst>
                                    </p:anim>
                                    <p:anim calcmode="lin" valueType="num">
                                      <p:cBhvr>
                                        <p:cTn id="104" dur="1000" fill="hold"/>
                                        <p:tgtEl>
                                          <p:spTgt spid="102413"/>
                                        </p:tgtEl>
                                        <p:attrNameLst>
                                          <p:attrName>ppt_h</p:attrName>
                                        </p:attrNameLst>
                                      </p:cBhvr>
                                      <p:tavLst>
                                        <p:tav tm="0">
                                          <p:val>
                                            <p:fltVal val="0"/>
                                          </p:val>
                                        </p:tav>
                                        <p:tav tm="100000">
                                          <p:val>
                                            <p:strVal val="#ppt_h"/>
                                          </p:val>
                                        </p:tav>
                                      </p:tavLst>
                                    </p:anim>
                                    <p:anim calcmode="lin" valueType="num">
                                      <p:cBhvr>
                                        <p:cTn id="105" dur="1000" fill="hold"/>
                                        <p:tgtEl>
                                          <p:spTgt spid="102413"/>
                                        </p:tgtEl>
                                        <p:attrNameLst>
                                          <p:attrName>style.rotation</p:attrName>
                                        </p:attrNameLst>
                                      </p:cBhvr>
                                      <p:tavLst>
                                        <p:tav tm="0">
                                          <p:val>
                                            <p:fltVal val="90"/>
                                          </p:val>
                                        </p:tav>
                                        <p:tav tm="100000">
                                          <p:val>
                                            <p:fltVal val="0"/>
                                          </p:val>
                                        </p:tav>
                                      </p:tavLst>
                                    </p:anim>
                                    <p:animEffect transition="in" filter="fade">
                                      <p:cBhvr>
                                        <p:cTn id="106" dur="1000"/>
                                        <p:tgtEl>
                                          <p:spTgt spid="102413"/>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8" presetClass="entr" presetSubtype="16" fill="hold" grpId="0" nodeType="clickEffect">
                                  <p:stCondLst>
                                    <p:cond delay="0"/>
                                  </p:stCondLst>
                                  <p:childTnLst>
                                    <p:set>
                                      <p:cBhvr>
                                        <p:cTn id="110" dur="1" fill="hold">
                                          <p:stCondLst>
                                            <p:cond delay="0"/>
                                          </p:stCondLst>
                                        </p:cTn>
                                        <p:tgtEl>
                                          <p:spTgt spid="102414"/>
                                        </p:tgtEl>
                                        <p:attrNameLst>
                                          <p:attrName>style.visibility</p:attrName>
                                        </p:attrNameLst>
                                      </p:cBhvr>
                                      <p:to>
                                        <p:strVal val="visible"/>
                                      </p:to>
                                    </p:set>
                                    <p:animEffect transition="in" filter="diamond(in)">
                                      <p:cBhvr>
                                        <p:cTn id="111" dur="2000"/>
                                        <p:tgtEl>
                                          <p:spTgt spid="102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p:bldP spid="102403" grpId="0"/>
      <p:bldP spid="102404" grpId="0"/>
      <p:bldP spid="102405" grpId="0"/>
      <p:bldP spid="102407" grpId="0" build="allAtOnce"/>
      <p:bldP spid="102412" grpId="0"/>
      <p:bldP spid="102413" grpId="0"/>
      <p:bldP spid="10241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4294967295"/>
          </p:nvPr>
        </p:nvSpPr>
        <p:spPr>
          <a:xfrm>
            <a:off x="457200" y="6245225"/>
            <a:ext cx="2133600" cy="476250"/>
          </a:xfrm>
          <a:prstGeom prst="rect">
            <a:avLst/>
          </a:prstGeom>
        </p:spPr>
        <p:txBody>
          <a:bodyPr/>
          <a:lstStyle/>
          <a:p>
            <a:fld id="{5E68529E-92AE-49C7-9546-6CF32F842D59}" type="datetime1">
              <a:rPr lang="en-US" altLang="en-US"/>
              <a:pPr/>
              <a:t>5/15/2017</a:t>
            </a:fld>
            <a:endParaRPr lang="en-US" altLang="en-US"/>
          </a:p>
        </p:txBody>
      </p:sp>
      <p:sp>
        <p:nvSpPr>
          <p:cNvPr id="21" name="Slide Number Placeholder 5"/>
          <p:cNvSpPr>
            <a:spLocks noGrp="1"/>
          </p:cNvSpPr>
          <p:nvPr>
            <p:ph type="sldNum" sz="quarter" idx="4294967295"/>
          </p:nvPr>
        </p:nvSpPr>
        <p:spPr>
          <a:xfrm>
            <a:off x="6553200" y="6245225"/>
            <a:ext cx="2133600" cy="476250"/>
          </a:xfrm>
          <a:prstGeom prst="rect">
            <a:avLst/>
          </a:prstGeom>
        </p:spPr>
        <p:txBody>
          <a:bodyPr/>
          <a:lstStyle/>
          <a:p>
            <a:fld id="{F92E4180-E746-40AA-842E-040B211C07D9}" type="slidenum">
              <a:rPr lang="en-US" altLang="en-US"/>
              <a:pPr/>
              <a:t>55</a:t>
            </a:fld>
            <a:endParaRPr lang="en-US" altLang="en-US"/>
          </a:p>
        </p:txBody>
      </p:sp>
      <p:sp>
        <p:nvSpPr>
          <p:cNvPr id="101378" name="Rectangle 2"/>
          <p:cNvSpPr>
            <a:spLocks noChangeArrowheads="1"/>
          </p:cNvSpPr>
          <p:nvPr/>
        </p:nvSpPr>
        <p:spPr bwMode="auto">
          <a:xfrm>
            <a:off x="107950" y="404813"/>
            <a:ext cx="3524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b="1"/>
              <a:t>Editor Real tanpa Exponent (F)</a:t>
            </a:r>
          </a:p>
        </p:txBody>
      </p:sp>
      <p:sp>
        <p:nvSpPr>
          <p:cNvPr id="101379" name="Rectangle 3"/>
          <p:cNvSpPr>
            <a:spLocks noChangeArrowheads="1"/>
          </p:cNvSpPr>
          <p:nvPr/>
        </p:nvSpPr>
        <p:spPr bwMode="auto">
          <a:xfrm>
            <a:off x="1476375" y="908050"/>
            <a:ext cx="1441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a:t>Sintak: </a:t>
            </a:r>
            <a:r>
              <a:rPr lang="en-US" altLang="en-US" b="1"/>
              <a:t>F</a:t>
            </a:r>
            <a:r>
              <a:rPr lang="en-US" altLang="en-US"/>
              <a:t>w.d</a:t>
            </a:r>
          </a:p>
        </p:txBody>
      </p:sp>
      <p:sp>
        <p:nvSpPr>
          <p:cNvPr id="101380" name="Rectangle 4"/>
          <p:cNvSpPr>
            <a:spLocks noChangeArrowheads="1"/>
          </p:cNvSpPr>
          <p:nvPr/>
        </p:nvSpPr>
        <p:spPr bwMode="auto">
          <a:xfrm>
            <a:off x="611188" y="1395413"/>
            <a:ext cx="78057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t>Pada Output, list I/O yang berhubungan dengan editor F haruslah berpresisi tunggal atau ganda. </a:t>
            </a:r>
          </a:p>
        </p:txBody>
      </p:sp>
      <p:sp>
        <p:nvSpPr>
          <p:cNvPr id="101381" name="Rectangle 5"/>
          <p:cNvSpPr>
            <a:spLocks noChangeArrowheads="1"/>
          </p:cNvSpPr>
          <p:nvPr/>
        </p:nvSpPr>
        <p:spPr bwMode="auto">
          <a:xfrm>
            <a:off x="611188" y="1773238"/>
            <a:ext cx="63198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sz="1400"/>
              <a:t>Untuk Input, angka yang dimasukkan haruslah dalam bentuk integer atau real.</a:t>
            </a:r>
          </a:p>
        </p:txBody>
      </p:sp>
      <p:sp>
        <p:nvSpPr>
          <p:cNvPr id="101382" name="Rectangle 6"/>
          <p:cNvSpPr>
            <a:spLocks noChangeArrowheads="1"/>
          </p:cNvSpPr>
          <p:nvPr/>
        </p:nvSpPr>
        <p:spPr bwMode="auto">
          <a:xfrm>
            <a:off x="611188" y="2133600"/>
            <a:ext cx="58261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t>Contoh berikut mendemontrasikan editor F dengan berbagai masukkan </a:t>
            </a:r>
          </a:p>
        </p:txBody>
      </p:sp>
      <p:sp>
        <p:nvSpPr>
          <p:cNvPr id="101383" name="Rectangle 7"/>
          <p:cNvSpPr>
            <a:spLocks noChangeArrowheads="1"/>
          </p:cNvSpPr>
          <p:nvPr/>
        </p:nvSpPr>
        <p:spPr bwMode="auto">
          <a:xfrm>
            <a:off x="1025525" y="2565400"/>
            <a:ext cx="304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a:t>READ (*, ‘(F8.3)’) xnum</a:t>
            </a:r>
          </a:p>
        </p:txBody>
      </p:sp>
      <p:sp>
        <p:nvSpPr>
          <p:cNvPr id="101384" name="Rectangle 8"/>
          <p:cNvSpPr>
            <a:spLocks noChangeArrowheads="1"/>
          </p:cNvSpPr>
          <p:nvPr/>
        </p:nvSpPr>
        <p:spPr bwMode="auto">
          <a:xfrm>
            <a:off x="611188" y="3141663"/>
            <a:ext cx="6724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t>Keluaran yang akan dihasilkan sangat tergantung kepada masukan yang diberikan </a:t>
            </a:r>
          </a:p>
        </p:txBody>
      </p:sp>
      <p:sp>
        <p:nvSpPr>
          <p:cNvPr id="101385" name="Rectangle 9"/>
          <p:cNvSpPr>
            <a:spLocks noChangeArrowheads="1"/>
          </p:cNvSpPr>
          <p:nvPr/>
        </p:nvSpPr>
        <p:spPr bwMode="auto">
          <a:xfrm>
            <a:off x="1619250" y="3644900"/>
            <a:ext cx="1174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ES_tradnl" altLang="en-US"/>
              <a:t>Masukan</a:t>
            </a:r>
            <a:r>
              <a:rPr lang="en-US" altLang="en-US"/>
              <a:t> </a:t>
            </a:r>
          </a:p>
        </p:txBody>
      </p:sp>
      <p:sp>
        <p:nvSpPr>
          <p:cNvPr id="101386" name="Rectangle 10"/>
          <p:cNvSpPr>
            <a:spLocks noChangeArrowheads="1"/>
          </p:cNvSpPr>
          <p:nvPr/>
        </p:nvSpPr>
        <p:spPr bwMode="auto">
          <a:xfrm>
            <a:off x="3492500" y="3644900"/>
            <a:ext cx="2101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ES_tradnl" altLang="en-US"/>
              <a:t>Keluaran Program</a:t>
            </a:r>
            <a:r>
              <a:rPr lang="en-US" altLang="en-US"/>
              <a:t> </a:t>
            </a:r>
          </a:p>
        </p:txBody>
      </p:sp>
      <p:sp>
        <p:nvSpPr>
          <p:cNvPr id="101387" name="Rectangle 11"/>
          <p:cNvSpPr>
            <a:spLocks noChangeArrowheads="1"/>
          </p:cNvSpPr>
          <p:nvPr/>
        </p:nvSpPr>
        <p:spPr bwMode="auto">
          <a:xfrm>
            <a:off x="1681163" y="4076700"/>
            <a:ext cx="1162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ES_tradnl" altLang="en-US" b="1"/>
              <a:t>5</a:t>
            </a:r>
            <a:r>
              <a:rPr lang="es-ES_tradnl" altLang="en-US"/>
              <a:t>	</a:t>
            </a:r>
            <a:r>
              <a:rPr lang="en-US" altLang="en-US"/>
              <a:t> </a:t>
            </a:r>
          </a:p>
        </p:txBody>
      </p:sp>
      <p:sp>
        <p:nvSpPr>
          <p:cNvPr id="101388" name="Rectangle 12"/>
          <p:cNvSpPr>
            <a:spLocks noChangeArrowheads="1"/>
          </p:cNvSpPr>
          <p:nvPr/>
        </p:nvSpPr>
        <p:spPr bwMode="auto">
          <a:xfrm>
            <a:off x="3846513" y="4076700"/>
            <a:ext cx="1085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s-ES_tradnl" altLang="en-US" b="1"/>
              <a:t>.005</a:t>
            </a:r>
          </a:p>
        </p:txBody>
      </p:sp>
      <p:sp>
        <p:nvSpPr>
          <p:cNvPr id="101389" name="Rectangle 13"/>
          <p:cNvSpPr>
            <a:spLocks noChangeArrowheads="1"/>
          </p:cNvSpPr>
          <p:nvPr/>
        </p:nvSpPr>
        <p:spPr bwMode="auto">
          <a:xfrm>
            <a:off x="1681163" y="4437063"/>
            <a:ext cx="1162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ES_tradnl" altLang="en-US" b="1"/>
              <a:t>2468</a:t>
            </a:r>
            <a:r>
              <a:rPr lang="es-ES_tradnl" altLang="en-US"/>
              <a:t>	</a:t>
            </a:r>
            <a:r>
              <a:rPr lang="en-US" altLang="en-US"/>
              <a:t> </a:t>
            </a:r>
          </a:p>
        </p:txBody>
      </p:sp>
      <p:sp>
        <p:nvSpPr>
          <p:cNvPr id="101390" name="Rectangle 14"/>
          <p:cNvSpPr>
            <a:spLocks noChangeArrowheads="1"/>
          </p:cNvSpPr>
          <p:nvPr/>
        </p:nvSpPr>
        <p:spPr bwMode="auto">
          <a:xfrm>
            <a:off x="3708400" y="4437063"/>
            <a:ext cx="1212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s-ES_tradnl" altLang="en-US" b="1"/>
              <a:t>2.468</a:t>
            </a:r>
          </a:p>
        </p:txBody>
      </p:sp>
      <p:sp>
        <p:nvSpPr>
          <p:cNvPr id="101391" name="Rectangle 15"/>
          <p:cNvSpPr>
            <a:spLocks noChangeArrowheads="1"/>
          </p:cNvSpPr>
          <p:nvPr/>
        </p:nvSpPr>
        <p:spPr bwMode="auto">
          <a:xfrm>
            <a:off x="1609725" y="4797425"/>
            <a:ext cx="1162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ES_tradnl" altLang="en-US" b="1"/>
              <a:t>-24680	</a:t>
            </a:r>
            <a:r>
              <a:rPr lang="en-US" altLang="en-US"/>
              <a:t> </a:t>
            </a:r>
          </a:p>
        </p:txBody>
      </p:sp>
      <p:sp>
        <p:nvSpPr>
          <p:cNvPr id="101392" name="Rectangle 16"/>
          <p:cNvSpPr>
            <a:spLocks noChangeArrowheads="1"/>
          </p:cNvSpPr>
          <p:nvPr/>
        </p:nvSpPr>
        <p:spPr bwMode="auto">
          <a:xfrm>
            <a:off x="3516313" y="4797425"/>
            <a:ext cx="1416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s-ES_tradnl" altLang="en-US" b="1"/>
              <a:t>-24.680</a:t>
            </a:r>
          </a:p>
        </p:txBody>
      </p:sp>
      <p:sp>
        <p:nvSpPr>
          <p:cNvPr id="101393" name="Rectangle 17"/>
          <p:cNvSpPr>
            <a:spLocks noChangeArrowheads="1"/>
          </p:cNvSpPr>
          <p:nvPr/>
        </p:nvSpPr>
        <p:spPr bwMode="auto">
          <a:xfrm>
            <a:off x="1601788" y="5157788"/>
            <a:ext cx="10985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572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r>
              <a:rPr lang="es-ES_tradnl" altLang="en-US" b="1"/>
              <a:t>-246801	</a:t>
            </a:r>
            <a:endParaRPr lang="en-US" altLang="en-US" b="1"/>
          </a:p>
          <a:p>
            <a:pPr eaLnBrk="0" hangingPunct="0"/>
            <a:r>
              <a:rPr lang="es-ES_tradnl" altLang="en-US" b="1"/>
              <a:t>56789	</a:t>
            </a:r>
            <a:endParaRPr lang="en-US" altLang="en-US" b="1"/>
          </a:p>
          <a:p>
            <a:pPr eaLnBrk="0" hangingPunct="0"/>
            <a:r>
              <a:rPr lang="es-ES_tradnl" altLang="en-US" b="1"/>
              <a:t>-28E2</a:t>
            </a:r>
            <a:r>
              <a:rPr lang="es-ES_tradnl" altLang="en-US"/>
              <a:t>	</a:t>
            </a:r>
            <a:endParaRPr lang="es-ES_tradnl" altLang="en-US" b="1"/>
          </a:p>
        </p:txBody>
      </p:sp>
      <p:sp>
        <p:nvSpPr>
          <p:cNvPr id="101394" name="Rectangle 18"/>
          <p:cNvSpPr>
            <a:spLocks noChangeArrowheads="1"/>
          </p:cNvSpPr>
          <p:nvPr/>
        </p:nvSpPr>
        <p:spPr bwMode="auto">
          <a:xfrm>
            <a:off x="3860800" y="5176838"/>
            <a:ext cx="10858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572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r>
              <a:rPr lang="es-ES_tradnl" altLang="en-US" b="1"/>
              <a:t>-246.801</a:t>
            </a:r>
            <a:endParaRPr lang="en-US" altLang="en-US" b="1"/>
          </a:p>
          <a:p>
            <a:pPr eaLnBrk="0" hangingPunct="0"/>
            <a:r>
              <a:rPr lang="id-ID" altLang="en-US" b="1"/>
              <a:t>     </a:t>
            </a:r>
            <a:r>
              <a:rPr lang="es-ES_tradnl" altLang="en-US" b="1"/>
              <a:t>5.678</a:t>
            </a:r>
            <a:endParaRPr lang="en-US" altLang="en-US" b="1"/>
          </a:p>
          <a:p>
            <a:pPr eaLnBrk="0" hangingPunct="0"/>
            <a:r>
              <a:rPr lang="id-ID" altLang="en-US" b="1"/>
              <a:t>    </a:t>
            </a:r>
            <a:r>
              <a:rPr lang="es-ES_tradnl" altLang="en-US" b="1"/>
              <a:t>-2.800</a:t>
            </a:r>
          </a:p>
        </p:txBody>
      </p:sp>
    </p:spTree>
    <p:extLst>
      <p:ext uri="{BB962C8B-B14F-4D97-AF65-F5344CB8AC3E}">
        <p14:creationId xmlns:p14="http://schemas.microsoft.com/office/powerpoint/2010/main" val="1602402625"/>
      </p:ext>
    </p:extLst>
  </p:cSld>
  <p:clrMapOvr>
    <a:masterClrMapping/>
  </p:clrMapOvr>
  <p:transition spd="slow">
    <p:wheel spokes="8"/>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01378"/>
                                        </p:tgtEl>
                                        <p:attrNameLst>
                                          <p:attrName>style.visibility</p:attrName>
                                        </p:attrNameLst>
                                      </p:cBhvr>
                                      <p:to>
                                        <p:strVal val="visible"/>
                                      </p:to>
                                    </p:set>
                                    <p:anim calcmode="lin" valueType="num">
                                      <p:cBhvr>
                                        <p:cTn id="7" dur="500" decel="50000" fill="hold">
                                          <p:stCondLst>
                                            <p:cond delay="0"/>
                                          </p:stCondLst>
                                        </p:cTn>
                                        <p:tgtEl>
                                          <p:spTgt spid="10137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137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1378"/>
                                        </p:tgtEl>
                                        <p:attrNameLst>
                                          <p:attrName>ppt_w</p:attrName>
                                        </p:attrNameLst>
                                      </p:cBhvr>
                                      <p:tavLst>
                                        <p:tav tm="0">
                                          <p:val>
                                            <p:strVal val="#ppt_w*.05"/>
                                          </p:val>
                                        </p:tav>
                                        <p:tav tm="100000">
                                          <p:val>
                                            <p:strVal val="#ppt_w"/>
                                          </p:val>
                                        </p:tav>
                                      </p:tavLst>
                                    </p:anim>
                                    <p:anim calcmode="lin" valueType="num">
                                      <p:cBhvr>
                                        <p:cTn id="10" dur="1000" fill="hold"/>
                                        <p:tgtEl>
                                          <p:spTgt spid="10137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137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137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137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137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101379"/>
                                        </p:tgtEl>
                                        <p:attrNameLst>
                                          <p:attrName>style.visibility</p:attrName>
                                        </p:attrNameLst>
                                      </p:cBhvr>
                                      <p:to>
                                        <p:strVal val="visible"/>
                                      </p:to>
                                    </p:set>
                                    <p:anim calcmode="lin" valueType="num">
                                      <p:cBhvr>
                                        <p:cTn id="19" dur="1000" fill="hold"/>
                                        <p:tgtEl>
                                          <p:spTgt spid="101379"/>
                                        </p:tgtEl>
                                        <p:attrNameLst>
                                          <p:attrName>ppt_w</p:attrName>
                                        </p:attrNameLst>
                                      </p:cBhvr>
                                      <p:tavLst>
                                        <p:tav tm="0">
                                          <p:val>
                                            <p:strVal val="#ppt_w+.3"/>
                                          </p:val>
                                        </p:tav>
                                        <p:tav tm="100000">
                                          <p:val>
                                            <p:strVal val="#ppt_w"/>
                                          </p:val>
                                        </p:tav>
                                      </p:tavLst>
                                    </p:anim>
                                    <p:anim calcmode="lin" valueType="num">
                                      <p:cBhvr>
                                        <p:cTn id="20" dur="1000" fill="hold"/>
                                        <p:tgtEl>
                                          <p:spTgt spid="101379"/>
                                        </p:tgtEl>
                                        <p:attrNameLst>
                                          <p:attrName>ppt_h</p:attrName>
                                        </p:attrNameLst>
                                      </p:cBhvr>
                                      <p:tavLst>
                                        <p:tav tm="0">
                                          <p:val>
                                            <p:strVal val="#ppt_h"/>
                                          </p:val>
                                        </p:tav>
                                        <p:tav tm="100000">
                                          <p:val>
                                            <p:strVal val="#ppt_h"/>
                                          </p:val>
                                        </p:tav>
                                      </p:tavLst>
                                    </p:anim>
                                    <p:animEffect transition="in" filter="fade">
                                      <p:cBhvr>
                                        <p:cTn id="21" dur="1000"/>
                                        <p:tgtEl>
                                          <p:spTgt spid="10137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ntr" presetSubtype="6" fill="hold" grpId="0" nodeType="clickEffect">
                                  <p:stCondLst>
                                    <p:cond delay="0"/>
                                  </p:stCondLst>
                                  <p:childTnLst>
                                    <p:set>
                                      <p:cBhvr>
                                        <p:cTn id="25" dur="1" fill="hold">
                                          <p:stCondLst>
                                            <p:cond delay="0"/>
                                          </p:stCondLst>
                                        </p:cTn>
                                        <p:tgtEl>
                                          <p:spTgt spid="101380"/>
                                        </p:tgtEl>
                                        <p:attrNameLst>
                                          <p:attrName>style.visibility</p:attrName>
                                        </p:attrNameLst>
                                      </p:cBhvr>
                                      <p:to>
                                        <p:strVal val="visible"/>
                                      </p:to>
                                    </p:set>
                                    <p:animEffect transition="in" filter="strips(downRight)">
                                      <p:cBhvr>
                                        <p:cTn id="26" dur="500"/>
                                        <p:tgtEl>
                                          <p:spTgt spid="10138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01381"/>
                                        </p:tgtEl>
                                        <p:attrNameLst>
                                          <p:attrName>style.visibility</p:attrName>
                                        </p:attrNameLst>
                                      </p:cBhvr>
                                      <p:to>
                                        <p:strVal val="visible"/>
                                      </p:to>
                                    </p:set>
                                    <p:animEffect transition="in" filter="strips(downLeft)">
                                      <p:cBhvr>
                                        <p:cTn id="31" dur="500"/>
                                        <p:tgtEl>
                                          <p:spTgt spid="10138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1" presetClass="entr" presetSubtype="0" fill="hold" nodeType="clickEffect">
                                  <p:stCondLst>
                                    <p:cond delay="0"/>
                                  </p:stCondLst>
                                  <p:iterate type="lt">
                                    <p:tmPct val="10000"/>
                                  </p:iterate>
                                  <p:childTnLst>
                                    <p:set>
                                      <p:cBhvr>
                                        <p:cTn id="35" dur="1" fill="hold">
                                          <p:stCondLst>
                                            <p:cond delay="0"/>
                                          </p:stCondLst>
                                        </p:cTn>
                                        <p:tgtEl>
                                          <p:spTgt spid="101382">
                                            <p:txEl>
                                              <p:pRg st="0" end="0"/>
                                            </p:txEl>
                                          </p:spTgt>
                                        </p:tgtEl>
                                        <p:attrNameLst>
                                          <p:attrName>style.visibility</p:attrName>
                                        </p:attrNameLst>
                                      </p:cBhvr>
                                      <p:to>
                                        <p:strVal val="visible"/>
                                      </p:to>
                                    </p:set>
                                    <p:anim calcmode="lin" valueType="num">
                                      <p:cBhvr>
                                        <p:cTn id="36" dur="500" fill="hold"/>
                                        <p:tgtEl>
                                          <p:spTgt spid="10138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01382">
                                            <p:txEl>
                                              <p:pRg st="0" end="0"/>
                                            </p:txEl>
                                          </p:spTgt>
                                        </p:tgtEl>
                                        <p:attrNameLst>
                                          <p:attrName>ppt_y</p:attrName>
                                        </p:attrNameLst>
                                      </p:cBhvr>
                                      <p:tavLst>
                                        <p:tav tm="0">
                                          <p:val>
                                            <p:strVal val="#ppt_y"/>
                                          </p:val>
                                        </p:tav>
                                        <p:tav tm="100000">
                                          <p:val>
                                            <p:strVal val="#ppt_y"/>
                                          </p:val>
                                        </p:tav>
                                      </p:tavLst>
                                    </p:anim>
                                    <p:anim calcmode="lin" valueType="num">
                                      <p:cBhvr>
                                        <p:cTn id="38" dur="500" fill="hold"/>
                                        <p:tgtEl>
                                          <p:spTgt spid="10138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0138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01382">
                                            <p:txEl>
                                              <p:pRg st="0" end="0"/>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5" presetClass="entr" presetSubtype="0" fill="hold" grpId="0" nodeType="clickEffect">
                                  <p:stCondLst>
                                    <p:cond delay="0"/>
                                  </p:stCondLst>
                                  <p:childTnLst>
                                    <p:set>
                                      <p:cBhvr>
                                        <p:cTn id="44" dur="1" fill="hold">
                                          <p:stCondLst>
                                            <p:cond delay="0"/>
                                          </p:stCondLst>
                                        </p:cTn>
                                        <p:tgtEl>
                                          <p:spTgt spid="101383"/>
                                        </p:tgtEl>
                                        <p:attrNameLst>
                                          <p:attrName>style.visibility</p:attrName>
                                        </p:attrNameLst>
                                      </p:cBhvr>
                                      <p:to>
                                        <p:strVal val="visible"/>
                                      </p:to>
                                    </p:set>
                                    <p:anim calcmode="lin" valueType="num">
                                      <p:cBhvr>
                                        <p:cTn id="45" dur="500" decel="50000" fill="hold">
                                          <p:stCondLst>
                                            <p:cond delay="0"/>
                                          </p:stCondLst>
                                        </p:cTn>
                                        <p:tgtEl>
                                          <p:spTgt spid="101383"/>
                                        </p:tgtEl>
                                        <p:attrNameLst>
                                          <p:attrName>style.rotation</p:attrName>
                                        </p:attrNameLst>
                                      </p:cBhvr>
                                      <p:tavLst>
                                        <p:tav tm="0">
                                          <p:val>
                                            <p:fltVal val="-90"/>
                                          </p:val>
                                        </p:tav>
                                        <p:tav tm="100000">
                                          <p:val>
                                            <p:fltVal val="0"/>
                                          </p:val>
                                        </p:tav>
                                      </p:tavLst>
                                    </p:anim>
                                    <p:anim calcmode="lin" valueType="num">
                                      <p:cBhvr>
                                        <p:cTn id="46" dur="500" decel="50000" fill="hold">
                                          <p:stCondLst>
                                            <p:cond delay="0"/>
                                          </p:stCondLst>
                                        </p:cTn>
                                        <p:tgtEl>
                                          <p:spTgt spid="101383"/>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101383"/>
                                        </p:tgtEl>
                                        <p:attrNameLst>
                                          <p:attrName>ppt_w</p:attrName>
                                        </p:attrNameLst>
                                      </p:cBhvr>
                                      <p:tavLst>
                                        <p:tav tm="0">
                                          <p:val>
                                            <p:strVal val="#ppt_w*.05"/>
                                          </p:val>
                                        </p:tav>
                                        <p:tav tm="100000">
                                          <p:val>
                                            <p:strVal val="#ppt_w"/>
                                          </p:val>
                                        </p:tav>
                                      </p:tavLst>
                                    </p:anim>
                                    <p:anim calcmode="lin" valueType="num">
                                      <p:cBhvr>
                                        <p:cTn id="48" dur="1000" fill="hold"/>
                                        <p:tgtEl>
                                          <p:spTgt spid="101383"/>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101383"/>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101383"/>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101383"/>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10138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6" presetClass="emph" presetSubtype="0" fill="hold" grpId="1" nodeType="clickEffect">
                                  <p:stCondLst>
                                    <p:cond delay="0"/>
                                  </p:stCondLst>
                                  <p:childTnLst>
                                    <p:animScale>
                                      <p:cBhvr>
                                        <p:cTn id="56" dur="2000" fill="hold"/>
                                        <p:tgtEl>
                                          <p:spTgt spid="101383"/>
                                        </p:tgtEl>
                                      </p:cBhvr>
                                      <p:by x="150000" y="150000"/>
                                    </p:animScale>
                                  </p:childTnLst>
                                </p:cTn>
                              </p:par>
                            </p:childTnLst>
                          </p:cTn>
                        </p:par>
                      </p:childTnLst>
                    </p:cTn>
                  </p:par>
                  <p:par>
                    <p:cTn id="57" fill="hold" nodeType="clickPar">
                      <p:stCondLst>
                        <p:cond delay="indefinite"/>
                      </p:stCondLst>
                      <p:childTnLst>
                        <p:par>
                          <p:cTn id="58" fill="hold" nodeType="withGroup">
                            <p:stCondLst>
                              <p:cond delay="0"/>
                            </p:stCondLst>
                            <p:childTnLst>
                              <p:par>
                                <p:cTn id="59" presetID="18" presetClass="entr" presetSubtype="6" fill="hold" nodeType="clickEffect">
                                  <p:stCondLst>
                                    <p:cond delay="0"/>
                                  </p:stCondLst>
                                  <p:childTnLst>
                                    <p:set>
                                      <p:cBhvr>
                                        <p:cTn id="60" dur="1" fill="hold">
                                          <p:stCondLst>
                                            <p:cond delay="0"/>
                                          </p:stCondLst>
                                        </p:cTn>
                                        <p:tgtEl>
                                          <p:spTgt spid="101384">
                                            <p:txEl>
                                              <p:pRg st="0" end="0"/>
                                            </p:txEl>
                                          </p:spTgt>
                                        </p:tgtEl>
                                        <p:attrNameLst>
                                          <p:attrName>style.visibility</p:attrName>
                                        </p:attrNameLst>
                                      </p:cBhvr>
                                      <p:to>
                                        <p:strVal val="visible"/>
                                      </p:to>
                                    </p:set>
                                    <p:animEffect transition="in" filter="strips(downRight)">
                                      <p:cBhvr>
                                        <p:cTn id="61" dur="500"/>
                                        <p:tgtEl>
                                          <p:spTgt spid="101384">
                                            <p:txEl>
                                              <p:pRg st="0" end="0"/>
                                            </p:txEl>
                                          </p:spTgt>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8" presetClass="entr" presetSubtype="16" fill="hold" grpId="0" nodeType="clickEffect">
                                  <p:stCondLst>
                                    <p:cond delay="0"/>
                                  </p:stCondLst>
                                  <p:iterate type="lt">
                                    <p:tmPct val="0"/>
                                  </p:iterate>
                                  <p:childTnLst>
                                    <p:set>
                                      <p:cBhvr>
                                        <p:cTn id="65" dur="1" fill="hold">
                                          <p:stCondLst>
                                            <p:cond delay="0"/>
                                          </p:stCondLst>
                                        </p:cTn>
                                        <p:tgtEl>
                                          <p:spTgt spid="101385"/>
                                        </p:tgtEl>
                                        <p:attrNameLst>
                                          <p:attrName>style.visibility</p:attrName>
                                        </p:attrNameLst>
                                      </p:cBhvr>
                                      <p:to>
                                        <p:strVal val="visible"/>
                                      </p:to>
                                    </p:set>
                                    <p:animEffect transition="in" filter="diamond(in)">
                                      <p:cBhvr>
                                        <p:cTn id="66" dur="1000"/>
                                        <p:tgtEl>
                                          <p:spTgt spid="101385"/>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50" presetClass="entr" presetSubtype="0" decel="100000" fill="hold" grpId="0" nodeType="clickEffect">
                                  <p:stCondLst>
                                    <p:cond delay="0"/>
                                  </p:stCondLst>
                                  <p:childTnLst>
                                    <p:set>
                                      <p:cBhvr>
                                        <p:cTn id="70" dur="1" fill="hold">
                                          <p:stCondLst>
                                            <p:cond delay="0"/>
                                          </p:stCondLst>
                                        </p:cTn>
                                        <p:tgtEl>
                                          <p:spTgt spid="101387"/>
                                        </p:tgtEl>
                                        <p:attrNameLst>
                                          <p:attrName>style.visibility</p:attrName>
                                        </p:attrNameLst>
                                      </p:cBhvr>
                                      <p:to>
                                        <p:strVal val="visible"/>
                                      </p:to>
                                    </p:set>
                                    <p:anim calcmode="lin" valueType="num">
                                      <p:cBhvr>
                                        <p:cTn id="71" dur="500" fill="hold"/>
                                        <p:tgtEl>
                                          <p:spTgt spid="101387"/>
                                        </p:tgtEl>
                                        <p:attrNameLst>
                                          <p:attrName>ppt_w</p:attrName>
                                        </p:attrNameLst>
                                      </p:cBhvr>
                                      <p:tavLst>
                                        <p:tav tm="0">
                                          <p:val>
                                            <p:strVal val="#ppt_w+.3"/>
                                          </p:val>
                                        </p:tav>
                                        <p:tav tm="100000">
                                          <p:val>
                                            <p:strVal val="#ppt_w"/>
                                          </p:val>
                                        </p:tav>
                                      </p:tavLst>
                                    </p:anim>
                                    <p:anim calcmode="lin" valueType="num">
                                      <p:cBhvr>
                                        <p:cTn id="72" dur="500" fill="hold"/>
                                        <p:tgtEl>
                                          <p:spTgt spid="101387"/>
                                        </p:tgtEl>
                                        <p:attrNameLst>
                                          <p:attrName>ppt_h</p:attrName>
                                        </p:attrNameLst>
                                      </p:cBhvr>
                                      <p:tavLst>
                                        <p:tav tm="0">
                                          <p:val>
                                            <p:strVal val="#ppt_h"/>
                                          </p:val>
                                        </p:tav>
                                        <p:tav tm="100000">
                                          <p:val>
                                            <p:strVal val="#ppt_h"/>
                                          </p:val>
                                        </p:tav>
                                      </p:tavLst>
                                    </p:anim>
                                    <p:animEffect transition="in" filter="fade">
                                      <p:cBhvr>
                                        <p:cTn id="73" dur="500"/>
                                        <p:tgtEl>
                                          <p:spTgt spid="101387"/>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8" presetClass="entr" presetSubtype="16" fill="hold" grpId="0" nodeType="clickEffect">
                                  <p:stCondLst>
                                    <p:cond delay="0"/>
                                  </p:stCondLst>
                                  <p:iterate type="lt">
                                    <p:tmPct val="0"/>
                                  </p:iterate>
                                  <p:childTnLst>
                                    <p:set>
                                      <p:cBhvr>
                                        <p:cTn id="77" dur="1" fill="hold">
                                          <p:stCondLst>
                                            <p:cond delay="0"/>
                                          </p:stCondLst>
                                        </p:cTn>
                                        <p:tgtEl>
                                          <p:spTgt spid="101386"/>
                                        </p:tgtEl>
                                        <p:attrNameLst>
                                          <p:attrName>style.visibility</p:attrName>
                                        </p:attrNameLst>
                                      </p:cBhvr>
                                      <p:to>
                                        <p:strVal val="visible"/>
                                      </p:to>
                                    </p:set>
                                    <p:animEffect transition="in" filter="diamond(in)">
                                      <p:cBhvr>
                                        <p:cTn id="78" dur="500"/>
                                        <p:tgtEl>
                                          <p:spTgt spid="101386"/>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5" presetClass="entr" presetSubtype="0" fill="hold" grpId="0" nodeType="clickEffect">
                                  <p:stCondLst>
                                    <p:cond delay="0"/>
                                  </p:stCondLst>
                                  <p:childTnLst>
                                    <p:set>
                                      <p:cBhvr>
                                        <p:cTn id="82" dur="1" fill="hold">
                                          <p:stCondLst>
                                            <p:cond delay="0"/>
                                          </p:stCondLst>
                                        </p:cTn>
                                        <p:tgtEl>
                                          <p:spTgt spid="101388"/>
                                        </p:tgtEl>
                                        <p:attrNameLst>
                                          <p:attrName>style.visibility</p:attrName>
                                        </p:attrNameLst>
                                      </p:cBhvr>
                                      <p:to>
                                        <p:strVal val="visible"/>
                                      </p:to>
                                    </p:set>
                                    <p:anim calcmode="lin" valueType="num">
                                      <p:cBhvr>
                                        <p:cTn id="83" dur="500" decel="50000" fill="hold">
                                          <p:stCondLst>
                                            <p:cond delay="0"/>
                                          </p:stCondLst>
                                        </p:cTn>
                                        <p:tgtEl>
                                          <p:spTgt spid="101388"/>
                                        </p:tgtEl>
                                        <p:attrNameLst>
                                          <p:attrName>style.rotation</p:attrName>
                                        </p:attrNameLst>
                                      </p:cBhvr>
                                      <p:tavLst>
                                        <p:tav tm="0">
                                          <p:val>
                                            <p:fltVal val="-90"/>
                                          </p:val>
                                        </p:tav>
                                        <p:tav tm="100000">
                                          <p:val>
                                            <p:fltVal val="0"/>
                                          </p:val>
                                        </p:tav>
                                      </p:tavLst>
                                    </p:anim>
                                    <p:anim calcmode="lin" valueType="num">
                                      <p:cBhvr>
                                        <p:cTn id="84" dur="500" decel="50000" fill="hold">
                                          <p:stCondLst>
                                            <p:cond delay="0"/>
                                          </p:stCondLst>
                                        </p:cTn>
                                        <p:tgtEl>
                                          <p:spTgt spid="101388"/>
                                        </p:tgtEl>
                                        <p:attrNameLst>
                                          <p:attrName>ppt_w</p:attrName>
                                        </p:attrNameLst>
                                      </p:cBhvr>
                                      <p:tavLst>
                                        <p:tav tm="0">
                                          <p:val>
                                            <p:strVal val="#ppt_w"/>
                                          </p:val>
                                        </p:tav>
                                        <p:tav tm="100000">
                                          <p:val>
                                            <p:strVal val="#ppt_w*.05"/>
                                          </p:val>
                                        </p:tav>
                                      </p:tavLst>
                                    </p:anim>
                                    <p:anim calcmode="lin" valueType="num">
                                      <p:cBhvr>
                                        <p:cTn id="85" dur="500" accel="50000" fill="hold">
                                          <p:stCondLst>
                                            <p:cond delay="500"/>
                                          </p:stCondLst>
                                        </p:cTn>
                                        <p:tgtEl>
                                          <p:spTgt spid="101388"/>
                                        </p:tgtEl>
                                        <p:attrNameLst>
                                          <p:attrName>ppt_w</p:attrName>
                                        </p:attrNameLst>
                                      </p:cBhvr>
                                      <p:tavLst>
                                        <p:tav tm="0">
                                          <p:val>
                                            <p:strVal val="#ppt_w*.05"/>
                                          </p:val>
                                        </p:tav>
                                        <p:tav tm="100000">
                                          <p:val>
                                            <p:strVal val="#ppt_w"/>
                                          </p:val>
                                        </p:tav>
                                      </p:tavLst>
                                    </p:anim>
                                    <p:anim calcmode="lin" valueType="num">
                                      <p:cBhvr>
                                        <p:cTn id="86" dur="1000" fill="hold"/>
                                        <p:tgtEl>
                                          <p:spTgt spid="101388"/>
                                        </p:tgtEl>
                                        <p:attrNameLst>
                                          <p:attrName>ppt_h</p:attrName>
                                        </p:attrNameLst>
                                      </p:cBhvr>
                                      <p:tavLst>
                                        <p:tav tm="0">
                                          <p:val>
                                            <p:strVal val="#ppt_h"/>
                                          </p:val>
                                        </p:tav>
                                        <p:tav tm="100000">
                                          <p:val>
                                            <p:strVal val="#ppt_h"/>
                                          </p:val>
                                        </p:tav>
                                      </p:tavLst>
                                    </p:anim>
                                    <p:anim calcmode="lin" valueType="num">
                                      <p:cBhvr>
                                        <p:cTn id="87" dur="500" decel="50000" fill="hold">
                                          <p:stCondLst>
                                            <p:cond delay="0"/>
                                          </p:stCondLst>
                                        </p:cTn>
                                        <p:tgtEl>
                                          <p:spTgt spid="101388"/>
                                        </p:tgtEl>
                                        <p:attrNameLst>
                                          <p:attrName>ppt_x</p:attrName>
                                        </p:attrNameLst>
                                      </p:cBhvr>
                                      <p:tavLst>
                                        <p:tav tm="0">
                                          <p:val>
                                            <p:strVal val="#ppt_x+.4"/>
                                          </p:val>
                                        </p:tav>
                                        <p:tav tm="100000">
                                          <p:val>
                                            <p:strVal val="#ppt_x"/>
                                          </p:val>
                                        </p:tav>
                                      </p:tavLst>
                                    </p:anim>
                                    <p:anim calcmode="lin" valueType="num">
                                      <p:cBhvr>
                                        <p:cTn id="88" dur="500" decel="50000" fill="hold">
                                          <p:stCondLst>
                                            <p:cond delay="0"/>
                                          </p:stCondLst>
                                        </p:cTn>
                                        <p:tgtEl>
                                          <p:spTgt spid="101388"/>
                                        </p:tgtEl>
                                        <p:attrNameLst>
                                          <p:attrName>ppt_y</p:attrName>
                                        </p:attrNameLst>
                                      </p:cBhvr>
                                      <p:tavLst>
                                        <p:tav tm="0">
                                          <p:val>
                                            <p:strVal val="#ppt_y-.2"/>
                                          </p:val>
                                        </p:tav>
                                        <p:tav tm="100000">
                                          <p:val>
                                            <p:strVal val="#ppt_y+.1"/>
                                          </p:val>
                                        </p:tav>
                                      </p:tavLst>
                                    </p:anim>
                                    <p:anim calcmode="lin" valueType="num">
                                      <p:cBhvr>
                                        <p:cTn id="89" dur="500" accel="50000" fill="hold">
                                          <p:stCondLst>
                                            <p:cond delay="500"/>
                                          </p:stCondLst>
                                        </p:cTn>
                                        <p:tgtEl>
                                          <p:spTgt spid="101388"/>
                                        </p:tgtEl>
                                        <p:attrNameLst>
                                          <p:attrName>ppt_y</p:attrName>
                                        </p:attrNameLst>
                                      </p:cBhvr>
                                      <p:tavLst>
                                        <p:tav tm="0">
                                          <p:val>
                                            <p:strVal val="#ppt_y+.1"/>
                                          </p:val>
                                        </p:tav>
                                        <p:tav tm="100000">
                                          <p:val>
                                            <p:strVal val="#ppt_y"/>
                                          </p:val>
                                        </p:tav>
                                      </p:tavLst>
                                    </p:anim>
                                    <p:animEffect transition="in" filter="fade">
                                      <p:cBhvr>
                                        <p:cTn id="90" dur="1000" decel="50000">
                                          <p:stCondLst>
                                            <p:cond delay="0"/>
                                          </p:stCondLst>
                                        </p:cTn>
                                        <p:tgtEl>
                                          <p:spTgt spid="101388"/>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31" presetClass="entr" presetSubtype="0" fill="hold" grpId="1" nodeType="clickEffect">
                                  <p:stCondLst>
                                    <p:cond delay="0"/>
                                  </p:stCondLst>
                                  <p:iterate type="lt">
                                    <p:tmPct val="5000"/>
                                  </p:iterate>
                                  <p:childTnLst>
                                    <p:set>
                                      <p:cBhvr>
                                        <p:cTn id="94" dur="1" fill="hold">
                                          <p:stCondLst>
                                            <p:cond delay="0"/>
                                          </p:stCondLst>
                                        </p:cTn>
                                        <p:tgtEl>
                                          <p:spTgt spid="101385"/>
                                        </p:tgtEl>
                                        <p:attrNameLst>
                                          <p:attrName>style.visibility</p:attrName>
                                        </p:attrNameLst>
                                      </p:cBhvr>
                                      <p:to>
                                        <p:strVal val="visible"/>
                                      </p:to>
                                    </p:set>
                                    <p:anim calcmode="lin" valueType="num">
                                      <p:cBhvr>
                                        <p:cTn id="95" dur="1000" fill="hold"/>
                                        <p:tgtEl>
                                          <p:spTgt spid="101385"/>
                                        </p:tgtEl>
                                        <p:attrNameLst>
                                          <p:attrName>ppt_w</p:attrName>
                                        </p:attrNameLst>
                                      </p:cBhvr>
                                      <p:tavLst>
                                        <p:tav tm="0">
                                          <p:val>
                                            <p:fltVal val="0"/>
                                          </p:val>
                                        </p:tav>
                                        <p:tav tm="100000">
                                          <p:val>
                                            <p:strVal val="#ppt_w"/>
                                          </p:val>
                                        </p:tav>
                                      </p:tavLst>
                                    </p:anim>
                                    <p:anim calcmode="lin" valueType="num">
                                      <p:cBhvr>
                                        <p:cTn id="96" dur="1000" fill="hold"/>
                                        <p:tgtEl>
                                          <p:spTgt spid="101385"/>
                                        </p:tgtEl>
                                        <p:attrNameLst>
                                          <p:attrName>ppt_h</p:attrName>
                                        </p:attrNameLst>
                                      </p:cBhvr>
                                      <p:tavLst>
                                        <p:tav tm="0">
                                          <p:val>
                                            <p:fltVal val="0"/>
                                          </p:val>
                                        </p:tav>
                                        <p:tav tm="100000">
                                          <p:val>
                                            <p:strVal val="#ppt_h"/>
                                          </p:val>
                                        </p:tav>
                                      </p:tavLst>
                                    </p:anim>
                                    <p:anim calcmode="lin" valueType="num">
                                      <p:cBhvr>
                                        <p:cTn id="97" dur="1000" fill="hold"/>
                                        <p:tgtEl>
                                          <p:spTgt spid="101385"/>
                                        </p:tgtEl>
                                        <p:attrNameLst>
                                          <p:attrName>style.rotation</p:attrName>
                                        </p:attrNameLst>
                                      </p:cBhvr>
                                      <p:tavLst>
                                        <p:tav tm="0">
                                          <p:val>
                                            <p:fltVal val="90"/>
                                          </p:val>
                                        </p:tav>
                                        <p:tav tm="100000">
                                          <p:val>
                                            <p:fltVal val="0"/>
                                          </p:val>
                                        </p:tav>
                                      </p:tavLst>
                                    </p:anim>
                                    <p:animEffect transition="in" filter="fade">
                                      <p:cBhvr>
                                        <p:cTn id="98" dur="1000"/>
                                        <p:tgtEl>
                                          <p:spTgt spid="101385"/>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31" presetClass="entr" presetSubtype="0" fill="hold" grpId="0" nodeType="clickEffect">
                                  <p:stCondLst>
                                    <p:cond delay="0"/>
                                  </p:stCondLst>
                                  <p:iterate type="lt">
                                    <p:tmPct val="5000"/>
                                  </p:iterate>
                                  <p:childTnLst>
                                    <p:set>
                                      <p:cBhvr>
                                        <p:cTn id="102" dur="1" fill="hold">
                                          <p:stCondLst>
                                            <p:cond delay="0"/>
                                          </p:stCondLst>
                                        </p:cTn>
                                        <p:tgtEl>
                                          <p:spTgt spid="101389"/>
                                        </p:tgtEl>
                                        <p:attrNameLst>
                                          <p:attrName>style.visibility</p:attrName>
                                        </p:attrNameLst>
                                      </p:cBhvr>
                                      <p:to>
                                        <p:strVal val="visible"/>
                                      </p:to>
                                    </p:set>
                                    <p:anim calcmode="lin" valueType="num">
                                      <p:cBhvr>
                                        <p:cTn id="103" dur="1000" fill="hold"/>
                                        <p:tgtEl>
                                          <p:spTgt spid="101389"/>
                                        </p:tgtEl>
                                        <p:attrNameLst>
                                          <p:attrName>ppt_w</p:attrName>
                                        </p:attrNameLst>
                                      </p:cBhvr>
                                      <p:tavLst>
                                        <p:tav tm="0">
                                          <p:val>
                                            <p:fltVal val="0"/>
                                          </p:val>
                                        </p:tav>
                                        <p:tav tm="100000">
                                          <p:val>
                                            <p:strVal val="#ppt_w"/>
                                          </p:val>
                                        </p:tav>
                                      </p:tavLst>
                                    </p:anim>
                                    <p:anim calcmode="lin" valueType="num">
                                      <p:cBhvr>
                                        <p:cTn id="104" dur="1000" fill="hold"/>
                                        <p:tgtEl>
                                          <p:spTgt spid="101389"/>
                                        </p:tgtEl>
                                        <p:attrNameLst>
                                          <p:attrName>ppt_h</p:attrName>
                                        </p:attrNameLst>
                                      </p:cBhvr>
                                      <p:tavLst>
                                        <p:tav tm="0">
                                          <p:val>
                                            <p:fltVal val="0"/>
                                          </p:val>
                                        </p:tav>
                                        <p:tav tm="100000">
                                          <p:val>
                                            <p:strVal val="#ppt_h"/>
                                          </p:val>
                                        </p:tav>
                                      </p:tavLst>
                                    </p:anim>
                                    <p:anim calcmode="lin" valueType="num">
                                      <p:cBhvr>
                                        <p:cTn id="105" dur="1000" fill="hold"/>
                                        <p:tgtEl>
                                          <p:spTgt spid="101389"/>
                                        </p:tgtEl>
                                        <p:attrNameLst>
                                          <p:attrName>style.rotation</p:attrName>
                                        </p:attrNameLst>
                                      </p:cBhvr>
                                      <p:tavLst>
                                        <p:tav tm="0">
                                          <p:val>
                                            <p:fltVal val="90"/>
                                          </p:val>
                                        </p:tav>
                                        <p:tav tm="100000">
                                          <p:val>
                                            <p:fltVal val="0"/>
                                          </p:val>
                                        </p:tav>
                                      </p:tavLst>
                                    </p:anim>
                                    <p:animEffect transition="in" filter="fade">
                                      <p:cBhvr>
                                        <p:cTn id="106" dur="1000"/>
                                        <p:tgtEl>
                                          <p:spTgt spid="101389"/>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31" presetClass="entr" presetSubtype="0" fill="hold" grpId="1" nodeType="clickEffect">
                                  <p:stCondLst>
                                    <p:cond delay="0"/>
                                  </p:stCondLst>
                                  <p:iterate type="lt">
                                    <p:tmPct val="5000"/>
                                  </p:iterate>
                                  <p:childTnLst>
                                    <p:set>
                                      <p:cBhvr>
                                        <p:cTn id="110" dur="1" fill="hold">
                                          <p:stCondLst>
                                            <p:cond delay="0"/>
                                          </p:stCondLst>
                                        </p:cTn>
                                        <p:tgtEl>
                                          <p:spTgt spid="101386"/>
                                        </p:tgtEl>
                                        <p:attrNameLst>
                                          <p:attrName>style.visibility</p:attrName>
                                        </p:attrNameLst>
                                      </p:cBhvr>
                                      <p:to>
                                        <p:strVal val="visible"/>
                                      </p:to>
                                    </p:set>
                                    <p:anim calcmode="lin" valueType="num">
                                      <p:cBhvr>
                                        <p:cTn id="111" dur="1000" fill="hold"/>
                                        <p:tgtEl>
                                          <p:spTgt spid="101386"/>
                                        </p:tgtEl>
                                        <p:attrNameLst>
                                          <p:attrName>ppt_w</p:attrName>
                                        </p:attrNameLst>
                                      </p:cBhvr>
                                      <p:tavLst>
                                        <p:tav tm="0">
                                          <p:val>
                                            <p:fltVal val="0"/>
                                          </p:val>
                                        </p:tav>
                                        <p:tav tm="100000">
                                          <p:val>
                                            <p:strVal val="#ppt_w"/>
                                          </p:val>
                                        </p:tav>
                                      </p:tavLst>
                                    </p:anim>
                                    <p:anim calcmode="lin" valueType="num">
                                      <p:cBhvr>
                                        <p:cTn id="112" dur="1000" fill="hold"/>
                                        <p:tgtEl>
                                          <p:spTgt spid="101386"/>
                                        </p:tgtEl>
                                        <p:attrNameLst>
                                          <p:attrName>ppt_h</p:attrName>
                                        </p:attrNameLst>
                                      </p:cBhvr>
                                      <p:tavLst>
                                        <p:tav tm="0">
                                          <p:val>
                                            <p:fltVal val="0"/>
                                          </p:val>
                                        </p:tav>
                                        <p:tav tm="100000">
                                          <p:val>
                                            <p:strVal val="#ppt_h"/>
                                          </p:val>
                                        </p:tav>
                                      </p:tavLst>
                                    </p:anim>
                                    <p:anim calcmode="lin" valueType="num">
                                      <p:cBhvr>
                                        <p:cTn id="113" dur="1000" fill="hold"/>
                                        <p:tgtEl>
                                          <p:spTgt spid="101386"/>
                                        </p:tgtEl>
                                        <p:attrNameLst>
                                          <p:attrName>style.rotation</p:attrName>
                                        </p:attrNameLst>
                                      </p:cBhvr>
                                      <p:tavLst>
                                        <p:tav tm="0">
                                          <p:val>
                                            <p:fltVal val="90"/>
                                          </p:val>
                                        </p:tav>
                                        <p:tav tm="100000">
                                          <p:val>
                                            <p:fltVal val="0"/>
                                          </p:val>
                                        </p:tav>
                                      </p:tavLst>
                                    </p:anim>
                                    <p:animEffect transition="in" filter="fade">
                                      <p:cBhvr>
                                        <p:cTn id="114" dur="1000"/>
                                        <p:tgtEl>
                                          <p:spTgt spid="101386"/>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8" presetClass="entr" presetSubtype="16" fill="hold" grpId="0" nodeType="clickEffect">
                                  <p:stCondLst>
                                    <p:cond delay="0"/>
                                  </p:stCondLst>
                                  <p:childTnLst>
                                    <p:set>
                                      <p:cBhvr>
                                        <p:cTn id="118" dur="1" fill="hold">
                                          <p:stCondLst>
                                            <p:cond delay="0"/>
                                          </p:stCondLst>
                                        </p:cTn>
                                        <p:tgtEl>
                                          <p:spTgt spid="101390"/>
                                        </p:tgtEl>
                                        <p:attrNameLst>
                                          <p:attrName>style.visibility</p:attrName>
                                        </p:attrNameLst>
                                      </p:cBhvr>
                                      <p:to>
                                        <p:strVal val="visible"/>
                                      </p:to>
                                    </p:set>
                                    <p:animEffect transition="in" filter="diamond(in)">
                                      <p:cBhvr>
                                        <p:cTn id="119" dur="500"/>
                                        <p:tgtEl>
                                          <p:spTgt spid="101390"/>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0" presetClass="entr" presetSubtype="0" fill="hold" grpId="2" nodeType="clickEffect">
                                  <p:stCondLst>
                                    <p:cond delay="0"/>
                                  </p:stCondLst>
                                  <p:iterate type="lt">
                                    <p:tmPct val="0"/>
                                  </p:iterate>
                                  <p:childTnLst>
                                    <p:set>
                                      <p:cBhvr>
                                        <p:cTn id="123" dur="1" fill="hold">
                                          <p:stCondLst>
                                            <p:cond delay="0"/>
                                          </p:stCondLst>
                                        </p:cTn>
                                        <p:tgtEl>
                                          <p:spTgt spid="101385"/>
                                        </p:tgtEl>
                                        <p:attrNameLst>
                                          <p:attrName>style.visibility</p:attrName>
                                        </p:attrNameLst>
                                      </p:cBhvr>
                                      <p:to>
                                        <p:strVal val="visible"/>
                                      </p:to>
                                    </p:set>
                                    <p:animEffect transition="in" filter="wedge">
                                      <p:cBhvr>
                                        <p:cTn id="124" dur="500"/>
                                        <p:tgtEl>
                                          <p:spTgt spid="101385"/>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8" presetClass="entr" presetSubtype="12" fill="hold" grpId="0" nodeType="clickEffect">
                                  <p:stCondLst>
                                    <p:cond delay="0"/>
                                  </p:stCondLst>
                                  <p:childTnLst>
                                    <p:set>
                                      <p:cBhvr>
                                        <p:cTn id="128" dur="1" fill="hold">
                                          <p:stCondLst>
                                            <p:cond delay="0"/>
                                          </p:stCondLst>
                                        </p:cTn>
                                        <p:tgtEl>
                                          <p:spTgt spid="101391"/>
                                        </p:tgtEl>
                                        <p:attrNameLst>
                                          <p:attrName>style.visibility</p:attrName>
                                        </p:attrNameLst>
                                      </p:cBhvr>
                                      <p:to>
                                        <p:strVal val="visible"/>
                                      </p:to>
                                    </p:set>
                                    <p:animEffect transition="in" filter="strips(downLeft)">
                                      <p:cBhvr>
                                        <p:cTn id="129" dur="500"/>
                                        <p:tgtEl>
                                          <p:spTgt spid="101391"/>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18" presetClass="entr" presetSubtype="12" fill="hold" grpId="2" nodeType="clickEffect">
                                  <p:stCondLst>
                                    <p:cond delay="0"/>
                                  </p:stCondLst>
                                  <p:iterate type="lt">
                                    <p:tmPct val="0"/>
                                  </p:iterate>
                                  <p:childTnLst>
                                    <p:set>
                                      <p:cBhvr>
                                        <p:cTn id="133" dur="1" fill="hold">
                                          <p:stCondLst>
                                            <p:cond delay="0"/>
                                          </p:stCondLst>
                                        </p:cTn>
                                        <p:tgtEl>
                                          <p:spTgt spid="101386"/>
                                        </p:tgtEl>
                                        <p:attrNameLst>
                                          <p:attrName>style.visibility</p:attrName>
                                        </p:attrNameLst>
                                      </p:cBhvr>
                                      <p:to>
                                        <p:strVal val="visible"/>
                                      </p:to>
                                    </p:set>
                                    <p:animEffect transition="in" filter="strips(downLeft)">
                                      <p:cBhvr>
                                        <p:cTn id="134" dur="500"/>
                                        <p:tgtEl>
                                          <p:spTgt spid="101386"/>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18" presetClass="entr" presetSubtype="12" fill="hold" grpId="0" nodeType="clickEffect">
                                  <p:stCondLst>
                                    <p:cond delay="0"/>
                                  </p:stCondLst>
                                  <p:childTnLst>
                                    <p:set>
                                      <p:cBhvr>
                                        <p:cTn id="138" dur="1" fill="hold">
                                          <p:stCondLst>
                                            <p:cond delay="0"/>
                                          </p:stCondLst>
                                        </p:cTn>
                                        <p:tgtEl>
                                          <p:spTgt spid="101392"/>
                                        </p:tgtEl>
                                        <p:attrNameLst>
                                          <p:attrName>style.visibility</p:attrName>
                                        </p:attrNameLst>
                                      </p:cBhvr>
                                      <p:to>
                                        <p:strVal val="visible"/>
                                      </p:to>
                                    </p:set>
                                    <p:animEffect transition="in" filter="strips(downLeft)">
                                      <p:cBhvr>
                                        <p:cTn id="139" dur="500"/>
                                        <p:tgtEl>
                                          <p:spTgt spid="101392"/>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31" presetClass="entr" presetSubtype="0" fill="hold" grpId="3" nodeType="clickEffect">
                                  <p:stCondLst>
                                    <p:cond delay="0"/>
                                  </p:stCondLst>
                                  <p:iterate type="lt">
                                    <p:tmPct val="5000"/>
                                  </p:iterate>
                                  <p:childTnLst>
                                    <p:set>
                                      <p:cBhvr>
                                        <p:cTn id="143" dur="1" fill="hold">
                                          <p:stCondLst>
                                            <p:cond delay="0"/>
                                          </p:stCondLst>
                                        </p:cTn>
                                        <p:tgtEl>
                                          <p:spTgt spid="101385"/>
                                        </p:tgtEl>
                                        <p:attrNameLst>
                                          <p:attrName>style.visibility</p:attrName>
                                        </p:attrNameLst>
                                      </p:cBhvr>
                                      <p:to>
                                        <p:strVal val="visible"/>
                                      </p:to>
                                    </p:set>
                                    <p:anim calcmode="lin" valueType="num">
                                      <p:cBhvr>
                                        <p:cTn id="144" dur="1000" fill="hold"/>
                                        <p:tgtEl>
                                          <p:spTgt spid="101385"/>
                                        </p:tgtEl>
                                        <p:attrNameLst>
                                          <p:attrName>ppt_w</p:attrName>
                                        </p:attrNameLst>
                                      </p:cBhvr>
                                      <p:tavLst>
                                        <p:tav tm="0">
                                          <p:val>
                                            <p:fltVal val="0"/>
                                          </p:val>
                                        </p:tav>
                                        <p:tav tm="100000">
                                          <p:val>
                                            <p:strVal val="#ppt_w"/>
                                          </p:val>
                                        </p:tav>
                                      </p:tavLst>
                                    </p:anim>
                                    <p:anim calcmode="lin" valueType="num">
                                      <p:cBhvr>
                                        <p:cTn id="145" dur="1000" fill="hold"/>
                                        <p:tgtEl>
                                          <p:spTgt spid="101385"/>
                                        </p:tgtEl>
                                        <p:attrNameLst>
                                          <p:attrName>ppt_h</p:attrName>
                                        </p:attrNameLst>
                                      </p:cBhvr>
                                      <p:tavLst>
                                        <p:tav tm="0">
                                          <p:val>
                                            <p:fltVal val="0"/>
                                          </p:val>
                                        </p:tav>
                                        <p:tav tm="100000">
                                          <p:val>
                                            <p:strVal val="#ppt_h"/>
                                          </p:val>
                                        </p:tav>
                                      </p:tavLst>
                                    </p:anim>
                                    <p:anim calcmode="lin" valueType="num">
                                      <p:cBhvr>
                                        <p:cTn id="146" dur="1000" fill="hold"/>
                                        <p:tgtEl>
                                          <p:spTgt spid="101385"/>
                                        </p:tgtEl>
                                        <p:attrNameLst>
                                          <p:attrName>style.rotation</p:attrName>
                                        </p:attrNameLst>
                                      </p:cBhvr>
                                      <p:tavLst>
                                        <p:tav tm="0">
                                          <p:val>
                                            <p:fltVal val="90"/>
                                          </p:val>
                                        </p:tav>
                                        <p:tav tm="100000">
                                          <p:val>
                                            <p:fltVal val="0"/>
                                          </p:val>
                                        </p:tav>
                                      </p:tavLst>
                                    </p:anim>
                                    <p:animEffect transition="in" filter="fade">
                                      <p:cBhvr>
                                        <p:cTn id="147" dur="1000"/>
                                        <p:tgtEl>
                                          <p:spTgt spid="101385"/>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41" presetClass="entr" presetSubtype="0" fill="hold" grpId="0" nodeType="clickEffect">
                                  <p:stCondLst>
                                    <p:cond delay="0"/>
                                  </p:stCondLst>
                                  <p:iterate type="lt">
                                    <p:tmPct val="10000"/>
                                  </p:iterate>
                                  <p:childTnLst>
                                    <p:set>
                                      <p:cBhvr>
                                        <p:cTn id="151" dur="1" fill="hold">
                                          <p:stCondLst>
                                            <p:cond delay="0"/>
                                          </p:stCondLst>
                                        </p:cTn>
                                        <p:tgtEl>
                                          <p:spTgt spid="101393"/>
                                        </p:tgtEl>
                                        <p:attrNameLst>
                                          <p:attrName>style.visibility</p:attrName>
                                        </p:attrNameLst>
                                      </p:cBhvr>
                                      <p:to>
                                        <p:strVal val="visible"/>
                                      </p:to>
                                    </p:set>
                                    <p:anim calcmode="lin" valueType="num">
                                      <p:cBhvr>
                                        <p:cTn id="152" dur="500" fill="hold"/>
                                        <p:tgtEl>
                                          <p:spTgt spid="101393"/>
                                        </p:tgtEl>
                                        <p:attrNameLst>
                                          <p:attrName>ppt_x</p:attrName>
                                        </p:attrNameLst>
                                      </p:cBhvr>
                                      <p:tavLst>
                                        <p:tav tm="0">
                                          <p:val>
                                            <p:strVal val="#ppt_x"/>
                                          </p:val>
                                        </p:tav>
                                        <p:tav tm="50000">
                                          <p:val>
                                            <p:strVal val="#ppt_x+.1"/>
                                          </p:val>
                                        </p:tav>
                                        <p:tav tm="100000">
                                          <p:val>
                                            <p:strVal val="#ppt_x"/>
                                          </p:val>
                                        </p:tav>
                                      </p:tavLst>
                                    </p:anim>
                                    <p:anim calcmode="lin" valueType="num">
                                      <p:cBhvr>
                                        <p:cTn id="153" dur="500" fill="hold"/>
                                        <p:tgtEl>
                                          <p:spTgt spid="101393"/>
                                        </p:tgtEl>
                                        <p:attrNameLst>
                                          <p:attrName>ppt_y</p:attrName>
                                        </p:attrNameLst>
                                      </p:cBhvr>
                                      <p:tavLst>
                                        <p:tav tm="0">
                                          <p:val>
                                            <p:strVal val="#ppt_y"/>
                                          </p:val>
                                        </p:tav>
                                        <p:tav tm="100000">
                                          <p:val>
                                            <p:strVal val="#ppt_y"/>
                                          </p:val>
                                        </p:tav>
                                      </p:tavLst>
                                    </p:anim>
                                    <p:anim calcmode="lin" valueType="num">
                                      <p:cBhvr>
                                        <p:cTn id="154" dur="500" fill="hold"/>
                                        <p:tgtEl>
                                          <p:spTgt spid="101393"/>
                                        </p:tgtEl>
                                        <p:attrNameLst>
                                          <p:attrName>ppt_h</p:attrName>
                                        </p:attrNameLst>
                                      </p:cBhvr>
                                      <p:tavLst>
                                        <p:tav tm="0">
                                          <p:val>
                                            <p:strVal val="#ppt_h/10"/>
                                          </p:val>
                                        </p:tav>
                                        <p:tav tm="50000">
                                          <p:val>
                                            <p:strVal val="#ppt_h+.01"/>
                                          </p:val>
                                        </p:tav>
                                        <p:tav tm="100000">
                                          <p:val>
                                            <p:strVal val="#ppt_h"/>
                                          </p:val>
                                        </p:tav>
                                      </p:tavLst>
                                    </p:anim>
                                    <p:anim calcmode="lin" valueType="num">
                                      <p:cBhvr>
                                        <p:cTn id="155" dur="500" fill="hold"/>
                                        <p:tgtEl>
                                          <p:spTgt spid="101393"/>
                                        </p:tgtEl>
                                        <p:attrNameLst>
                                          <p:attrName>ppt_w</p:attrName>
                                        </p:attrNameLst>
                                      </p:cBhvr>
                                      <p:tavLst>
                                        <p:tav tm="0">
                                          <p:val>
                                            <p:strVal val="#ppt_w/10"/>
                                          </p:val>
                                        </p:tav>
                                        <p:tav tm="50000">
                                          <p:val>
                                            <p:strVal val="#ppt_w+.01"/>
                                          </p:val>
                                        </p:tav>
                                        <p:tav tm="100000">
                                          <p:val>
                                            <p:strVal val="#ppt_w"/>
                                          </p:val>
                                        </p:tav>
                                      </p:tavLst>
                                    </p:anim>
                                    <p:animEffect transition="in" filter="fade">
                                      <p:cBhvr>
                                        <p:cTn id="156" dur="500" tmFilter="0,0; .5, 1; 1, 1"/>
                                        <p:tgtEl>
                                          <p:spTgt spid="101393"/>
                                        </p:tgtEl>
                                      </p:cBhvr>
                                    </p:animEffec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18" presetClass="entr" presetSubtype="12" fill="hold" grpId="3" nodeType="clickEffect">
                                  <p:stCondLst>
                                    <p:cond delay="0"/>
                                  </p:stCondLst>
                                  <p:iterate type="lt">
                                    <p:tmPct val="0"/>
                                  </p:iterate>
                                  <p:childTnLst>
                                    <p:set>
                                      <p:cBhvr>
                                        <p:cTn id="160" dur="1" fill="hold">
                                          <p:stCondLst>
                                            <p:cond delay="0"/>
                                          </p:stCondLst>
                                        </p:cTn>
                                        <p:tgtEl>
                                          <p:spTgt spid="101386"/>
                                        </p:tgtEl>
                                        <p:attrNameLst>
                                          <p:attrName>style.visibility</p:attrName>
                                        </p:attrNameLst>
                                      </p:cBhvr>
                                      <p:to>
                                        <p:strVal val="visible"/>
                                      </p:to>
                                    </p:set>
                                    <p:animEffect transition="in" filter="strips(downLeft)">
                                      <p:cBhvr>
                                        <p:cTn id="161" dur="500"/>
                                        <p:tgtEl>
                                          <p:spTgt spid="101386"/>
                                        </p:tgtEl>
                                      </p:cBhvr>
                                    </p:animEffec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41" presetClass="entr" presetSubtype="0" fill="hold" grpId="0" nodeType="clickEffect">
                                  <p:stCondLst>
                                    <p:cond delay="0"/>
                                  </p:stCondLst>
                                  <p:iterate type="lt">
                                    <p:tmPct val="10000"/>
                                  </p:iterate>
                                  <p:childTnLst>
                                    <p:set>
                                      <p:cBhvr>
                                        <p:cTn id="165" dur="1" fill="hold">
                                          <p:stCondLst>
                                            <p:cond delay="0"/>
                                          </p:stCondLst>
                                        </p:cTn>
                                        <p:tgtEl>
                                          <p:spTgt spid="101394"/>
                                        </p:tgtEl>
                                        <p:attrNameLst>
                                          <p:attrName>style.visibility</p:attrName>
                                        </p:attrNameLst>
                                      </p:cBhvr>
                                      <p:to>
                                        <p:strVal val="visible"/>
                                      </p:to>
                                    </p:set>
                                    <p:anim calcmode="lin" valueType="num">
                                      <p:cBhvr>
                                        <p:cTn id="166" dur="500" fill="hold"/>
                                        <p:tgtEl>
                                          <p:spTgt spid="101394"/>
                                        </p:tgtEl>
                                        <p:attrNameLst>
                                          <p:attrName>ppt_x</p:attrName>
                                        </p:attrNameLst>
                                      </p:cBhvr>
                                      <p:tavLst>
                                        <p:tav tm="0">
                                          <p:val>
                                            <p:strVal val="#ppt_x"/>
                                          </p:val>
                                        </p:tav>
                                        <p:tav tm="50000">
                                          <p:val>
                                            <p:strVal val="#ppt_x+.1"/>
                                          </p:val>
                                        </p:tav>
                                        <p:tav tm="100000">
                                          <p:val>
                                            <p:strVal val="#ppt_x"/>
                                          </p:val>
                                        </p:tav>
                                      </p:tavLst>
                                    </p:anim>
                                    <p:anim calcmode="lin" valueType="num">
                                      <p:cBhvr>
                                        <p:cTn id="167" dur="500" fill="hold"/>
                                        <p:tgtEl>
                                          <p:spTgt spid="101394"/>
                                        </p:tgtEl>
                                        <p:attrNameLst>
                                          <p:attrName>ppt_y</p:attrName>
                                        </p:attrNameLst>
                                      </p:cBhvr>
                                      <p:tavLst>
                                        <p:tav tm="0">
                                          <p:val>
                                            <p:strVal val="#ppt_y"/>
                                          </p:val>
                                        </p:tav>
                                        <p:tav tm="100000">
                                          <p:val>
                                            <p:strVal val="#ppt_y"/>
                                          </p:val>
                                        </p:tav>
                                      </p:tavLst>
                                    </p:anim>
                                    <p:anim calcmode="lin" valueType="num">
                                      <p:cBhvr>
                                        <p:cTn id="168" dur="500" fill="hold"/>
                                        <p:tgtEl>
                                          <p:spTgt spid="101394"/>
                                        </p:tgtEl>
                                        <p:attrNameLst>
                                          <p:attrName>ppt_h</p:attrName>
                                        </p:attrNameLst>
                                      </p:cBhvr>
                                      <p:tavLst>
                                        <p:tav tm="0">
                                          <p:val>
                                            <p:strVal val="#ppt_h/10"/>
                                          </p:val>
                                        </p:tav>
                                        <p:tav tm="50000">
                                          <p:val>
                                            <p:strVal val="#ppt_h+.01"/>
                                          </p:val>
                                        </p:tav>
                                        <p:tav tm="100000">
                                          <p:val>
                                            <p:strVal val="#ppt_h"/>
                                          </p:val>
                                        </p:tav>
                                      </p:tavLst>
                                    </p:anim>
                                    <p:anim calcmode="lin" valueType="num">
                                      <p:cBhvr>
                                        <p:cTn id="169" dur="500" fill="hold"/>
                                        <p:tgtEl>
                                          <p:spTgt spid="101394"/>
                                        </p:tgtEl>
                                        <p:attrNameLst>
                                          <p:attrName>ppt_w</p:attrName>
                                        </p:attrNameLst>
                                      </p:cBhvr>
                                      <p:tavLst>
                                        <p:tav tm="0">
                                          <p:val>
                                            <p:strVal val="#ppt_w/10"/>
                                          </p:val>
                                        </p:tav>
                                        <p:tav tm="50000">
                                          <p:val>
                                            <p:strVal val="#ppt_w+.01"/>
                                          </p:val>
                                        </p:tav>
                                        <p:tav tm="100000">
                                          <p:val>
                                            <p:strVal val="#ppt_w"/>
                                          </p:val>
                                        </p:tav>
                                      </p:tavLst>
                                    </p:anim>
                                    <p:animEffect transition="in" filter="fade">
                                      <p:cBhvr>
                                        <p:cTn id="170" dur="500" tmFilter="0,0; .5, 1; 1, 1"/>
                                        <p:tgtEl>
                                          <p:spTgt spid="101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p:bldP spid="101379" grpId="0"/>
      <p:bldP spid="101380" grpId="0"/>
      <p:bldP spid="101381" grpId="0"/>
      <p:bldP spid="101383" grpId="0"/>
      <p:bldP spid="101383" grpId="1"/>
      <p:bldP spid="101385" grpId="0"/>
      <p:bldP spid="101385" grpId="1"/>
      <p:bldP spid="101385" grpId="2"/>
      <p:bldP spid="101385" grpId="3"/>
      <p:bldP spid="101386" grpId="0"/>
      <p:bldP spid="101386" grpId="1"/>
      <p:bldP spid="101386" grpId="2"/>
      <p:bldP spid="101386" grpId="3"/>
      <p:bldP spid="101387" grpId="0"/>
      <p:bldP spid="101388" grpId="0"/>
      <p:bldP spid="101389" grpId="0"/>
      <p:bldP spid="101390" grpId="0"/>
      <p:bldP spid="101391" grpId="0"/>
      <p:bldP spid="101392" grpId="0"/>
      <p:bldP spid="101393" grpId="0"/>
      <p:bldP spid="10139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4294967295"/>
          </p:nvPr>
        </p:nvSpPr>
        <p:spPr>
          <a:xfrm>
            <a:off x="457200" y="6245225"/>
            <a:ext cx="2133600" cy="476250"/>
          </a:xfrm>
          <a:prstGeom prst="rect">
            <a:avLst/>
          </a:prstGeom>
        </p:spPr>
        <p:txBody>
          <a:bodyPr/>
          <a:lstStyle/>
          <a:p>
            <a:fld id="{78063A3B-1EA6-4C8F-A02E-9869110F1A0F}" type="datetime1">
              <a:rPr lang="en-US" altLang="en-US"/>
              <a:pPr/>
              <a:t>5/15/2017</a:t>
            </a:fld>
            <a:endParaRPr lang="en-US" altLang="en-US"/>
          </a:p>
        </p:txBody>
      </p:sp>
      <p:sp>
        <p:nvSpPr>
          <p:cNvPr id="10" name="Slide Number Placeholder 5"/>
          <p:cNvSpPr>
            <a:spLocks noGrp="1"/>
          </p:cNvSpPr>
          <p:nvPr>
            <p:ph type="sldNum" sz="quarter" idx="4294967295"/>
          </p:nvPr>
        </p:nvSpPr>
        <p:spPr>
          <a:xfrm>
            <a:off x="6553200" y="6245225"/>
            <a:ext cx="2133600" cy="476250"/>
          </a:xfrm>
          <a:prstGeom prst="rect">
            <a:avLst/>
          </a:prstGeom>
        </p:spPr>
        <p:txBody>
          <a:bodyPr/>
          <a:lstStyle/>
          <a:p>
            <a:fld id="{4DE2E91B-951B-4FB1-9858-6176E7C66855}" type="slidenum">
              <a:rPr lang="en-US" altLang="en-US"/>
              <a:pPr/>
              <a:t>56</a:t>
            </a:fld>
            <a:endParaRPr lang="en-US" altLang="en-US"/>
          </a:p>
        </p:txBody>
      </p:sp>
      <p:sp>
        <p:nvSpPr>
          <p:cNvPr id="140290" name="Rectangle 2"/>
          <p:cNvSpPr>
            <a:spLocks noChangeArrowheads="1"/>
          </p:cNvSpPr>
          <p:nvPr/>
        </p:nvSpPr>
        <p:spPr bwMode="auto">
          <a:xfrm>
            <a:off x="179388" y="476250"/>
            <a:ext cx="3740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s-ES_tradnl" altLang="en-US" b="1"/>
              <a:t>Editor Real dengan Exponent (E)</a:t>
            </a:r>
          </a:p>
        </p:txBody>
      </p:sp>
      <p:sp>
        <p:nvSpPr>
          <p:cNvPr id="140291" name="Rectangle 3"/>
          <p:cNvSpPr>
            <a:spLocks noChangeArrowheads="1"/>
          </p:cNvSpPr>
          <p:nvPr/>
        </p:nvSpPr>
        <p:spPr bwMode="auto">
          <a:xfrm>
            <a:off x="1763713" y="1117600"/>
            <a:ext cx="145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s-ES_tradnl" altLang="en-US"/>
              <a:t>Sintak: </a:t>
            </a:r>
            <a:r>
              <a:rPr lang="es-ES_tradnl" altLang="en-US" b="1"/>
              <a:t>E</a:t>
            </a:r>
            <a:r>
              <a:rPr lang="es-ES_tradnl" altLang="en-US"/>
              <a:t>w.d</a:t>
            </a:r>
          </a:p>
        </p:txBody>
      </p:sp>
      <p:sp>
        <p:nvSpPr>
          <p:cNvPr id="140292" name="Rectangle 4"/>
          <p:cNvSpPr>
            <a:spLocks noChangeArrowheads="1"/>
          </p:cNvSpPr>
          <p:nvPr/>
        </p:nvSpPr>
        <p:spPr bwMode="auto">
          <a:xfrm>
            <a:off x="684213" y="1628775"/>
            <a:ext cx="820896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s-ES_tradnl" altLang="en-US" sz="1400"/>
              <a:t>Pada Output, list I/O yang berhubungan dengan editor E haruslah berpresisi tunggal atau ganda. </a:t>
            </a:r>
            <a:r>
              <a:rPr lang="en-US" altLang="en-US" sz="1400"/>
              <a:t>Untuk Input, angka yang dimasukkan haruslah dalam bentuk integer atau real.</a:t>
            </a:r>
          </a:p>
        </p:txBody>
      </p:sp>
      <p:sp>
        <p:nvSpPr>
          <p:cNvPr id="140293" name="Rectangle 5"/>
          <p:cNvSpPr>
            <a:spLocks noChangeArrowheads="1"/>
          </p:cNvSpPr>
          <p:nvPr/>
        </p:nvSpPr>
        <p:spPr bwMode="auto">
          <a:xfrm>
            <a:off x="179388" y="2774950"/>
            <a:ext cx="3270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b="1"/>
              <a:t>Editor Real – Wide range (G)</a:t>
            </a:r>
          </a:p>
        </p:txBody>
      </p:sp>
      <p:sp>
        <p:nvSpPr>
          <p:cNvPr id="140294" name="Rectangle 6"/>
          <p:cNvSpPr>
            <a:spLocks noChangeArrowheads="1"/>
          </p:cNvSpPr>
          <p:nvPr/>
        </p:nvSpPr>
        <p:spPr bwMode="auto">
          <a:xfrm>
            <a:off x="1766888" y="3422650"/>
            <a:ext cx="2012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s-ES_tradnl" altLang="en-US"/>
              <a:t>Sintak: </a:t>
            </a:r>
            <a:r>
              <a:rPr lang="es-ES_tradnl" altLang="en-US" b="1"/>
              <a:t>G</a:t>
            </a:r>
            <a:r>
              <a:rPr lang="es-ES_tradnl" altLang="en-US"/>
              <a:t>w.d[[</a:t>
            </a:r>
            <a:r>
              <a:rPr lang="es-ES_tradnl" altLang="en-US" b="1"/>
              <a:t>E</a:t>
            </a:r>
            <a:r>
              <a:rPr lang="es-ES_tradnl" altLang="en-US"/>
              <a:t>e]]</a:t>
            </a:r>
          </a:p>
        </p:txBody>
      </p:sp>
      <p:sp>
        <p:nvSpPr>
          <p:cNvPr id="140295" name="Rectangle 7"/>
          <p:cNvSpPr>
            <a:spLocks noChangeArrowheads="1"/>
          </p:cNvSpPr>
          <p:nvPr/>
        </p:nvSpPr>
        <p:spPr bwMode="auto">
          <a:xfrm>
            <a:off x="684213" y="4005263"/>
            <a:ext cx="78613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ES_tradnl" altLang="en-US" sz="1400"/>
              <a:t>Pada Output, list I/O yang berhubungan dengan editor G haruslah berpresisi tunggal atau ganda. </a:t>
            </a:r>
            <a:r>
              <a:rPr lang="en-US" altLang="en-US" sz="1400"/>
              <a:t>Untuk Input, angka yang dimasukkan haruslah dalam bentuk integer atau real. </a:t>
            </a:r>
          </a:p>
        </p:txBody>
      </p:sp>
    </p:spTree>
    <p:extLst>
      <p:ext uri="{BB962C8B-B14F-4D97-AF65-F5344CB8AC3E}">
        <p14:creationId xmlns:p14="http://schemas.microsoft.com/office/powerpoint/2010/main" val="1186633912"/>
      </p:ext>
    </p:extLst>
  </p:cSld>
  <p:clrMapOvr>
    <a:masterClrMapping/>
  </p:clrMapOvr>
  <p:transition spd="slow">
    <p:wheel spokes="8"/>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140290">
                                            <p:txEl>
                                              <p:pRg st="0" end="0"/>
                                            </p:txEl>
                                          </p:spTgt>
                                        </p:tgtEl>
                                        <p:attrNameLst>
                                          <p:attrName>style.visibility</p:attrName>
                                        </p:attrNameLst>
                                      </p:cBhvr>
                                      <p:to>
                                        <p:strVal val="visible"/>
                                      </p:to>
                                    </p:set>
                                    <p:anim calcmode="lin" valueType="num">
                                      <p:cBhvr>
                                        <p:cTn id="7" dur="500" decel="50000" fill="hold">
                                          <p:stCondLst>
                                            <p:cond delay="0"/>
                                          </p:stCondLst>
                                        </p:cTn>
                                        <p:tgtEl>
                                          <p:spTgt spid="140290">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40290">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40290">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40290">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40290">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40290">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40290">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40290">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1" presetClass="entr" presetSubtype="0" fill="hold" grpId="0" nodeType="clickEffect">
                                  <p:stCondLst>
                                    <p:cond delay="0"/>
                                  </p:stCondLst>
                                  <p:iterate type="lt">
                                    <p:tmPct val="5000"/>
                                  </p:iterate>
                                  <p:childTnLst>
                                    <p:set>
                                      <p:cBhvr>
                                        <p:cTn id="18" dur="1" fill="hold">
                                          <p:stCondLst>
                                            <p:cond delay="0"/>
                                          </p:stCondLst>
                                        </p:cTn>
                                        <p:tgtEl>
                                          <p:spTgt spid="140291"/>
                                        </p:tgtEl>
                                        <p:attrNameLst>
                                          <p:attrName>style.visibility</p:attrName>
                                        </p:attrNameLst>
                                      </p:cBhvr>
                                      <p:to>
                                        <p:strVal val="visible"/>
                                      </p:to>
                                    </p:set>
                                    <p:anim calcmode="lin" valueType="num">
                                      <p:cBhvr>
                                        <p:cTn id="19" dur="1000" fill="hold"/>
                                        <p:tgtEl>
                                          <p:spTgt spid="140291"/>
                                        </p:tgtEl>
                                        <p:attrNameLst>
                                          <p:attrName>ppt_w</p:attrName>
                                        </p:attrNameLst>
                                      </p:cBhvr>
                                      <p:tavLst>
                                        <p:tav tm="0">
                                          <p:val>
                                            <p:fltVal val="0"/>
                                          </p:val>
                                        </p:tav>
                                        <p:tav tm="100000">
                                          <p:val>
                                            <p:strVal val="#ppt_w"/>
                                          </p:val>
                                        </p:tav>
                                      </p:tavLst>
                                    </p:anim>
                                    <p:anim calcmode="lin" valueType="num">
                                      <p:cBhvr>
                                        <p:cTn id="20" dur="1000" fill="hold"/>
                                        <p:tgtEl>
                                          <p:spTgt spid="140291"/>
                                        </p:tgtEl>
                                        <p:attrNameLst>
                                          <p:attrName>ppt_h</p:attrName>
                                        </p:attrNameLst>
                                      </p:cBhvr>
                                      <p:tavLst>
                                        <p:tav tm="0">
                                          <p:val>
                                            <p:fltVal val="0"/>
                                          </p:val>
                                        </p:tav>
                                        <p:tav tm="100000">
                                          <p:val>
                                            <p:strVal val="#ppt_h"/>
                                          </p:val>
                                        </p:tav>
                                      </p:tavLst>
                                    </p:anim>
                                    <p:anim calcmode="lin" valueType="num">
                                      <p:cBhvr>
                                        <p:cTn id="21" dur="1000" fill="hold"/>
                                        <p:tgtEl>
                                          <p:spTgt spid="140291"/>
                                        </p:tgtEl>
                                        <p:attrNameLst>
                                          <p:attrName>style.rotation</p:attrName>
                                        </p:attrNameLst>
                                      </p:cBhvr>
                                      <p:tavLst>
                                        <p:tav tm="0">
                                          <p:val>
                                            <p:fltVal val="90"/>
                                          </p:val>
                                        </p:tav>
                                        <p:tav tm="100000">
                                          <p:val>
                                            <p:fltVal val="0"/>
                                          </p:val>
                                        </p:tav>
                                      </p:tavLst>
                                    </p:anim>
                                    <p:animEffect transition="in" filter="fade">
                                      <p:cBhvr>
                                        <p:cTn id="22" dur="1000"/>
                                        <p:tgtEl>
                                          <p:spTgt spid="14029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1" presetClass="entr" presetSubtype="0" fill="hold" grpId="0" nodeType="clickEffect">
                                  <p:stCondLst>
                                    <p:cond delay="0"/>
                                  </p:stCondLst>
                                  <p:iterate type="lt">
                                    <p:tmPct val="10000"/>
                                  </p:iterate>
                                  <p:childTnLst>
                                    <p:set>
                                      <p:cBhvr>
                                        <p:cTn id="26" dur="1" fill="hold">
                                          <p:stCondLst>
                                            <p:cond delay="0"/>
                                          </p:stCondLst>
                                        </p:cTn>
                                        <p:tgtEl>
                                          <p:spTgt spid="140292"/>
                                        </p:tgtEl>
                                        <p:attrNameLst>
                                          <p:attrName>style.visibility</p:attrName>
                                        </p:attrNameLst>
                                      </p:cBhvr>
                                      <p:to>
                                        <p:strVal val="visible"/>
                                      </p:to>
                                    </p:set>
                                    <p:anim calcmode="lin" valueType="num">
                                      <p:cBhvr>
                                        <p:cTn id="27" dur="500" fill="hold"/>
                                        <p:tgtEl>
                                          <p:spTgt spid="140292"/>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40292"/>
                                        </p:tgtEl>
                                        <p:attrNameLst>
                                          <p:attrName>ppt_y</p:attrName>
                                        </p:attrNameLst>
                                      </p:cBhvr>
                                      <p:tavLst>
                                        <p:tav tm="0">
                                          <p:val>
                                            <p:strVal val="#ppt_y"/>
                                          </p:val>
                                        </p:tav>
                                        <p:tav tm="100000">
                                          <p:val>
                                            <p:strVal val="#ppt_y"/>
                                          </p:val>
                                        </p:tav>
                                      </p:tavLst>
                                    </p:anim>
                                    <p:anim calcmode="lin" valueType="num">
                                      <p:cBhvr>
                                        <p:cTn id="29" dur="500" fill="hold"/>
                                        <p:tgtEl>
                                          <p:spTgt spid="140292"/>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40292"/>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4029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5" presetClass="entr" presetSubtype="0" fill="hold" grpId="0" nodeType="clickEffect">
                                  <p:stCondLst>
                                    <p:cond delay="0"/>
                                  </p:stCondLst>
                                  <p:childTnLst>
                                    <p:set>
                                      <p:cBhvr>
                                        <p:cTn id="35" dur="1" fill="hold">
                                          <p:stCondLst>
                                            <p:cond delay="0"/>
                                          </p:stCondLst>
                                        </p:cTn>
                                        <p:tgtEl>
                                          <p:spTgt spid="140293"/>
                                        </p:tgtEl>
                                        <p:attrNameLst>
                                          <p:attrName>style.visibility</p:attrName>
                                        </p:attrNameLst>
                                      </p:cBhvr>
                                      <p:to>
                                        <p:strVal val="visible"/>
                                      </p:to>
                                    </p:set>
                                    <p:anim calcmode="lin" valueType="num">
                                      <p:cBhvr>
                                        <p:cTn id="36" dur="500" decel="50000" fill="hold">
                                          <p:stCondLst>
                                            <p:cond delay="0"/>
                                          </p:stCondLst>
                                        </p:cTn>
                                        <p:tgtEl>
                                          <p:spTgt spid="140293"/>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140293"/>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140293"/>
                                        </p:tgtEl>
                                        <p:attrNameLst>
                                          <p:attrName>ppt_w</p:attrName>
                                        </p:attrNameLst>
                                      </p:cBhvr>
                                      <p:tavLst>
                                        <p:tav tm="0">
                                          <p:val>
                                            <p:strVal val="#ppt_w*.05"/>
                                          </p:val>
                                        </p:tav>
                                        <p:tav tm="100000">
                                          <p:val>
                                            <p:strVal val="#ppt_w"/>
                                          </p:val>
                                        </p:tav>
                                      </p:tavLst>
                                    </p:anim>
                                    <p:anim calcmode="lin" valueType="num">
                                      <p:cBhvr>
                                        <p:cTn id="39" dur="1000" fill="hold"/>
                                        <p:tgtEl>
                                          <p:spTgt spid="140293"/>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140293"/>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140293"/>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140293"/>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14029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1" presetClass="entr" presetSubtype="0" fill="hold" grpId="0" nodeType="clickEffect">
                                  <p:stCondLst>
                                    <p:cond delay="0"/>
                                  </p:stCondLst>
                                  <p:iterate type="lt">
                                    <p:tmPct val="5000"/>
                                  </p:iterate>
                                  <p:childTnLst>
                                    <p:set>
                                      <p:cBhvr>
                                        <p:cTn id="47" dur="1" fill="hold">
                                          <p:stCondLst>
                                            <p:cond delay="0"/>
                                          </p:stCondLst>
                                        </p:cTn>
                                        <p:tgtEl>
                                          <p:spTgt spid="140294"/>
                                        </p:tgtEl>
                                        <p:attrNameLst>
                                          <p:attrName>style.visibility</p:attrName>
                                        </p:attrNameLst>
                                      </p:cBhvr>
                                      <p:to>
                                        <p:strVal val="visible"/>
                                      </p:to>
                                    </p:set>
                                    <p:anim calcmode="lin" valueType="num">
                                      <p:cBhvr>
                                        <p:cTn id="48" dur="1000" fill="hold"/>
                                        <p:tgtEl>
                                          <p:spTgt spid="140294"/>
                                        </p:tgtEl>
                                        <p:attrNameLst>
                                          <p:attrName>ppt_w</p:attrName>
                                        </p:attrNameLst>
                                      </p:cBhvr>
                                      <p:tavLst>
                                        <p:tav tm="0">
                                          <p:val>
                                            <p:fltVal val="0"/>
                                          </p:val>
                                        </p:tav>
                                        <p:tav tm="100000">
                                          <p:val>
                                            <p:strVal val="#ppt_w"/>
                                          </p:val>
                                        </p:tav>
                                      </p:tavLst>
                                    </p:anim>
                                    <p:anim calcmode="lin" valueType="num">
                                      <p:cBhvr>
                                        <p:cTn id="49" dur="1000" fill="hold"/>
                                        <p:tgtEl>
                                          <p:spTgt spid="140294"/>
                                        </p:tgtEl>
                                        <p:attrNameLst>
                                          <p:attrName>ppt_h</p:attrName>
                                        </p:attrNameLst>
                                      </p:cBhvr>
                                      <p:tavLst>
                                        <p:tav tm="0">
                                          <p:val>
                                            <p:fltVal val="0"/>
                                          </p:val>
                                        </p:tav>
                                        <p:tav tm="100000">
                                          <p:val>
                                            <p:strVal val="#ppt_h"/>
                                          </p:val>
                                        </p:tav>
                                      </p:tavLst>
                                    </p:anim>
                                    <p:anim calcmode="lin" valueType="num">
                                      <p:cBhvr>
                                        <p:cTn id="50" dur="1000" fill="hold"/>
                                        <p:tgtEl>
                                          <p:spTgt spid="140294"/>
                                        </p:tgtEl>
                                        <p:attrNameLst>
                                          <p:attrName>style.rotation</p:attrName>
                                        </p:attrNameLst>
                                      </p:cBhvr>
                                      <p:tavLst>
                                        <p:tav tm="0">
                                          <p:val>
                                            <p:fltVal val="90"/>
                                          </p:val>
                                        </p:tav>
                                        <p:tav tm="100000">
                                          <p:val>
                                            <p:fltVal val="0"/>
                                          </p:val>
                                        </p:tav>
                                      </p:tavLst>
                                    </p:anim>
                                    <p:animEffect transition="in" filter="fade">
                                      <p:cBhvr>
                                        <p:cTn id="51" dur="1000"/>
                                        <p:tgtEl>
                                          <p:spTgt spid="140294"/>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1" presetClass="entr" presetSubtype="0" fill="hold" grpId="0" nodeType="clickEffect">
                                  <p:stCondLst>
                                    <p:cond delay="0"/>
                                  </p:stCondLst>
                                  <p:iterate type="lt">
                                    <p:tmPct val="10000"/>
                                  </p:iterate>
                                  <p:childTnLst>
                                    <p:set>
                                      <p:cBhvr>
                                        <p:cTn id="55" dur="1" fill="hold">
                                          <p:stCondLst>
                                            <p:cond delay="0"/>
                                          </p:stCondLst>
                                        </p:cTn>
                                        <p:tgtEl>
                                          <p:spTgt spid="140295"/>
                                        </p:tgtEl>
                                        <p:attrNameLst>
                                          <p:attrName>style.visibility</p:attrName>
                                        </p:attrNameLst>
                                      </p:cBhvr>
                                      <p:to>
                                        <p:strVal val="visible"/>
                                      </p:to>
                                    </p:set>
                                    <p:anim calcmode="lin" valueType="num">
                                      <p:cBhvr>
                                        <p:cTn id="56" dur="500" fill="hold"/>
                                        <p:tgtEl>
                                          <p:spTgt spid="140295"/>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140295"/>
                                        </p:tgtEl>
                                        <p:attrNameLst>
                                          <p:attrName>ppt_y</p:attrName>
                                        </p:attrNameLst>
                                      </p:cBhvr>
                                      <p:tavLst>
                                        <p:tav tm="0">
                                          <p:val>
                                            <p:strVal val="#ppt_y"/>
                                          </p:val>
                                        </p:tav>
                                        <p:tav tm="100000">
                                          <p:val>
                                            <p:strVal val="#ppt_y"/>
                                          </p:val>
                                        </p:tav>
                                      </p:tavLst>
                                    </p:anim>
                                    <p:anim calcmode="lin" valueType="num">
                                      <p:cBhvr>
                                        <p:cTn id="58" dur="500" fill="hold"/>
                                        <p:tgtEl>
                                          <p:spTgt spid="140295"/>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140295"/>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140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p:bldP spid="140292" grpId="0"/>
      <p:bldP spid="140293" grpId="0"/>
      <p:bldP spid="140294" grpId="0"/>
      <p:bldP spid="14029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4294967295"/>
          </p:nvPr>
        </p:nvSpPr>
        <p:spPr>
          <a:xfrm>
            <a:off x="457200" y="6245225"/>
            <a:ext cx="2133600" cy="476250"/>
          </a:xfrm>
          <a:prstGeom prst="rect">
            <a:avLst/>
          </a:prstGeom>
        </p:spPr>
        <p:txBody>
          <a:bodyPr/>
          <a:lstStyle/>
          <a:p>
            <a:fld id="{E02F3771-BCCD-4FB5-93BC-DA3A4B07D7F2}" type="datetime1">
              <a:rPr lang="en-US" altLang="en-US"/>
              <a:pPr/>
              <a:t>5/15/2017</a:t>
            </a:fld>
            <a:endParaRPr lang="en-US" altLang="en-US"/>
          </a:p>
        </p:txBody>
      </p:sp>
      <p:sp>
        <p:nvSpPr>
          <p:cNvPr id="10" name="Slide Number Placeholder 5"/>
          <p:cNvSpPr>
            <a:spLocks noGrp="1"/>
          </p:cNvSpPr>
          <p:nvPr>
            <p:ph type="sldNum" sz="quarter" idx="4294967295"/>
          </p:nvPr>
        </p:nvSpPr>
        <p:spPr>
          <a:xfrm>
            <a:off x="6553200" y="6245225"/>
            <a:ext cx="2133600" cy="476250"/>
          </a:xfrm>
          <a:prstGeom prst="rect">
            <a:avLst/>
          </a:prstGeom>
        </p:spPr>
        <p:txBody>
          <a:bodyPr/>
          <a:lstStyle/>
          <a:p>
            <a:fld id="{E83867E1-9763-4D52-98A9-9EC60E8A8EC2}" type="slidenum">
              <a:rPr lang="en-US" altLang="en-US"/>
              <a:pPr/>
              <a:t>57</a:t>
            </a:fld>
            <a:endParaRPr lang="en-US" altLang="en-US"/>
          </a:p>
        </p:txBody>
      </p:sp>
      <p:sp>
        <p:nvSpPr>
          <p:cNvPr id="139266" name="Rectangle 2"/>
          <p:cNvSpPr>
            <a:spLocks noChangeArrowheads="1"/>
          </p:cNvSpPr>
          <p:nvPr/>
        </p:nvSpPr>
        <p:spPr bwMode="auto">
          <a:xfrm>
            <a:off x="179388" y="476250"/>
            <a:ext cx="335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s-ES_tradnl" altLang="en-US" b="1"/>
              <a:t>Editor Real Presisi Ganda (D)</a:t>
            </a:r>
          </a:p>
        </p:txBody>
      </p:sp>
      <p:sp>
        <p:nvSpPr>
          <p:cNvPr id="139267" name="Rectangle 3"/>
          <p:cNvSpPr>
            <a:spLocks noChangeArrowheads="1"/>
          </p:cNvSpPr>
          <p:nvPr/>
        </p:nvSpPr>
        <p:spPr bwMode="auto">
          <a:xfrm>
            <a:off x="1520825" y="1052513"/>
            <a:ext cx="1466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s-ES_tradnl" altLang="en-US"/>
              <a:t>Sintak: </a:t>
            </a:r>
            <a:r>
              <a:rPr lang="es-ES_tradnl" altLang="en-US" b="1"/>
              <a:t>D</a:t>
            </a:r>
            <a:r>
              <a:rPr lang="es-ES_tradnl" altLang="en-US"/>
              <a:t>w.d</a:t>
            </a:r>
          </a:p>
        </p:txBody>
      </p:sp>
      <p:sp>
        <p:nvSpPr>
          <p:cNvPr id="139268" name="Rectangle 4"/>
          <p:cNvSpPr>
            <a:spLocks noChangeArrowheads="1"/>
          </p:cNvSpPr>
          <p:nvPr/>
        </p:nvSpPr>
        <p:spPr bwMode="auto">
          <a:xfrm>
            <a:off x="682625" y="1628775"/>
            <a:ext cx="78501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ES_tradnl" altLang="en-US" sz="1400"/>
              <a:t>Pada Output, list I/O yang berhubungan dengan editor D haruslah berpresisi tunggal atau ganda. Untuk Input, angka yang dimasukkan haruslah dalam bentuk integer atau real.</a:t>
            </a:r>
            <a:r>
              <a:rPr lang="en-US" altLang="en-US" sz="1400"/>
              <a:t> </a:t>
            </a:r>
          </a:p>
        </p:txBody>
      </p:sp>
      <p:sp>
        <p:nvSpPr>
          <p:cNvPr id="139269" name="Rectangle 5"/>
          <p:cNvSpPr>
            <a:spLocks noChangeArrowheads="1"/>
          </p:cNvSpPr>
          <p:nvPr/>
        </p:nvSpPr>
        <p:spPr bwMode="auto">
          <a:xfrm>
            <a:off x="179388" y="2636838"/>
            <a:ext cx="206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b="1"/>
              <a:t>Editor Logical (L)</a:t>
            </a:r>
          </a:p>
        </p:txBody>
      </p:sp>
      <p:sp>
        <p:nvSpPr>
          <p:cNvPr id="139270" name="Rectangle 6"/>
          <p:cNvSpPr>
            <a:spLocks noChangeArrowheads="1"/>
          </p:cNvSpPr>
          <p:nvPr/>
        </p:nvSpPr>
        <p:spPr bwMode="auto">
          <a:xfrm>
            <a:off x="1520825" y="3284538"/>
            <a:ext cx="1250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a:t>Sintak: </a:t>
            </a:r>
            <a:r>
              <a:rPr lang="en-US" altLang="en-US" b="1"/>
              <a:t>L</a:t>
            </a:r>
            <a:r>
              <a:rPr lang="en-US" altLang="en-US"/>
              <a:t>w</a:t>
            </a:r>
          </a:p>
        </p:txBody>
      </p:sp>
      <p:sp>
        <p:nvSpPr>
          <p:cNvPr id="139271" name="Rectangle 7"/>
          <p:cNvSpPr>
            <a:spLocks noChangeArrowheads="1"/>
          </p:cNvSpPr>
          <p:nvPr/>
        </p:nvSpPr>
        <p:spPr bwMode="auto">
          <a:xfrm>
            <a:off x="684213" y="3937000"/>
            <a:ext cx="80645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en-US" sz="1400"/>
              <a:t>Dimana w adalah lebar  field character. </a:t>
            </a:r>
            <a:endParaRPr lang="id-ID" altLang="en-US" sz="1400"/>
          </a:p>
          <a:p>
            <a:pPr algn="just"/>
            <a:r>
              <a:rPr lang="en-US" altLang="en-US" sz="1400"/>
              <a:t>Elemen iolist yang berhubungan dengan editor L harus merupakan tipe logical. </a:t>
            </a:r>
            <a:endParaRPr lang="id-ID" altLang="en-US" sz="1400"/>
          </a:p>
          <a:p>
            <a:pPr algn="just"/>
            <a:r>
              <a:rPr lang="en-US" altLang="en-US" sz="1400"/>
              <a:t>Pada Output, field terdiri dari opsi kosong, diikuti dengan opsi titik desimal, diikuti dengan T (untuk TRUE) dan F (Untuk FALSE). </a:t>
            </a:r>
            <a:endParaRPr lang="id-ID" altLang="en-US" sz="1400"/>
          </a:p>
          <a:p>
            <a:pPr algn="just"/>
            <a:r>
              <a:rPr lang="en-US" altLang="en-US" sz="1400"/>
              <a:t>Character-character berikutnya akan diabaikan, tetapi dapat diterima pada Input, jadi </a:t>
            </a:r>
            <a:r>
              <a:rPr lang="en-US" altLang="en-US" sz="1400" b="1"/>
              <a:t>.TRUE. </a:t>
            </a:r>
            <a:r>
              <a:rPr lang="en-US" altLang="en-US" sz="1400"/>
              <a:t>dan </a:t>
            </a:r>
            <a:r>
              <a:rPr lang="en-US" altLang="en-US" sz="1400" b="1"/>
              <a:t>.FALSE.</a:t>
            </a:r>
            <a:r>
              <a:rPr lang="en-US" altLang="en-US" sz="1400"/>
              <a:t> adalah inputan yang valid. </a:t>
            </a:r>
            <a:endParaRPr lang="id-ID" altLang="en-US" sz="1400"/>
          </a:p>
          <a:p>
            <a:pPr algn="just"/>
            <a:r>
              <a:rPr lang="en-US" altLang="en-US" sz="1400"/>
              <a:t>Pada Output lebar field kosong w – 1, diikuti dengan T atau F juga diperkenankan.</a:t>
            </a:r>
          </a:p>
        </p:txBody>
      </p:sp>
    </p:spTree>
    <p:extLst>
      <p:ext uri="{BB962C8B-B14F-4D97-AF65-F5344CB8AC3E}">
        <p14:creationId xmlns:p14="http://schemas.microsoft.com/office/powerpoint/2010/main" val="1980594561"/>
      </p:ext>
    </p:extLst>
  </p:cSld>
  <p:clrMapOvr>
    <a:masterClrMapping/>
  </p:clrMapOvr>
  <p:transition spd="slow">
    <p:wheel spokes="8"/>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39266"/>
                                        </p:tgtEl>
                                        <p:attrNameLst>
                                          <p:attrName>style.visibility</p:attrName>
                                        </p:attrNameLst>
                                      </p:cBhvr>
                                      <p:to>
                                        <p:strVal val="visible"/>
                                      </p:to>
                                    </p:set>
                                    <p:anim calcmode="lin" valueType="num">
                                      <p:cBhvr>
                                        <p:cTn id="7" dur="500" decel="50000" fill="hold">
                                          <p:stCondLst>
                                            <p:cond delay="0"/>
                                          </p:stCondLst>
                                        </p:cTn>
                                        <p:tgtEl>
                                          <p:spTgt spid="13926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926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9266"/>
                                        </p:tgtEl>
                                        <p:attrNameLst>
                                          <p:attrName>ppt_w</p:attrName>
                                        </p:attrNameLst>
                                      </p:cBhvr>
                                      <p:tavLst>
                                        <p:tav tm="0">
                                          <p:val>
                                            <p:strVal val="#ppt_w*.05"/>
                                          </p:val>
                                        </p:tav>
                                        <p:tav tm="100000">
                                          <p:val>
                                            <p:strVal val="#ppt_w"/>
                                          </p:val>
                                        </p:tav>
                                      </p:tavLst>
                                    </p:anim>
                                    <p:anim calcmode="lin" valueType="num">
                                      <p:cBhvr>
                                        <p:cTn id="10" dur="1000" fill="hold"/>
                                        <p:tgtEl>
                                          <p:spTgt spid="13926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926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926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926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926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1" presetClass="entr" presetSubtype="0" fill="hold" grpId="0" nodeType="clickEffect">
                                  <p:stCondLst>
                                    <p:cond delay="0"/>
                                  </p:stCondLst>
                                  <p:iterate type="lt">
                                    <p:tmPct val="5000"/>
                                  </p:iterate>
                                  <p:childTnLst>
                                    <p:set>
                                      <p:cBhvr>
                                        <p:cTn id="18" dur="1" fill="hold">
                                          <p:stCondLst>
                                            <p:cond delay="0"/>
                                          </p:stCondLst>
                                        </p:cTn>
                                        <p:tgtEl>
                                          <p:spTgt spid="139267"/>
                                        </p:tgtEl>
                                        <p:attrNameLst>
                                          <p:attrName>style.visibility</p:attrName>
                                        </p:attrNameLst>
                                      </p:cBhvr>
                                      <p:to>
                                        <p:strVal val="visible"/>
                                      </p:to>
                                    </p:set>
                                    <p:anim calcmode="lin" valueType="num">
                                      <p:cBhvr>
                                        <p:cTn id="19" dur="1000" fill="hold"/>
                                        <p:tgtEl>
                                          <p:spTgt spid="139267"/>
                                        </p:tgtEl>
                                        <p:attrNameLst>
                                          <p:attrName>ppt_w</p:attrName>
                                        </p:attrNameLst>
                                      </p:cBhvr>
                                      <p:tavLst>
                                        <p:tav tm="0">
                                          <p:val>
                                            <p:fltVal val="0"/>
                                          </p:val>
                                        </p:tav>
                                        <p:tav tm="100000">
                                          <p:val>
                                            <p:strVal val="#ppt_w"/>
                                          </p:val>
                                        </p:tav>
                                      </p:tavLst>
                                    </p:anim>
                                    <p:anim calcmode="lin" valueType="num">
                                      <p:cBhvr>
                                        <p:cTn id="20" dur="1000" fill="hold"/>
                                        <p:tgtEl>
                                          <p:spTgt spid="139267"/>
                                        </p:tgtEl>
                                        <p:attrNameLst>
                                          <p:attrName>ppt_h</p:attrName>
                                        </p:attrNameLst>
                                      </p:cBhvr>
                                      <p:tavLst>
                                        <p:tav tm="0">
                                          <p:val>
                                            <p:fltVal val="0"/>
                                          </p:val>
                                        </p:tav>
                                        <p:tav tm="100000">
                                          <p:val>
                                            <p:strVal val="#ppt_h"/>
                                          </p:val>
                                        </p:tav>
                                      </p:tavLst>
                                    </p:anim>
                                    <p:anim calcmode="lin" valueType="num">
                                      <p:cBhvr>
                                        <p:cTn id="21" dur="1000" fill="hold"/>
                                        <p:tgtEl>
                                          <p:spTgt spid="139267"/>
                                        </p:tgtEl>
                                        <p:attrNameLst>
                                          <p:attrName>style.rotation</p:attrName>
                                        </p:attrNameLst>
                                      </p:cBhvr>
                                      <p:tavLst>
                                        <p:tav tm="0">
                                          <p:val>
                                            <p:fltVal val="90"/>
                                          </p:val>
                                        </p:tav>
                                        <p:tav tm="100000">
                                          <p:val>
                                            <p:fltVal val="0"/>
                                          </p:val>
                                        </p:tav>
                                      </p:tavLst>
                                    </p:anim>
                                    <p:animEffect transition="in" filter="fade">
                                      <p:cBhvr>
                                        <p:cTn id="22" dur="1000"/>
                                        <p:tgtEl>
                                          <p:spTgt spid="13926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1" presetClass="entr" presetSubtype="0" fill="hold" grpId="0" nodeType="clickEffect">
                                  <p:stCondLst>
                                    <p:cond delay="0"/>
                                  </p:stCondLst>
                                  <p:iterate type="lt">
                                    <p:tmPct val="10000"/>
                                  </p:iterate>
                                  <p:childTnLst>
                                    <p:set>
                                      <p:cBhvr>
                                        <p:cTn id="26" dur="1" fill="hold">
                                          <p:stCondLst>
                                            <p:cond delay="0"/>
                                          </p:stCondLst>
                                        </p:cTn>
                                        <p:tgtEl>
                                          <p:spTgt spid="139268"/>
                                        </p:tgtEl>
                                        <p:attrNameLst>
                                          <p:attrName>style.visibility</p:attrName>
                                        </p:attrNameLst>
                                      </p:cBhvr>
                                      <p:to>
                                        <p:strVal val="visible"/>
                                      </p:to>
                                    </p:set>
                                    <p:anim calcmode="lin" valueType="num">
                                      <p:cBhvr>
                                        <p:cTn id="27" dur="500" fill="hold"/>
                                        <p:tgtEl>
                                          <p:spTgt spid="139268"/>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39268"/>
                                        </p:tgtEl>
                                        <p:attrNameLst>
                                          <p:attrName>ppt_y</p:attrName>
                                        </p:attrNameLst>
                                      </p:cBhvr>
                                      <p:tavLst>
                                        <p:tav tm="0">
                                          <p:val>
                                            <p:strVal val="#ppt_y"/>
                                          </p:val>
                                        </p:tav>
                                        <p:tav tm="100000">
                                          <p:val>
                                            <p:strVal val="#ppt_y"/>
                                          </p:val>
                                        </p:tav>
                                      </p:tavLst>
                                    </p:anim>
                                    <p:anim calcmode="lin" valueType="num">
                                      <p:cBhvr>
                                        <p:cTn id="29" dur="500" fill="hold"/>
                                        <p:tgtEl>
                                          <p:spTgt spid="139268"/>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39268"/>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3926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5" presetClass="entr" presetSubtype="0" fill="hold" nodeType="clickEffect">
                                  <p:stCondLst>
                                    <p:cond delay="0"/>
                                  </p:stCondLst>
                                  <p:childTnLst>
                                    <p:set>
                                      <p:cBhvr>
                                        <p:cTn id="35" dur="1" fill="hold">
                                          <p:stCondLst>
                                            <p:cond delay="0"/>
                                          </p:stCondLst>
                                        </p:cTn>
                                        <p:tgtEl>
                                          <p:spTgt spid="139269">
                                            <p:txEl>
                                              <p:pRg st="0" end="0"/>
                                            </p:txEl>
                                          </p:spTgt>
                                        </p:tgtEl>
                                        <p:attrNameLst>
                                          <p:attrName>style.visibility</p:attrName>
                                        </p:attrNameLst>
                                      </p:cBhvr>
                                      <p:to>
                                        <p:strVal val="visible"/>
                                      </p:to>
                                    </p:set>
                                    <p:anim calcmode="lin" valueType="num">
                                      <p:cBhvr>
                                        <p:cTn id="36" dur="500" decel="50000" fill="hold">
                                          <p:stCondLst>
                                            <p:cond delay="0"/>
                                          </p:stCondLst>
                                        </p:cTn>
                                        <p:tgtEl>
                                          <p:spTgt spid="139269">
                                            <p:txEl>
                                              <p:pRg st="0" end="0"/>
                                            </p:txEl>
                                          </p:spTgt>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139269">
                                            <p:txEl>
                                              <p:pRg st="0" end="0"/>
                                            </p:txEl>
                                          </p:spTgt>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139269">
                                            <p:txEl>
                                              <p:pRg st="0" end="0"/>
                                            </p:txEl>
                                          </p:spTgt>
                                        </p:tgtEl>
                                        <p:attrNameLst>
                                          <p:attrName>ppt_w</p:attrName>
                                        </p:attrNameLst>
                                      </p:cBhvr>
                                      <p:tavLst>
                                        <p:tav tm="0">
                                          <p:val>
                                            <p:strVal val="#ppt_w*.05"/>
                                          </p:val>
                                        </p:tav>
                                        <p:tav tm="100000">
                                          <p:val>
                                            <p:strVal val="#ppt_w"/>
                                          </p:val>
                                        </p:tav>
                                      </p:tavLst>
                                    </p:anim>
                                    <p:anim calcmode="lin" valueType="num">
                                      <p:cBhvr>
                                        <p:cTn id="39" dur="1000" fill="hold"/>
                                        <p:tgtEl>
                                          <p:spTgt spid="139269">
                                            <p:txEl>
                                              <p:pRg st="0" end="0"/>
                                            </p:txEl>
                                          </p:spTgt>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139269">
                                            <p:txEl>
                                              <p:pRg st="0" end="0"/>
                                            </p:txEl>
                                          </p:spTgt>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139269">
                                            <p:txEl>
                                              <p:pRg st="0" end="0"/>
                                            </p:txEl>
                                          </p:spTgt>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139269">
                                            <p:txEl>
                                              <p:pRg st="0" end="0"/>
                                            </p:txEl>
                                          </p:spTgt>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139269">
                                            <p:txEl>
                                              <p:pRg st="0" end="0"/>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1" presetClass="entr" presetSubtype="0" fill="hold" grpId="0" nodeType="clickEffect">
                                  <p:stCondLst>
                                    <p:cond delay="0"/>
                                  </p:stCondLst>
                                  <p:iterate type="lt">
                                    <p:tmPct val="5000"/>
                                  </p:iterate>
                                  <p:childTnLst>
                                    <p:set>
                                      <p:cBhvr>
                                        <p:cTn id="47" dur="1" fill="hold">
                                          <p:stCondLst>
                                            <p:cond delay="0"/>
                                          </p:stCondLst>
                                        </p:cTn>
                                        <p:tgtEl>
                                          <p:spTgt spid="139270"/>
                                        </p:tgtEl>
                                        <p:attrNameLst>
                                          <p:attrName>style.visibility</p:attrName>
                                        </p:attrNameLst>
                                      </p:cBhvr>
                                      <p:to>
                                        <p:strVal val="visible"/>
                                      </p:to>
                                    </p:set>
                                    <p:anim calcmode="lin" valueType="num">
                                      <p:cBhvr>
                                        <p:cTn id="48" dur="1000" fill="hold"/>
                                        <p:tgtEl>
                                          <p:spTgt spid="139270"/>
                                        </p:tgtEl>
                                        <p:attrNameLst>
                                          <p:attrName>ppt_w</p:attrName>
                                        </p:attrNameLst>
                                      </p:cBhvr>
                                      <p:tavLst>
                                        <p:tav tm="0">
                                          <p:val>
                                            <p:fltVal val="0"/>
                                          </p:val>
                                        </p:tav>
                                        <p:tav tm="100000">
                                          <p:val>
                                            <p:strVal val="#ppt_w"/>
                                          </p:val>
                                        </p:tav>
                                      </p:tavLst>
                                    </p:anim>
                                    <p:anim calcmode="lin" valueType="num">
                                      <p:cBhvr>
                                        <p:cTn id="49" dur="1000" fill="hold"/>
                                        <p:tgtEl>
                                          <p:spTgt spid="139270"/>
                                        </p:tgtEl>
                                        <p:attrNameLst>
                                          <p:attrName>ppt_h</p:attrName>
                                        </p:attrNameLst>
                                      </p:cBhvr>
                                      <p:tavLst>
                                        <p:tav tm="0">
                                          <p:val>
                                            <p:fltVal val="0"/>
                                          </p:val>
                                        </p:tav>
                                        <p:tav tm="100000">
                                          <p:val>
                                            <p:strVal val="#ppt_h"/>
                                          </p:val>
                                        </p:tav>
                                      </p:tavLst>
                                    </p:anim>
                                    <p:anim calcmode="lin" valueType="num">
                                      <p:cBhvr>
                                        <p:cTn id="50" dur="1000" fill="hold"/>
                                        <p:tgtEl>
                                          <p:spTgt spid="139270"/>
                                        </p:tgtEl>
                                        <p:attrNameLst>
                                          <p:attrName>style.rotation</p:attrName>
                                        </p:attrNameLst>
                                      </p:cBhvr>
                                      <p:tavLst>
                                        <p:tav tm="0">
                                          <p:val>
                                            <p:fltVal val="90"/>
                                          </p:val>
                                        </p:tav>
                                        <p:tav tm="100000">
                                          <p:val>
                                            <p:fltVal val="0"/>
                                          </p:val>
                                        </p:tav>
                                      </p:tavLst>
                                    </p:anim>
                                    <p:animEffect transition="in" filter="fade">
                                      <p:cBhvr>
                                        <p:cTn id="51" dur="1000"/>
                                        <p:tgtEl>
                                          <p:spTgt spid="139270"/>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5" presetClass="entr" presetSubtype="0" fill="hold" grpId="0" nodeType="clickEffect">
                                  <p:stCondLst>
                                    <p:cond delay="0"/>
                                  </p:stCondLst>
                                  <p:iterate type="lt">
                                    <p:tmPct val="0"/>
                                  </p:iterate>
                                  <p:childTnLst>
                                    <p:set>
                                      <p:cBhvr>
                                        <p:cTn id="55" dur="1" fill="hold">
                                          <p:stCondLst>
                                            <p:cond delay="0"/>
                                          </p:stCondLst>
                                        </p:cTn>
                                        <p:tgtEl>
                                          <p:spTgt spid="139271">
                                            <p:txEl>
                                              <p:pRg st="0" end="0"/>
                                            </p:txEl>
                                          </p:spTgt>
                                        </p:tgtEl>
                                        <p:attrNameLst>
                                          <p:attrName>style.visibility</p:attrName>
                                        </p:attrNameLst>
                                      </p:cBhvr>
                                      <p:to>
                                        <p:strVal val="visible"/>
                                      </p:to>
                                    </p:set>
                                    <p:anim calcmode="lin" valueType="num">
                                      <p:cBhvr>
                                        <p:cTn id="56" dur="500" decel="50000" fill="hold">
                                          <p:stCondLst>
                                            <p:cond delay="0"/>
                                          </p:stCondLst>
                                        </p:cTn>
                                        <p:tgtEl>
                                          <p:spTgt spid="139271">
                                            <p:txEl>
                                              <p:pRg st="0" end="0"/>
                                            </p:txEl>
                                          </p:spTgt>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139271">
                                            <p:txEl>
                                              <p:pRg st="0" end="0"/>
                                            </p:txEl>
                                          </p:spTgt>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139271">
                                            <p:txEl>
                                              <p:pRg st="0" end="0"/>
                                            </p:txEl>
                                          </p:spTgt>
                                        </p:tgtEl>
                                        <p:attrNameLst>
                                          <p:attrName>ppt_w</p:attrName>
                                        </p:attrNameLst>
                                      </p:cBhvr>
                                      <p:tavLst>
                                        <p:tav tm="0">
                                          <p:val>
                                            <p:strVal val="#ppt_w*.05"/>
                                          </p:val>
                                        </p:tav>
                                        <p:tav tm="100000">
                                          <p:val>
                                            <p:strVal val="#ppt_w"/>
                                          </p:val>
                                        </p:tav>
                                      </p:tavLst>
                                    </p:anim>
                                    <p:anim calcmode="lin" valueType="num">
                                      <p:cBhvr>
                                        <p:cTn id="59" dur="1000" fill="hold"/>
                                        <p:tgtEl>
                                          <p:spTgt spid="139271">
                                            <p:txEl>
                                              <p:pRg st="0" end="0"/>
                                            </p:txEl>
                                          </p:spTgt>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139271">
                                            <p:txEl>
                                              <p:pRg st="0" end="0"/>
                                            </p:txEl>
                                          </p:spTgt>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139271">
                                            <p:txEl>
                                              <p:pRg st="0" end="0"/>
                                            </p:txEl>
                                          </p:spTgt>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139271">
                                            <p:txEl>
                                              <p:pRg st="0" end="0"/>
                                            </p:txEl>
                                          </p:spTgt>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139271">
                                            <p:txEl>
                                              <p:pRg st="0" end="0"/>
                                            </p:txEl>
                                          </p:spTgt>
                                        </p:tgtEl>
                                      </p:cBhvr>
                                    </p:animEffect>
                                  </p:childTnLst>
                                </p:cTn>
                              </p:par>
                              <p:par>
                                <p:cTn id="64" presetID="25" presetClass="entr" presetSubtype="0" fill="hold" grpId="0" nodeType="withEffect">
                                  <p:stCondLst>
                                    <p:cond delay="0"/>
                                  </p:stCondLst>
                                  <p:iterate type="lt">
                                    <p:tmPct val="0"/>
                                  </p:iterate>
                                  <p:childTnLst>
                                    <p:set>
                                      <p:cBhvr>
                                        <p:cTn id="65" dur="1" fill="hold">
                                          <p:stCondLst>
                                            <p:cond delay="0"/>
                                          </p:stCondLst>
                                        </p:cTn>
                                        <p:tgtEl>
                                          <p:spTgt spid="139271">
                                            <p:txEl>
                                              <p:pRg st="1" end="1"/>
                                            </p:txEl>
                                          </p:spTgt>
                                        </p:tgtEl>
                                        <p:attrNameLst>
                                          <p:attrName>style.visibility</p:attrName>
                                        </p:attrNameLst>
                                      </p:cBhvr>
                                      <p:to>
                                        <p:strVal val="visible"/>
                                      </p:to>
                                    </p:set>
                                    <p:anim calcmode="lin" valueType="num">
                                      <p:cBhvr>
                                        <p:cTn id="66" dur="500" decel="50000" fill="hold">
                                          <p:stCondLst>
                                            <p:cond delay="0"/>
                                          </p:stCondLst>
                                        </p:cTn>
                                        <p:tgtEl>
                                          <p:spTgt spid="139271">
                                            <p:txEl>
                                              <p:pRg st="1" end="1"/>
                                            </p:txEl>
                                          </p:spTgt>
                                        </p:tgtEl>
                                        <p:attrNameLst>
                                          <p:attrName>style.rotation</p:attrName>
                                        </p:attrNameLst>
                                      </p:cBhvr>
                                      <p:tavLst>
                                        <p:tav tm="0">
                                          <p:val>
                                            <p:fltVal val="-90"/>
                                          </p:val>
                                        </p:tav>
                                        <p:tav tm="100000">
                                          <p:val>
                                            <p:fltVal val="0"/>
                                          </p:val>
                                        </p:tav>
                                      </p:tavLst>
                                    </p:anim>
                                    <p:anim calcmode="lin" valueType="num">
                                      <p:cBhvr>
                                        <p:cTn id="67" dur="500" decel="50000" fill="hold">
                                          <p:stCondLst>
                                            <p:cond delay="0"/>
                                          </p:stCondLst>
                                        </p:cTn>
                                        <p:tgtEl>
                                          <p:spTgt spid="139271">
                                            <p:txEl>
                                              <p:pRg st="1" end="1"/>
                                            </p:txEl>
                                          </p:spTgt>
                                        </p:tgtEl>
                                        <p:attrNameLst>
                                          <p:attrName>ppt_w</p:attrName>
                                        </p:attrNameLst>
                                      </p:cBhvr>
                                      <p:tavLst>
                                        <p:tav tm="0">
                                          <p:val>
                                            <p:strVal val="#ppt_w"/>
                                          </p:val>
                                        </p:tav>
                                        <p:tav tm="100000">
                                          <p:val>
                                            <p:strVal val="#ppt_w*.05"/>
                                          </p:val>
                                        </p:tav>
                                      </p:tavLst>
                                    </p:anim>
                                    <p:anim calcmode="lin" valueType="num">
                                      <p:cBhvr>
                                        <p:cTn id="68" dur="500" accel="50000" fill="hold">
                                          <p:stCondLst>
                                            <p:cond delay="500"/>
                                          </p:stCondLst>
                                        </p:cTn>
                                        <p:tgtEl>
                                          <p:spTgt spid="139271">
                                            <p:txEl>
                                              <p:pRg st="1" end="1"/>
                                            </p:txEl>
                                          </p:spTgt>
                                        </p:tgtEl>
                                        <p:attrNameLst>
                                          <p:attrName>ppt_w</p:attrName>
                                        </p:attrNameLst>
                                      </p:cBhvr>
                                      <p:tavLst>
                                        <p:tav tm="0">
                                          <p:val>
                                            <p:strVal val="#ppt_w*.05"/>
                                          </p:val>
                                        </p:tav>
                                        <p:tav tm="100000">
                                          <p:val>
                                            <p:strVal val="#ppt_w"/>
                                          </p:val>
                                        </p:tav>
                                      </p:tavLst>
                                    </p:anim>
                                    <p:anim calcmode="lin" valueType="num">
                                      <p:cBhvr>
                                        <p:cTn id="69" dur="1000" fill="hold"/>
                                        <p:tgtEl>
                                          <p:spTgt spid="139271">
                                            <p:txEl>
                                              <p:pRg st="1" end="1"/>
                                            </p:txEl>
                                          </p:spTgt>
                                        </p:tgtEl>
                                        <p:attrNameLst>
                                          <p:attrName>ppt_h</p:attrName>
                                        </p:attrNameLst>
                                      </p:cBhvr>
                                      <p:tavLst>
                                        <p:tav tm="0">
                                          <p:val>
                                            <p:strVal val="#ppt_h"/>
                                          </p:val>
                                        </p:tav>
                                        <p:tav tm="100000">
                                          <p:val>
                                            <p:strVal val="#ppt_h"/>
                                          </p:val>
                                        </p:tav>
                                      </p:tavLst>
                                    </p:anim>
                                    <p:anim calcmode="lin" valueType="num">
                                      <p:cBhvr>
                                        <p:cTn id="70" dur="500" decel="50000" fill="hold">
                                          <p:stCondLst>
                                            <p:cond delay="0"/>
                                          </p:stCondLst>
                                        </p:cTn>
                                        <p:tgtEl>
                                          <p:spTgt spid="139271">
                                            <p:txEl>
                                              <p:pRg st="1" end="1"/>
                                            </p:txEl>
                                          </p:spTgt>
                                        </p:tgtEl>
                                        <p:attrNameLst>
                                          <p:attrName>ppt_x</p:attrName>
                                        </p:attrNameLst>
                                      </p:cBhvr>
                                      <p:tavLst>
                                        <p:tav tm="0">
                                          <p:val>
                                            <p:strVal val="#ppt_x+.4"/>
                                          </p:val>
                                        </p:tav>
                                        <p:tav tm="100000">
                                          <p:val>
                                            <p:strVal val="#ppt_x"/>
                                          </p:val>
                                        </p:tav>
                                      </p:tavLst>
                                    </p:anim>
                                    <p:anim calcmode="lin" valueType="num">
                                      <p:cBhvr>
                                        <p:cTn id="71" dur="500" decel="50000" fill="hold">
                                          <p:stCondLst>
                                            <p:cond delay="0"/>
                                          </p:stCondLst>
                                        </p:cTn>
                                        <p:tgtEl>
                                          <p:spTgt spid="139271">
                                            <p:txEl>
                                              <p:pRg st="1" end="1"/>
                                            </p:txEl>
                                          </p:spTgt>
                                        </p:tgtEl>
                                        <p:attrNameLst>
                                          <p:attrName>ppt_y</p:attrName>
                                        </p:attrNameLst>
                                      </p:cBhvr>
                                      <p:tavLst>
                                        <p:tav tm="0">
                                          <p:val>
                                            <p:strVal val="#ppt_y-.2"/>
                                          </p:val>
                                        </p:tav>
                                        <p:tav tm="100000">
                                          <p:val>
                                            <p:strVal val="#ppt_y+.1"/>
                                          </p:val>
                                        </p:tav>
                                      </p:tavLst>
                                    </p:anim>
                                    <p:anim calcmode="lin" valueType="num">
                                      <p:cBhvr>
                                        <p:cTn id="72" dur="500" accel="50000" fill="hold">
                                          <p:stCondLst>
                                            <p:cond delay="500"/>
                                          </p:stCondLst>
                                        </p:cTn>
                                        <p:tgtEl>
                                          <p:spTgt spid="139271">
                                            <p:txEl>
                                              <p:pRg st="1" end="1"/>
                                            </p:txEl>
                                          </p:spTgt>
                                        </p:tgtEl>
                                        <p:attrNameLst>
                                          <p:attrName>ppt_y</p:attrName>
                                        </p:attrNameLst>
                                      </p:cBhvr>
                                      <p:tavLst>
                                        <p:tav tm="0">
                                          <p:val>
                                            <p:strVal val="#ppt_y+.1"/>
                                          </p:val>
                                        </p:tav>
                                        <p:tav tm="100000">
                                          <p:val>
                                            <p:strVal val="#ppt_y"/>
                                          </p:val>
                                        </p:tav>
                                      </p:tavLst>
                                    </p:anim>
                                    <p:animEffect transition="in" filter="fade">
                                      <p:cBhvr>
                                        <p:cTn id="73" dur="1000" decel="50000">
                                          <p:stCondLst>
                                            <p:cond delay="0"/>
                                          </p:stCondLst>
                                        </p:cTn>
                                        <p:tgtEl>
                                          <p:spTgt spid="139271">
                                            <p:txEl>
                                              <p:pRg st="1" end="1"/>
                                            </p:txEl>
                                          </p:spTgt>
                                        </p:tgtEl>
                                      </p:cBhvr>
                                    </p:animEffect>
                                  </p:childTnLst>
                                </p:cTn>
                              </p:par>
                              <p:par>
                                <p:cTn id="74" presetID="25" presetClass="entr" presetSubtype="0" fill="hold" grpId="0" nodeType="withEffect">
                                  <p:stCondLst>
                                    <p:cond delay="0"/>
                                  </p:stCondLst>
                                  <p:iterate type="lt">
                                    <p:tmPct val="0"/>
                                  </p:iterate>
                                  <p:childTnLst>
                                    <p:set>
                                      <p:cBhvr>
                                        <p:cTn id="75" dur="1" fill="hold">
                                          <p:stCondLst>
                                            <p:cond delay="0"/>
                                          </p:stCondLst>
                                        </p:cTn>
                                        <p:tgtEl>
                                          <p:spTgt spid="139271">
                                            <p:txEl>
                                              <p:pRg st="2" end="2"/>
                                            </p:txEl>
                                          </p:spTgt>
                                        </p:tgtEl>
                                        <p:attrNameLst>
                                          <p:attrName>style.visibility</p:attrName>
                                        </p:attrNameLst>
                                      </p:cBhvr>
                                      <p:to>
                                        <p:strVal val="visible"/>
                                      </p:to>
                                    </p:set>
                                    <p:anim calcmode="lin" valueType="num">
                                      <p:cBhvr>
                                        <p:cTn id="76" dur="500" decel="50000" fill="hold">
                                          <p:stCondLst>
                                            <p:cond delay="0"/>
                                          </p:stCondLst>
                                        </p:cTn>
                                        <p:tgtEl>
                                          <p:spTgt spid="139271">
                                            <p:txEl>
                                              <p:pRg st="2" end="2"/>
                                            </p:txEl>
                                          </p:spTgt>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139271">
                                            <p:txEl>
                                              <p:pRg st="2" end="2"/>
                                            </p:txEl>
                                          </p:spTgt>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139271">
                                            <p:txEl>
                                              <p:pRg st="2" end="2"/>
                                            </p:txEl>
                                          </p:spTgt>
                                        </p:tgtEl>
                                        <p:attrNameLst>
                                          <p:attrName>ppt_w</p:attrName>
                                        </p:attrNameLst>
                                      </p:cBhvr>
                                      <p:tavLst>
                                        <p:tav tm="0">
                                          <p:val>
                                            <p:strVal val="#ppt_w*.05"/>
                                          </p:val>
                                        </p:tav>
                                        <p:tav tm="100000">
                                          <p:val>
                                            <p:strVal val="#ppt_w"/>
                                          </p:val>
                                        </p:tav>
                                      </p:tavLst>
                                    </p:anim>
                                    <p:anim calcmode="lin" valueType="num">
                                      <p:cBhvr>
                                        <p:cTn id="79" dur="1000" fill="hold"/>
                                        <p:tgtEl>
                                          <p:spTgt spid="139271">
                                            <p:txEl>
                                              <p:pRg st="2" end="2"/>
                                            </p:txEl>
                                          </p:spTgt>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139271">
                                            <p:txEl>
                                              <p:pRg st="2" end="2"/>
                                            </p:txEl>
                                          </p:spTgt>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139271">
                                            <p:txEl>
                                              <p:pRg st="2" end="2"/>
                                            </p:txEl>
                                          </p:spTgt>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139271">
                                            <p:txEl>
                                              <p:pRg st="2" end="2"/>
                                            </p:txEl>
                                          </p:spTgt>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139271">
                                            <p:txEl>
                                              <p:pRg st="2" end="2"/>
                                            </p:txEl>
                                          </p:spTgt>
                                        </p:tgtEl>
                                      </p:cBhvr>
                                    </p:animEffect>
                                  </p:childTnLst>
                                </p:cTn>
                              </p:par>
                              <p:par>
                                <p:cTn id="84" presetID="25" presetClass="entr" presetSubtype="0" fill="hold" grpId="0" nodeType="withEffect">
                                  <p:stCondLst>
                                    <p:cond delay="0"/>
                                  </p:stCondLst>
                                  <p:iterate type="lt">
                                    <p:tmPct val="0"/>
                                  </p:iterate>
                                  <p:childTnLst>
                                    <p:set>
                                      <p:cBhvr>
                                        <p:cTn id="85" dur="1" fill="hold">
                                          <p:stCondLst>
                                            <p:cond delay="0"/>
                                          </p:stCondLst>
                                        </p:cTn>
                                        <p:tgtEl>
                                          <p:spTgt spid="139271">
                                            <p:txEl>
                                              <p:pRg st="3" end="3"/>
                                            </p:txEl>
                                          </p:spTgt>
                                        </p:tgtEl>
                                        <p:attrNameLst>
                                          <p:attrName>style.visibility</p:attrName>
                                        </p:attrNameLst>
                                      </p:cBhvr>
                                      <p:to>
                                        <p:strVal val="visible"/>
                                      </p:to>
                                    </p:set>
                                    <p:anim calcmode="lin" valueType="num">
                                      <p:cBhvr>
                                        <p:cTn id="86" dur="500" decel="50000" fill="hold">
                                          <p:stCondLst>
                                            <p:cond delay="0"/>
                                          </p:stCondLst>
                                        </p:cTn>
                                        <p:tgtEl>
                                          <p:spTgt spid="139271">
                                            <p:txEl>
                                              <p:pRg st="3" end="3"/>
                                            </p:txEl>
                                          </p:spTgt>
                                        </p:tgtEl>
                                        <p:attrNameLst>
                                          <p:attrName>style.rotation</p:attrName>
                                        </p:attrNameLst>
                                      </p:cBhvr>
                                      <p:tavLst>
                                        <p:tav tm="0">
                                          <p:val>
                                            <p:fltVal val="-90"/>
                                          </p:val>
                                        </p:tav>
                                        <p:tav tm="100000">
                                          <p:val>
                                            <p:fltVal val="0"/>
                                          </p:val>
                                        </p:tav>
                                      </p:tavLst>
                                    </p:anim>
                                    <p:anim calcmode="lin" valueType="num">
                                      <p:cBhvr>
                                        <p:cTn id="87" dur="500" decel="50000" fill="hold">
                                          <p:stCondLst>
                                            <p:cond delay="0"/>
                                          </p:stCondLst>
                                        </p:cTn>
                                        <p:tgtEl>
                                          <p:spTgt spid="139271">
                                            <p:txEl>
                                              <p:pRg st="3" end="3"/>
                                            </p:txEl>
                                          </p:spTgt>
                                        </p:tgtEl>
                                        <p:attrNameLst>
                                          <p:attrName>ppt_w</p:attrName>
                                        </p:attrNameLst>
                                      </p:cBhvr>
                                      <p:tavLst>
                                        <p:tav tm="0">
                                          <p:val>
                                            <p:strVal val="#ppt_w"/>
                                          </p:val>
                                        </p:tav>
                                        <p:tav tm="100000">
                                          <p:val>
                                            <p:strVal val="#ppt_w*.05"/>
                                          </p:val>
                                        </p:tav>
                                      </p:tavLst>
                                    </p:anim>
                                    <p:anim calcmode="lin" valueType="num">
                                      <p:cBhvr>
                                        <p:cTn id="88" dur="500" accel="50000" fill="hold">
                                          <p:stCondLst>
                                            <p:cond delay="500"/>
                                          </p:stCondLst>
                                        </p:cTn>
                                        <p:tgtEl>
                                          <p:spTgt spid="139271">
                                            <p:txEl>
                                              <p:pRg st="3" end="3"/>
                                            </p:txEl>
                                          </p:spTgt>
                                        </p:tgtEl>
                                        <p:attrNameLst>
                                          <p:attrName>ppt_w</p:attrName>
                                        </p:attrNameLst>
                                      </p:cBhvr>
                                      <p:tavLst>
                                        <p:tav tm="0">
                                          <p:val>
                                            <p:strVal val="#ppt_w*.05"/>
                                          </p:val>
                                        </p:tav>
                                        <p:tav tm="100000">
                                          <p:val>
                                            <p:strVal val="#ppt_w"/>
                                          </p:val>
                                        </p:tav>
                                      </p:tavLst>
                                    </p:anim>
                                    <p:anim calcmode="lin" valueType="num">
                                      <p:cBhvr>
                                        <p:cTn id="89" dur="1000" fill="hold"/>
                                        <p:tgtEl>
                                          <p:spTgt spid="139271">
                                            <p:txEl>
                                              <p:pRg st="3" end="3"/>
                                            </p:txEl>
                                          </p:spTgt>
                                        </p:tgtEl>
                                        <p:attrNameLst>
                                          <p:attrName>ppt_h</p:attrName>
                                        </p:attrNameLst>
                                      </p:cBhvr>
                                      <p:tavLst>
                                        <p:tav tm="0">
                                          <p:val>
                                            <p:strVal val="#ppt_h"/>
                                          </p:val>
                                        </p:tav>
                                        <p:tav tm="100000">
                                          <p:val>
                                            <p:strVal val="#ppt_h"/>
                                          </p:val>
                                        </p:tav>
                                      </p:tavLst>
                                    </p:anim>
                                    <p:anim calcmode="lin" valueType="num">
                                      <p:cBhvr>
                                        <p:cTn id="90" dur="500" decel="50000" fill="hold">
                                          <p:stCondLst>
                                            <p:cond delay="0"/>
                                          </p:stCondLst>
                                        </p:cTn>
                                        <p:tgtEl>
                                          <p:spTgt spid="139271">
                                            <p:txEl>
                                              <p:pRg st="3" end="3"/>
                                            </p:txEl>
                                          </p:spTgt>
                                        </p:tgtEl>
                                        <p:attrNameLst>
                                          <p:attrName>ppt_x</p:attrName>
                                        </p:attrNameLst>
                                      </p:cBhvr>
                                      <p:tavLst>
                                        <p:tav tm="0">
                                          <p:val>
                                            <p:strVal val="#ppt_x+.4"/>
                                          </p:val>
                                        </p:tav>
                                        <p:tav tm="100000">
                                          <p:val>
                                            <p:strVal val="#ppt_x"/>
                                          </p:val>
                                        </p:tav>
                                      </p:tavLst>
                                    </p:anim>
                                    <p:anim calcmode="lin" valueType="num">
                                      <p:cBhvr>
                                        <p:cTn id="91" dur="500" decel="50000" fill="hold">
                                          <p:stCondLst>
                                            <p:cond delay="0"/>
                                          </p:stCondLst>
                                        </p:cTn>
                                        <p:tgtEl>
                                          <p:spTgt spid="139271">
                                            <p:txEl>
                                              <p:pRg st="3" end="3"/>
                                            </p:txEl>
                                          </p:spTgt>
                                        </p:tgtEl>
                                        <p:attrNameLst>
                                          <p:attrName>ppt_y</p:attrName>
                                        </p:attrNameLst>
                                      </p:cBhvr>
                                      <p:tavLst>
                                        <p:tav tm="0">
                                          <p:val>
                                            <p:strVal val="#ppt_y-.2"/>
                                          </p:val>
                                        </p:tav>
                                        <p:tav tm="100000">
                                          <p:val>
                                            <p:strVal val="#ppt_y+.1"/>
                                          </p:val>
                                        </p:tav>
                                      </p:tavLst>
                                    </p:anim>
                                    <p:anim calcmode="lin" valueType="num">
                                      <p:cBhvr>
                                        <p:cTn id="92" dur="500" accel="50000" fill="hold">
                                          <p:stCondLst>
                                            <p:cond delay="500"/>
                                          </p:stCondLst>
                                        </p:cTn>
                                        <p:tgtEl>
                                          <p:spTgt spid="139271">
                                            <p:txEl>
                                              <p:pRg st="3" end="3"/>
                                            </p:txEl>
                                          </p:spTgt>
                                        </p:tgtEl>
                                        <p:attrNameLst>
                                          <p:attrName>ppt_y</p:attrName>
                                        </p:attrNameLst>
                                      </p:cBhvr>
                                      <p:tavLst>
                                        <p:tav tm="0">
                                          <p:val>
                                            <p:strVal val="#ppt_y+.1"/>
                                          </p:val>
                                        </p:tav>
                                        <p:tav tm="100000">
                                          <p:val>
                                            <p:strVal val="#ppt_y"/>
                                          </p:val>
                                        </p:tav>
                                      </p:tavLst>
                                    </p:anim>
                                    <p:animEffect transition="in" filter="fade">
                                      <p:cBhvr>
                                        <p:cTn id="93" dur="1000" decel="50000">
                                          <p:stCondLst>
                                            <p:cond delay="0"/>
                                          </p:stCondLst>
                                        </p:cTn>
                                        <p:tgtEl>
                                          <p:spTgt spid="139271">
                                            <p:txEl>
                                              <p:pRg st="3" end="3"/>
                                            </p:txEl>
                                          </p:spTgt>
                                        </p:tgtEl>
                                      </p:cBhvr>
                                    </p:animEffect>
                                  </p:childTnLst>
                                </p:cTn>
                              </p:par>
                              <p:par>
                                <p:cTn id="94" presetID="25" presetClass="entr" presetSubtype="0" fill="hold" grpId="0" nodeType="withEffect">
                                  <p:stCondLst>
                                    <p:cond delay="0"/>
                                  </p:stCondLst>
                                  <p:iterate type="lt">
                                    <p:tmPct val="0"/>
                                  </p:iterate>
                                  <p:childTnLst>
                                    <p:set>
                                      <p:cBhvr>
                                        <p:cTn id="95" dur="1" fill="hold">
                                          <p:stCondLst>
                                            <p:cond delay="0"/>
                                          </p:stCondLst>
                                        </p:cTn>
                                        <p:tgtEl>
                                          <p:spTgt spid="139271">
                                            <p:txEl>
                                              <p:pRg st="4" end="4"/>
                                            </p:txEl>
                                          </p:spTgt>
                                        </p:tgtEl>
                                        <p:attrNameLst>
                                          <p:attrName>style.visibility</p:attrName>
                                        </p:attrNameLst>
                                      </p:cBhvr>
                                      <p:to>
                                        <p:strVal val="visible"/>
                                      </p:to>
                                    </p:set>
                                    <p:anim calcmode="lin" valueType="num">
                                      <p:cBhvr>
                                        <p:cTn id="96" dur="500" decel="50000" fill="hold">
                                          <p:stCondLst>
                                            <p:cond delay="0"/>
                                          </p:stCondLst>
                                        </p:cTn>
                                        <p:tgtEl>
                                          <p:spTgt spid="139271">
                                            <p:txEl>
                                              <p:pRg st="4" end="4"/>
                                            </p:txEl>
                                          </p:spTgt>
                                        </p:tgtEl>
                                        <p:attrNameLst>
                                          <p:attrName>style.rotation</p:attrName>
                                        </p:attrNameLst>
                                      </p:cBhvr>
                                      <p:tavLst>
                                        <p:tav tm="0">
                                          <p:val>
                                            <p:fltVal val="-90"/>
                                          </p:val>
                                        </p:tav>
                                        <p:tav tm="100000">
                                          <p:val>
                                            <p:fltVal val="0"/>
                                          </p:val>
                                        </p:tav>
                                      </p:tavLst>
                                    </p:anim>
                                    <p:anim calcmode="lin" valueType="num">
                                      <p:cBhvr>
                                        <p:cTn id="97" dur="500" decel="50000" fill="hold">
                                          <p:stCondLst>
                                            <p:cond delay="0"/>
                                          </p:stCondLst>
                                        </p:cTn>
                                        <p:tgtEl>
                                          <p:spTgt spid="139271">
                                            <p:txEl>
                                              <p:pRg st="4" end="4"/>
                                            </p:txEl>
                                          </p:spTgt>
                                        </p:tgtEl>
                                        <p:attrNameLst>
                                          <p:attrName>ppt_w</p:attrName>
                                        </p:attrNameLst>
                                      </p:cBhvr>
                                      <p:tavLst>
                                        <p:tav tm="0">
                                          <p:val>
                                            <p:strVal val="#ppt_w"/>
                                          </p:val>
                                        </p:tav>
                                        <p:tav tm="100000">
                                          <p:val>
                                            <p:strVal val="#ppt_w*.05"/>
                                          </p:val>
                                        </p:tav>
                                      </p:tavLst>
                                    </p:anim>
                                    <p:anim calcmode="lin" valueType="num">
                                      <p:cBhvr>
                                        <p:cTn id="98" dur="500" accel="50000" fill="hold">
                                          <p:stCondLst>
                                            <p:cond delay="500"/>
                                          </p:stCondLst>
                                        </p:cTn>
                                        <p:tgtEl>
                                          <p:spTgt spid="139271">
                                            <p:txEl>
                                              <p:pRg st="4" end="4"/>
                                            </p:txEl>
                                          </p:spTgt>
                                        </p:tgtEl>
                                        <p:attrNameLst>
                                          <p:attrName>ppt_w</p:attrName>
                                        </p:attrNameLst>
                                      </p:cBhvr>
                                      <p:tavLst>
                                        <p:tav tm="0">
                                          <p:val>
                                            <p:strVal val="#ppt_w*.05"/>
                                          </p:val>
                                        </p:tav>
                                        <p:tav tm="100000">
                                          <p:val>
                                            <p:strVal val="#ppt_w"/>
                                          </p:val>
                                        </p:tav>
                                      </p:tavLst>
                                    </p:anim>
                                    <p:anim calcmode="lin" valueType="num">
                                      <p:cBhvr>
                                        <p:cTn id="99" dur="1000" fill="hold"/>
                                        <p:tgtEl>
                                          <p:spTgt spid="139271">
                                            <p:txEl>
                                              <p:pRg st="4" end="4"/>
                                            </p:txEl>
                                          </p:spTgt>
                                        </p:tgtEl>
                                        <p:attrNameLst>
                                          <p:attrName>ppt_h</p:attrName>
                                        </p:attrNameLst>
                                      </p:cBhvr>
                                      <p:tavLst>
                                        <p:tav tm="0">
                                          <p:val>
                                            <p:strVal val="#ppt_h"/>
                                          </p:val>
                                        </p:tav>
                                        <p:tav tm="100000">
                                          <p:val>
                                            <p:strVal val="#ppt_h"/>
                                          </p:val>
                                        </p:tav>
                                      </p:tavLst>
                                    </p:anim>
                                    <p:anim calcmode="lin" valueType="num">
                                      <p:cBhvr>
                                        <p:cTn id="100" dur="500" decel="50000" fill="hold">
                                          <p:stCondLst>
                                            <p:cond delay="0"/>
                                          </p:stCondLst>
                                        </p:cTn>
                                        <p:tgtEl>
                                          <p:spTgt spid="139271">
                                            <p:txEl>
                                              <p:pRg st="4" end="4"/>
                                            </p:txEl>
                                          </p:spTgt>
                                        </p:tgtEl>
                                        <p:attrNameLst>
                                          <p:attrName>ppt_x</p:attrName>
                                        </p:attrNameLst>
                                      </p:cBhvr>
                                      <p:tavLst>
                                        <p:tav tm="0">
                                          <p:val>
                                            <p:strVal val="#ppt_x+.4"/>
                                          </p:val>
                                        </p:tav>
                                        <p:tav tm="100000">
                                          <p:val>
                                            <p:strVal val="#ppt_x"/>
                                          </p:val>
                                        </p:tav>
                                      </p:tavLst>
                                    </p:anim>
                                    <p:anim calcmode="lin" valueType="num">
                                      <p:cBhvr>
                                        <p:cTn id="101" dur="500" decel="50000" fill="hold">
                                          <p:stCondLst>
                                            <p:cond delay="0"/>
                                          </p:stCondLst>
                                        </p:cTn>
                                        <p:tgtEl>
                                          <p:spTgt spid="139271">
                                            <p:txEl>
                                              <p:pRg st="4" end="4"/>
                                            </p:txEl>
                                          </p:spTgt>
                                        </p:tgtEl>
                                        <p:attrNameLst>
                                          <p:attrName>ppt_y</p:attrName>
                                        </p:attrNameLst>
                                      </p:cBhvr>
                                      <p:tavLst>
                                        <p:tav tm="0">
                                          <p:val>
                                            <p:strVal val="#ppt_y-.2"/>
                                          </p:val>
                                        </p:tav>
                                        <p:tav tm="100000">
                                          <p:val>
                                            <p:strVal val="#ppt_y+.1"/>
                                          </p:val>
                                        </p:tav>
                                      </p:tavLst>
                                    </p:anim>
                                    <p:anim calcmode="lin" valueType="num">
                                      <p:cBhvr>
                                        <p:cTn id="102" dur="500" accel="50000" fill="hold">
                                          <p:stCondLst>
                                            <p:cond delay="500"/>
                                          </p:stCondLst>
                                        </p:cTn>
                                        <p:tgtEl>
                                          <p:spTgt spid="139271">
                                            <p:txEl>
                                              <p:pRg st="4" end="4"/>
                                            </p:txEl>
                                          </p:spTgt>
                                        </p:tgtEl>
                                        <p:attrNameLst>
                                          <p:attrName>ppt_y</p:attrName>
                                        </p:attrNameLst>
                                      </p:cBhvr>
                                      <p:tavLst>
                                        <p:tav tm="0">
                                          <p:val>
                                            <p:strVal val="#ppt_y+.1"/>
                                          </p:val>
                                        </p:tav>
                                        <p:tav tm="100000">
                                          <p:val>
                                            <p:strVal val="#ppt_y"/>
                                          </p:val>
                                        </p:tav>
                                      </p:tavLst>
                                    </p:anim>
                                    <p:animEffect transition="in" filter="fade">
                                      <p:cBhvr>
                                        <p:cTn id="103" dur="1000" decel="50000">
                                          <p:stCondLst>
                                            <p:cond delay="0"/>
                                          </p:stCondLst>
                                        </p:cTn>
                                        <p:tgtEl>
                                          <p:spTgt spid="139271">
                                            <p:txEl>
                                              <p:pRg st="4" end="4"/>
                                            </p:txEl>
                                          </p:spTgt>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31" presetClass="entr" presetSubtype="0" fill="hold" nodeType="clickEffect">
                                  <p:stCondLst>
                                    <p:cond delay="0"/>
                                  </p:stCondLst>
                                  <p:iterate type="lt">
                                    <p:tmPct val="5000"/>
                                  </p:iterate>
                                  <p:childTnLst>
                                    <p:set>
                                      <p:cBhvr>
                                        <p:cTn id="107" dur="1" fill="hold">
                                          <p:stCondLst>
                                            <p:cond delay="0"/>
                                          </p:stCondLst>
                                        </p:cTn>
                                        <p:tgtEl>
                                          <p:spTgt spid="139271">
                                            <p:txEl>
                                              <p:pRg st="0" end="0"/>
                                            </p:txEl>
                                          </p:spTgt>
                                        </p:tgtEl>
                                        <p:attrNameLst>
                                          <p:attrName>style.visibility</p:attrName>
                                        </p:attrNameLst>
                                      </p:cBhvr>
                                      <p:to>
                                        <p:strVal val="visible"/>
                                      </p:to>
                                    </p:set>
                                    <p:anim calcmode="lin" valueType="num">
                                      <p:cBhvr>
                                        <p:cTn id="108" dur="500" fill="hold"/>
                                        <p:tgtEl>
                                          <p:spTgt spid="139271">
                                            <p:txEl>
                                              <p:pRg st="0" end="0"/>
                                            </p:txEl>
                                          </p:spTgt>
                                        </p:tgtEl>
                                        <p:attrNameLst>
                                          <p:attrName>ppt_w</p:attrName>
                                        </p:attrNameLst>
                                      </p:cBhvr>
                                      <p:tavLst>
                                        <p:tav tm="0">
                                          <p:val>
                                            <p:fltVal val="0"/>
                                          </p:val>
                                        </p:tav>
                                        <p:tav tm="100000">
                                          <p:val>
                                            <p:strVal val="#ppt_w"/>
                                          </p:val>
                                        </p:tav>
                                      </p:tavLst>
                                    </p:anim>
                                    <p:anim calcmode="lin" valueType="num">
                                      <p:cBhvr>
                                        <p:cTn id="109" dur="500" fill="hold"/>
                                        <p:tgtEl>
                                          <p:spTgt spid="139271">
                                            <p:txEl>
                                              <p:pRg st="0" end="0"/>
                                            </p:txEl>
                                          </p:spTgt>
                                        </p:tgtEl>
                                        <p:attrNameLst>
                                          <p:attrName>ppt_h</p:attrName>
                                        </p:attrNameLst>
                                      </p:cBhvr>
                                      <p:tavLst>
                                        <p:tav tm="0">
                                          <p:val>
                                            <p:fltVal val="0"/>
                                          </p:val>
                                        </p:tav>
                                        <p:tav tm="100000">
                                          <p:val>
                                            <p:strVal val="#ppt_h"/>
                                          </p:val>
                                        </p:tav>
                                      </p:tavLst>
                                    </p:anim>
                                    <p:anim calcmode="lin" valueType="num">
                                      <p:cBhvr>
                                        <p:cTn id="110" dur="500" fill="hold"/>
                                        <p:tgtEl>
                                          <p:spTgt spid="139271">
                                            <p:txEl>
                                              <p:pRg st="0" end="0"/>
                                            </p:txEl>
                                          </p:spTgt>
                                        </p:tgtEl>
                                        <p:attrNameLst>
                                          <p:attrName>style.rotation</p:attrName>
                                        </p:attrNameLst>
                                      </p:cBhvr>
                                      <p:tavLst>
                                        <p:tav tm="0">
                                          <p:val>
                                            <p:fltVal val="90"/>
                                          </p:val>
                                        </p:tav>
                                        <p:tav tm="100000">
                                          <p:val>
                                            <p:fltVal val="0"/>
                                          </p:val>
                                        </p:tav>
                                      </p:tavLst>
                                    </p:anim>
                                    <p:animEffect transition="in" filter="fade">
                                      <p:cBhvr>
                                        <p:cTn id="111" dur="500"/>
                                        <p:tgtEl>
                                          <p:spTgt spid="139271">
                                            <p:txEl>
                                              <p:pRg st="0" end="0"/>
                                            </p:txEl>
                                          </p:spTgt>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41" presetClass="entr" presetSubtype="0" fill="hold" nodeType="clickEffect">
                                  <p:stCondLst>
                                    <p:cond delay="0"/>
                                  </p:stCondLst>
                                  <p:iterate type="lt">
                                    <p:tmPct val="10000"/>
                                  </p:iterate>
                                  <p:childTnLst>
                                    <p:set>
                                      <p:cBhvr>
                                        <p:cTn id="115" dur="1" fill="hold">
                                          <p:stCondLst>
                                            <p:cond delay="0"/>
                                          </p:stCondLst>
                                        </p:cTn>
                                        <p:tgtEl>
                                          <p:spTgt spid="139271">
                                            <p:txEl>
                                              <p:pRg st="1" end="1"/>
                                            </p:txEl>
                                          </p:spTgt>
                                        </p:tgtEl>
                                        <p:attrNameLst>
                                          <p:attrName>style.visibility</p:attrName>
                                        </p:attrNameLst>
                                      </p:cBhvr>
                                      <p:to>
                                        <p:strVal val="visible"/>
                                      </p:to>
                                    </p:set>
                                    <p:anim calcmode="lin" valueType="num">
                                      <p:cBhvr>
                                        <p:cTn id="116" dur="500" fill="hold"/>
                                        <p:tgtEl>
                                          <p:spTgt spid="13927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7" dur="500" fill="hold"/>
                                        <p:tgtEl>
                                          <p:spTgt spid="139271">
                                            <p:txEl>
                                              <p:pRg st="1" end="1"/>
                                            </p:txEl>
                                          </p:spTgt>
                                        </p:tgtEl>
                                        <p:attrNameLst>
                                          <p:attrName>ppt_y</p:attrName>
                                        </p:attrNameLst>
                                      </p:cBhvr>
                                      <p:tavLst>
                                        <p:tav tm="0">
                                          <p:val>
                                            <p:strVal val="#ppt_y"/>
                                          </p:val>
                                        </p:tav>
                                        <p:tav tm="100000">
                                          <p:val>
                                            <p:strVal val="#ppt_y"/>
                                          </p:val>
                                        </p:tav>
                                      </p:tavLst>
                                    </p:anim>
                                    <p:anim calcmode="lin" valueType="num">
                                      <p:cBhvr>
                                        <p:cTn id="118" dur="500" fill="hold"/>
                                        <p:tgtEl>
                                          <p:spTgt spid="13927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19" dur="500" fill="hold"/>
                                        <p:tgtEl>
                                          <p:spTgt spid="13927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20" dur="500" tmFilter="0,0; .5, 1; 1, 1"/>
                                        <p:tgtEl>
                                          <p:spTgt spid="139271">
                                            <p:txEl>
                                              <p:pRg st="1" end="1"/>
                                            </p:txEl>
                                          </p:spTgt>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41" presetClass="entr" presetSubtype="0" fill="hold" nodeType="clickEffect">
                                  <p:stCondLst>
                                    <p:cond delay="0"/>
                                  </p:stCondLst>
                                  <p:iterate type="lt">
                                    <p:tmPct val="10000"/>
                                  </p:iterate>
                                  <p:childTnLst>
                                    <p:set>
                                      <p:cBhvr>
                                        <p:cTn id="124" dur="1" fill="hold">
                                          <p:stCondLst>
                                            <p:cond delay="0"/>
                                          </p:stCondLst>
                                        </p:cTn>
                                        <p:tgtEl>
                                          <p:spTgt spid="139271">
                                            <p:txEl>
                                              <p:pRg st="2" end="2"/>
                                            </p:txEl>
                                          </p:spTgt>
                                        </p:tgtEl>
                                        <p:attrNameLst>
                                          <p:attrName>style.visibility</p:attrName>
                                        </p:attrNameLst>
                                      </p:cBhvr>
                                      <p:to>
                                        <p:strVal val="visible"/>
                                      </p:to>
                                    </p:set>
                                    <p:anim calcmode="lin" valueType="num">
                                      <p:cBhvr>
                                        <p:cTn id="125" dur="500" fill="hold"/>
                                        <p:tgtEl>
                                          <p:spTgt spid="13927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6" dur="500" fill="hold"/>
                                        <p:tgtEl>
                                          <p:spTgt spid="139271">
                                            <p:txEl>
                                              <p:pRg st="2" end="2"/>
                                            </p:txEl>
                                          </p:spTgt>
                                        </p:tgtEl>
                                        <p:attrNameLst>
                                          <p:attrName>ppt_y</p:attrName>
                                        </p:attrNameLst>
                                      </p:cBhvr>
                                      <p:tavLst>
                                        <p:tav tm="0">
                                          <p:val>
                                            <p:strVal val="#ppt_y"/>
                                          </p:val>
                                        </p:tav>
                                        <p:tav tm="100000">
                                          <p:val>
                                            <p:strVal val="#ppt_y"/>
                                          </p:val>
                                        </p:tav>
                                      </p:tavLst>
                                    </p:anim>
                                    <p:anim calcmode="lin" valueType="num">
                                      <p:cBhvr>
                                        <p:cTn id="127" dur="500" fill="hold"/>
                                        <p:tgtEl>
                                          <p:spTgt spid="13927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28" dur="500" fill="hold"/>
                                        <p:tgtEl>
                                          <p:spTgt spid="13927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29" dur="500" tmFilter="0,0; .5, 1; 1, 1"/>
                                        <p:tgtEl>
                                          <p:spTgt spid="139271">
                                            <p:txEl>
                                              <p:pRg st="2" end="2"/>
                                            </p:txEl>
                                          </p:spTgt>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41" presetClass="entr" presetSubtype="0" fill="hold" nodeType="clickEffect">
                                  <p:stCondLst>
                                    <p:cond delay="0"/>
                                  </p:stCondLst>
                                  <p:iterate type="lt">
                                    <p:tmPct val="10000"/>
                                  </p:iterate>
                                  <p:childTnLst>
                                    <p:set>
                                      <p:cBhvr>
                                        <p:cTn id="133" dur="1" fill="hold">
                                          <p:stCondLst>
                                            <p:cond delay="0"/>
                                          </p:stCondLst>
                                        </p:cTn>
                                        <p:tgtEl>
                                          <p:spTgt spid="139271">
                                            <p:txEl>
                                              <p:pRg st="3" end="3"/>
                                            </p:txEl>
                                          </p:spTgt>
                                        </p:tgtEl>
                                        <p:attrNameLst>
                                          <p:attrName>style.visibility</p:attrName>
                                        </p:attrNameLst>
                                      </p:cBhvr>
                                      <p:to>
                                        <p:strVal val="visible"/>
                                      </p:to>
                                    </p:set>
                                    <p:anim calcmode="lin" valueType="num">
                                      <p:cBhvr>
                                        <p:cTn id="134" dur="500" fill="hold"/>
                                        <p:tgtEl>
                                          <p:spTgt spid="139271">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5" dur="500" fill="hold"/>
                                        <p:tgtEl>
                                          <p:spTgt spid="139271">
                                            <p:txEl>
                                              <p:pRg st="3" end="3"/>
                                            </p:txEl>
                                          </p:spTgt>
                                        </p:tgtEl>
                                        <p:attrNameLst>
                                          <p:attrName>ppt_y</p:attrName>
                                        </p:attrNameLst>
                                      </p:cBhvr>
                                      <p:tavLst>
                                        <p:tav tm="0">
                                          <p:val>
                                            <p:strVal val="#ppt_y"/>
                                          </p:val>
                                        </p:tav>
                                        <p:tav tm="100000">
                                          <p:val>
                                            <p:strVal val="#ppt_y"/>
                                          </p:val>
                                        </p:tav>
                                      </p:tavLst>
                                    </p:anim>
                                    <p:anim calcmode="lin" valueType="num">
                                      <p:cBhvr>
                                        <p:cTn id="136" dur="500" fill="hold"/>
                                        <p:tgtEl>
                                          <p:spTgt spid="139271">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37" dur="500" fill="hold"/>
                                        <p:tgtEl>
                                          <p:spTgt spid="139271">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38" dur="500" tmFilter="0,0; .5, 1; 1, 1"/>
                                        <p:tgtEl>
                                          <p:spTgt spid="139271">
                                            <p:txEl>
                                              <p:pRg st="3" end="3"/>
                                            </p:txEl>
                                          </p:spTgt>
                                        </p:tgtEl>
                                      </p:cBhvr>
                                    </p:animEffec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41" presetClass="entr" presetSubtype="0" fill="hold" nodeType="clickEffect">
                                  <p:stCondLst>
                                    <p:cond delay="0"/>
                                  </p:stCondLst>
                                  <p:iterate type="lt">
                                    <p:tmPct val="10000"/>
                                  </p:iterate>
                                  <p:childTnLst>
                                    <p:set>
                                      <p:cBhvr>
                                        <p:cTn id="142" dur="1" fill="hold">
                                          <p:stCondLst>
                                            <p:cond delay="0"/>
                                          </p:stCondLst>
                                        </p:cTn>
                                        <p:tgtEl>
                                          <p:spTgt spid="139271">
                                            <p:txEl>
                                              <p:pRg st="4" end="4"/>
                                            </p:txEl>
                                          </p:spTgt>
                                        </p:tgtEl>
                                        <p:attrNameLst>
                                          <p:attrName>style.visibility</p:attrName>
                                        </p:attrNameLst>
                                      </p:cBhvr>
                                      <p:to>
                                        <p:strVal val="visible"/>
                                      </p:to>
                                    </p:set>
                                    <p:anim calcmode="lin" valueType="num">
                                      <p:cBhvr>
                                        <p:cTn id="143" dur="500" fill="hold"/>
                                        <p:tgtEl>
                                          <p:spTgt spid="139271">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4" dur="500" fill="hold"/>
                                        <p:tgtEl>
                                          <p:spTgt spid="139271">
                                            <p:txEl>
                                              <p:pRg st="4" end="4"/>
                                            </p:txEl>
                                          </p:spTgt>
                                        </p:tgtEl>
                                        <p:attrNameLst>
                                          <p:attrName>ppt_y</p:attrName>
                                        </p:attrNameLst>
                                      </p:cBhvr>
                                      <p:tavLst>
                                        <p:tav tm="0">
                                          <p:val>
                                            <p:strVal val="#ppt_y"/>
                                          </p:val>
                                        </p:tav>
                                        <p:tav tm="100000">
                                          <p:val>
                                            <p:strVal val="#ppt_y"/>
                                          </p:val>
                                        </p:tav>
                                      </p:tavLst>
                                    </p:anim>
                                    <p:anim calcmode="lin" valueType="num">
                                      <p:cBhvr>
                                        <p:cTn id="145" dur="500" fill="hold"/>
                                        <p:tgtEl>
                                          <p:spTgt spid="139271">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6" dur="500" fill="hold"/>
                                        <p:tgtEl>
                                          <p:spTgt spid="139271">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47" dur="500" tmFilter="0,0; .5, 1; 1, 1"/>
                                        <p:tgtEl>
                                          <p:spTgt spid="1392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6" grpId="0"/>
      <p:bldP spid="139267" grpId="0"/>
      <p:bldP spid="139268" grpId="0"/>
      <p:bldP spid="139270" grpId="0"/>
      <p:bldP spid="139271" grpId="0" build="allAtOnce"/>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4294967295"/>
          </p:nvPr>
        </p:nvSpPr>
        <p:spPr>
          <a:xfrm>
            <a:off x="457200" y="6245225"/>
            <a:ext cx="2133600" cy="476250"/>
          </a:xfrm>
          <a:prstGeom prst="rect">
            <a:avLst/>
          </a:prstGeom>
        </p:spPr>
        <p:txBody>
          <a:bodyPr/>
          <a:lstStyle/>
          <a:p>
            <a:fld id="{85FCF240-4C2D-4063-9212-A5A59DFFE511}" type="datetime1">
              <a:rPr lang="en-US" altLang="en-US"/>
              <a:pPr/>
              <a:t>5/15/2017</a:t>
            </a:fld>
            <a:endParaRPr lang="en-US" altLang="en-US"/>
          </a:p>
        </p:txBody>
      </p:sp>
      <p:sp>
        <p:nvSpPr>
          <p:cNvPr id="14" name="Slide Number Placeholder 5"/>
          <p:cNvSpPr>
            <a:spLocks noGrp="1"/>
          </p:cNvSpPr>
          <p:nvPr>
            <p:ph type="sldNum" sz="quarter" idx="4294967295"/>
          </p:nvPr>
        </p:nvSpPr>
        <p:spPr>
          <a:xfrm>
            <a:off x="6553200" y="6245225"/>
            <a:ext cx="2133600" cy="476250"/>
          </a:xfrm>
          <a:prstGeom prst="rect">
            <a:avLst/>
          </a:prstGeom>
        </p:spPr>
        <p:txBody>
          <a:bodyPr/>
          <a:lstStyle/>
          <a:p>
            <a:fld id="{57A1FBE4-9D81-4E01-8EB8-D6BC50BC0DEA}" type="slidenum">
              <a:rPr lang="en-US" altLang="en-US"/>
              <a:pPr/>
              <a:t>58</a:t>
            </a:fld>
            <a:endParaRPr lang="en-US" altLang="en-US"/>
          </a:p>
        </p:txBody>
      </p:sp>
      <p:sp>
        <p:nvSpPr>
          <p:cNvPr id="138242" name="Rectangle 2"/>
          <p:cNvSpPr>
            <a:spLocks noChangeArrowheads="1"/>
          </p:cNvSpPr>
          <p:nvPr/>
        </p:nvSpPr>
        <p:spPr bwMode="auto">
          <a:xfrm>
            <a:off x="250825" y="476250"/>
            <a:ext cx="2355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b="1"/>
              <a:t>Editor Character (A)</a:t>
            </a:r>
          </a:p>
        </p:txBody>
      </p:sp>
      <p:sp>
        <p:nvSpPr>
          <p:cNvPr id="138243" name="Rectangle 3"/>
          <p:cNvSpPr>
            <a:spLocks noChangeArrowheads="1"/>
          </p:cNvSpPr>
          <p:nvPr/>
        </p:nvSpPr>
        <p:spPr bwMode="auto">
          <a:xfrm>
            <a:off x="1547813" y="1125538"/>
            <a:ext cx="159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a:t>Sintak: </a:t>
            </a:r>
            <a:r>
              <a:rPr lang="en-US" altLang="en-US" b="1"/>
              <a:t>A</a:t>
            </a:r>
            <a:r>
              <a:rPr lang="en-US" altLang="en-US"/>
              <a:t>[[w]] </a:t>
            </a:r>
          </a:p>
        </p:txBody>
      </p:sp>
      <p:sp>
        <p:nvSpPr>
          <p:cNvPr id="138244" name="Rectangle 4"/>
          <p:cNvSpPr>
            <a:spLocks noChangeArrowheads="1"/>
          </p:cNvSpPr>
          <p:nvPr/>
        </p:nvSpPr>
        <p:spPr bwMode="auto">
          <a:xfrm>
            <a:off x="682625" y="1628775"/>
            <a:ext cx="79216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400"/>
              <a:t>Jika w diabaikan, lebar field default terhadap jumlah character dalam iolist yang berhubungan dengan masing-masing item. </a:t>
            </a:r>
          </a:p>
        </p:txBody>
      </p:sp>
      <p:sp>
        <p:nvSpPr>
          <p:cNvPr id="138246" name="Rectangle 6"/>
          <p:cNvSpPr>
            <a:spLocks noChangeArrowheads="1"/>
          </p:cNvSpPr>
          <p:nvPr/>
        </p:nvSpPr>
        <p:spPr bwMode="auto">
          <a:xfrm>
            <a:off x="684213" y="2190750"/>
            <a:ext cx="85693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400"/>
              <a:t>Jika jumlah character Input lebih kecil dari w, input field akan diisi dengan kosong. Sebaliknya jika lebih besar dari w, field masukkan akan terpotong disebelah kanan setelah panjang w. </a:t>
            </a:r>
          </a:p>
        </p:txBody>
      </p:sp>
      <p:sp>
        <p:nvSpPr>
          <p:cNvPr id="138247" name="Rectangle 7"/>
          <p:cNvSpPr>
            <a:spLocks noChangeArrowheads="1"/>
          </p:cNvSpPr>
          <p:nvPr/>
        </p:nvSpPr>
        <p:spPr bwMode="auto">
          <a:xfrm>
            <a:off x="647700" y="2781300"/>
            <a:ext cx="42116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sz="1400"/>
              <a:t>Sebagai contoh perhatikan bagian program berikut:</a:t>
            </a:r>
          </a:p>
        </p:txBody>
      </p:sp>
      <p:sp>
        <p:nvSpPr>
          <p:cNvPr id="138248" name="Rectangle 8"/>
          <p:cNvSpPr>
            <a:spLocks noChangeArrowheads="1"/>
          </p:cNvSpPr>
          <p:nvPr/>
        </p:nvSpPr>
        <p:spPr bwMode="auto">
          <a:xfrm>
            <a:off x="1682750" y="3284538"/>
            <a:ext cx="2457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US" altLang="en-US"/>
              <a:t>CHARACTER*10 char</a:t>
            </a:r>
          </a:p>
          <a:p>
            <a:pPr algn="ctr" eaLnBrk="0" hangingPunct="0"/>
            <a:r>
              <a:rPr lang="en-US" altLang="en-US"/>
              <a:t>READ (*, ‘(A15)’) char</a:t>
            </a:r>
          </a:p>
        </p:txBody>
      </p:sp>
      <p:sp>
        <p:nvSpPr>
          <p:cNvPr id="138249" name="Rectangle 9"/>
          <p:cNvSpPr>
            <a:spLocks noChangeArrowheads="1"/>
          </p:cNvSpPr>
          <p:nvPr/>
        </p:nvSpPr>
        <p:spPr bwMode="auto">
          <a:xfrm>
            <a:off x="684213" y="4060825"/>
            <a:ext cx="60690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t>Bila kita memasukkan 13 character melalui keyboard : </a:t>
            </a:r>
            <a:r>
              <a:rPr lang="en-US" altLang="en-US" sz="1400" b="1"/>
              <a:t>ABCDEFGHIJKLM</a:t>
            </a:r>
            <a:r>
              <a:rPr lang="en-US" altLang="en-US" sz="1400"/>
              <a:t> </a:t>
            </a:r>
          </a:p>
        </p:txBody>
      </p:sp>
      <p:sp>
        <p:nvSpPr>
          <p:cNvPr id="138250" name="Rectangle 10"/>
          <p:cNvSpPr>
            <a:spLocks noChangeArrowheads="1"/>
          </p:cNvSpPr>
          <p:nvPr/>
        </p:nvSpPr>
        <p:spPr bwMode="auto">
          <a:xfrm>
            <a:off x="660400" y="4365625"/>
            <a:ext cx="2759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t>akan terjadi dua langkah berikut</a:t>
            </a:r>
            <a:r>
              <a:rPr lang="en-US" altLang="en-US"/>
              <a:t> </a:t>
            </a:r>
          </a:p>
        </p:txBody>
      </p:sp>
      <p:sp>
        <p:nvSpPr>
          <p:cNvPr id="138251" name="Rectangle 11"/>
          <p:cNvSpPr>
            <a:spLocks noChangeArrowheads="1"/>
          </p:cNvSpPr>
          <p:nvPr/>
        </p:nvSpPr>
        <p:spPr bwMode="auto">
          <a:xfrm>
            <a:off x="-396875" y="4868863"/>
            <a:ext cx="77279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685800" algn="l"/>
              </a:tabLst>
              <a:defRPr>
                <a:solidFill>
                  <a:schemeClr val="tx1"/>
                </a:solidFill>
                <a:latin typeface="Arial" panose="020B0604020202020204" pitchFamily="34" charset="0"/>
              </a:defRPr>
            </a:lvl1pPr>
            <a:lvl2pPr>
              <a:tabLst>
                <a:tab pos="685800" algn="l"/>
              </a:tabLst>
              <a:defRPr>
                <a:solidFill>
                  <a:schemeClr val="tx1"/>
                </a:solidFill>
                <a:latin typeface="Arial" panose="020B0604020202020204" pitchFamily="34" charset="0"/>
              </a:defRPr>
            </a:lvl2pPr>
            <a:lvl3pPr>
              <a:tabLst>
                <a:tab pos="685800" algn="l"/>
              </a:tabLst>
              <a:defRPr>
                <a:solidFill>
                  <a:schemeClr val="tx1"/>
                </a:solidFill>
                <a:latin typeface="Arial" panose="020B0604020202020204" pitchFamily="34" charset="0"/>
              </a:defRPr>
            </a:lvl3pPr>
            <a:lvl4pPr>
              <a:tabLst>
                <a:tab pos="685800" algn="l"/>
              </a:tabLst>
              <a:defRPr>
                <a:solidFill>
                  <a:schemeClr val="tx1"/>
                </a:solidFill>
                <a:latin typeface="Arial" panose="020B0604020202020204" pitchFamily="34" charset="0"/>
              </a:defRPr>
            </a:lvl4pPr>
            <a:lvl5pPr>
              <a:tabLst>
                <a:tab pos="685800" algn="l"/>
              </a:tabLst>
              <a:defRPr>
                <a:solidFill>
                  <a:schemeClr val="tx1"/>
                </a:solidFill>
                <a:latin typeface="Arial" panose="020B0604020202020204" pitchFamily="34" charset="0"/>
              </a:defRPr>
            </a:lvl5pPr>
            <a:lvl6pPr fontAlgn="base">
              <a:spcBef>
                <a:spcPct val="0"/>
              </a:spcBef>
              <a:spcAft>
                <a:spcPct val="0"/>
              </a:spcAft>
              <a:tabLst>
                <a:tab pos="685800" algn="l"/>
              </a:tabLst>
              <a:defRPr>
                <a:solidFill>
                  <a:schemeClr val="tx1"/>
                </a:solidFill>
                <a:latin typeface="Arial" panose="020B0604020202020204" pitchFamily="34" charset="0"/>
              </a:defRPr>
            </a:lvl6pPr>
            <a:lvl7pPr fontAlgn="base">
              <a:spcBef>
                <a:spcPct val="0"/>
              </a:spcBef>
              <a:spcAft>
                <a:spcPct val="0"/>
              </a:spcAft>
              <a:tabLst>
                <a:tab pos="685800" algn="l"/>
              </a:tabLst>
              <a:defRPr>
                <a:solidFill>
                  <a:schemeClr val="tx1"/>
                </a:solidFill>
                <a:latin typeface="Arial" panose="020B0604020202020204" pitchFamily="34" charset="0"/>
              </a:defRPr>
            </a:lvl7pPr>
            <a:lvl8pPr fontAlgn="base">
              <a:spcBef>
                <a:spcPct val="0"/>
              </a:spcBef>
              <a:spcAft>
                <a:spcPct val="0"/>
              </a:spcAft>
              <a:tabLst>
                <a:tab pos="685800" algn="l"/>
              </a:tabLst>
              <a:defRPr>
                <a:solidFill>
                  <a:schemeClr val="tx1"/>
                </a:solidFill>
                <a:latin typeface="Arial" panose="020B0604020202020204" pitchFamily="34" charset="0"/>
              </a:defRPr>
            </a:lvl8pPr>
            <a:lvl9pPr fontAlgn="base">
              <a:spcBef>
                <a:spcPct val="0"/>
              </a:spcBef>
              <a:spcAft>
                <a:spcPct val="0"/>
              </a:spcAft>
              <a:tabLst>
                <a:tab pos="685800" algn="l"/>
              </a:tabLst>
              <a:defRPr>
                <a:solidFill>
                  <a:schemeClr val="tx1"/>
                </a:solidFill>
                <a:latin typeface="Arial" panose="020B0604020202020204" pitchFamily="34" charset="0"/>
              </a:defRPr>
            </a:lvl9pPr>
          </a:lstStyle>
          <a:p>
            <a:pPr lvl="4"/>
            <a:r>
              <a:rPr lang="en-US" altLang="en-US" sz="1400"/>
              <a:t>Terjadi penambahan character kosong untuk melengkapi fiel menjadi 15 belas, sehingga dihasilkan: ‘</a:t>
            </a:r>
            <a:r>
              <a:rPr lang="en-US" altLang="en-US" sz="1400" b="1"/>
              <a:t>ABCDEFGHIJKLM  </a:t>
            </a:r>
            <a:r>
              <a:rPr lang="en-US" altLang="en-US" sz="1400"/>
              <a:t>‘</a:t>
            </a:r>
          </a:p>
        </p:txBody>
      </p:sp>
      <p:sp>
        <p:nvSpPr>
          <p:cNvPr id="138252" name="Rectangle 12"/>
          <p:cNvSpPr>
            <a:spLocks noChangeArrowheads="1"/>
          </p:cNvSpPr>
          <p:nvPr/>
        </p:nvSpPr>
        <p:spPr bwMode="auto">
          <a:xfrm>
            <a:off x="950913" y="5445125"/>
            <a:ext cx="5181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685800" algn="l"/>
              </a:tabLst>
              <a:defRPr>
                <a:solidFill>
                  <a:schemeClr val="tx1"/>
                </a:solidFill>
                <a:latin typeface="Arial" panose="020B0604020202020204" pitchFamily="34" charset="0"/>
              </a:defRPr>
            </a:lvl1pPr>
            <a:lvl2pPr>
              <a:tabLst>
                <a:tab pos="685800" algn="l"/>
              </a:tabLst>
              <a:defRPr>
                <a:solidFill>
                  <a:schemeClr val="tx1"/>
                </a:solidFill>
                <a:latin typeface="Arial" panose="020B0604020202020204" pitchFamily="34" charset="0"/>
              </a:defRPr>
            </a:lvl2pPr>
            <a:lvl3pPr>
              <a:tabLst>
                <a:tab pos="685800" algn="l"/>
              </a:tabLst>
              <a:defRPr>
                <a:solidFill>
                  <a:schemeClr val="tx1"/>
                </a:solidFill>
                <a:latin typeface="Arial" panose="020B0604020202020204" pitchFamily="34" charset="0"/>
              </a:defRPr>
            </a:lvl3pPr>
            <a:lvl4pPr>
              <a:tabLst>
                <a:tab pos="685800" algn="l"/>
              </a:tabLst>
              <a:defRPr>
                <a:solidFill>
                  <a:schemeClr val="tx1"/>
                </a:solidFill>
                <a:latin typeface="Arial" panose="020B0604020202020204" pitchFamily="34" charset="0"/>
              </a:defRPr>
            </a:lvl4pPr>
            <a:lvl5pPr>
              <a:tabLst>
                <a:tab pos="685800" algn="l"/>
              </a:tabLst>
              <a:defRPr>
                <a:solidFill>
                  <a:schemeClr val="tx1"/>
                </a:solidFill>
                <a:latin typeface="Arial" panose="020B0604020202020204" pitchFamily="34" charset="0"/>
              </a:defRPr>
            </a:lvl5pPr>
            <a:lvl6pPr fontAlgn="base">
              <a:spcBef>
                <a:spcPct val="0"/>
              </a:spcBef>
              <a:spcAft>
                <a:spcPct val="0"/>
              </a:spcAft>
              <a:tabLst>
                <a:tab pos="685800" algn="l"/>
              </a:tabLst>
              <a:defRPr>
                <a:solidFill>
                  <a:schemeClr val="tx1"/>
                </a:solidFill>
                <a:latin typeface="Arial" panose="020B0604020202020204" pitchFamily="34" charset="0"/>
              </a:defRPr>
            </a:lvl6pPr>
            <a:lvl7pPr fontAlgn="base">
              <a:spcBef>
                <a:spcPct val="0"/>
              </a:spcBef>
              <a:spcAft>
                <a:spcPct val="0"/>
              </a:spcAft>
              <a:tabLst>
                <a:tab pos="685800" algn="l"/>
              </a:tabLst>
              <a:defRPr>
                <a:solidFill>
                  <a:schemeClr val="tx1"/>
                </a:solidFill>
                <a:latin typeface="Arial" panose="020B0604020202020204" pitchFamily="34" charset="0"/>
              </a:defRPr>
            </a:lvl7pPr>
            <a:lvl8pPr fontAlgn="base">
              <a:spcBef>
                <a:spcPct val="0"/>
              </a:spcBef>
              <a:spcAft>
                <a:spcPct val="0"/>
              </a:spcAft>
              <a:tabLst>
                <a:tab pos="685800" algn="l"/>
              </a:tabLst>
              <a:defRPr>
                <a:solidFill>
                  <a:schemeClr val="tx1"/>
                </a:solidFill>
                <a:latin typeface="Arial" panose="020B0604020202020204" pitchFamily="34" charset="0"/>
              </a:defRPr>
            </a:lvl8pPr>
            <a:lvl9pPr fontAlgn="base">
              <a:spcBef>
                <a:spcPct val="0"/>
              </a:spcBef>
              <a:spcAft>
                <a:spcPct val="0"/>
              </a:spcAft>
              <a:tabLst>
                <a:tab pos="685800" algn="l"/>
              </a:tabLst>
              <a:defRPr>
                <a:solidFill>
                  <a:schemeClr val="tx1"/>
                </a:solidFill>
                <a:latin typeface="Arial" panose="020B0604020202020204" pitchFamily="34" charset="0"/>
              </a:defRPr>
            </a:lvl9pPr>
          </a:lstStyle>
          <a:p>
            <a:pPr lvl="1" algn="just"/>
            <a:r>
              <a:rPr lang="en-US" altLang="en-US" sz="1400"/>
              <a:t>!0 character ditransfer ke elemen iolist char : </a:t>
            </a:r>
            <a:r>
              <a:rPr lang="en-US" altLang="en-US" sz="1400" b="1"/>
              <a:t>‘FGHIJKLM’</a:t>
            </a:r>
          </a:p>
        </p:txBody>
      </p:sp>
    </p:spTree>
    <p:extLst>
      <p:ext uri="{BB962C8B-B14F-4D97-AF65-F5344CB8AC3E}">
        <p14:creationId xmlns:p14="http://schemas.microsoft.com/office/powerpoint/2010/main" val="2104656688"/>
      </p:ext>
    </p:extLst>
  </p:cSld>
  <p:clrMapOvr>
    <a:masterClrMapping/>
  </p:clrMapOvr>
  <p:transition spd="slow">
    <p:wheel spokes="8"/>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38242"/>
                                        </p:tgtEl>
                                        <p:attrNameLst>
                                          <p:attrName>style.visibility</p:attrName>
                                        </p:attrNameLst>
                                      </p:cBhvr>
                                      <p:to>
                                        <p:strVal val="visible"/>
                                      </p:to>
                                    </p:set>
                                    <p:anim calcmode="lin" valueType="num">
                                      <p:cBhvr>
                                        <p:cTn id="7" dur="500" decel="50000" fill="hold">
                                          <p:stCondLst>
                                            <p:cond delay="0"/>
                                          </p:stCondLst>
                                        </p:cTn>
                                        <p:tgtEl>
                                          <p:spTgt spid="13824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824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8242"/>
                                        </p:tgtEl>
                                        <p:attrNameLst>
                                          <p:attrName>ppt_w</p:attrName>
                                        </p:attrNameLst>
                                      </p:cBhvr>
                                      <p:tavLst>
                                        <p:tav tm="0">
                                          <p:val>
                                            <p:strVal val="#ppt_w*.05"/>
                                          </p:val>
                                        </p:tav>
                                        <p:tav tm="100000">
                                          <p:val>
                                            <p:strVal val="#ppt_w"/>
                                          </p:val>
                                        </p:tav>
                                      </p:tavLst>
                                    </p:anim>
                                    <p:anim calcmode="lin" valueType="num">
                                      <p:cBhvr>
                                        <p:cTn id="10" dur="1000" fill="hold"/>
                                        <p:tgtEl>
                                          <p:spTgt spid="13824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824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824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824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824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1" presetClass="entr" presetSubtype="0" fill="hold" nodeType="clickEffect">
                                  <p:stCondLst>
                                    <p:cond delay="0"/>
                                  </p:stCondLst>
                                  <p:iterate type="lt">
                                    <p:tmPct val="5000"/>
                                  </p:iterate>
                                  <p:childTnLst>
                                    <p:set>
                                      <p:cBhvr>
                                        <p:cTn id="18" dur="1" fill="hold">
                                          <p:stCondLst>
                                            <p:cond delay="0"/>
                                          </p:stCondLst>
                                        </p:cTn>
                                        <p:tgtEl>
                                          <p:spTgt spid="138243">
                                            <p:txEl>
                                              <p:pRg st="0" end="0"/>
                                            </p:txEl>
                                          </p:spTgt>
                                        </p:tgtEl>
                                        <p:attrNameLst>
                                          <p:attrName>style.visibility</p:attrName>
                                        </p:attrNameLst>
                                      </p:cBhvr>
                                      <p:to>
                                        <p:strVal val="visible"/>
                                      </p:to>
                                    </p:set>
                                    <p:anim calcmode="lin" valueType="num">
                                      <p:cBhvr>
                                        <p:cTn id="19" dur="1000" fill="hold"/>
                                        <p:tgtEl>
                                          <p:spTgt spid="138243">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138243">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138243">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138243">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1" presetClass="entr" presetSubtype="0" fill="hold" nodeType="clickEffect">
                                  <p:stCondLst>
                                    <p:cond delay="0"/>
                                  </p:stCondLst>
                                  <p:iterate type="lt">
                                    <p:tmPct val="10000"/>
                                  </p:iterate>
                                  <p:childTnLst>
                                    <p:set>
                                      <p:cBhvr>
                                        <p:cTn id="26" dur="1" fill="hold">
                                          <p:stCondLst>
                                            <p:cond delay="0"/>
                                          </p:stCondLst>
                                        </p:cTn>
                                        <p:tgtEl>
                                          <p:spTgt spid="138244">
                                            <p:txEl>
                                              <p:pRg st="0" end="0"/>
                                            </p:txEl>
                                          </p:spTgt>
                                        </p:tgtEl>
                                        <p:attrNameLst>
                                          <p:attrName>style.visibility</p:attrName>
                                        </p:attrNameLst>
                                      </p:cBhvr>
                                      <p:to>
                                        <p:strVal val="visible"/>
                                      </p:to>
                                    </p:set>
                                    <p:anim calcmode="lin" valueType="num">
                                      <p:cBhvr>
                                        <p:cTn id="27" dur="500" fill="hold"/>
                                        <p:tgtEl>
                                          <p:spTgt spid="13824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38244">
                                            <p:txEl>
                                              <p:pRg st="0" end="0"/>
                                            </p:txEl>
                                          </p:spTgt>
                                        </p:tgtEl>
                                        <p:attrNameLst>
                                          <p:attrName>ppt_y</p:attrName>
                                        </p:attrNameLst>
                                      </p:cBhvr>
                                      <p:tavLst>
                                        <p:tav tm="0">
                                          <p:val>
                                            <p:strVal val="#ppt_y"/>
                                          </p:val>
                                        </p:tav>
                                        <p:tav tm="100000">
                                          <p:val>
                                            <p:strVal val="#ppt_y"/>
                                          </p:val>
                                        </p:tav>
                                      </p:tavLst>
                                    </p:anim>
                                    <p:anim calcmode="lin" valueType="num">
                                      <p:cBhvr>
                                        <p:cTn id="29" dur="500" fill="hold"/>
                                        <p:tgtEl>
                                          <p:spTgt spid="13824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3824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38244">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1" presetClass="entr" presetSubtype="0" fill="hold" nodeType="clickEffect">
                                  <p:stCondLst>
                                    <p:cond delay="0"/>
                                  </p:stCondLst>
                                  <p:iterate type="lt">
                                    <p:tmPct val="10000"/>
                                  </p:iterate>
                                  <p:childTnLst>
                                    <p:set>
                                      <p:cBhvr>
                                        <p:cTn id="35" dur="1" fill="hold">
                                          <p:stCondLst>
                                            <p:cond delay="0"/>
                                          </p:stCondLst>
                                        </p:cTn>
                                        <p:tgtEl>
                                          <p:spTgt spid="138246">
                                            <p:txEl>
                                              <p:pRg st="0" end="0"/>
                                            </p:txEl>
                                          </p:spTgt>
                                        </p:tgtEl>
                                        <p:attrNameLst>
                                          <p:attrName>style.visibility</p:attrName>
                                        </p:attrNameLst>
                                      </p:cBhvr>
                                      <p:to>
                                        <p:strVal val="visible"/>
                                      </p:to>
                                    </p:set>
                                    <p:anim calcmode="lin" valueType="num">
                                      <p:cBhvr>
                                        <p:cTn id="36" dur="500" fill="hold"/>
                                        <p:tgtEl>
                                          <p:spTgt spid="13824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38246">
                                            <p:txEl>
                                              <p:pRg st="0" end="0"/>
                                            </p:txEl>
                                          </p:spTgt>
                                        </p:tgtEl>
                                        <p:attrNameLst>
                                          <p:attrName>ppt_y</p:attrName>
                                        </p:attrNameLst>
                                      </p:cBhvr>
                                      <p:tavLst>
                                        <p:tav tm="0">
                                          <p:val>
                                            <p:strVal val="#ppt_y"/>
                                          </p:val>
                                        </p:tav>
                                        <p:tav tm="100000">
                                          <p:val>
                                            <p:strVal val="#ppt_y"/>
                                          </p:val>
                                        </p:tav>
                                      </p:tavLst>
                                    </p:anim>
                                    <p:anim calcmode="lin" valueType="num">
                                      <p:cBhvr>
                                        <p:cTn id="38" dur="500" fill="hold"/>
                                        <p:tgtEl>
                                          <p:spTgt spid="13824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3824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38246">
                                            <p:txEl>
                                              <p:pRg st="0" end="0"/>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8" presetClass="entr" presetSubtype="12" fill="hold" nodeType="clickEffect">
                                  <p:stCondLst>
                                    <p:cond delay="0"/>
                                  </p:stCondLst>
                                  <p:childTnLst>
                                    <p:set>
                                      <p:cBhvr>
                                        <p:cTn id="44" dur="1" fill="hold">
                                          <p:stCondLst>
                                            <p:cond delay="0"/>
                                          </p:stCondLst>
                                        </p:cTn>
                                        <p:tgtEl>
                                          <p:spTgt spid="138247">
                                            <p:txEl>
                                              <p:pRg st="0" end="0"/>
                                            </p:txEl>
                                          </p:spTgt>
                                        </p:tgtEl>
                                        <p:attrNameLst>
                                          <p:attrName>style.visibility</p:attrName>
                                        </p:attrNameLst>
                                      </p:cBhvr>
                                      <p:to>
                                        <p:strVal val="visible"/>
                                      </p:to>
                                    </p:set>
                                    <p:animEffect transition="in" filter="strips(downLeft)">
                                      <p:cBhvr>
                                        <p:cTn id="45" dur="500"/>
                                        <p:tgtEl>
                                          <p:spTgt spid="138247">
                                            <p:txEl>
                                              <p:pRg st="0" end="0"/>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0" presetClass="entr" presetSubtype="0" decel="100000" fill="hold" grpId="0" nodeType="clickEffect">
                                  <p:stCondLst>
                                    <p:cond delay="0"/>
                                  </p:stCondLst>
                                  <p:childTnLst>
                                    <p:set>
                                      <p:cBhvr>
                                        <p:cTn id="49" dur="1" fill="hold">
                                          <p:stCondLst>
                                            <p:cond delay="0"/>
                                          </p:stCondLst>
                                        </p:cTn>
                                        <p:tgtEl>
                                          <p:spTgt spid="138248"/>
                                        </p:tgtEl>
                                        <p:attrNameLst>
                                          <p:attrName>style.visibility</p:attrName>
                                        </p:attrNameLst>
                                      </p:cBhvr>
                                      <p:to>
                                        <p:strVal val="visible"/>
                                      </p:to>
                                    </p:set>
                                    <p:anim calcmode="lin" valueType="num">
                                      <p:cBhvr>
                                        <p:cTn id="50" dur="1000" fill="hold"/>
                                        <p:tgtEl>
                                          <p:spTgt spid="138248"/>
                                        </p:tgtEl>
                                        <p:attrNameLst>
                                          <p:attrName>ppt_w</p:attrName>
                                        </p:attrNameLst>
                                      </p:cBhvr>
                                      <p:tavLst>
                                        <p:tav tm="0">
                                          <p:val>
                                            <p:strVal val="#ppt_w+.3"/>
                                          </p:val>
                                        </p:tav>
                                        <p:tav tm="100000">
                                          <p:val>
                                            <p:strVal val="#ppt_w"/>
                                          </p:val>
                                        </p:tav>
                                      </p:tavLst>
                                    </p:anim>
                                    <p:anim calcmode="lin" valueType="num">
                                      <p:cBhvr>
                                        <p:cTn id="51" dur="1000" fill="hold"/>
                                        <p:tgtEl>
                                          <p:spTgt spid="138248"/>
                                        </p:tgtEl>
                                        <p:attrNameLst>
                                          <p:attrName>ppt_h</p:attrName>
                                        </p:attrNameLst>
                                      </p:cBhvr>
                                      <p:tavLst>
                                        <p:tav tm="0">
                                          <p:val>
                                            <p:strVal val="#ppt_h"/>
                                          </p:val>
                                        </p:tav>
                                        <p:tav tm="100000">
                                          <p:val>
                                            <p:strVal val="#ppt_h"/>
                                          </p:val>
                                        </p:tav>
                                      </p:tavLst>
                                    </p:anim>
                                    <p:animEffect transition="in" filter="fade">
                                      <p:cBhvr>
                                        <p:cTn id="52" dur="1000"/>
                                        <p:tgtEl>
                                          <p:spTgt spid="13824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8" presetClass="entr" presetSubtype="12" fill="hold" grpId="0" nodeType="clickEffect">
                                  <p:stCondLst>
                                    <p:cond delay="0"/>
                                  </p:stCondLst>
                                  <p:childTnLst>
                                    <p:set>
                                      <p:cBhvr>
                                        <p:cTn id="56" dur="1" fill="hold">
                                          <p:stCondLst>
                                            <p:cond delay="0"/>
                                          </p:stCondLst>
                                        </p:cTn>
                                        <p:tgtEl>
                                          <p:spTgt spid="138249">
                                            <p:txEl>
                                              <p:pRg st="0" end="0"/>
                                            </p:txEl>
                                          </p:spTgt>
                                        </p:tgtEl>
                                        <p:attrNameLst>
                                          <p:attrName>style.visibility</p:attrName>
                                        </p:attrNameLst>
                                      </p:cBhvr>
                                      <p:to>
                                        <p:strVal val="visible"/>
                                      </p:to>
                                    </p:set>
                                    <p:animEffect transition="in" filter="strips(downLeft)">
                                      <p:cBhvr>
                                        <p:cTn id="57" dur="500"/>
                                        <p:tgtEl>
                                          <p:spTgt spid="138249">
                                            <p:txEl>
                                              <p:pRg st="0" end="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8" presetClass="entr" presetSubtype="12" fill="hold" grpId="0" nodeType="clickEffect">
                                  <p:stCondLst>
                                    <p:cond delay="0"/>
                                  </p:stCondLst>
                                  <p:childTnLst>
                                    <p:set>
                                      <p:cBhvr>
                                        <p:cTn id="61" dur="1" fill="hold">
                                          <p:stCondLst>
                                            <p:cond delay="0"/>
                                          </p:stCondLst>
                                        </p:cTn>
                                        <p:tgtEl>
                                          <p:spTgt spid="138250"/>
                                        </p:tgtEl>
                                        <p:attrNameLst>
                                          <p:attrName>style.visibility</p:attrName>
                                        </p:attrNameLst>
                                      </p:cBhvr>
                                      <p:to>
                                        <p:strVal val="visible"/>
                                      </p:to>
                                    </p:set>
                                    <p:animEffect transition="in" filter="strips(downLeft)">
                                      <p:cBhvr>
                                        <p:cTn id="62" dur="500"/>
                                        <p:tgtEl>
                                          <p:spTgt spid="13825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1" presetClass="entr" presetSubtype="0" fill="hold" grpId="0" nodeType="clickEffect">
                                  <p:stCondLst>
                                    <p:cond delay="0"/>
                                  </p:stCondLst>
                                  <p:iterate type="lt">
                                    <p:tmPct val="10000"/>
                                  </p:iterate>
                                  <p:childTnLst>
                                    <p:set>
                                      <p:cBhvr>
                                        <p:cTn id="66" dur="1" fill="hold">
                                          <p:stCondLst>
                                            <p:cond delay="0"/>
                                          </p:stCondLst>
                                        </p:cTn>
                                        <p:tgtEl>
                                          <p:spTgt spid="138251">
                                            <p:txEl>
                                              <p:pRg st="0" end="0"/>
                                            </p:txEl>
                                          </p:spTgt>
                                        </p:tgtEl>
                                        <p:attrNameLst>
                                          <p:attrName>style.visibility</p:attrName>
                                        </p:attrNameLst>
                                      </p:cBhvr>
                                      <p:to>
                                        <p:strVal val="visible"/>
                                      </p:to>
                                    </p:set>
                                    <p:anim calcmode="lin" valueType="num">
                                      <p:cBhvr>
                                        <p:cTn id="67" dur="500" fill="hold"/>
                                        <p:tgtEl>
                                          <p:spTgt spid="13825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138251">
                                            <p:txEl>
                                              <p:pRg st="0" end="0"/>
                                            </p:txEl>
                                          </p:spTgt>
                                        </p:tgtEl>
                                        <p:attrNameLst>
                                          <p:attrName>ppt_y</p:attrName>
                                        </p:attrNameLst>
                                      </p:cBhvr>
                                      <p:tavLst>
                                        <p:tav tm="0">
                                          <p:val>
                                            <p:strVal val="#ppt_y"/>
                                          </p:val>
                                        </p:tav>
                                        <p:tav tm="100000">
                                          <p:val>
                                            <p:strVal val="#ppt_y"/>
                                          </p:val>
                                        </p:tav>
                                      </p:tavLst>
                                    </p:anim>
                                    <p:anim calcmode="lin" valueType="num">
                                      <p:cBhvr>
                                        <p:cTn id="69" dur="500" fill="hold"/>
                                        <p:tgtEl>
                                          <p:spTgt spid="13825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13825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138251">
                                            <p:txEl>
                                              <p:pRg st="0" end="0"/>
                                            </p:txEl>
                                          </p:spTgt>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41" presetClass="entr" presetSubtype="0" fill="hold" grpId="0" nodeType="clickEffect">
                                  <p:stCondLst>
                                    <p:cond delay="0"/>
                                  </p:stCondLst>
                                  <p:iterate type="lt">
                                    <p:tmPct val="10000"/>
                                  </p:iterate>
                                  <p:childTnLst>
                                    <p:set>
                                      <p:cBhvr>
                                        <p:cTn id="75" dur="1" fill="hold">
                                          <p:stCondLst>
                                            <p:cond delay="0"/>
                                          </p:stCondLst>
                                        </p:cTn>
                                        <p:tgtEl>
                                          <p:spTgt spid="138252"/>
                                        </p:tgtEl>
                                        <p:attrNameLst>
                                          <p:attrName>style.visibility</p:attrName>
                                        </p:attrNameLst>
                                      </p:cBhvr>
                                      <p:to>
                                        <p:strVal val="visible"/>
                                      </p:to>
                                    </p:set>
                                    <p:anim calcmode="lin" valueType="num">
                                      <p:cBhvr>
                                        <p:cTn id="76" dur="500" fill="hold"/>
                                        <p:tgtEl>
                                          <p:spTgt spid="138252"/>
                                        </p:tgtEl>
                                        <p:attrNameLst>
                                          <p:attrName>ppt_x</p:attrName>
                                        </p:attrNameLst>
                                      </p:cBhvr>
                                      <p:tavLst>
                                        <p:tav tm="0">
                                          <p:val>
                                            <p:strVal val="#ppt_x"/>
                                          </p:val>
                                        </p:tav>
                                        <p:tav tm="50000">
                                          <p:val>
                                            <p:strVal val="#ppt_x+.1"/>
                                          </p:val>
                                        </p:tav>
                                        <p:tav tm="100000">
                                          <p:val>
                                            <p:strVal val="#ppt_x"/>
                                          </p:val>
                                        </p:tav>
                                      </p:tavLst>
                                    </p:anim>
                                    <p:anim calcmode="lin" valueType="num">
                                      <p:cBhvr>
                                        <p:cTn id="77" dur="500" fill="hold"/>
                                        <p:tgtEl>
                                          <p:spTgt spid="138252"/>
                                        </p:tgtEl>
                                        <p:attrNameLst>
                                          <p:attrName>ppt_y</p:attrName>
                                        </p:attrNameLst>
                                      </p:cBhvr>
                                      <p:tavLst>
                                        <p:tav tm="0">
                                          <p:val>
                                            <p:strVal val="#ppt_y"/>
                                          </p:val>
                                        </p:tav>
                                        <p:tav tm="100000">
                                          <p:val>
                                            <p:strVal val="#ppt_y"/>
                                          </p:val>
                                        </p:tav>
                                      </p:tavLst>
                                    </p:anim>
                                    <p:anim calcmode="lin" valueType="num">
                                      <p:cBhvr>
                                        <p:cTn id="78" dur="500" fill="hold"/>
                                        <p:tgtEl>
                                          <p:spTgt spid="138252"/>
                                        </p:tgtEl>
                                        <p:attrNameLst>
                                          <p:attrName>ppt_h</p:attrName>
                                        </p:attrNameLst>
                                      </p:cBhvr>
                                      <p:tavLst>
                                        <p:tav tm="0">
                                          <p:val>
                                            <p:strVal val="#ppt_h/10"/>
                                          </p:val>
                                        </p:tav>
                                        <p:tav tm="50000">
                                          <p:val>
                                            <p:strVal val="#ppt_h+.01"/>
                                          </p:val>
                                        </p:tav>
                                        <p:tav tm="100000">
                                          <p:val>
                                            <p:strVal val="#ppt_h"/>
                                          </p:val>
                                        </p:tav>
                                      </p:tavLst>
                                    </p:anim>
                                    <p:anim calcmode="lin" valueType="num">
                                      <p:cBhvr>
                                        <p:cTn id="79" dur="500" fill="hold"/>
                                        <p:tgtEl>
                                          <p:spTgt spid="138252"/>
                                        </p:tgtEl>
                                        <p:attrNameLst>
                                          <p:attrName>ppt_w</p:attrName>
                                        </p:attrNameLst>
                                      </p:cBhvr>
                                      <p:tavLst>
                                        <p:tav tm="0">
                                          <p:val>
                                            <p:strVal val="#ppt_w/10"/>
                                          </p:val>
                                        </p:tav>
                                        <p:tav tm="50000">
                                          <p:val>
                                            <p:strVal val="#ppt_w+.01"/>
                                          </p:val>
                                        </p:tav>
                                        <p:tav tm="100000">
                                          <p:val>
                                            <p:strVal val="#ppt_w"/>
                                          </p:val>
                                        </p:tav>
                                      </p:tavLst>
                                    </p:anim>
                                    <p:animEffect transition="in" filter="fade">
                                      <p:cBhvr>
                                        <p:cTn id="80" dur="500" tmFilter="0,0; .5, 1; 1, 1"/>
                                        <p:tgtEl>
                                          <p:spTgt spid="138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p:bldP spid="138248" grpId="0"/>
      <p:bldP spid="138249" grpId="0" build="allAtOnce"/>
      <p:bldP spid="138250" grpId="0"/>
      <p:bldP spid="138251" grpId="0" build="allAtOnce"/>
      <p:bldP spid="13825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4294967295"/>
          </p:nvPr>
        </p:nvSpPr>
        <p:spPr>
          <a:xfrm>
            <a:off x="457200" y="6245225"/>
            <a:ext cx="2133600" cy="476250"/>
          </a:xfrm>
          <a:prstGeom prst="rect">
            <a:avLst/>
          </a:prstGeom>
        </p:spPr>
        <p:txBody>
          <a:bodyPr/>
          <a:lstStyle/>
          <a:p>
            <a:fld id="{7B5B2182-55A2-4E1F-9AB0-0C86C95B69D8}" type="datetime1">
              <a:rPr lang="en-US" altLang="en-US"/>
              <a:pPr/>
              <a:t>5/15/2017</a:t>
            </a:fld>
            <a:endParaRPr lang="en-US" altLang="en-US"/>
          </a:p>
        </p:txBody>
      </p:sp>
      <p:sp>
        <p:nvSpPr>
          <p:cNvPr id="12" name="Slide Number Placeholder 5"/>
          <p:cNvSpPr>
            <a:spLocks noGrp="1"/>
          </p:cNvSpPr>
          <p:nvPr>
            <p:ph type="sldNum" sz="quarter" idx="4294967295"/>
          </p:nvPr>
        </p:nvSpPr>
        <p:spPr>
          <a:xfrm>
            <a:off x="6553200" y="6245225"/>
            <a:ext cx="2133600" cy="476250"/>
          </a:xfrm>
          <a:prstGeom prst="rect">
            <a:avLst/>
          </a:prstGeom>
        </p:spPr>
        <p:txBody>
          <a:bodyPr/>
          <a:lstStyle/>
          <a:p>
            <a:fld id="{AAD2CDCA-2334-4D78-949C-7B6A24654BE1}" type="slidenum">
              <a:rPr lang="en-US" altLang="en-US"/>
              <a:pPr/>
              <a:t>59</a:t>
            </a:fld>
            <a:endParaRPr lang="en-US" altLang="en-US"/>
          </a:p>
        </p:txBody>
      </p:sp>
      <p:sp>
        <p:nvSpPr>
          <p:cNvPr id="137218" name="Rectangle 2"/>
          <p:cNvSpPr>
            <a:spLocks noChangeArrowheads="1"/>
          </p:cNvSpPr>
          <p:nvPr/>
        </p:nvSpPr>
        <p:spPr bwMode="auto">
          <a:xfrm>
            <a:off x="107950" y="404813"/>
            <a:ext cx="4845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s-ES_tradnl" altLang="en-US" b="1"/>
              <a:t>3. 7.3  Interaksi diantara Format dan I/O list</a:t>
            </a:r>
          </a:p>
        </p:txBody>
      </p:sp>
      <p:sp>
        <p:nvSpPr>
          <p:cNvPr id="137219" name="Rectangle 3"/>
          <p:cNvSpPr>
            <a:spLocks noChangeArrowheads="1"/>
          </p:cNvSpPr>
          <p:nvPr/>
        </p:nvSpPr>
        <p:spPr bwMode="auto">
          <a:xfrm>
            <a:off x="755650" y="908050"/>
            <a:ext cx="77041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ES_tradnl" altLang="en-US" sz="1400"/>
              <a:t>Jika sebuah iolist terdiri dari satu atau lebih item, maka paling sedikit terdapat satu editor descriptor berulang pada spesifikasi formatnya.</a:t>
            </a:r>
            <a:r>
              <a:rPr lang="en-US" altLang="en-US" sz="1400"/>
              <a:t> </a:t>
            </a:r>
          </a:p>
        </p:txBody>
      </p:sp>
      <p:sp>
        <p:nvSpPr>
          <p:cNvPr id="137220" name="Rectangle 4"/>
          <p:cNvSpPr>
            <a:spLocks noChangeArrowheads="1"/>
          </p:cNvSpPr>
          <p:nvPr/>
        </p:nvSpPr>
        <p:spPr bwMode="auto">
          <a:xfrm>
            <a:off x="754063" y="1557338"/>
            <a:ext cx="80660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400"/>
              <a:t>Pernyataan WRITE terformat dengan spesifikasi editor kosong akan menuliskan suatu carriege return dan line feed </a:t>
            </a:r>
          </a:p>
        </p:txBody>
      </p:sp>
      <p:sp>
        <p:nvSpPr>
          <p:cNvPr id="137221" name="Rectangle 5"/>
          <p:cNvSpPr>
            <a:spLocks noChangeArrowheads="1"/>
          </p:cNvSpPr>
          <p:nvPr/>
        </p:nvSpPr>
        <p:spPr bwMode="auto">
          <a:xfrm>
            <a:off x="688975" y="2133600"/>
            <a:ext cx="8204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t>Pernyataan READ dengan spesifikasi editor kosong akan melompati record menuju record berikutnya </a:t>
            </a:r>
          </a:p>
        </p:txBody>
      </p:sp>
      <p:sp>
        <p:nvSpPr>
          <p:cNvPr id="137222" name="Rectangle 6"/>
          <p:cNvSpPr>
            <a:spLocks noChangeArrowheads="1"/>
          </p:cNvSpPr>
          <p:nvPr/>
        </p:nvSpPr>
        <p:spPr bwMode="auto">
          <a:xfrm>
            <a:off x="1428750" y="2565400"/>
            <a:ext cx="53721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id-ID" altLang="en-US"/>
              <a:t>	</a:t>
            </a:r>
            <a:r>
              <a:rPr lang="en-US" altLang="en-US"/>
              <a:t>i = 5</a:t>
            </a:r>
          </a:p>
          <a:p>
            <a:pPr eaLnBrk="0" hangingPunct="0"/>
            <a:r>
              <a:rPr lang="id-ID" altLang="en-US"/>
              <a:t>	</a:t>
            </a:r>
            <a:r>
              <a:rPr lang="en-US" altLang="en-US"/>
              <a:t>WRITE (*, 100) I</a:t>
            </a:r>
          </a:p>
          <a:p>
            <a:pPr eaLnBrk="0" hangingPunct="0"/>
            <a:r>
              <a:rPr lang="en-US" altLang="en-US"/>
              <a:t>100   	FORMAT (1X, ‘I = ‘, I5, ‘ J = ‘, I5, ‘K = ‘, I5)</a:t>
            </a:r>
          </a:p>
        </p:txBody>
      </p:sp>
      <p:sp>
        <p:nvSpPr>
          <p:cNvPr id="137223" name="Rectangle 7"/>
          <p:cNvSpPr>
            <a:spLocks noChangeArrowheads="1"/>
          </p:cNvSpPr>
          <p:nvPr/>
        </p:nvSpPr>
        <p:spPr bwMode="auto">
          <a:xfrm>
            <a:off x="660400" y="3771900"/>
            <a:ext cx="5207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sz="1400"/>
              <a:t>maka keluaran yang akan dihasilkan dari program diatas adalah</a:t>
            </a:r>
          </a:p>
        </p:txBody>
      </p:sp>
      <p:sp>
        <p:nvSpPr>
          <p:cNvPr id="137224" name="Rectangle 8"/>
          <p:cNvSpPr>
            <a:spLocks noChangeArrowheads="1"/>
          </p:cNvSpPr>
          <p:nvPr/>
        </p:nvSpPr>
        <p:spPr bwMode="auto">
          <a:xfrm>
            <a:off x="1476375" y="4214813"/>
            <a:ext cx="2114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a:t>	I=     5  J=</a:t>
            </a:r>
          </a:p>
        </p:txBody>
      </p:sp>
      <p:sp>
        <p:nvSpPr>
          <p:cNvPr id="137225" name="Rectangle 9"/>
          <p:cNvSpPr>
            <a:spLocks noChangeArrowheads="1"/>
          </p:cNvSpPr>
          <p:nvPr/>
        </p:nvSpPr>
        <p:spPr bwMode="auto">
          <a:xfrm>
            <a:off x="647700" y="4711700"/>
            <a:ext cx="78851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en-US" sz="1400"/>
              <a:t>Keluaran berhenti setelah menuliskan J= karena tidak ada item yang berhubungan untuk iolist I5 berikutnya.</a:t>
            </a:r>
          </a:p>
        </p:txBody>
      </p:sp>
    </p:spTree>
    <p:extLst>
      <p:ext uri="{BB962C8B-B14F-4D97-AF65-F5344CB8AC3E}">
        <p14:creationId xmlns:p14="http://schemas.microsoft.com/office/powerpoint/2010/main" val="170572230"/>
      </p:ext>
    </p:extLst>
  </p:cSld>
  <p:clrMapOvr>
    <a:masterClrMapping/>
  </p:clrMapOvr>
  <p:transition spd="slow">
    <p:wheel spokes="8"/>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37218"/>
                                        </p:tgtEl>
                                        <p:attrNameLst>
                                          <p:attrName>style.visibility</p:attrName>
                                        </p:attrNameLst>
                                      </p:cBhvr>
                                      <p:to>
                                        <p:strVal val="visible"/>
                                      </p:to>
                                    </p:set>
                                    <p:anim calcmode="lin" valueType="num">
                                      <p:cBhvr>
                                        <p:cTn id="7" dur="500" decel="50000" fill="hold">
                                          <p:stCondLst>
                                            <p:cond delay="0"/>
                                          </p:stCondLst>
                                        </p:cTn>
                                        <p:tgtEl>
                                          <p:spTgt spid="13721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721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7218"/>
                                        </p:tgtEl>
                                        <p:attrNameLst>
                                          <p:attrName>ppt_w</p:attrName>
                                        </p:attrNameLst>
                                      </p:cBhvr>
                                      <p:tavLst>
                                        <p:tav tm="0">
                                          <p:val>
                                            <p:strVal val="#ppt_w*.05"/>
                                          </p:val>
                                        </p:tav>
                                        <p:tav tm="100000">
                                          <p:val>
                                            <p:strVal val="#ppt_w"/>
                                          </p:val>
                                        </p:tav>
                                      </p:tavLst>
                                    </p:anim>
                                    <p:anim calcmode="lin" valueType="num">
                                      <p:cBhvr>
                                        <p:cTn id="10" dur="1000" fill="hold"/>
                                        <p:tgtEl>
                                          <p:spTgt spid="13721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721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721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721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721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137219"/>
                                        </p:tgtEl>
                                        <p:attrNameLst>
                                          <p:attrName>style.visibility</p:attrName>
                                        </p:attrNameLst>
                                      </p:cBhvr>
                                      <p:to>
                                        <p:strVal val="visible"/>
                                      </p:to>
                                    </p:set>
                                    <p:anim calcmode="lin" valueType="num">
                                      <p:cBhvr>
                                        <p:cTn id="19" dur="500" fill="hold"/>
                                        <p:tgtEl>
                                          <p:spTgt spid="137219"/>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37219"/>
                                        </p:tgtEl>
                                        <p:attrNameLst>
                                          <p:attrName>ppt_y</p:attrName>
                                        </p:attrNameLst>
                                      </p:cBhvr>
                                      <p:tavLst>
                                        <p:tav tm="0">
                                          <p:val>
                                            <p:strVal val="#ppt_y"/>
                                          </p:val>
                                        </p:tav>
                                        <p:tav tm="100000">
                                          <p:val>
                                            <p:strVal val="#ppt_y"/>
                                          </p:val>
                                        </p:tav>
                                      </p:tavLst>
                                    </p:anim>
                                    <p:anim calcmode="lin" valueType="num">
                                      <p:cBhvr>
                                        <p:cTn id="21" dur="500" fill="hold"/>
                                        <p:tgtEl>
                                          <p:spTgt spid="137219"/>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37219"/>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3721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137220"/>
                                        </p:tgtEl>
                                        <p:attrNameLst>
                                          <p:attrName>style.visibility</p:attrName>
                                        </p:attrNameLst>
                                      </p:cBhvr>
                                      <p:to>
                                        <p:strVal val="visible"/>
                                      </p:to>
                                    </p:set>
                                    <p:anim calcmode="lin" valueType="num">
                                      <p:cBhvr>
                                        <p:cTn id="28" dur="500" fill="hold"/>
                                        <p:tgtEl>
                                          <p:spTgt spid="137220"/>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37220"/>
                                        </p:tgtEl>
                                        <p:attrNameLst>
                                          <p:attrName>ppt_y</p:attrName>
                                        </p:attrNameLst>
                                      </p:cBhvr>
                                      <p:tavLst>
                                        <p:tav tm="0">
                                          <p:val>
                                            <p:strVal val="#ppt_y"/>
                                          </p:val>
                                        </p:tav>
                                        <p:tav tm="100000">
                                          <p:val>
                                            <p:strVal val="#ppt_y"/>
                                          </p:val>
                                        </p:tav>
                                      </p:tavLst>
                                    </p:anim>
                                    <p:anim calcmode="lin" valueType="num">
                                      <p:cBhvr>
                                        <p:cTn id="30" dur="500" fill="hold"/>
                                        <p:tgtEl>
                                          <p:spTgt spid="137220"/>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37220"/>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3722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137221"/>
                                        </p:tgtEl>
                                        <p:attrNameLst>
                                          <p:attrName>style.visibility</p:attrName>
                                        </p:attrNameLst>
                                      </p:cBhvr>
                                      <p:to>
                                        <p:strVal val="visible"/>
                                      </p:to>
                                    </p:set>
                                    <p:animEffect transition="in" filter="strips(downRight)">
                                      <p:cBhvr>
                                        <p:cTn id="37" dur="500"/>
                                        <p:tgtEl>
                                          <p:spTgt spid="13722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5" presetClass="entr" presetSubtype="0" fill="hold" grpId="0" nodeType="clickEffect">
                                  <p:stCondLst>
                                    <p:cond delay="0"/>
                                  </p:stCondLst>
                                  <p:childTnLst>
                                    <p:set>
                                      <p:cBhvr>
                                        <p:cTn id="41" dur="1" fill="hold">
                                          <p:stCondLst>
                                            <p:cond delay="0"/>
                                          </p:stCondLst>
                                        </p:cTn>
                                        <p:tgtEl>
                                          <p:spTgt spid="137222"/>
                                        </p:tgtEl>
                                        <p:attrNameLst>
                                          <p:attrName>style.visibility</p:attrName>
                                        </p:attrNameLst>
                                      </p:cBhvr>
                                      <p:to>
                                        <p:strVal val="visible"/>
                                      </p:to>
                                    </p:set>
                                    <p:anim calcmode="lin" valueType="num">
                                      <p:cBhvr>
                                        <p:cTn id="42" dur="500" decel="50000" fill="hold">
                                          <p:stCondLst>
                                            <p:cond delay="0"/>
                                          </p:stCondLst>
                                        </p:cTn>
                                        <p:tgtEl>
                                          <p:spTgt spid="137222"/>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137222"/>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137222"/>
                                        </p:tgtEl>
                                        <p:attrNameLst>
                                          <p:attrName>ppt_w</p:attrName>
                                        </p:attrNameLst>
                                      </p:cBhvr>
                                      <p:tavLst>
                                        <p:tav tm="0">
                                          <p:val>
                                            <p:strVal val="#ppt_w*.05"/>
                                          </p:val>
                                        </p:tav>
                                        <p:tav tm="100000">
                                          <p:val>
                                            <p:strVal val="#ppt_w"/>
                                          </p:val>
                                        </p:tav>
                                      </p:tavLst>
                                    </p:anim>
                                    <p:anim calcmode="lin" valueType="num">
                                      <p:cBhvr>
                                        <p:cTn id="45" dur="1000" fill="hold"/>
                                        <p:tgtEl>
                                          <p:spTgt spid="137222"/>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137222"/>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137222"/>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137222"/>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137222"/>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4" presetClass="emph" presetSubtype="2" fill="hold" grpId="1" nodeType="clickEffect">
                                  <p:stCondLst>
                                    <p:cond delay="0"/>
                                  </p:stCondLst>
                                  <p:childTnLst>
                                    <p:anim to="1.5" calcmode="lin" valueType="num">
                                      <p:cBhvr override="childStyle">
                                        <p:cTn id="53" dur="2000" fill="hold"/>
                                        <p:tgtEl>
                                          <p:spTgt spid="137222"/>
                                        </p:tgtEl>
                                        <p:attrNameLst>
                                          <p:attrName>style.fontSize</p:attrName>
                                        </p:attrNameLst>
                                      </p:cBhvr>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18" presetClass="entr" presetSubtype="12" fill="hold" grpId="0" nodeType="clickEffect">
                                  <p:stCondLst>
                                    <p:cond delay="0"/>
                                  </p:stCondLst>
                                  <p:childTnLst>
                                    <p:set>
                                      <p:cBhvr>
                                        <p:cTn id="57" dur="1" fill="hold">
                                          <p:stCondLst>
                                            <p:cond delay="0"/>
                                          </p:stCondLst>
                                        </p:cTn>
                                        <p:tgtEl>
                                          <p:spTgt spid="137223"/>
                                        </p:tgtEl>
                                        <p:attrNameLst>
                                          <p:attrName>style.visibility</p:attrName>
                                        </p:attrNameLst>
                                      </p:cBhvr>
                                      <p:to>
                                        <p:strVal val="visible"/>
                                      </p:to>
                                    </p:set>
                                    <p:animEffect transition="in" filter="strips(downLeft)">
                                      <p:cBhvr>
                                        <p:cTn id="58" dur="500"/>
                                        <p:tgtEl>
                                          <p:spTgt spid="137223"/>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0" presetClass="entr" presetSubtype="0" decel="100000" fill="hold" nodeType="clickEffect">
                                  <p:stCondLst>
                                    <p:cond delay="0"/>
                                  </p:stCondLst>
                                  <p:childTnLst>
                                    <p:set>
                                      <p:cBhvr>
                                        <p:cTn id="62" dur="1" fill="hold">
                                          <p:stCondLst>
                                            <p:cond delay="0"/>
                                          </p:stCondLst>
                                        </p:cTn>
                                        <p:tgtEl>
                                          <p:spTgt spid="137224">
                                            <p:txEl>
                                              <p:pRg st="0" end="0"/>
                                            </p:txEl>
                                          </p:spTgt>
                                        </p:tgtEl>
                                        <p:attrNameLst>
                                          <p:attrName>style.visibility</p:attrName>
                                        </p:attrNameLst>
                                      </p:cBhvr>
                                      <p:to>
                                        <p:strVal val="visible"/>
                                      </p:to>
                                    </p:set>
                                    <p:anim calcmode="lin" valueType="num">
                                      <p:cBhvr>
                                        <p:cTn id="63" dur="1000" fill="hold"/>
                                        <p:tgtEl>
                                          <p:spTgt spid="137224">
                                            <p:txEl>
                                              <p:pRg st="0" end="0"/>
                                            </p:txEl>
                                          </p:spTgt>
                                        </p:tgtEl>
                                        <p:attrNameLst>
                                          <p:attrName>ppt_w</p:attrName>
                                        </p:attrNameLst>
                                      </p:cBhvr>
                                      <p:tavLst>
                                        <p:tav tm="0">
                                          <p:val>
                                            <p:strVal val="#ppt_w+.3"/>
                                          </p:val>
                                        </p:tav>
                                        <p:tav tm="100000">
                                          <p:val>
                                            <p:strVal val="#ppt_w"/>
                                          </p:val>
                                        </p:tav>
                                      </p:tavLst>
                                    </p:anim>
                                    <p:anim calcmode="lin" valueType="num">
                                      <p:cBhvr>
                                        <p:cTn id="64" dur="1000" fill="hold"/>
                                        <p:tgtEl>
                                          <p:spTgt spid="137224">
                                            <p:txEl>
                                              <p:pRg st="0" end="0"/>
                                            </p:txEl>
                                          </p:spTgt>
                                        </p:tgtEl>
                                        <p:attrNameLst>
                                          <p:attrName>ppt_h</p:attrName>
                                        </p:attrNameLst>
                                      </p:cBhvr>
                                      <p:tavLst>
                                        <p:tav tm="0">
                                          <p:val>
                                            <p:strVal val="#ppt_h"/>
                                          </p:val>
                                        </p:tav>
                                        <p:tav tm="100000">
                                          <p:val>
                                            <p:strVal val="#ppt_h"/>
                                          </p:val>
                                        </p:tav>
                                      </p:tavLst>
                                    </p:anim>
                                    <p:animEffect transition="in" filter="fade">
                                      <p:cBhvr>
                                        <p:cTn id="65" dur="1000"/>
                                        <p:tgtEl>
                                          <p:spTgt spid="137224">
                                            <p:txEl>
                                              <p:pRg st="0" end="0"/>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41" presetClass="entr" presetSubtype="0" fill="hold" grpId="0" nodeType="clickEffect">
                                  <p:stCondLst>
                                    <p:cond delay="0"/>
                                  </p:stCondLst>
                                  <p:iterate type="lt">
                                    <p:tmPct val="10000"/>
                                  </p:iterate>
                                  <p:childTnLst>
                                    <p:set>
                                      <p:cBhvr>
                                        <p:cTn id="69" dur="1" fill="hold">
                                          <p:stCondLst>
                                            <p:cond delay="0"/>
                                          </p:stCondLst>
                                        </p:cTn>
                                        <p:tgtEl>
                                          <p:spTgt spid="137225"/>
                                        </p:tgtEl>
                                        <p:attrNameLst>
                                          <p:attrName>style.visibility</p:attrName>
                                        </p:attrNameLst>
                                      </p:cBhvr>
                                      <p:to>
                                        <p:strVal val="visible"/>
                                      </p:to>
                                    </p:set>
                                    <p:anim calcmode="lin" valueType="num">
                                      <p:cBhvr>
                                        <p:cTn id="70" dur="500" fill="hold"/>
                                        <p:tgtEl>
                                          <p:spTgt spid="137225"/>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137225"/>
                                        </p:tgtEl>
                                        <p:attrNameLst>
                                          <p:attrName>ppt_y</p:attrName>
                                        </p:attrNameLst>
                                      </p:cBhvr>
                                      <p:tavLst>
                                        <p:tav tm="0">
                                          <p:val>
                                            <p:strVal val="#ppt_y"/>
                                          </p:val>
                                        </p:tav>
                                        <p:tav tm="100000">
                                          <p:val>
                                            <p:strVal val="#ppt_y"/>
                                          </p:val>
                                        </p:tav>
                                      </p:tavLst>
                                    </p:anim>
                                    <p:anim calcmode="lin" valueType="num">
                                      <p:cBhvr>
                                        <p:cTn id="72" dur="500" fill="hold"/>
                                        <p:tgtEl>
                                          <p:spTgt spid="137225"/>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137225"/>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137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p:bldP spid="137219" grpId="0"/>
      <p:bldP spid="137220" grpId="0"/>
      <p:bldP spid="137221" grpId="0"/>
      <p:bldP spid="137222" grpId="0"/>
      <p:bldP spid="137222" grpId="1"/>
      <p:bldP spid="137223" grpId="0"/>
      <p:bldP spid="1372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0" y="0"/>
            <a:ext cx="47577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ES_tradnl" altLang="en-US">
                <a:latin typeface="Tahoma" panose="020B0604030504040204" pitchFamily="34" charset="0"/>
              </a:rPr>
              <a:t>langkah 4 dapat kita sederhanakan menjadi:</a:t>
            </a:r>
            <a:r>
              <a:rPr lang="en-US" altLang="en-US">
                <a:latin typeface="Tahoma" panose="020B0604030504040204" pitchFamily="34" charset="0"/>
              </a:rPr>
              <a:t> </a:t>
            </a:r>
          </a:p>
        </p:txBody>
      </p:sp>
      <p:sp>
        <p:nvSpPr>
          <p:cNvPr id="27652" name="Rectangle 4"/>
          <p:cNvSpPr>
            <a:spLocks noChangeArrowheads="1"/>
          </p:cNvSpPr>
          <p:nvPr/>
        </p:nvSpPr>
        <p:spPr bwMode="auto">
          <a:xfrm>
            <a:off x="179388" y="549275"/>
            <a:ext cx="66833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s-ES_tradnl" altLang="en-US">
                <a:latin typeface="Tahoma" panose="020B0604030504040204" pitchFamily="34" charset="0"/>
              </a:rPr>
              <a:t>4. Tambahkan 1 pada zero counter, dan lanjutkan ke langkah 1</a:t>
            </a:r>
            <a:r>
              <a:rPr lang="en-US" altLang="en-US">
                <a:latin typeface="Tahoma" panose="020B0604030504040204" pitchFamily="34" charset="0"/>
              </a:rPr>
              <a:t> </a:t>
            </a:r>
          </a:p>
        </p:txBody>
      </p:sp>
      <p:sp>
        <p:nvSpPr>
          <p:cNvPr id="27653" name="Rectangle 5"/>
          <p:cNvSpPr>
            <a:spLocks noChangeArrowheads="1"/>
          </p:cNvSpPr>
          <p:nvPr/>
        </p:nvSpPr>
        <p:spPr bwMode="auto">
          <a:xfrm>
            <a:off x="179388" y="549275"/>
            <a:ext cx="80057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en-US">
                <a:latin typeface="Tahoma" panose="020B0604030504040204" pitchFamily="34" charset="0"/>
              </a:rPr>
              <a:t>4.  </a:t>
            </a:r>
            <a:r>
              <a:rPr lang="en-US" altLang="en-US">
                <a:latin typeface="Tahoma" panose="020B0604030504040204" pitchFamily="34" charset="0"/>
              </a:rPr>
              <a:t>Jika bilangan nol, tambahkan 1 pada zero counter lanjutkan ke langkah 1 </a:t>
            </a:r>
          </a:p>
        </p:txBody>
      </p:sp>
      <p:sp>
        <p:nvSpPr>
          <p:cNvPr id="27654" name="Rectangle 6"/>
          <p:cNvSpPr>
            <a:spLocks noChangeArrowheads="1"/>
          </p:cNvSpPr>
          <p:nvPr/>
        </p:nvSpPr>
        <p:spPr bwMode="auto">
          <a:xfrm>
            <a:off x="34925" y="1125538"/>
            <a:ext cx="91090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id-ID" altLang="en-US" sz="1600">
                <a:latin typeface="Tahoma" panose="020B0604030504040204" pitchFamily="34" charset="0"/>
              </a:rPr>
              <a:t>M</a:t>
            </a:r>
            <a:r>
              <a:rPr lang="en-US" altLang="en-US" sz="1600">
                <a:latin typeface="Tahoma" panose="020B0604030504040204" pitchFamily="34" charset="0"/>
              </a:rPr>
              <a:t>asalah yang harus </a:t>
            </a:r>
            <a:r>
              <a:rPr lang="id-ID" altLang="en-US" sz="1600">
                <a:latin typeface="Tahoma" panose="020B0604030504040204" pitchFamily="34" charset="0"/>
              </a:rPr>
              <a:t>di</a:t>
            </a:r>
            <a:r>
              <a:rPr lang="en-US" altLang="en-US" sz="1600">
                <a:latin typeface="Tahoma" panose="020B0604030504040204" pitchFamily="34" charset="0"/>
              </a:rPr>
              <a:t>perhatikan</a:t>
            </a:r>
            <a:r>
              <a:rPr lang="id-ID" altLang="en-US" sz="1600">
                <a:latin typeface="Tahoma" panose="020B0604030504040204" pitchFamily="34" charset="0"/>
              </a:rPr>
              <a:t>:</a:t>
            </a:r>
            <a:r>
              <a:rPr lang="en-US" altLang="en-US" sz="1600">
                <a:latin typeface="Tahoma" panose="020B0604030504040204" pitchFamily="34" charset="0"/>
              </a:rPr>
              <a:t> Algoritma yang disusun, dibuat dengan asumsi bahwa masing-masing counter pada awalnya nol.</a:t>
            </a:r>
          </a:p>
        </p:txBody>
      </p:sp>
      <p:sp>
        <p:nvSpPr>
          <p:cNvPr id="27655" name="Rectangle 7"/>
          <p:cNvSpPr>
            <a:spLocks noChangeArrowheads="1"/>
          </p:cNvSpPr>
          <p:nvPr/>
        </p:nvSpPr>
        <p:spPr bwMode="auto">
          <a:xfrm>
            <a:off x="36513" y="2636838"/>
            <a:ext cx="91440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id-ID" altLang="en-US" sz="1600">
                <a:latin typeface="Tahoma" panose="020B0604030504040204" pitchFamily="34" charset="0"/>
              </a:rPr>
              <a:t>Bila </a:t>
            </a:r>
            <a:r>
              <a:rPr lang="en-US" altLang="en-US" sz="1600">
                <a:latin typeface="Tahoma" panose="020B0604030504040204" pitchFamily="34" charset="0"/>
              </a:rPr>
              <a:t>counter tersebut </a:t>
            </a:r>
            <a:r>
              <a:rPr lang="id-ID" altLang="en-US" sz="1600">
                <a:latin typeface="Tahoma" panose="020B0604030504040204" pitchFamily="34" charset="0"/>
              </a:rPr>
              <a:t>t</a:t>
            </a:r>
            <a:r>
              <a:rPr lang="en-US" altLang="en-US" sz="1600">
                <a:latin typeface="Tahoma" panose="020B0604030504040204" pitchFamily="34" charset="0"/>
              </a:rPr>
              <a:t>erisi </a:t>
            </a:r>
            <a:r>
              <a:rPr lang="id-ID" altLang="en-US" sz="1600">
                <a:latin typeface="Tahoma" panose="020B0604030504040204" pitchFamily="34" charset="0"/>
              </a:rPr>
              <a:t>bilangan lain ya</a:t>
            </a:r>
            <a:r>
              <a:rPr lang="en-US" altLang="en-US" sz="1600">
                <a:latin typeface="Tahoma" panose="020B0604030504040204" pitchFamily="34" charset="0"/>
              </a:rPr>
              <a:t>ng tidak sah, dalam kasus ini komputer akan berhenti, dan kejadian ini disebut execution time error, yaitu kesalahan yang terjadi pada saat program dieksekusi.</a:t>
            </a:r>
          </a:p>
        </p:txBody>
      </p:sp>
      <p:sp>
        <p:nvSpPr>
          <p:cNvPr id="27656" name="Rectangle 8"/>
          <p:cNvSpPr>
            <a:spLocks noChangeArrowheads="1"/>
          </p:cNvSpPr>
          <p:nvPr/>
        </p:nvSpPr>
        <p:spPr bwMode="auto">
          <a:xfrm>
            <a:off x="71438" y="1844675"/>
            <a:ext cx="91090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id-ID" altLang="en-US" sz="1600">
                <a:latin typeface="Tahoma" panose="020B0604030504040204" pitchFamily="34" charset="0"/>
              </a:rPr>
              <a:t>Bagaimana bila ternyata counter tidak Nol atau counter sudah terisi bilangan lain ?</a:t>
            </a:r>
            <a:endParaRPr lang="en-US" altLang="en-US" sz="1600">
              <a:latin typeface="Tahoma" panose="020B0604030504040204" pitchFamily="34" charset="0"/>
            </a:endParaRPr>
          </a:p>
        </p:txBody>
      </p:sp>
      <p:sp>
        <p:nvSpPr>
          <p:cNvPr id="27657" name="Rectangle 9"/>
          <p:cNvSpPr>
            <a:spLocks noChangeArrowheads="1"/>
          </p:cNvSpPr>
          <p:nvPr/>
        </p:nvSpPr>
        <p:spPr bwMode="auto">
          <a:xfrm>
            <a:off x="34925" y="2205038"/>
            <a:ext cx="8858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id-ID" altLang="en-US" sz="1600">
                <a:latin typeface="Tahoma" panose="020B0604030504040204" pitchFamily="34" charset="0"/>
              </a:rPr>
              <a:t>M</a:t>
            </a:r>
            <a:r>
              <a:rPr lang="en-US" altLang="en-US" sz="1600">
                <a:latin typeface="Tahoma" panose="020B0604030504040204" pitchFamily="34" charset="0"/>
              </a:rPr>
              <a:t>enambahkan 1 angka pada counter </a:t>
            </a:r>
            <a:r>
              <a:rPr lang="id-ID" altLang="en-US" sz="1600">
                <a:latin typeface="Tahoma" panose="020B0604030504040204" pitchFamily="34" charset="0"/>
              </a:rPr>
              <a:t>tidak Nol</a:t>
            </a:r>
            <a:r>
              <a:rPr lang="en-US" altLang="en-US" sz="1600">
                <a:latin typeface="Tahoma" panose="020B0604030504040204" pitchFamily="34" charset="0"/>
              </a:rPr>
              <a:t> hasilnya tidak sesuai dengan yang kita harapkan</a:t>
            </a:r>
          </a:p>
        </p:txBody>
      </p:sp>
      <p:sp>
        <p:nvSpPr>
          <p:cNvPr id="27658" name="Rectangle 10"/>
          <p:cNvSpPr>
            <a:spLocks noChangeArrowheads="1"/>
          </p:cNvSpPr>
          <p:nvPr/>
        </p:nvSpPr>
        <p:spPr bwMode="auto">
          <a:xfrm>
            <a:off x="36513" y="3422650"/>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600"/>
              <a:t>Hukum Murphy yang berbunyi ‘segala sesuatunya dapat saja menjadi salah’ harus selalu kita ingat.</a:t>
            </a:r>
            <a:r>
              <a:rPr lang="en-US" altLang="en-US"/>
              <a:t> </a:t>
            </a:r>
          </a:p>
        </p:txBody>
      </p:sp>
      <p:sp>
        <p:nvSpPr>
          <p:cNvPr id="27659" name="Rectangle 11"/>
          <p:cNvSpPr>
            <a:spLocks noChangeArrowheads="1"/>
          </p:cNvSpPr>
          <p:nvPr/>
        </p:nvSpPr>
        <p:spPr bwMode="auto">
          <a:xfrm>
            <a:off x="71438" y="3860800"/>
            <a:ext cx="889317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600"/>
              <a:t>Pada saat kita menulis program, kita harus selalu mengantisipasi segala kesalahan yang mungkin muncul dan berupaya untuk menghilangkannya, oleh sebab itu, kita akan memasukkan langkah inisialisasi yang akan menginisialisasi counter-counter yang digunakan </a:t>
            </a:r>
          </a:p>
        </p:txBody>
      </p:sp>
    </p:spTree>
  </p:cSld>
  <p:clrMapOvr>
    <a:masterClrMapping/>
  </p:clrMapOvr>
  <p:transition spd="slow">
    <p:wheel spokes="8"/>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anim calcmode="lin" valueType="num">
                                      <p:cBhvr additive="base">
                                        <p:cTn id="7" dur="500" fill="hold"/>
                                        <p:tgtEl>
                                          <p:spTgt spid="27651"/>
                                        </p:tgtEl>
                                        <p:attrNameLst>
                                          <p:attrName>ppt_x</p:attrName>
                                        </p:attrNameLst>
                                      </p:cBhvr>
                                      <p:tavLst>
                                        <p:tav tm="0">
                                          <p:val>
                                            <p:strVal val="#ppt_x"/>
                                          </p:val>
                                        </p:tav>
                                        <p:tav tm="100000">
                                          <p:val>
                                            <p:strVal val="#ppt_x"/>
                                          </p:val>
                                        </p:tav>
                                      </p:tavLst>
                                    </p:anim>
                                    <p:anim calcmode="lin" valueType="num">
                                      <p:cBhvr additive="base">
                                        <p:cTn id="8" dur="500" fill="hold"/>
                                        <p:tgtEl>
                                          <p:spTgt spid="27651"/>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ntr" presetSubtype="6" fill="hold" grpId="0" nodeType="clickEffect">
                                  <p:stCondLst>
                                    <p:cond delay="0"/>
                                  </p:stCondLst>
                                  <p:childTnLst>
                                    <p:set>
                                      <p:cBhvr>
                                        <p:cTn id="12" dur="1" fill="hold">
                                          <p:stCondLst>
                                            <p:cond delay="0"/>
                                          </p:stCondLst>
                                        </p:cTn>
                                        <p:tgtEl>
                                          <p:spTgt spid="27653"/>
                                        </p:tgtEl>
                                        <p:attrNameLst>
                                          <p:attrName>style.visibility</p:attrName>
                                        </p:attrNameLst>
                                      </p:cBhvr>
                                      <p:to>
                                        <p:strVal val="visible"/>
                                      </p:to>
                                    </p:set>
                                    <p:animEffect transition="in" filter="strips(downRight)">
                                      <p:cBhvr>
                                        <p:cTn id="13" dur="500"/>
                                        <p:tgtEl>
                                          <p:spTgt spid="2765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xit" presetSubtype="4" fill="hold" grpId="1" nodeType="clickEffect">
                                  <p:stCondLst>
                                    <p:cond delay="0"/>
                                  </p:stCondLst>
                                  <p:childTnLst>
                                    <p:anim calcmode="lin" valueType="num">
                                      <p:cBhvr additive="base">
                                        <p:cTn id="17" dur="500"/>
                                        <p:tgtEl>
                                          <p:spTgt spid="27653"/>
                                        </p:tgtEl>
                                        <p:attrNameLst>
                                          <p:attrName>ppt_x</p:attrName>
                                        </p:attrNameLst>
                                      </p:cBhvr>
                                      <p:tavLst>
                                        <p:tav tm="0">
                                          <p:val>
                                            <p:strVal val="ppt_x"/>
                                          </p:val>
                                        </p:tav>
                                        <p:tav tm="100000">
                                          <p:val>
                                            <p:strVal val="ppt_x"/>
                                          </p:val>
                                        </p:tav>
                                      </p:tavLst>
                                    </p:anim>
                                    <p:anim calcmode="lin" valueType="num">
                                      <p:cBhvr additive="base">
                                        <p:cTn id="18" dur="500"/>
                                        <p:tgtEl>
                                          <p:spTgt spid="27653"/>
                                        </p:tgtEl>
                                        <p:attrNameLst>
                                          <p:attrName>ppt_y</p:attrName>
                                        </p:attrNameLst>
                                      </p:cBhvr>
                                      <p:tavLst>
                                        <p:tav tm="0">
                                          <p:val>
                                            <p:strVal val="ppt_y"/>
                                          </p:val>
                                        </p:tav>
                                        <p:tav tm="100000">
                                          <p:val>
                                            <p:strVal val="1+ppt_h/2"/>
                                          </p:val>
                                        </p:tav>
                                      </p:tavLst>
                                    </p:anim>
                                    <p:set>
                                      <p:cBhvr>
                                        <p:cTn id="19" dur="1" fill="hold">
                                          <p:stCondLst>
                                            <p:cond delay="499"/>
                                          </p:stCondLst>
                                        </p:cTn>
                                        <p:tgtEl>
                                          <p:spTgt spid="27653"/>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27652"/>
                                        </p:tgtEl>
                                        <p:attrNameLst>
                                          <p:attrName>style.visibility</p:attrName>
                                        </p:attrNameLst>
                                      </p:cBhvr>
                                      <p:to>
                                        <p:strVal val="visible"/>
                                      </p:to>
                                    </p:set>
                                    <p:animEffect transition="in" filter="strips(downLeft)">
                                      <p:cBhvr>
                                        <p:cTn id="24" dur="500"/>
                                        <p:tgtEl>
                                          <p:spTgt spid="2765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27654"/>
                                        </p:tgtEl>
                                        <p:attrNameLst>
                                          <p:attrName>style.visibility</p:attrName>
                                        </p:attrNameLst>
                                      </p:cBhvr>
                                      <p:to>
                                        <p:strVal val="visible"/>
                                      </p:to>
                                    </p:set>
                                    <p:animEffect transition="in" filter="strips(downLeft)">
                                      <p:cBhvr>
                                        <p:cTn id="29" dur="500"/>
                                        <p:tgtEl>
                                          <p:spTgt spid="2765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8" presetClass="entr" presetSubtype="6" fill="hold" grpId="0" nodeType="clickEffect">
                                  <p:stCondLst>
                                    <p:cond delay="0"/>
                                  </p:stCondLst>
                                  <p:childTnLst>
                                    <p:set>
                                      <p:cBhvr>
                                        <p:cTn id="33" dur="1" fill="hold">
                                          <p:stCondLst>
                                            <p:cond delay="0"/>
                                          </p:stCondLst>
                                        </p:cTn>
                                        <p:tgtEl>
                                          <p:spTgt spid="27656"/>
                                        </p:tgtEl>
                                        <p:attrNameLst>
                                          <p:attrName>style.visibility</p:attrName>
                                        </p:attrNameLst>
                                      </p:cBhvr>
                                      <p:to>
                                        <p:strVal val="visible"/>
                                      </p:to>
                                    </p:set>
                                    <p:animEffect transition="in" filter="strips(downRight)">
                                      <p:cBhvr>
                                        <p:cTn id="34" dur="500"/>
                                        <p:tgtEl>
                                          <p:spTgt spid="2765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8" presetClass="entr" presetSubtype="6" fill="hold" grpId="0" nodeType="clickEffect">
                                  <p:stCondLst>
                                    <p:cond delay="0"/>
                                  </p:stCondLst>
                                  <p:childTnLst>
                                    <p:set>
                                      <p:cBhvr>
                                        <p:cTn id="38" dur="1" fill="hold">
                                          <p:stCondLst>
                                            <p:cond delay="0"/>
                                          </p:stCondLst>
                                        </p:cTn>
                                        <p:tgtEl>
                                          <p:spTgt spid="27657"/>
                                        </p:tgtEl>
                                        <p:attrNameLst>
                                          <p:attrName>style.visibility</p:attrName>
                                        </p:attrNameLst>
                                      </p:cBhvr>
                                      <p:to>
                                        <p:strVal val="visible"/>
                                      </p:to>
                                    </p:set>
                                    <p:animEffect transition="in" filter="strips(downRight)">
                                      <p:cBhvr>
                                        <p:cTn id="39" dur="500"/>
                                        <p:tgtEl>
                                          <p:spTgt spid="2765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8" presetClass="entr" presetSubtype="12" fill="hold" grpId="0" nodeType="clickEffect">
                                  <p:stCondLst>
                                    <p:cond delay="0"/>
                                  </p:stCondLst>
                                  <p:childTnLst>
                                    <p:set>
                                      <p:cBhvr>
                                        <p:cTn id="43" dur="1" fill="hold">
                                          <p:stCondLst>
                                            <p:cond delay="0"/>
                                          </p:stCondLst>
                                        </p:cTn>
                                        <p:tgtEl>
                                          <p:spTgt spid="27658"/>
                                        </p:tgtEl>
                                        <p:attrNameLst>
                                          <p:attrName>style.visibility</p:attrName>
                                        </p:attrNameLst>
                                      </p:cBhvr>
                                      <p:to>
                                        <p:strVal val="visible"/>
                                      </p:to>
                                    </p:set>
                                    <p:animEffect transition="in" filter="strips(downLeft)">
                                      <p:cBhvr>
                                        <p:cTn id="44" dur="500"/>
                                        <p:tgtEl>
                                          <p:spTgt spid="2765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1" presetClass="entr" presetSubtype="4" fill="hold" grpId="0" nodeType="clickEffect">
                                  <p:stCondLst>
                                    <p:cond delay="0"/>
                                  </p:stCondLst>
                                  <p:childTnLst>
                                    <p:set>
                                      <p:cBhvr>
                                        <p:cTn id="48" dur="1" fill="hold">
                                          <p:stCondLst>
                                            <p:cond delay="0"/>
                                          </p:stCondLst>
                                        </p:cTn>
                                        <p:tgtEl>
                                          <p:spTgt spid="27659"/>
                                        </p:tgtEl>
                                        <p:attrNameLst>
                                          <p:attrName>style.visibility</p:attrName>
                                        </p:attrNameLst>
                                      </p:cBhvr>
                                      <p:to>
                                        <p:strVal val="visible"/>
                                      </p:to>
                                    </p:set>
                                    <p:animEffect transition="in" filter="wheel(4)">
                                      <p:cBhvr>
                                        <p:cTn id="49" dur="2000"/>
                                        <p:tgtEl>
                                          <p:spTgt spid="27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P spid="27652" grpId="0"/>
      <p:bldP spid="27653" grpId="0"/>
      <p:bldP spid="27653" grpId="1"/>
      <p:bldP spid="27654" grpId="0"/>
      <p:bldP spid="27656" grpId="0"/>
      <p:bldP spid="27657" grpId="0"/>
      <p:bldP spid="27658" grpId="0"/>
      <p:bldP spid="2765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4294967295"/>
          </p:nvPr>
        </p:nvSpPr>
        <p:spPr>
          <a:xfrm>
            <a:off x="457200" y="6245225"/>
            <a:ext cx="2133600" cy="476250"/>
          </a:xfrm>
          <a:prstGeom prst="rect">
            <a:avLst/>
          </a:prstGeom>
        </p:spPr>
        <p:txBody>
          <a:bodyPr/>
          <a:lstStyle/>
          <a:p>
            <a:fld id="{83E18628-4745-4A56-85E1-C1BEF282A97E}" type="datetime1">
              <a:rPr lang="en-US" altLang="en-US"/>
              <a:pPr/>
              <a:t>5/15/2017</a:t>
            </a:fld>
            <a:endParaRPr lang="en-US" altLang="en-US"/>
          </a:p>
        </p:txBody>
      </p:sp>
      <p:sp>
        <p:nvSpPr>
          <p:cNvPr id="10" name="Slide Number Placeholder 5"/>
          <p:cNvSpPr>
            <a:spLocks noGrp="1"/>
          </p:cNvSpPr>
          <p:nvPr>
            <p:ph type="sldNum" sz="quarter" idx="4294967295"/>
          </p:nvPr>
        </p:nvSpPr>
        <p:spPr>
          <a:xfrm>
            <a:off x="6553200" y="6245225"/>
            <a:ext cx="2133600" cy="476250"/>
          </a:xfrm>
          <a:prstGeom prst="rect">
            <a:avLst/>
          </a:prstGeom>
        </p:spPr>
        <p:txBody>
          <a:bodyPr/>
          <a:lstStyle/>
          <a:p>
            <a:fld id="{7D242FB1-8775-4365-B053-E8F131987D8C}" type="slidenum">
              <a:rPr lang="en-US" altLang="en-US"/>
              <a:pPr/>
              <a:t>60</a:t>
            </a:fld>
            <a:endParaRPr lang="en-US" altLang="en-US"/>
          </a:p>
        </p:txBody>
      </p:sp>
      <p:sp>
        <p:nvSpPr>
          <p:cNvPr id="136194" name="Rectangle 2"/>
          <p:cNvSpPr>
            <a:spLocks noChangeArrowheads="1"/>
          </p:cNvSpPr>
          <p:nvPr/>
        </p:nvSpPr>
        <p:spPr bwMode="auto">
          <a:xfrm>
            <a:off x="123825" y="188913"/>
            <a:ext cx="286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b="1"/>
              <a:t>3. 8   LIST-DIRECTED I/O</a:t>
            </a:r>
          </a:p>
        </p:txBody>
      </p:sp>
      <p:sp>
        <p:nvSpPr>
          <p:cNvPr id="136195" name="Rectangle 3"/>
          <p:cNvSpPr>
            <a:spLocks noChangeArrowheads="1"/>
          </p:cNvSpPr>
          <p:nvPr/>
        </p:nvSpPr>
        <p:spPr bwMode="auto">
          <a:xfrm>
            <a:off x="628650" y="549275"/>
            <a:ext cx="74723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en-US" sz="1400"/>
              <a:t>Sebuah record list directed I/O adalah sequense dari besaran dan separator besaran. Setiap besaran dalam suatu record list directed I/O, merupakan salah satu dari hal berikut:</a:t>
            </a:r>
          </a:p>
        </p:txBody>
      </p:sp>
      <p:sp>
        <p:nvSpPr>
          <p:cNvPr id="136196" name="Rectangle 4"/>
          <p:cNvSpPr>
            <a:spLocks noChangeArrowheads="1"/>
          </p:cNvSpPr>
          <p:nvPr/>
        </p:nvSpPr>
        <p:spPr bwMode="auto">
          <a:xfrm>
            <a:off x="606425" y="1125538"/>
            <a:ext cx="6702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sz="1400"/>
              <a:t>Contoh program berikut memperlihatkan penggunaan sebuah list-directed I/O Input</a:t>
            </a:r>
          </a:p>
        </p:txBody>
      </p:sp>
      <p:sp>
        <p:nvSpPr>
          <p:cNvPr id="136197" name="Rectangle 5"/>
          <p:cNvSpPr>
            <a:spLocks noChangeArrowheads="1"/>
          </p:cNvSpPr>
          <p:nvPr/>
        </p:nvSpPr>
        <p:spPr bwMode="auto">
          <a:xfrm>
            <a:off x="2124075" y="1333500"/>
            <a:ext cx="4875213" cy="375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4572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r>
              <a:rPr lang="en-US" altLang="en-US" sz="1600"/>
              <a:t>REAL  a</a:t>
            </a:r>
          </a:p>
          <a:p>
            <a:pPr eaLnBrk="0" hangingPunct="0"/>
            <a:r>
              <a:rPr lang="en-US" altLang="en-US" sz="1600"/>
              <a:t>INTEGER i</a:t>
            </a:r>
          </a:p>
          <a:p>
            <a:pPr eaLnBrk="0" hangingPunct="0"/>
            <a:r>
              <a:rPr lang="en-US" altLang="en-US" sz="1600"/>
              <a:t>COMPLEX c</a:t>
            </a:r>
          </a:p>
          <a:p>
            <a:pPr eaLnBrk="0" hangingPunct="0"/>
            <a:r>
              <a:rPr lang="en-US" altLang="en-US" sz="1600"/>
              <a:t>LOGICAL up, down</a:t>
            </a:r>
          </a:p>
          <a:p>
            <a:pPr eaLnBrk="0" hangingPunct="0"/>
            <a:r>
              <a:rPr lang="en-US" altLang="en-US" sz="1600"/>
              <a:t>DATA a /2358.2E-8/, i /91585/, c /(705.60,819.60)/</a:t>
            </a:r>
          </a:p>
          <a:p>
            <a:pPr eaLnBrk="0" hangingPunct="0"/>
            <a:r>
              <a:rPr lang="en-US" altLang="en-US" sz="1600"/>
              <a:t>DATA up /.TRUE./, down /.FALSE./</a:t>
            </a:r>
          </a:p>
          <a:p>
            <a:pPr eaLnBrk="0" hangingPunct="0"/>
            <a:r>
              <a:rPr lang="en-US" altLang="en-US" sz="1600"/>
              <a:t>OPEN (UNIT = 9, FILE = ‘listout’, STATUS = ‘NEW’)</a:t>
            </a:r>
          </a:p>
          <a:p>
            <a:pPr eaLnBrk="0" hangingPunct="0"/>
            <a:r>
              <a:rPr lang="en-US" altLang="en-US" sz="1600"/>
              <a:t>WRITE  (9, *) a, i</a:t>
            </a:r>
          </a:p>
          <a:p>
            <a:pPr eaLnBrk="0" hangingPunct="0"/>
            <a:r>
              <a:rPr lang="en-US" altLang="en-US" sz="1600"/>
              <a:t>WRITE  (9, *) c, up, down</a:t>
            </a:r>
          </a:p>
          <a:p>
            <a:pPr eaLnBrk="0" hangingPunct="0"/>
            <a:r>
              <a:rPr lang="en-US" altLang="en-US" sz="1600"/>
              <a:t>REWIND(9)</a:t>
            </a:r>
          </a:p>
          <a:p>
            <a:pPr eaLnBrk="0" hangingPunct="0"/>
            <a:r>
              <a:rPr lang="en-US" altLang="en-US" sz="1600"/>
              <a:t>READ    (9,  *) a, i</a:t>
            </a:r>
          </a:p>
          <a:p>
            <a:pPr eaLnBrk="0" hangingPunct="0"/>
            <a:r>
              <a:rPr lang="en-US" altLang="en-US" sz="1600"/>
              <a:t>READ    (9, *) c, up, down</a:t>
            </a:r>
          </a:p>
          <a:p>
            <a:pPr eaLnBrk="0" hangingPunct="0"/>
            <a:r>
              <a:rPr lang="en-US" altLang="en-US" sz="1600"/>
              <a:t>WRITE  (9, *) a, i</a:t>
            </a:r>
          </a:p>
          <a:p>
            <a:pPr eaLnBrk="0" hangingPunct="0"/>
            <a:r>
              <a:rPr lang="en-US" altLang="en-US" sz="1600"/>
              <a:t>WRITE  (9, *) c, up, down</a:t>
            </a:r>
          </a:p>
          <a:p>
            <a:pPr eaLnBrk="0" hangingPunct="0"/>
            <a:r>
              <a:rPr lang="en-US" altLang="en-US" sz="1600"/>
              <a:t>END</a:t>
            </a:r>
          </a:p>
        </p:txBody>
      </p:sp>
      <p:sp>
        <p:nvSpPr>
          <p:cNvPr id="136198" name="Rectangle 6"/>
          <p:cNvSpPr>
            <a:spLocks noChangeArrowheads="1"/>
          </p:cNvSpPr>
          <p:nvPr/>
        </p:nvSpPr>
        <p:spPr bwMode="auto">
          <a:xfrm>
            <a:off x="617538" y="5084763"/>
            <a:ext cx="44592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sz="1400"/>
              <a:t>Program ini akan menghasilkan ouput sebagai berikut:</a:t>
            </a:r>
          </a:p>
        </p:txBody>
      </p:sp>
      <p:sp>
        <p:nvSpPr>
          <p:cNvPr id="136199" name="Rectangle 7"/>
          <p:cNvSpPr>
            <a:spLocks noChangeArrowheads="1"/>
          </p:cNvSpPr>
          <p:nvPr/>
        </p:nvSpPr>
        <p:spPr bwMode="auto">
          <a:xfrm>
            <a:off x="1187450" y="5445125"/>
            <a:ext cx="4641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en-US" b="1"/>
              <a:t>	2.358200E-005	  91585</a:t>
            </a:r>
            <a:endParaRPr lang="en-US" altLang="en-US"/>
          </a:p>
          <a:p>
            <a:pPr eaLnBrk="0" hangingPunct="0"/>
            <a:r>
              <a:rPr lang="en-US" altLang="en-US" b="1"/>
              <a:t>	(705.6000000,819.6000000)   T   F</a:t>
            </a:r>
          </a:p>
        </p:txBody>
      </p:sp>
    </p:spTree>
    <p:extLst>
      <p:ext uri="{BB962C8B-B14F-4D97-AF65-F5344CB8AC3E}">
        <p14:creationId xmlns:p14="http://schemas.microsoft.com/office/powerpoint/2010/main" val="270115486"/>
      </p:ext>
    </p:extLst>
  </p:cSld>
  <p:clrMapOvr>
    <a:masterClrMapping/>
  </p:clrMapOvr>
  <p:transition spd="slow">
    <p:wheel spokes="8"/>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36194"/>
                                        </p:tgtEl>
                                        <p:attrNameLst>
                                          <p:attrName>style.visibility</p:attrName>
                                        </p:attrNameLst>
                                      </p:cBhvr>
                                      <p:to>
                                        <p:strVal val="visible"/>
                                      </p:to>
                                    </p:set>
                                    <p:anim calcmode="lin" valueType="num">
                                      <p:cBhvr>
                                        <p:cTn id="7" dur="500" decel="50000" fill="hold">
                                          <p:stCondLst>
                                            <p:cond delay="0"/>
                                          </p:stCondLst>
                                        </p:cTn>
                                        <p:tgtEl>
                                          <p:spTgt spid="13619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619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6194"/>
                                        </p:tgtEl>
                                        <p:attrNameLst>
                                          <p:attrName>ppt_w</p:attrName>
                                        </p:attrNameLst>
                                      </p:cBhvr>
                                      <p:tavLst>
                                        <p:tav tm="0">
                                          <p:val>
                                            <p:strVal val="#ppt_w*.05"/>
                                          </p:val>
                                        </p:tav>
                                        <p:tav tm="100000">
                                          <p:val>
                                            <p:strVal val="#ppt_w"/>
                                          </p:val>
                                        </p:tav>
                                      </p:tavLst>
                                    </p:anim>
                                    <p:anim calcmode="lin" valueType="num">
                                      <p:cBhvr>
                                        <p:cTn id="10" dur="1000" fill="hold"/>
                                        <p:tgtEl>
                                          <p:spTgt spid="13619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619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619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619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619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136195"/>
                                        </p:tgtEl>
                                        <p:attrNameLst>
                                          <p:attrName>style.visibility</p:attrName>
                                        </p:attrNameLst>
                                      </p:cBhvr>
                                      <p:to>
                                        <p:strVal val="visible"/>
                                      </p:to>
                                    </p:set>
                                    <p:anim calcmode="lin" valueType="num">
                                      <p:cBhvr>
                                        <p:cTn id="19" dur="500" fill="hold"/>
                                        <p:tgtEl>
                                          <p:spTgt spid="13619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36195"/>
                                        </p:tgtEl>
                                        <p:attrNameLst>
                                          <p:attrName>ppt_y</p:attrName>
                                        </p:attrNameLst>
                                      </p:cBhvr>
                                      <p:tavLst>
                                        <p:tav tm="0">
                                          <p:val>
                                            <p:strVal val="#ppt_y"/>
                                          </p:val>
                                        </p:tav>
                                        <p:tav tm="100000">
                                          <p:val>
                                            <p:strVal val="#ppt_y"/>
                                          </p:val>
                                        </p:tav>
                                      </p:tavLst>
                                    </p:anim>
                                    <p:anim calcmode="lin" valueType="num">
                                      <p:cBhvr>
                                        <p:cTn id="21" dur="500" fill="hold"/>
                                        <p:tgtEl>
                                          <p:spTgt spid="13619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3619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3619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136196"/>
                                        </p:tgtEl>
                                        <p:attrNameLst>
                                          <p:attrName>style.visibility</p:attrName>
                                        </p:attrNameLst>
                                      </p:cBhvr>
                                      <p:to>
                                        <p:strVal val="visible"/>
                                      </p:to>
                                    </p:set>
                                    <p:animEffect transition="in" filter="strips(downLeft)">
                                      <p:cBhvr>
                                        <p:cTn id="28" dur="500"/>
                                        <p:tgtEl>
                                          <p:spTgt spid="13619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5" presetClass="entr" presetSubtype="0" fill="hold" grpId="0" nodeType="clickEffect">
                                  <p:stCondLst>
                                    <p:cond delay="0"/>
                                  </p:stCondLst>
                                  <p:childTnLst>
                                    <p:set>
                                      <p:cBhvr>
                                        <p:cTn id="32" dur="1" fill="hold">
                                          <p:stCondLst>
                                            <p:cond delay="0"/>
                                          </p:stCondLst>
                                        </p:cTn>
                                        <p:tgtEl>
                                          <p:spTgt spid="136197"/>
                                        </p:tgtEl>
                                        <p:attrNameLst>
                                          <p:attrName>style.visibility</p:attrName>
                                        </p:attrNameLst>
                                      </p:cBhvr>
                                      <p:to>
                                        <p:strVal val="visible"/>
                                      </p:to>
                                    </p:set>
                                    <p:anim calcmode="lin" valueType="num">
                                      <p:cBhvr>
                                        <p:cTn id="33" dur="500" decel="50000" fill="hold">
                                          <p:stCondLst>
                                            <p:cond delay="0"/>
                                          </p:stCondLst>
                                        </p:cTn>
                                        <p:tgtEl>
                                          <p:spTgt spid="136197"/>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136197"/>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136197"/>
                                        </p:tgtEl>
                                        <p:attrNameLst>
                                          <p:attrName>ppt_w</p:attrName>
                                        </p:attrNameLst>
                                      </p:cBhvr>
                                      <p:tavLst>
                                        <p:tav tm="0">
                                          <p:val>
                                            <p:strVal val="#ppt_w*.05"/>
                                          </p:val>
                                        </p:tav>
                                        <p:tav tm="100000">
                                          <p:val>
                                            <p:strVal val="#ppt_w"/>
                                          </p:val>
                                        </p:tav>
                                      </p:tavLst>
                                    </p:anim>
                                    <p:anim calcmode="lin" valueType="num">
                                      <p:cBhvr>
                                        <p:cTn id="36" dur="1000" fill="hold"/>
                                        <p:tgtEl>
                                          <p:spTgt spid="136197"/>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136197"/>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136197"/>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136197"/>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136197"/>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0" presetClass="entr" presetSubtype="0" fill="hold" grpId="0" nodeType="clickEffect">
                                  <p:stCondLst>
                                    <p:cond delay="0"/>
                                  </p:stCondLst>
                                  <p:childTnLst>
                                    <p:set>
                                      <p:cBhvr>
                                        <p:cTn id="44" dur="1" fill="hold">
                                          <p:stCondLst>
                                            <p:cond delay="0"/>
                                          </p:stCondLst>
                                        </p:cTn>
                                        <p:tgtEl>
                                          <p:spTgt spid="136198"/>
                                        </p:tgtEl>
                                        <p:attrNameLst>
                                          <p:attrName>style.visibility</p:attrName>
                                        </p:attrNameLst>
                                      </p:cBhvr>
                                      <p:to>
                                        <p:strVal val="visible"/>
                                      </p:to>
                                    </p:set>
                                    <p:animEffect transition="in" filter="wedge">
                                      <p:cBhvr>
                                        <p:cTn id="45" dur="2000"/>
                                        <p:tgtEl>
                                          <p:spTgt spid="136198"/>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0" presetClass="entr" presetSubtype="0" decel="100000" fill="hold" grpId="0" nodeType="clickEffect">
                                  <p:stCondLst>
                                    <p:cond delay="0"/>
                                  </p:stCondLst>
                                  <p:childTnLst>
                                    <p:set>
                                      <p:cBhvr>
                                        <p:cTn id="49" dur="1" fill="hold">
                                          <p:stCondLst>
                                            <p:cond delay="0"/>
                                          </p:stCondLst>
                                        </p:cTn>
                                        <p:tgtEl>
                                          <p:spTgt spid="136199"/>
                                        </p:tgtEl>
                                        <p:attrNameLst>
                                          <p:attrName>style.visibility</p:attrName>
                                        </p:attrNameLst>
                                      </p:cBhvr>
                                      <p:to>
                                        <p:strVal val="visible"/>
                                      </p:to>
                                    </p:set>
                                    <p:anim calcmode="lin" valueType="num">
                                      <p:cBhvr>
                                        <p:cTn id="50" dur="1000" fill="hold"/>
                                        <p:tgtEl>
                                          <p:spTgt spid="136199"/>
                                        </p:tgtEl>
                                        <p:attrNameLst>
                                          <p:attrName>ppt_w</p:attrName>
                                        </p:attrNameLst>
                                      </p:cBhvr>
                                      <p:tavLst>
                                        <p:tav tm="0">
                                          <p:val>
                                            <p:strVal val="#ppt_w+.3"/>
                                          </p:val>
                                        </p:tav>
                                        <p:tav tm="100000">
                                          <p:val>
                                            <p:strVal val="#ppt_w"/>
                                          </p:val>
                                        </p:tav>
                                      </p:tavLst>
                                    </p:anim>
                                    <p:anim calcmode="lin" valueType="num">
                                      <p:cBhvr>
                                        <p:cTn id="51" dur="1000" fill="hold"/>
                                        <p:tgtEl>
                                          <p:spTgt spid="136199"/>
                                        </p:tgtEl>
                                        <p:attrNameLst>
                                          <p:attrName>ppt_h</p:attrName>
                                        </p:attrNameLst>
                                      </p:cBhvr>
                                      <p:tavLst>
                                        <p:tav tm="0">
                                          <p:val>
                                            <p:strVal val="#ppt_h"/>
                                          </p:val>
                                        </p:tav>
                                        <p:tav tm="100000">
                                          <p:val>
                                            <p:strVal val="#ppt_h"/>
                                          </p:val>
                                        </p:tav>
                                      </p:tavLst>
                                    </p:anim>
                                    <p:animEffect transition="in" filter="fade">
                                      <p:cBhvr>
                                        <p:cTn id="52" dur="1000"/>
                                        <p:tgtEl>
                                          <p:spTgt spid="136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4" grpId="0"/>
      <p:bldP spid="136195" grpId="0"/>
      <p:bldP spid="136196" grpId="0"/>
      <p:bldP spid="136197" grpId="0"/>
      <p:bldP spid="136198" grpId="0"/>
      <p:bldP spid="136199" grpId="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Date Placeholder 3"/>
          <p:cNvSpPr>
            <a:spLocks noGrp="1"/>
          </p:cNvSpPr>
          <p:nvPr>
            <p:ph type="dt" sz="half" idx="4294967295"/>
          </p:nvPr>
        </p:nvSpPr>
        <p:spPr>
          <a:xfrm>
            <a:off x="457200" y="6245225"/>
            <a:ext cx="2133600" cy="476250"/>
          </a:xfrm>
          <a:prstGeom prst="rect">
            <a:avLst/>
          </a:prstGeom>
        </p:spPr>
        <p:txBody>
          <a:bodyPr/>
          <a:lstStyle/>
          <a:p>
            <a:fld id="{7ED8D248-AD59-4D6D-8297-F5AC8DF10622}" type="datetime1">
              <a:rPr lang="en-US" altLang="en-US"/>
              <a:pPr/>
              <a:t>5/15/2017</a:t>
            </a:fld>
            <a:endParaRPr lang="en-US" altLang="en-US"/>
          </a:p>
        </p:txBody>
      </p:sp>
      <p:sp>
        <p:nvSpPr>
          <p:cNvPr id="10" name="Slide Number Placeholder 5"/>
          <p:cNvSpPr>
            <a:spLocks noGrp="1"/>
          </p:cNvSpPr>
          <p:nvPr>
            <p:ph type="sldNum" sz="quarter" idx="4294967295"/>
          </p:nvPr>
        </p:nvSpPr>
        <p:spPr>
          <a:xfrm>
            <a:off x="6553200" y="6245225"/>
            <a:ext cx="2133600" cy="476250"/>
          </a:xfrm>
          <a:prstGeom prst="rect">
            <a:avLst/>
          </a:prstGeom>
        </p:spPr>
        <p:txBody>
          <a:bodyPr/>
          <a:lstStyle/>
          <a:p>
            <a:fld id="{6AF51F41-752C-46FA-9885-E9F2D819550D}" type="slidenum">
              <a:rPr lang="en-US" altLang="en-US"/>
              <a:pPr/>
              <a:t>61</a:t>
            </a:fld>
            <a:endParaRPr lang="en-US" altLang="en-US"/>
          </a:p>
        </p:txBody>
      </p:sp>
      <p:sp>
        <p:nvSpPr>
          <p:cNvPr id="100354" name="Rectangle 2"/>
          <p:cNvSpPr>
            <a:spLocks noChangeArrowheads="1"/>
          </p:cNvSpPr>
          <p:nvPr/>
        </p:nvSpPr>
        <p:spPr bwMode="auto">
          <a:xfrm>
            <a:off x="107950" y="188913"/>
            <a:ext cx="3600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b="1"/>
              <a:t>3. 9   NAME LIST-DIRECTED I/O</a:t>
            </a:r>
          </a:p>
        </p:txBody>
      </p:sp>
      <p:sp>
        <p:nvSpPr>
          <p:cNvPr id="100355" name="Rectangle 3"/>
          <p:cNvSpPr>
            <a:spLocks noChangeArrowheads="1"/>
          </p:cNvSpPr>
          <p:nvPr/>
        </p:nvSpPr>
        <p:spPr bwMode="auto">
          <a:xfrm>
            <a:off x="684213" y="692150"/>
            <a:ext cx="81359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en-US" sz="1400"/>
              <a:t>Name list directed I/O adalah sebuah metoda pembacaan dan penulisan data ke dan dari file. </a:t>
            </a:r>
          </a:p>
        </p:txBody>
      </p:sp>
      <p:sp>
        <p:nvSpPr>
          <p:cNvPr id="100356" name="Rectangle 4"/>
          <p:cNvSpPr>
            <a:spLocks noChangeArrowheads="1"/>
          </p:cNvSpPr>
          <p:nvPr/>
        </p:nvSpPr>
        <p:spPr bwMode="auto">
          <a:xfrm>
            <a:off x="684213" y="1052513"/>
            <a:ext cx="83534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en-US" sz="1400"/>
              <a:t>Dengan menyatakan satu atau beberapa variabel sekaligus dalam sebuah namelist group, kita dapat menulis atau membaca data dengan hanya membutuhkan satu pernyataan I/O. </a:t>
            </a:r>
          </a:p>
        </p:txBody>
      </p:sp>
      <p:sp>
        <p:nvSpPr>
          <p:cNvPr id="100357" name="Rectangle 5"/>
          <p:cNvSpPr>
            <a:spLocks noChangeArrowheads="1"/>
          </p:cNvSpPr>
          <p:nvPr/>
        </p:nvSpPr>
        <p:spPr bwMode="auto">
          <a:xfrm>
            <a:off x="684213" y="1628775"/>
            <a:ext cx="7848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en-US" sz="1400"/>
              <a:t>Name list-directed diciptakan dengan pernyataan NAMELIST, dengan sintak sebagi berikut:</a:t>
            </a:r>
          </a:p>
        </p:txBody>
      </p:sp>
      <p:sp>
        <p:nvSpPr>
          <p:cNvPr id="100358" name="Rectangle 6"/>
          <p:cNvSpPr>
            <a:spLocks noChangeArrowheads="1"/>
          </p:cNvSpPr>
          <p:nvPr/>
        </p:nvSpPr>
        <p:spPr bwMode="auto">
          <a:xfrm>
            <a:off x="1116013" y="2133600"/>
            <a:ext cx="3968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a:t>NAMELIST /namelist/ variablelist</a:t>
            </a:r>
          </a:p>
        </p:txBody>
      </p:sp>
      <p:sp>
        <p:nvSpPr>
          <p:cNvPr id="100359" name="Rectangle 7"/>
          <p:cNvSpPr>
            <a:spLocks noChangeArrowheads="1"/>
          </p:cNvSpPr>
          <p:nvPr/>
        </p:nvSpPr>
        <p:spPr bwMode="auto">
          <a:xfrm>
            <a:off x="684213" y="2636838"/>
            <a:ext cx="62023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sz="1400"/>
              <a:t>Contoh program berikut akan memperjelas maksud namelist dan variablelist.</a:t>
            </a:r>
          </a:p>
        </p:txBody>
      </p:sp>
    </p:spTree>
    <p:extLst>
      <p:ext uri="{BB962C8B-B14F-4D97-AF65-F5344CB8AC3E}">
        <p14:creationId xmlns:p14="http://schemas.microsoft.com/office/powerpoint/2010/main" val="32204187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00354"/>
                                        </p:tgtEl>
                                        <p:attrNameLst>
                                          <p:attrName>style.visibility</p:attrName>
                                        </p:attrNameLst>
                                      </p:cBhvr>
                                      <p:to>
                                        <p:strVal val="visible"/>
                                      </p:to>
                                    </p:set>
                                    <p:anim calcmode="lin" valueType="num">
                                      <p:cBhvr>
                                        <p:cTn id="7" dur="500" decel="50000" fill="hold">
                                          <p:stCondLst>
                                            <p:cond delay="0"/>
                                          </p:stCondLst>
                                        </p:cTn>
                                        <p:tgtEl>
                                          <p:spTgt spid="10035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035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0354"/>
                                        </p:tgtEl>
                                        <p:attrNameLst>
                                          <p:attrName>ppt_w</p:attrName>
                                        </p:attrNameLst>
                                      </p:cBhvr>
                                      <p:tavLst>
                                        <p:tav tm="0">
                                          <p:val>
                                            <p:strVal val="#ppt_w*.05"/>
                                          </p:val>
                                        </p:tav>
                                        <p:tav tm="100000">
                                          <p:val>
                                            <p:strVal val="#ppt_w"/>
                                          </p:val>
                                        </p:tav>
                                      </p:tavLst>
                                    </p:anim>
                                    <p:anim calcmode="lin" valueType="num">
                                      <p:cBhvr>
                                        <p:cTn id="10" dur="1000" fill="hold"/>
                                        <p:tgtEl>
                                          <p:spTgt spid="10035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035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035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035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035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100355"/>
                                        </p:tgtEl>
                                        <p:attrNameLst>
                                          <p:attrName>style.visibility</p:attrName>
                                        </p:attrNameLst>
                                      </p:cBhvr>
                                      <p:to>
                                        <p:strVal val="visible"/>
                                      </p:to>
                                    </p:set>
                                    <p:animEffect transition="in" filter="strips(downLeft)">
                                      <p:cBhvr>
                                        <p:cTn id="19" dur="500"/>
                                        <p:tgtEl>
                                          <p:spTgt spid="10035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100356"/>
                                        </p:tgtEl>
                                        <p:attrNameLst>
                                          <p:attrName>style.visibility</p:attrName>
                                        </p:attrNameLst>
                                      </p:cBhvr>
                                      <p:to>
                                        <p:strVal val="visible"/>
                                      </p:to>
                                    </p:set>
                                    <p:anim calcmode="lin" valueType="num">
                                      <p:cBhvr>
                                        <p:cTn id="24" dur="500" fill="hold"/>
                                        <p:tgtEl>
                                          <p:spTgt spid="100356"/>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00356"/>
                                        </p:tgtEl>
                                        <p:attrNameLst>
                                          <p:attrName>ppt_y</p:attrName>
                                        </p:attrNameLst>
                                      </p:cBhvr>
                                      <p:tavLst>
                                        <p:tav tm="0">
                                          <p:val>
                                            <p:strVal val="#ppt_y"/>
                                          </p:val>
                                        </p:tav>
                                        <p:tav tm="100000">
                                          <p:val>
                                            <p:strVal val="#ppt_y"/>
                                          </p:val>
                                        </p:tav>
                                      </p:tavLst>
                                    </p:anim>
                                    <p:anim calcmode="lin" valueType="num">
                                      <p:cBhvr>
                                        <p:cTn id="26" dur="500" fill="hold"/>
                                        <p:tgtEl>
                                          <p:spTgt spid="100356"/>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00356"/>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0035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100357"/>
                                        </p:tgtEl>
                                        <p:attrNameLst>
                                          <p:attrName>style.visibility</p:attrName>
                                        </p:attrNameLst>
                                      </p:cBhvr>
                                      <p:to>
                                        <p:strVal val="visible"/>
                                      </p:to>
                                    </p:set>
                                    <p:animEffect transition="in" filter="strips(downLeft)">
                                      <p:cBhvr>
                                        <p:cTn id="33" dur="500"/>
                                        <p:tgtEl>
                                          <p:spTgt spid="10035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100358"/>
                                        </p:tgtEl>
                                        <p:attrNameLst>
                                          <p:attrName>style.visibility</p:attrName>
                                        </p:attrNameLst>
                                      </p:cBhvr>
                                      <p:to>
                                        <p:strVal val="visible"/>
                                      </p:to>
                                    </p:set>
                                    <p:anim calcmode="lin" valueType="num">
                                      <p:cBhvr>
                                        <p:cTn id="38" dur="500" decel="50000" fill="hold">
                                          <p:stCondLst>
                                            <p:cond delay="0"/>
                                          </p:stCondLst>
                                        </p:cTn>
                                        <p:tgtEl>
                                          <p:spTgt spid="100358"/>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100358"/>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100358"/>
                                        </p:tgtEl>
                                        <p:attrNameLst>
                                          <p:attrName>ppt_w</p:attrName>
                                        </p:attrNameLst>
                                      </p:cBhvr>
                                      <p:tavLst>
                                        <p:tav tm="0">
                                          <p:val>
                                            <p:strVal val="#ppt_w*.05"/>
                                          </p:val>
                                        </p:tav>
                                        <p:tav tm="100000">
                                          <p:val>
                                            <p:strVal val="#ppt_w"/>
                                          </p:val>
                                        </p:tav>
                                      </p:tavLst>
                                    </p:anim>
                                    <p:anim calcmode="lin" valueType="num">
                                      <p:cBhvr>
                                        <p:cTn id="41" dur="1000" fill="hold"/>
                                        <p:tgtEl>
                                          <p:spTgt spid="100358"/>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100358"/>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100358"/>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100358"/>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100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p:bldP spid="100355" grpId="0"/>
      <p:bldP spid="100356" grpId="0"/>
      <p:bldP spid="100357" grpId="0"/>
      <p:bldP spid="100358" grpId="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Date Placeholder 3"/>
          <p:cNvSpPr>
            <a:spLocks noGrp="1"/>
          </p:cNvSpPr>
          <p:nvPr>
            <p:ph type="dt" sz="half" idx="4294967295"/>
          </p:nvPr>
        </p:nvSpPr>
        <p:spPr>
          <a:xfrm>
            <a:off x="457200" y="6245225"/>
            <a:ext cx="2133600" cy="476250"/>
          </a:xfrm>
          <a:prstGeom prst="rect">
            <a:avLst/>
          </a:prstGeom>
        </p:spPr>
        <p:txBody>
          <a:bodyPr/>
          <a:lstStyle/>
          <a:p>
            <a:fld id="{717FDF7E-1CD1-4758-9A5C-90C222879E20}" type="datetime1">
              <a:rPr lang="en-US" altLang="en-US"/>
              <a:pPr/>
              <a:t>5/15/2017</a:t>
            </a:fld>
            <a:endParaRPr lang="en-US" altLang="en-US"/>
          </a:p>
        </p:txBody>
      </p:sp>
      <p:sp>
        <p:nvSpPr>
          <p:cNvPr id="5" name="Slide Number Placeholder 5"/>
          <p:cNvSpPr>
            <a:spLocks noGrp="1"/>
          </p:cNvSpPr>
          <p:nvPr>
            <p:ph type="sldNum" sz="quarter" idx="4294967295"/>
          </p:nvPr>
        </p:nvSpPr>
        <p:spPr>
          <a:xfrm>
            <a:off x="6553200" y="6245225"/>
            <a:ext cx="2133600" cy="476250"/>
          </a:xfrm>
          <a:prstGeom prst="rect">
            <a:avLst/>
          </a:prstGeom>
        </p:spPr>
        <p:txBody>
          <a:bodyPr/>
          <a:lstStyle/>
          <a:p>
            <a:fld id="{17D771A9-082B-47EB-A5AA-02B56D1E3FFA}" type="slidenum">
              <a:rPr lang="en-US" altLang="en-US"/>
              <a:pPr/>
              <a:t>62</a:t>
            </a:fld>
            <a:endParaRPr lang="en-US" altLang="en-US"/>
          </a:p>
        </p:txBody>
      </p:sp>
      <p:sp>
        <p:nvSpPr>
          <p:cNvPr id="142344" name="Rectangle 8"/>
          <p:cNvSpPr>
            <a:spLocks noChangeArrowheads="1"/>
          </p:cNvSpPr>
          <p:nvPr/>
        </p:nvSpPr>
        <p:spPr bwMode="auto">
          <a:xfrm>
            <a:off x="1849438" y="333375"/>
            <a:ext cx="5740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en-US" sz="1600"/>
              <a:t> </a:t>
            </a:r>
            <a:r>
              <a:rPr lang="id-ID" altLang="en-US" sz="1600"/>
              <a:t>	</a:t>
            </a:r>
            <a:r>
              <a:rPr lang="en-US" altLang="en-US" sz="1600"/>
              <a:t>INTEGER	intl*1,  int2*2,   int4*4,   array(3)</a:t>
            </a:r>
          </a:p>
          <a:p>
            <a:pPr eaLnBrk="0" hangingPunct="0"/>
            <a:r>
              <a:rPr lang="en-US" altLang="en-US" sz="1600"/>
              <a:t> </a:t>
            </a:r>
            <a:r>
              <a:rPr lang="id-ID" altLang="en-US" sz="1600"/>
              <a:t>	</a:t>
            </a:r>
            <a:r>
              <a:rPr lang="en-US" altLang="en-US" sz="1600"/>
              <a:t>LOGICAL	log1*1,  log2*2,   log4*4</a:t>
            </a:r>
          </a:p>
          <a:p>
            <a:pPr eaLnBrk="0" hangingPunct="0"/>
            <a:r>
              <a:rPr lang="en-US" altLang="en-US" sz="1600"/>
              <a:t> </a:t>
            </a:r>
            <a:r>
              <a:rPr lang="id-ID" altLang="en-US" sz="1600"/>
              <a:t>	</a:t>
            </a:r>
            <a:r>
              <a:rPr lang="en-US" altLang="en-US" sz="1600"/>
              <a:t>REAL		real4*4,   real8*8</a:t>
            </a:r>
          </a:p>
          <a:p>
            <a:pPr eaLnBrk="0" hangingPunct="0"/>
            <a:r>
              <a:rPr lang="en-US" altLang="en-US" sz="1600"/>
              <a:t> </a:t>
            </a:r>
            <a:r>
              <a:rPr lang="id-ID" altLang="en-US" sz="1600"/>
              <a:t>	</a:t>
            </a:r>
            <a:r>
              <a:rPr lang="en-US" altLang="en-US" sz="1600"/>
              <a:t>COMPLEX		z8*8,   z16*16</a:t>
            </a:r>
          </a:p>
          <a:p>
            <a:pPr eaLnBrk="0" hangingPunct="0"/>
            <a:r>
              <a:rPr lang="en-US" altLang="en-US" sz="1600"/>
              <a:t> </a:t>
            </a:r>
            <a:r>
              <a:rPr lang="id-ID" altLang="en-US" sz="1600"/>
              <a:t>	</a:t>
            </a:r>
            <a:r>
              <a:rPr lang="en-US" altLang="en-US" sz="1600"/>
              <a:t>CHARACTER	char1*1,   char10*10</a:t>
            </a:r>
          </a:p>
          <a:p>
            <a:pPr eaLnBrk="0" hangingPunct="0"/>
            <a:r>
              <a:rPr lang="en-US" altLang="en-US" sz="1600"/>
              <a:t> </a:t>
            </a:r>
            <a:r>
              <a:rPr lang="id-ID" altLang="en-US" sz="1600"/>
              <a:t>	</a:t>
            </a:r>
            <a:r>
              <a:rPr lang="en-US" altLang="en-US" sz="1600"/>
              <a:t>NAMELIST /example/intl, int2, int4, log1, log2, log4,</a:t>
            </a:r>
          </a:p>
          <a:p>
            <a:pPr eaLnBrk="0" hangingPunct="0"/>
            <a:r>
              <a:rPr lang="id-ID" altLang="en-US" sz="1600"/>
              <a:t>              </a:t>
            </a:r>
            <a:r>
              <a:rPr lang="en-US" altLang="en-US" sz="1600"/>
              <a:t>+real4, real8, z8, z16,char1,   char10, array</a:t>
            </a:r>
          </a:p>
          <a:p>
            <a:pPr eaLnBrk="0" hangingPunct="0"/>
            <a:r>
              <a:rPr lang="en-US" altLang="en-US" sz="1600"/>
              <a:t>  </a:t>
            </a:r>
            <a:r>
              <a:rPr lang="id-ID" altLang="en-US" sz="1600"/>
              <a:t>		</a:t>
            </a:r>
            <a:r>
              <a:rPr lang="en-US" altLang="en-US" sz="1600"/>
              <a:t>intl		=  11</a:t>
            </a:r>
          </a:p>
          <a:p>
            <a:pPr eaLnBrk="0" hangingPunct="0"/>
            <a:r>
              <a:rPr lang="en-US" altLang="en-US" sz="1600"/>
              <a:t> </a:t>
            </a:r>
            <a:r>
              <a:rPr lang="id-ID" altLang="en-US" sz="1600"/>
              <a:t>		</a:t>
            </a:r>
            <a:r>
              <a:rPr lang="en-US" altLang="en-US" sz="1600"/>
              <a:t>int2		=  12</a:t>
            </a:r>
          </a:p>
          <a:p>
            <a:pPr eaLnBrk="0" hangingPunct="0"/>
            <a:r>
              <a:rPr lang="id-ID" altLang="en-US" sz="1600"/>
              <a:t>		</a:t>
            </a:r>
            <a:r>
              <a:rPr lang="en-US" altLang="en-US" sz="1600"/>
              <a:t>int4		=  14</a:t>
            </a:r>
          </a:p>
          <a:p>
            <a:pPr eaLnBrk="0" hangingPunct="0"/>
            <a:r>
              <a:rPr lang="en-US" altLang="en-US" sz="1600"/>
              <a:t>  </a:t>
            </a:r>
            <a:r>
              <a:rPr lang="id-ID" altLang="en-US" sz="1600"/>
              <a:t>		</a:t>
            </a:r>
            <a:r>
              <a:rPr lang="en-US" altLang="en-US" sz="1600"/>
              <a:t>log1		=  .TRUE</a:t>
            </a:r>
          </a:p>
          <a:p>
            <a:pPr eaLnBrk="0" hangingPunct="0"/>
            <a:r>
              <a:rPr lang="en-US" altLang="en-US" sz="1600"/>
              <a:t>  </a:t>
            </a:r>
            <a:r>
              <a:rPr lang="id-ID" altLang="en-US" sz="1600"/>
              <a:t>		</a:t>
            </a:r>
            <a:r>
              <a:rPr lang="en-US" altLang="en-US" sz="1600"/>
              <a:t>log2		=  .TRUE.</a:t>
            </a:r>
          </a:p>
          <a:p>
            <a:pPr eaLnBrk="0" hangingPunct="0"/>
            <a:r>
              <a:rPr lang="en-US" altLang="en-US" sz="1600"/>
              <a:t>  </a:t>
            </a:r>
            <a:r>
              <a:rPr lang="id-ID" altLang="en-US" sz="1600"/>
              <a:t>		</a:t>
            </a:r>
            <a:r>
              <a:rPr lang="en-US" altLang="en-US" sz="1600"/>
              <a:t>log4		=  .TRUE.</a:t>
            </a:r>
          </a:p>
          <a:p>
            <a:pPr eaLnBrk="0" hangingPunct="0"/>
            <a:r>
              <a:rPr lang="en-US" altLang="en-US" sz="1600"/>
              <a:t>  </a:t>
            </a:r>
            <a:r>
              <a:rPr lang="id-ID" altLang="en-US" sz="1600"/>
              <a:t>		</a:t>
            </a:r>
            <a:r>
              <a:rPr lang="en-US" altLang="en-US" sz="1600"/>
              <a:t>real4		=  24.0</a:t>
            </a:r>
          </a:p>
          <a:p>
            <a:pPr eaLnBrk="0" hangingPunct="0"/>
            <a:r>
              <a:rPr lang="en-US" altLang="en-US" sz="1600"/>
              <a:t>  </a:t>
            </a:r>
            <a:r>
              <a:rPr lang="id-ID" altLang="en-US" sz="1600"/>
              <a:t>		</a:t>
            </a:r>
            <a:r>
              <a:rPr lang="en-US" altLang="en-US" sz="1600"/>
              <a:t>real8		=  28.040</a:t>
            </a:r>
          </a:p>
          <a:p>
            <a:pPr eaLnBrk="0" hangingPunct="0"/>
            <a:r>
              <a:rPr lang="en-US" altLang="en-US" sz="1600"/>
              <a:t>  </a:t>
            </a:r>
            <a:r>
              <a:rPr lang="id-ID" altLang="en-US" sz="1600"/>
              <a:t>		</a:t>
            </a:r>
            <a:r>
              <a:rPr lang="en-US" altLang="en-US" sz="1600"/>
              <a:t>z8		=  (38.0,0.0)</a:t>
            </a:r>
          </a:p>
          <a:p>
            <a:pPr eaLnBrk="0" hangingPunct="0"/>
            <a:r>
              <a:rPr lang="en-US" altLang="en-US" sz="1600"/>
              <a:t>  </a:t>
            </a:r>
            <a:r>
              <a:rPr lang="id-ID" altLang="en-US" sz="1600"/>
              <a:t>		</a:t>
            </a:r>
            <a:r>
              <a:rPr lang="es-ES_tradnl" altLang="en-US" sz="1600"/>
              <a:t>z16		=  (316.0d0,0.0d0)</a:t>
            </a:r>
            <a:endParaRPr lang="en-US" altLang="en-US" sz="1600"/>
          </a:p>
          <a:p>
            <a:pPr eaLnBrk="0" hangingPunct="0"/>
            <a:r>
              <a:rPr lang="es-ES_tradnl" altLang="en-US" sz="1600"/>
              <a:t>  </a:t>
            </a:r>
            <a:r>
              <a:rPr lang="id-ID" altLang="en-US" sz="1600"/>
              <a:t>		</a:t>
            </a:r>
            <a:r>
              <a:rPr lang="es-ES_tradnl" altLang="en-US" sz="1600"/>
              <a:t>char1		=  ‘A’</a:t>
            </a:r>
            <a:endParaRPr lang="en-US" altLang="en-US" sz="1600"/>
          </a:p>
          <a:p>
            <a:pPr eaLnBrk="0" hangingPunct="0"/>
            <a:r>
              <a:rPr lang="es-ES_tradnl" altLang="en-US" sz="1600"/>
              <a:t>  </a:t>
            </a:r>
            <a:r>
              <a:rPr lang="id-ID" altLang="en-US" sz="1600"/>
              <a:t>		</a:t>
            </a:r>
            <a:r>
              <a:rPr lang="es-ES_tradnl" altLang="en-US" sz="1600"/>
              <a:t>char10	=  ‘0123456789’</a:t>
            </a:r>
            <a:endParaRPr lang="en-US" altLang="en-US" sz="1600"/>
          </a:p>
          <a:p>
            <a:pPr eaLnBrk="0" hangingPunct="0"/>
            <a:r>
              <a:rPr lang="es-ES_tradnl" altLang="en-US" sz="1600"/>
              <a:t>  </a:t>
            </a:r>
            <a:r>
              <a:rPr lang="id-ID" altLang="en-US" sz="1600"/>
              <a:t>		</a:t>
            </a:r>
            <a:r>
              <a:rPr lang="en-US" altLang="en-US" sz="1600"/>
              <a:t>array(1)	=  41</a:t>
            </a:r>
          </a:p>
          <a:p>
            <a:pPr eaLnBrk="0" hangingPunct="0"/>
            <a:r>
              <a:rPr lang="en-US" altLang="en-US" sz="1600"/>
              <a:t>  </a:t>
            </a:r>
            <a:r>
              <a:rPr lang="id-ID" altLang="en-US" sz="1600"/>
              <a:t>		</a:t>
            </a:r>
            <a:r>
              <a:rPr lang="en-US" altLang="en-US" sz="1600"/>
              <a:t>array(2)	=  42</a:t>
            </a:r>
          </a:p>
          <a:p>
            <a:pPr eaLnBrk="0" hangingPunct="0"/>
            <a:r>
              <a:rPr lang="en-US" altLang="en-US" sz="1600"/>
              <a:t>  </a:t>
            </a:r>
            <a:r>
              <a:rPr lang="id-ID" altLang="en-US" sz="1600"/>
              <a:t>		</a:t>
            </a:r>
            <a:r>
              <a:rPr lang="en-US" altLang="en-US" sz="1600"/>
              <a:t>array(3)	=  43</a:t>
            </a:r>
          </a:p>
          <a:p>
            <a:pPr eaLnBrk="0" hangingPunct="0"/>
            <a:r>
              <a:rPr lang="en-US" altLang="en-US" sz="1600"/>
              <a:t>  </a:t>
            </a:r>
            <a:r>
              <a:rPr lang="id-ID" altLang="en-US" sz="1600"/>
              <a:t>	</a:t>
            </a:r>
            <a:r>
              <a:rPr lang="en-US" altLang="en-US" sz="1600"/>
              <a:t>WRITE (*, example)</a:t>
            </a:r>
          </a:p>
        </p:txBody>
      </p:sp>
    </p:spTree>
    <p:extLst>
      <p:ext uri="{BB962C8B-B14F-4D97-AF65-F5344CB8AC3E}">
        <p14:creationId xmlns:p14="http://schemas.microsoft.com/office/powerpoint/2010/main" val="34457974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42344"/>
                                        </p:tgtEl>
                                        <p:attrNameLst>
                                          <p:attrName>style.visibility</p:attrName>
                                        </p:attrNameLst>
                                      </p:cBhvr>
                                      <p:to>
                                        <p:strVal val="visible"/>
                                      </p:to>
                                    </p:set>
                                    <p:anim calcmode="lin" valueType="num">
                                      <p:cBhvr>
                                        <p:cTn id="7" dur="2500" decel="50000" fill="hold">
                                          <p:stCondLst>
                                            <p:cond delay="0"/>
                                          </p:stCondLst>
                                        </p:cTn>
                                        <p:tgtEl>
                                          <p:spTgt spid="142344"/>
                                        </p:tgtEl>
                                        <p:attrNameLst>
                                          <p:attrName>style.rotation</p:attrName>
                                        </p:attrNameLst>
                                      </p:cBhvr>
                                      <p:tavLst>
                                        <p:tav tm="0">
                                          <p:val>
                                            <p:fltVal val="-90"/>
                                          </p:val>
                                        </p:tav>
                                        <p:tav tm="100000">
                                          <p:val>
                                            <p:fltVal val="0"/>
                                          </p:val>
                                        </p:tav>
                                      </p:tavLst>
                                    </p:anim>
                                    <p:anim calcmode="lin" valueType="num">
                                      <p:cBhvr>
                                        <p:cTn id="8" dur="2500" decel="50000" fill="hold">
                                          <p:stCondLst>
                                            <p:cond delay="0"/>
                                          </p:stCondLst>
                                        </p:cTn>
                                        <p:tgtEl>
                                          <p:spTgt spid="142344"/>
                                        </p:tgtEl>
                                        <p:attrNameLst>
                                          <p:attrName>ppt_w</p:attrName>
                                        </p:attrNameLst>
                                      </p:cBhvr>
                                      <p:tavLst>
                                        <p:tav tm="0">
                                          <p:val>
                                            <p:strVal val="#ppt_w"/>
                                          </p:val>
                                        </p:tav>
                                        <p:tav tm="100000">
                                          <p:val>
                                            <p:strVal val="#ppt_w*.05"/>
                                          </p:val>
                                        </p:tav>
                                      </p:tavLst>
                                    </p:anim>
                                    <p:anim calcmode="lin" valueType="num">
                                      <p:cBhvr>
                                        <p:cTn id="9" dur="2500" accel="50000" fill="hold">
                                          <p:stCondLst>
                                            <p:cond delay="2500"/>
                                          </p:stCondLst>
                                        </p:cTn>
                                        <p:tgtEl>
                                          <p:spTgt spid="142344"/>
                                        </p:tgtEl>
                                        <p:attrNameLst>
                                          <p:attrName>ppt_w</p:attrName>
                                        </p:attrNameLst>
                                      </p:cBhvr>
                                      <p:tavLst>
                                        <p:tav tm="0">
                                          <p:val>
                                            <p:strVal val="#ppt_w*.05"/>
                                          </p:val>
                                        </p:tav>
                                        <p:tav tm="100000">
                                          <p:val>
                                            <p:strVal val="#ppt_w"/>
                                          </p:val>
                                        </p:tav>
                                      </p:tavLst>
                                    </p:anim>
                                    <p:anim calcmode="lin" valueType="num">
                                      <p:cBhvr>
                                        <p:cTn id="10" dur="5000" fill="hold"/>
                                        <p:tgtEl>
                                          <p:spTgt spid="142344"/>
                                        </p:tgtEl>
                                        <p:attrNameLst>
                                          <p:attrName>ppt_h</p:attrName>
                                        </p:attrNameLst>
                                      </p:cBhvr>
                                      <p:tavLst>
                                        <p:tav tm="0">
                                          <p:val>
                                            <p:strVal val="#ppt_h"/>
                                          </p:val>
                                        </p:tav>
                                        <p:tav tm="100000">
                                          <p:val>
                                            <p:strVal val="#ppt_h"/>
                                          </p:val>
                                        </p:tav>
                                      </p:tavLst>
                                    </p:anim>
                                    <p:anim calcmode="lin" valueType="num">
                                      <p:cBhvr>
                                        <p:cTn id="11" dur="2500" decel="50000" fill="hold">
                                          <p:stCondLst>
                                            <p:cond delay="0"/>
                                          </p:stCondLst>
                                        </p:cTn>
                                        <p:tgtEl>
                                          <p:spTgt spid="142344"/>
                                        </p:tgtEl>
                                        <p:attrNameLst>
                                          <p:attrName>ppt_x</p:attrName>
                                        </p:attrNameLst>
                                      </p:cBhvr>
                                      <p:tavLst>
                                        <p:tav tm="0">
                                          <p:val>
                                            <p:strVal val="#ppt_x+.4"/>
                                          </p:val>
                                        </p:tav>
                                        <p:tav tm="100000">
                                          <p:val>
                                            <p:strVal val="#ppt_x"/>
                                          </p:val>
                                        </p:tav>
                                      </p:tavLst>
                                    </p:anim>
                                    <p:anim calcmode="lin" valueType="num">
                                      <p:cBhvr>
                                        <p:cTn id="12" dur="2500" decel="50000" fill="hold">
                                          <p:stCondLst>
                                            <p:cond delay="0"/>
                                          </p:stCondLst>
                                        </p:cTn>
                                        <p:tgtEl>
                                          <p:spTgt spid="142344"/>
                                        </p:tgtEl>
                                        <p:attrNameLst>
                                          <p:attrName>ppt_y</p:attrName>
                                        </p:attrNameLst>
                                      </p:cBhvr>
                                      <p:tavLst>
                                        <p:tav tm="0">
                                          <p:val>
                                            <p:strVal val="#ppt_y-.2"/>
                                          </p:val>
                                        </p:tav>
                                        <p:tav tm="100000">
                                          <p:val>
                                            <p:strVal val="#ppt_y+.1"/>
                                          </p:val>
                                        </p:tav>
                                      </p:tavLst>
                                    </p:anim>
                                    <p:anim calcmode="lin" valueType="num">
                                      <p:cBhvr>
                                        <p:cTn id="13" dur="2500" accel="50000" fill="hold">
                                          <p:stCondLst>
                                            <p:cond delay="2500"/>
                                          </p:stCondLst>
                                        </p:cTn>
                                        <p:tgtEl>
                                          <p:spTgt spid="142344"/>
                                        </p:tgtEl>
                                        <p:attrNameLst>
                                          <p:attrName>ppt_y</p:attrName>
                                        </p:attrNameLst>
                                      </p:cBhvr>
                                      <p:tavLst>
                                        <p:tav tm="0">
                                          <p:val>
                                            <p:strVal val="#ppt_y+.1"/>
                                          </p:val>
                                        </p:tav>
                                        <p:tav tm="100000">
                                          <p:val>
                                            <p:strVal val="#ppt_y"/>
                                          </p:val>
                                        </p:tav>
                                      </p:tavLst>
                                    </p:anim>
                                    <p:animEffect transition="in" filter="fade">
                                      <p:cBhvr>
                                        <p:cTn id="14" dur="5000" decel="50000">
                                          <p:stCondLst>
                                            <p:cond delay="0"/>
                                          </p:stCondLst>
                                        </p:cTn>
                                        <p:tgtEl>
                                          <p:spTgt spid="142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4" grpId="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457200" y="6245225"/>
            <a:ext cx="2133600" cy="476250"/>
          </a:xfrm>
          <a:prstGeom prst="rect">
            <a:avLst/>
          </a:prstGeom>
        </p:spPr>
        <p:txBody>
          <a:bodyPr/>
          <a:lstStyle/>
          <a:p>
            <a:fld id="{16670C45-D46F-4CF9-9F45-8BB794E02762}" type="datetime1">
              <a:rPr lang="en-US" altLang="en-US"/>
              <a:pPr/>
              <a:t>5/15/2017</a:t>
            </a:fld>
            <a:endParaRPr lang="en-US" altLang="en-US"/>
          </a:p>
        </p:txBody>
      </p:sp>
      <p:sp>
        <p:nvSpPr>
          <p:cNvPr id="6" name="Slide Number Placeholder 5"/>
          <p:cNvSpPr>
            <a:spLocks noGrp="1"/>
          </p:cNvSpPr>
          <p:nvPr>
            <p:ph type="sldNum" sz="quarter" idx="4294967295"/>
          </p:nvPr>
        </p:nvSpPr>
        <p:spPr>
          <a:xfrm>
            <a:off x="6553200" y="6245225"/>
            <a:ext cx="2133600" cy="476250"/>
          </a:xfrm>
          <a:prstGeom prst="rect">
            <a:avLst/>
          </a:prstGeom>
        </p:spPr>
        <p:txBody>
          <a:bodyPr/>
          <a:lstStyle/>
          <a:p>
            <a:fld id="{BD6BFFC8-B307-4A6E-9B5B-FAE1F9E6D007}" type="slidenum">
              <a:rPr lang="en-US" altLang="en-US"/>
              <a:pPr/>
              <a:t>63</a:t>
            </a:fld>
            <a:endParaRPr lang="en-US" altLang="en-US"/>
          </a:p>
        </p:txBody>
      </p:sp>
      <p:sp>
        <p:nvSpPr>
          <p:cNvPr id="143368" name="Rectangle 8"/>
          <p:cNvSpPr>
            <a:spLocks noChangeArrowheads="1"/>
          </p:cNvSpPr>
          <p:nvPr/>
        </p:nvSpPr>
        <p:spPr bwMode="auto">
          <a:xfrm>
            <a:off x="179388" y="260350"/>
            <a:ext cx="48720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sz="1400"/>
              <a:t>Maka keluaran yang akan diperoleh adalah sebagai berikut:</a:t>
            </a:r>
          </a:p>
        </p:txBody>
      </p:sp>
      <p:sp>
        <p:nvSpPr>
          <p:cNvPr id="143369" name="Rectangle 9"/>
          <p:cNvSpPr>
            <a:spLocks noChangeArrowheads="1"/>
          </p:cNvSpPr>
          <p:nvPr/>
        </p:nvSpPr>
        <p:spPr bwMode="auto">
          <a:xfrm>
            <a:off x="1252538" y="1052513"/>
            <a:ext cx="6632575" cy="375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en-US" sz="1600"/>
              <a:t>&amp;EXAMPLE</a:t>
            </a:r>
          </a:p>
          <a:p>
            <a:pPr eaLnBrk="0" hangingPunct="0"/>
            <a:r>
              <a:rPr lang="en-US" altLang="en-US" sz="1600"/>
              <a:t>  INTl	= 	 11</a:t>
            </a:r>
          </a:p>
          <a:p>
            <a:pPr eaLnBrk="0" hangingPunct="0"/>
            <a:r>
              <a:rPr lang="en-US" altLang="en-US" sz="1600"/>
              <a:t>  INT2	=  	 12</a:t>
            </a:r>
          </a:p>
          <a:p>
            <a:pPr eaLnBrk="0" hangingPunct="0"/>
            <a:r>
              <a:rPr lang="en-US" altLang="en-US" sz="1600"/>
              <a:t>  INT4	=  	 14</a:t>
            </a:r>
          </a:p>
          <a:p>
            <a:pPr eaLnBrk="0" hangingPunct="0"/>
            <a:r>
              <a:rPr lang="en-US" altLang="en-US" sz="1600"/>
              <a:t>  LOG1 =  T</a:t>
            </a:r>
          </a:p>
          <a:p>
            <a:pPr eaLnBrk="0" hangingPunct="0"/>
            <a:r>
              <a:rPr lang="en-US" altLang="en-US" sz="1600"/>
              <a:t>  LOG2 =  T</a:t>
            </a:r>
          </a:p>
          <a:p>
            <a:pPr eaLnBrk="0" hangingPunct="0"/>
            <a:r>
              <a:rPr lang="en-US" altLang="en-US" sz="1600"/>
              <a:t>  LOG4 =  T.</a:t>
            </a:r>
          </a:p>
          <a:p>
            <a:pPr eaLnBrk="0" hangingPunct="0"/>
            <a:r>
              <a:rPr lang="en-US" altLang="en-US" sz="1600"/>
              <a:t>  REAL4 =  	24.00000</a:t>
            </a:r>
          </a:p>
          <a:p>
            <a:pPr eaLnBrk="0" hangingPunct="0"/>
            <a:r>
              <a:rPr lang="en-US" altLang="en-US" sz="1600"/>
              <a:t>  </a:t>
            </a:r>
            <a:r>
              <a:rPr lang="es-ES_tradnl" altLang="en-US" sz="1600"/>
              <a:t>REAL8 = 	28.0000000000</a:t>
            </a:r>
            <a:endParaRPr lang="en-US" altLang="en-US" sz="1600"/>
          </a:p>
          <a:p>
            <a:pPr eaLnBrk="0" hangingPunct="0"/>
            <a:r>
              <a:rPr lang="es-ES_tradnl" altLang="en-US" sz="1600"/>
              <a:t>  z8	=  	(38.000000,0.0000000E+00)</a:t>
            </a:r>
            <a:endParaRPr lang="en-US" altLang="en-US" sz="1600"/>
          </a:p>
          <a:p>
            <a:pPr eaLnBrk="0" hangingPunct="0"/>
            <a:r>
              <a:rPr lang="es-ES_tradnl" altLang="en-US" sz="1600"/>
              <a:t>  z16	=	(316.000000000000000,0.000000000000000E+00)</a:t>
            </a:r>
            <a:endParaRPr lang="en-US" altLang="en-US" sz="1600"/>
          </a:p>
          <a:p>
            <a:pPr eaLnBrk="0" hangingPunct="0"/>
            <a:r>
              <a:rPr lang="es-ES_tradnl" altLang="en-US" sz="1600"/>
              <a:t>  CHAR1 =  ‘A’</a:t>
            </a:r>
            <a:endParaRPr lang="en-US" altLang="en-US" sz="1600"/>
          </a:p>
          <a:p>
            <a:pPr eaLnBrk="0" hangingPunct="0"/>
            <a:r>
              <a:rPr lang="es-ES_tradnl" altLang="en-US" sz="1600"/>
              <a:t>  </a:t>
            </a:r>
            <a:r>
              <a:rPr lang="en-US" altLang="en-US" sz="1600"/>
              <a:t>CHAR10 =  ‘0123456789’</a:t>
            </a:r>
          </a:p>
          <a:p>
            <a:pPr eaLnBrk="0" hangingPunct="0"/>
            <a:r>
              <a:rPr lang="en-US" altLang="en-US" sz="1600"/>
              <a:t>  ARRAY =  		41	42	43</a:t>
            </a:r>
          </a:p>
          <a:p>
            <a:pPr eaLnBrk="0" hangingPunct="0"/>
            <a:r>
              <a:rPr lang="en-US" altLang="en-US" sz="1600"/>
              <a:t>  /</a:t>
            </a:r>
          </a:p>
        </p:txBody>
      </p:sp>
    </p:spTree>
    <p:extLst>
      <p:ext uri="{BB962C8B-B14F-4D97-AF65-F5344CB8AC3E}">
        <p14:creationId xmlns:p14="http://schemas.microsoft.com/office/powerpoint/2010/main" val="5910636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43368"/>
                                        </p:tgtEl>
                                        <p:attrNameLst>
                                          <p:attrName>style.visibility</p:attrName>
                                        </p:attrNameLst>
                                      </p:cBhvr>
                                      <p:to>
                                        <p:strVal val="visible"/>
                                      </p:to>
                                    </p:set>
                                    <p:animEffect transition="in" filter="strips(downRight)">
                                      <p:cBhvr>
                                        <p:cTn id="7" dur="500"/>
                                        <p:tgtEl>
                                          <p:spTgt spid="1433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43369"/>
                                        </p:tgtEl>
                                        <p:attrNameLst>
                                          <p:attrName>style.visibility</p:attrName>
                                        </p:attrNameLst>
                                      </p:cBhvr>
                                      <p:to>
                                        <p:strVal val="visible"/>
                                      </p:to>
                                    </p:set>
                                    <p:anim calcmode="lin" valueType="num">
                                      <p:cBhvr>
                                        <p:cTn id="12" dur="500" fill="hold"/>
                                        <p:tgtEl>
                                          <p:spTgt spid="143369"/>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43369"/>
                                        </p:tgtEl>
                                        <p:attrNameLst>
                                          <p:attrName>ppt_y</p:attrName>
                                        </p:attrNameLst>
                                      </p:cBhvr>
                                      <p:tavLst>
                                        <p:tav tm="0">
                                          <p:val>
                                            <p:strVal val="#ppt_y"/>
                                          </p:val>
                                        </p:tav>
                                        <p:tav tm="100000">
                                          <p:val>
                                            <p:strVal val="#ppt_y"/>
                                          </p:val>
                                        </p:tav>
                                      </p:tavLst>
                                    </p:anim>
                                    <p:anim calcmode="lin" valueType="num">
                                      <p:cBhvr>
                                        <p:cTn id="14" dur="500" fill="hold"/>
                                        <p:tgtEl>
                                          <p:spTgt spid="143369"/>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4336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43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8" grpId="0"/>
      <p:bldP spid="14336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4294967295"/>
          </p:nvPr>
        </p:nvSpPr>
        <p:spPr>
          <a:xfrm>
            <a:off x="457200" y="6245225"/>
            <a:ext cx="2133600" cy="476250"/>
          </a:xfrm>
          <a:prstGeom prst="rect">
            <a:avLst/>
          </a:prstGeom>
        </p:spPr>
        <p:txBody>
          <a:bodyPr/>
          <a:lstStyle/>
          <a:p>
            <a:fld id="{75E4AEA4-7278-4725-9DE8-68BC63EB345E}" type="datetime1">
              <a:rPr lang="en-US" altLang="en-US"/>
              <a:pPr/>
              <a:t>5/15/2017</a:t>
            </a:fld>
            <a:endParaRPr lang="en-US" altLang="en-US"/>
          </a:p>
        </p:txBody>
      </p:sp>
      <p:sp>
        <p:nvSpPr>
          <p:cNvPr id="13" name="Slide Number Placeholder 5"/>
          <p:cNvSpPr>
            <a:spLocks noGrp="1"/>
          </p:cNvSpPr>
          <p:nvPr>
            <p:ph type="sldNum" sz="quarter" idx="4294967295"/>
          </p:nvPr>
        </p:nvSpPr>
        <p:spPr>
          <a:xfrm>
            <a:off x="6553200" y="6245225"/>
            <a:ext cx="2133600" cy="476250"/>
          </a:xfrm>
          <a:prstGeom prst="rect">
            <a:avLst/>
          </a:prstGeom>
        </p:spPr>
        <p:txBody>
          <a:bodyPr/>
          <a:lstStyle/>
          <a:p>
            <a:fld id="{BDC0C66E-2E3B-46B0-BD06-064C3ED77E37}" type="slidenum">
              <a:rPr lang="en-US" altLang="en-US"/>
              <a:pPr/>
              <a:t>64</a:t>
            </a:fld>
            <a:endParaRPr lang="en-US" altLang="en-US"/>
          </a:p>
        </p:txBody>
      </p:sp>
      <p:pic>
        <p:nvPicPr>
          <p:cNvPr id="94221" name="Picture 13" descr="KIF_1661"/>
          <p:cNvPicPr>
            <a:picLocks noChangeAspect="1" noChangeArrowheads="1"/>
          </p:cNvPicPr>
          <p:nvPr/>
        </p:nvPicPr>
        <p:blipFill>
          <a:blip r:embed="rId3" cstate="print">
            <a:lum bright="18000"/>
            <a:extLst>
              <a:ext uri="{28A0092B-C50C-407E-A947-70E740481C1C}">
                <a14:useLocalDpi xmlns:a14="http://schemas.microsoft.com/office/drawing/2010/main" val="0"/>
              </a:ext>
            </a:extLst>
          </a:blip>
          <a:srcRect/>
          <a:stretch>
            <a:fillRect/>
          </a:stretch>
        </p:blipFill>
        <p:spPr bwMode="auto">
          <a:xfrm>
            <a:off x="0" y="4322763"/>
            <a:ext cx="4140200" cy="2481262"/>
          </a:xfrm>
          <a:prstGeom prst="rect">
            <a:avLst/>
          </a:prstGeom>
          <a:noFill/>
          <a:extLst>
            <a:ext uri="{909E8E84-426E-40DD-AFC4-6F175D3DCCD1}">
              <a14:hiddenFill xmlns:a14="http://schemas.microsoft.com/office/drawing/2010/main">
                <a:solidFill>
                  <a:srgbClr val="FFFFFF"/>
                </a:solidFill>
              </a14:hiddenFill>
            </a:ext>
          </a:extLst>
        </p:spPr>
      </p:pic>
      <p:pic>
        <p:nvPicPr>
          <p:cNvPr id="94222" name="Picture 14" descr="KIF_1663"/>
          <p:cNvPicPr>
            <a:picLocks noChangeAspect="1" noChangeArrowheads="1"/>
          </p:cNvPicPr>
          <p:nvPr/>
        </p:nvPicPr>
        <p:blipFill>
          <a:blip r:embed="rId4" cstate="print">
            <a:lum bright="12000"/>
            <a:extLst>
              <a:ext uri="{28A0092B-C50C-407E-A947-70E740481C1C}">
                <a14:useLocalDpi xmlns:a14="http://schemas.microsoft.com/office/drawing/2010/main" val="0"/>
              </a:ext>
            </a:extLst>
          </a:blip>
          <a:srcRect/>
          <a:stretch>
            <a:fillRect/>
          </a:stretch>
        </p:blipFill>
        <p:spPr bwMode="auto">
          <a:xfrm>
            <a:off x="3635375" y="0"/>
            <a:ext cx="2663825" cy="1484313"/>
          </a:xfrm>
          <a:prstGeom prst="rect">
            <a:avLst/>
          </a:prstGeom>
          <a:noFill/>
          <a:extLst>
            <a:ext uri="{909E8E84-426E-40DD-AFC4-6F175D3DCCD1}">
              <a14:hiddenFill xmlns:a14="http://schemas.microsoft.com/office/drawing/2010/main">
                <a:solidFill>
                  <a:srgbClr val="FFFFFF"/>
                </a:solidFill>
              </a14:hiddenFill>
            </a:ext>
          </a:extLst>
        </p:spPr>
      </p:pic>
      <p:pic>
        <p:nvPicPr>
          <p:cNvPr id="94223" name="Picture 15" descr="KIF_1511"/>
          <p:cNvPicPr>
            <a:picLocks noChangeAspect="1" noChangeArrowheads="1"/>
          </p:cNvPicPr>
          <p:nvPr/>
        </p:nvPicPr>
        <p:blipFill>
          <a:blip r:embed="rId5" cstate="print">
            <a:lum bright="24000"/>
            <a:extLst>
              <a:ext uri="{28A0092B-C50C-407E-A947-70E740481C1C}">
                <a14:useLocalDpi xmlns:a14="http://schemas.microsoft.com/office/drawing/2010/main" val="0"/>
              </a:ext>
            </a:extLst>
          </a:blip>
          <a:srcRect/>
          <a:stretch>
            <a:fillRect/>
          </a:stretch>
        </p:blipFill>
        <p:spPr bwMode="auto">
          <a:xfrm>
            <a:off x="6119813" y="4814888"/>
            <a:ext cx="3024187" cy="2043112"/>
          </a:xfrm>
          <a:prstGeom prst="rect">
            <a:avLst/>
          </a:prstGeom>
          <a:noFill/>
          <a:extLst>
            <a:ext uri="{909E8E84-426E-40DD-AFC4-6F175D3DCCD1}">
              <a14:hiddenFill xmlns:a14="http://schemas.microsoft.com/office/drawing/2010/main">
                <a:solidFill>
                  <a:srgbClr val="FFFFFF"/>
                </a:solidFill>
              </a14:hiddenFill>
            </a:ext>
          </a:extLst>
        </p:spPr>
      </p:pic>
      <p:pic>
        <p:nvPicPr>
          <p:cNvPr id="94224" name="Picture 16" descr="acsr"/>
          <p:cNvPicPr>
            <a:picLocks noChangeAspect="1" noChangeArrowheads="1"/>
          </p:cNvPicPr>
          <p:nvPr/>
        </p:nvPicPr>
        <p:blipFill>
          <a:blip r:embed="rId6">
            <a:lum bright="18000"/>
            <a:extLst>
              <a:ext uri="{28A0092B-C50C-407E-A947-70E740481C1C}">
                <a14:useLocalDpi xmlns:a14="http://schemas.microsoft.com/office/drawing/2010/main" val="0"/>
              </a:ext>
            </a:extLst>
          </a:blip>
          <a:srcRect/>
          <a:stretch>
            <a:fillRect/>
          </a:stretch>
        </p:blipFill>
        <p:spPr bwMode="auto">
          <a:xfrm>
            <a:off x="0" y="0"/>
            <a:ext cx="3708400" cy="1484313"/>
          </a:xfrm>
          <a:prstGeom prst="rect">
            <a:avLst/>
          </a:prstGeom>
          <a:noFill/>
          <a:extLst>
            <a:ext uri="{909E8E84-426E-40DD-AFC4-6F175D3DCCD1}">
              <a14:hiddenFill xmlns:a14="http://schemas.microsoft.com/office/drawing/2010/main">
                <a:solidFill>
                  <a:srgbClr val="FFFFFF"/>
                </a:solidFill>
              </a14:hiddenFill>
            </a:ext>
          </a:extLst>
        </p:spPr>
      </p:pic>
      <p:pic>
        <p:nvPicPr>
          <p:cNvPr id="94226" name="Picture 18" descr="nya"/>
          <p:cNvPicPr>
            <a:picLocks noChangeAspect="1" noChangeArrowheads="1"/>
          </p:cNvPicPr>
          <p:nvPr/>
        </p:nvPicPr>
        <p:blipFill>
          <a:blip r:embed="rId7">
            <a:lum bright="12000"/>
            <a:extLst>
              <a:ext uri="{28A0092B-C50C-407E-A947-70E740481C1C}">
                <a14:useLocalDpi xmlns:a14="http://schemas.microsoft.com/office/drawing/2010/main" val="0"/>
              </a:ext>
            </a:extLst>
          </a:blip>
          <a:srcRect/>
          <a:stretch>
            <a:fillRect/>
          </a:stretch>
        </p:blipFill>
        <p:spPr bwMode="auto">
          <a:xfrm>
            <a:off x="0" y="2997200"/>
            <a:ext cx="3995738" cy="1417638"/>
          </a:xfrm>
          <a:prstGeom prst="rect">
            <a:avLst/>
          </a:prstGeom>
          <a:noFill/>
          <a:extLst>
            <a:ext uri="{909E8E84-426E-40DD-AFC4-6F175D3DCCD1}">
              <a14:hiddenFill xmlns:a14="http://schemas.microsoft.com/office/drawing/2010/main">
                <a:solidFill>
                  <a:srgbClr val="FFFFFF"/>
                </a:solidFill>
              </a14:hiddenFill>
            </a:ext>
          </a:extLst>
        </p:spPr>
      </p:pic>
      <p:pic>
        <p:nvPicPr>
          <p:cNvPr id="94227" name="Picture 19" descr="xlpe"/>
          <p:cNvPicPr>
            <a:picLocks noChangeAspect="1" noChangeArrowheads="1"/>
          </p:cNvPicPr>
          <p:nvPr/>
        </p:nvPicPr>
        <p:blipFill>
          <a:blip r:embed="rId8">
            <a:lum bright="18000"/>
            <a:extLst>
              <a:ext uri="{28A0092B-C50C-407E-A947-70E740481C1C}">
                <a14:useLocalDpi xmlns:a14="http://schemas.microsoft.com/office/drawing/2010/main" val="0"/>
              </a:ext>
            </a:extLst>
          </a:blip>
          <a:srcRect/>
          <a:stretch>
            <a:fillRect/>
          </a:stretch>
        </p:blipFill>
        <p:spPr bwMode="auto">
          <a:xfrm>
            <a:off x="4140200" y="4292600"/>
            <a:ext cx="1979613" cy="2565400"/>
          </a:xfrm>
          <a:prstGeom prst="rect">
            <a:avLst/>
          </a:prstGeom>
          <a:noFill/>
          <a:extLst>
            <a:ext uri="{909E8E84-426E-40DD-AFC4-6F175D3DCCD1}">
              <a14:hiddenFill xmlns:a14="http://schemas.microsoft.com/office/drawing/2010/main">
                <a:solidFill>
                  <a:srgbClr val="FFFFFF"/>
                </a:solidFill>
              </a14:hiddenFill>
            </a:ext>
          </a:extLst>
        </p:spPr>
      </p:pic>
      <p:pic>
        <p:nvPicPr>
          <p:cNvPr id="94228" name="Picture 20" descr="nym"/>
          <p:cNvPicPr>
            <a:picLocks noChangeAspect="1" noChangeArrowheads="1"/>
          </p:cNvPicPr>
          <p:nvPr/>
        </p:nvPicPr>
        <p:blipFill>
          <a:blip r:embed="rId9">
            <a:lum bright="18000"/>
            <a:extLst>
              <a:ext uri="{28A0092B-C50C-407E-A947-70E740481C1C}">
                <a14:useLocalDpi xmlns:a14="http://schemas.microsoft.com/office/drawing/2010/main" val="0"/>
              </a:ext>
            </a:extLst>
          </a:blip>
          <a:srcRect/>
          <a:stretch>
            <a:fillRect/>
          </a:stretch>
        </p:blipFill>
        <p:spPr bwMode="auto">
          <a:xfrm>
            <a:off x="3887788" y="2997200"/>
            <a:ext cx="5256212" cy="1727200"/>
          </a:xfrm>
          <a:prstGeom prst="rect">
            <a:avLst/>
          </a:prstGeom>
          <a:noFill/>
          <a:extLst>
            <a:ext uri="{909E8E84-426E-40DD-AFC4-6F175D3DCCD1}">
              <a14:hiddenFill xmlns:a14="http://schemas.microsoft.com/office/drawing/2010/main">
                <a:solidFill>
                  <a:srgbClr val="FFFFFF"/>
                </a:solidFill>
              </a14:hiddenFill>
            </a:ext>
          </a:extLst>
        </p:spPr>
      </p:pic>
      <p:pic>
        <p:nvPicPr>
          <p:cNvPr id="94229" name="Picture 21" descr="nyfgby"/>
          <p:cNvPicPr>
            <a:picLocks noChangeAspect="1" noChangeArrowheads="1"/>
          </p:cNvPicPr>
          <p:nvPr/>
        </p:nvPicPr>
        <p:blipFill>
          <a:blip r:embed="rId10">
            <a:lum bright="24000"/>
            <a:extLst>
              <a:ext uri="{28A0092B-C50C-407E-A947-70E740481C1C}">
                <a14:useLocalDpi xmlns:a14="http://schemas.microsoft.com/office/drawing/2010/main" val="0"/>
              </a:ext>
            </a:extLst>
          </a:blip>
          <a:srcRect/>
          <a:stretch>
            <a:fillRect/>
          </a:stretch>
        </p:blipFill>
        <p:spPr bwMode="auto">
          <a:xfrm>
            <a:off x="5940425" y="0"/>
            <a:ext cx="3203575" cy="1484313"/>
          </a:xfrm>
          <a:prstGeom prst="rect">
            <a:avLst/>
          </a:prstGeom>
          <a:noFill/>
          <a:extLst>
            <a:ext uri="{909E8E84-426E-40DD-AFC4-6F175D3DCCD1}">
              <a14:hiddenFill xmlns:a14="http://schemas.microsoft.com/office/drawing/2010/main">
                <a:solidFill>
                  <a:srgbClr val="FFFFFF"/>
                </a:solidFill>
              </a14:hiddenFill>
            </a:ext>
          </a:extLst>
        </p:spPr>
      </p:pic>
      <p:sp>
        <p:nvSpPr>
          <p:cNvPr id="94230" name="WordArt 22"/>
          <p:cNvSpPr>
            <a:spLocks noChangeArrowheads="1" noChangeShapeType="1" noTextEdit="1"/>
          </p:cNvSpPr>
          <p:nvPr/>
        </p:nvSpPr>
        <p:spPr bwMode="auto">
          <a:xfrm>
            <a:off x="0" y="1557338"/>
            <a:ext cx="8820150" cy="1295400"/>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panose="020B0A04020102020204" pitchFamily="34" charset="0"/>
              </a:rPr>
              <a:t>Fortran</a:t>
            </a:r>
          </a:p>
        </p:txBody>
      </p:sp>
    </p:spTree>
    <p:extLst>
      <p:ext uri="{BB962C8B-B14F-4D97-AF65-F5344CB8AC3E}">
        <p14:creationId xmlns:p14="http://schemas.microsoft.com/office/powerpoint/2010/main" val="2894863140"/>
      </p:ext>
    </p:extLst>
  </p:cSld>
  <p:clrMapOvr>
    <a:masterClrMapping/>
  </p:clrMapOvr>
  <p:transition spd="slow">
    <p:wheel spokes="8"/>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94223"/>
                                        </p:tgtEl>
                                        <p:attrNameLst>
                                          <p:attrName>style.visibility</p:attrName>
                                        </p:attrNameLst>
                                      </p:cBhvr>
                                      <p:to>
                                        <p:strVal val="visible"/>
                                      </p:to>
                                    </p:set>
                                    <p:animEffect transition="in" filter="diamond(in)">
                                      <p:cBhvr>
                                        <p:cTn id="7" dur="2000"/>
                                        <p:tgtEl>
                                          <p:spTgt spid="942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94229"/>
                                        </p:tgtEl>
                                        <p:attrNameLst>
                                          <p:attrName>style.visibility</p:attrName>
                                        </p:attrNameLst>
                                      </p:cBhvr>
                                      <p:to>
                                        <p:strVal val="visible"/>
                                      </p:to>
                                    </p:set>
                                    <p:anim calcmode="lin" valueType="num">
                                      <p:cBhvr>
                                        <p:cTn id="12" dur="1000" fill="hold"/>
                                        <p:tgtEl>
                                          <p:spTgt spid="94229"/>
                                        </p:tgtEl>
                                        <p:attrNameLst>
                                          <p:attrName>ppt_w</p:attrName>
                                        </p:attrNameLst>
                                      </p:cBhvr>
                                      <p:tavLst>
                                        <p:tav tm="0">
                                          <p:val>
                                            <p:fltVal val="0"/>
                                          </p:val>
                                        </p:tav>
                                        <p:tav tm="100000">
                                          <p:val>
                                            <p:strVal val="#ppt_w"/>
                                          </p:val>
                                        </p:tav>
                                      </p:tavLst>
                                    </p:anim>
                                    <p:anim calcmode="lin" valueType="num">
                                      <p:cBhvr>
                                        <p:cTn id="13" dur="1000" fill="hold"/>
                                        <p:tgtEl>
                                          <p:spTgt spid="94229"/>
                                        </p:tgtEl>
                                        <p:attrNameLst>
                                          <p:attrName>ppt_h</p:attrName>
                                        </p:attrNameLst>
                                      </p:cBhvr>
                                      <p:tavLst>
                                        <p:tav tm="0">
                                          <p:val>
                                            <p:fltVal val="0"/>
                                          </p:val>
                                        </p:tav>
                                        <p:tav tm="100000">
                                          <p:val>
                                            <p:strVal val="#ppt_h"/>
                                          </p:val>
                                        </p:tav>
                                      </p:tavLst>
                                    </p:anim>
                                    <p:anim calcmode="lin" valueType="num">
                                      <p:cBhvr>
                                        <p:cTn id="14" dur="1000" fill="hold"/>
                                        <p:tgtEl>
                                          <p:spTgt spid="94229"/>
                                        </p:tgtEl>
                                        <p:attrNameLst>
                                          <p:attrName>style.rotation</p:attrName>
                                        </p:attrNameLst>
                                      </p:cBhvr>
                                      <p:tavLst>
                                        <p:tav tm="0">
                                          <p:val>
                                            <p:fltVal val="90"/>
                                          </p:val>
                                        </p:tav>
                                        <p:tav tm="100000">
                                          <p:val>
                                            <p:fltVal val="0"/>
                                          </p:val>
                                        </p:tav>
                                      </p:tavLst>
                                    </p:anim>
                                    <p:animEffect transition="in" filter="fade">
                                      <p:cBhvr>
                                        <p:cTn id="15" dur="1000"/>
                                        <p:tgtEl>
                                          <p:spTgt spid="9422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3" presetClass="entr" presetSubtype="16" fill="hold" nodeType="clickEffect">
                                  <p:stCondLst>
                                    <p:cond delay="0"/>
                                  </p:stCondLst>
                                  <p:childTnLst>
                                    <p:set>
                                      <p:cBhvr>
                                        <p:cTn id="19" dur="1" fill="hold">
                                          <p:stCondLst>
                                            <p:cond delay="0"/>
                                          </p:stCondLst>
                                        </p:cTn>
                                        <p:tgtEl>
                                          <p:spTgt spid="94221"/>
                                        </p:tgtEl>
                                        <p:attrNameLst>
                                          <p:attrName>style.visibility</p:attrName>
                                        </p:attrNameLst>
                                      </p:cBhvr>
                                      <p:to>
                                        <p:strVal val="visible"/>
                                      </p:to>
                                    </p:set>
                                    <p:animEffect transition="in" filter="plus(in)">
                                      <p:cBhvr>
                                        <p:cTn id="20" dur="2000"/>
                                        <p:tgtEl>
                                          <p:spTgt spid="9422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94227"/>
                                        </p:tgtEl>
                                        <p:attrNameLst>
                                          <p:attrName>style.visibility</p:attrName>
                                        </p:attrNameLst>
                                      </p:cBhvr>
                                      <p:to>
                                        <p:strVal val="visible"/>
                                      </p:to>
                                    </p:set>
                                    <p:animEffect transition="in" filter="dissolve">
                                      <p:cBhvr>
                                        <p:cTn id="25" dur="500"/>
                                        <p:tgtEl>
                                          <p:spTgt spid="9422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1" presetClass="entr" presetSubtype="0" fill="hold" nodeType="clickEffect">
                                  <p:stCondLst>
                                    <p:cond delay="0"/>
                                  </p:stCondLst>
                                  <p:iterate type="lt">
                                    <p:tmPct val="5000"/>
                                  </p:iterate>
                                  <p:childTnLst>
                                    <p:set>
                                      <p:cBhvr>
                                        <p:cTn id="29" dur="1" fill="hold">
                                          <p:stCondLst>
                                            <p:cond delay="0"/>
                                          </p:stCondLst>
                                        </p:cTn>
                                        <p:tgtEl>
                                          <p:spTgt spid="94228"/>
                                        </p:tgtEl>
                                        <p:attrNameLst>
                                          <p:attrName>style.visibility</p:attrName>
                                        </p:attrNameLst>
                                      </p:cBhvr>
                                      <p:to>
                                        <p:strVal val="visible"/>
                                      </p:to>
                                    </p:set>
                                    <p:anim calcmode="lin" valueType="num">
                                      <p:cBhvr>
                                        <p:cTn id="30" dur="1000" fill="hold"/>
                                        <p:tgtEl>
                                          <p:spTgt spid="94228"/>
                                        </p:tgtEl>
                                        <p:attrNameLst>
                                          <p:attrName>ppt_w</p:attrName>
                                        </p:attrNameLst>
                                      </p:cBhvr>
                                      <p:tavLst>
                                        <p:tav tm="0">
                                          <p:val>
                                            <p:fltVal val="0"/>
                                          </p:val>
                                        </p:tav>
                                        <p:tav tm="100000">
                                          <p:val>
                                            <p:strVal val="#ppt_w"/>
                                          </p:val>
                                        </p:tav>
                                      </p:tavLst>
                                    </p:anim>
                                    <p:anim calcmode="lin" valueType="num">
                                      <p:cBhvr>
                                        <p:cTn id="31" dur="1000" fill="hold"/>
                                        <p:tgtEl>
                                          <p:spTgt spid="94228"/>
                                        </p:tgtEl>
                                        <p:attrNameLst>
                                          <p:attrName>ppt_h</p:attrName>
                                        </p:attrNameLst>
                                      </p:cBhvr>
                                      <p:tavLst>
                                        <p:tav tm="0">
                                          <p:val>
                                            <p:fltVal val="0"/>
                                          </p:val>
                                        </p:tav>
                                        <p:tav tm="100000">
                                          <p:val>
                                            <p:strVal val="#ppt_h"/>
                                          </p:val>
                                        </p:tav>
                                      </p:tavLst>
                                    </p:anim>
                                    <p:anim calcmode="lin" valueType="num">
                                      <p:cBhvr>
                                        <p:cTn id="32" dur="1000" fill="hold"/>
                                        <p:tgtEl>
                                          <p:spTgt spid="94228"/>
                                        </p:tgtEl>
                                        <p:attrNameLst>
                                          <p:attrName>style.rotation</p:attrName>
                                        </p:attrNameLst>
                                      </p:cBhvr>
                                      <p:tavLst>
                                        <p:tav tm="0">
                                          <p:val>
                                            <p:fltVal val="90"/>
                                          </p:val>
                                        </p:tav>
                                        <p:tav tm="100000">
                                          <p:val>
                                            <p:fltVal val="0"/>
                                          </p:val>
                                        </p:tav>
                                      </p:tavLst>
                                    </p:anim>
                                    <p:animEffect transition="in" filter="fade">
                                      <p:cBhvr>
                                        <p:cTn id="33" dur="1000"/>
                                        <p:tgtEl>
                                          <p:spTgt spid="9422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8" presetClass="entr" presetSubtype="12" fill="hold" nodeType="clickEffect">
                                  <p:stCondLst>
                                    <p:cond delay="0"/>
                                  </p:stCondLst>
                                  <p:childTnLst>
                                    <p:set>
                                      <p:cBhvr>
                                        <p:cTn id="37" dur="1" fill="hold">
                                          <p:stCondLst>
                                            <p:cond delay="0"/>
                                          </p:stCondLst>
                                        </p:cTn>
                                        <p:tgtEl>
                                          <p:spTgt spid="94226"/>
                                        </p:tgtEl>
                                        <p:attrNameLst>
                                          <p:attrName>style.visibility</p:attrName>
                                        </p:attrNameLst>
                                      </p:cBhvr>
                                      <p:to>
                                        <p:strVal val="visible"/>
                                      </p:to>
                                    </p:set>
                                    <p:animEffect transition="in" filter="strips(downLeft)">
                                      <p:cBhvr>
                                        <p:cTn id="38" dur="500"/>
                                        <p:tgtEl>
                                          <p:spTgt spid="9422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1" presetClass="entr" presetSubtype="0" fill="hold" nodeType="clickEffect">
                                  <p:stCondLst>
                                    <p:cond delay="0"/>
                                  </p:stCondLst>
                                  <p:iterate type="lt">
                                    <p:tmPct val="5000"/>
                                  </p:iterate>
                                  <p:childTnLst>
                                    <p:set>
                                      <p:cBhvr>
                                        <p:cTn id="42" dur="1" fill="hold">
                                          <p:stCondLst>
                                            <p:cond delay="0"/>
                                          </p:stCondLst>
                                        </p:cTn>
                                        <p:tgtEl>
                                          <p:spTgt spid="94224"/>
                                        </p:tgtEl>
                                        <p:attrNameLst>
                                          <p:attrName>style.visibility</p:attrName>
                                        </p:attrNameLst>
                                      </p:cBhvr>
                                      <p:to>
                                        <p:strVal val="visible"/>
                                      </p:to>
                                    </p:set>
                                    <p:anim calcmode="lin" valueType="num">
                                      <p:cBhvr>
                                        <p:cTn id="43" dur="1000" fill="hold"/>
                                        <p:tgtEl>
                                          <p:spTgt spid="94224"/>
                                        </p:tgtEl>
                                        <p:attrNameLst>
                                          <p:attrName>ppt_w</p:attrName>
                                        </p:attrNameLst>
                                      </p:cBhvr>
                                      <p:tavLst>
                                        <p:tav tm="0">
                                          <p:val>
                                            <p:fltVal val="0"/>
                                          </p:val>
                                        </p:tav>
                                        <p:tav tm="100000">
                                          <p:val>
                                            <p:strVal val="#ppt_w"/>
                                          </p:val>
                                        </p:tav>
                                      </p:tavLst>
                                    </p:anim>
                                    <p:anim calcmode="lin" valueType="num">
                                      <p:cBhvr>
                                        <p:cTn id="44" dur="1000" fill="hold"/>
                                        <p:tgtEl>
                                          <p:spTgt spid="94224"/>
                                        </p:tgtEl>
                                        <p:attrNameLst>
                                          <p:attrName>ppt_h</p:attrName>
                                        </p:attrNameLst>
                                      </p:cBhvr>
                                      <p:tavLst>
                                        <p:tav tm="0">
                                          <p:val>
                                            <p:fltVal val="0"/>
                                          </p:val>
                                        </p:tav>
                                        <p:tav tm="100000">
                                          <p:val>
                                            <p:strVal val="#ppt_h"/>
                                          </p:val>
                                        </p:tav>
                                      </p:tavLst>
                                    </p:anim>
                                    <p:anim calcmode="lin" valueType="num">
                                      <p:cBhvr>
                                        <p:cTn id="45" dur="1000" fill="hold"/>
                                        <p:tgtEl>
                                          <p:spTgt spid="94224"/>
                                        </p:tgtEl>
                                        <p:attrNameLst>
                                          <p:attrName>style.rotation</p:attrName>
                                        </p:attrNameLst>
                                      </p:cBhvr>
                                      <p:tavLst>
                                        <p:tav tm="0">
                                          <p:val>
                                            <p:fltVal val="90"/>
                                          </p:val>
                                        </p:tav>
                                        <p:tav tm="100000">
                                          <p:val>
                                            <p:fltVal val="0"/>
                                          </p:val>
                                        </p:tav>
                                      </p:tavLst>
                                    </p:anim>
                                    <p:animEffect transition="in" filter="fade">
                                      <p:cBhvr>
                                        <p:cTn id="46" dur="1000"/>
                                        <p:tgtEl>
                                          <p:spTgt spid="9422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0" presetClass="entr" presetSubtype="0" fill="hold" nodeType="clickEffect">
                                  <p:stCondLst>
                                    <p:cond delay="0"/>
                                  </p:stCondLst>
                                  <p:childTnLst>
                                    <p:set>
                                      <p:cBhvr>
                                        <p:cTn id="50" dur="1" fill="hold">
                                          <p:stCondLst>
                                            <p:cond delay="0"/>
                                          </p:stCondLst>
                                        </p:cTn>
                                        <p:tgtEl>
                                          <p:spTgt spid="94222"/>
                                        </p:tgtEl>
                                        <p:attrNameLst>
                                          <p:attrName>style.visibility</p:attrName>
                                        </p:attrNameLst>
                                      </p:cBhvr>
                                      <p:to>
                                        <p:strVal val="visible"/>
                                      </p:to>
                                    </p:set>
                                    <p:animEffect transition="in" filter="wedge">
                                      <p:cBhvr>
                                        <p:cTn id="51" dur="2000"/>
                                        <p:tgtEl>
                                          <p:spTgt spid="94222"/>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8" presetClass="entr" presetSubtype="6" fill="hold" grpId="0" nodeType="clickEffect">
                                  <p:stCondLst>
                                    <p:cond delay="0"/>
                                  </p:stCondLst>
                                  <p:childTnLst>
                                    <p:set>
                                      <p:cBhvr>
                                        <p:cTn id="55" dur="1" fill="hold">
                                          <p:stCondLst>
                                            <p:cond delay="0"/>
                                          </p:stCondLst>
                                        </p:cTn>
                                        <p:tgtEl>
                                          <p:spTgt spid="94230"/>
                                        </p:tgtEl>
                                        <p:attrNameLst>
                                          <p:attrName>style.visibility</p:attrName>
                                        </p:attrNameLst>
                                      </p:cBhvr>
                                      <p:to>
                                        <p:strVal val="visible"/>
                                      </p:to>
                                    </p:set>
                                    <p:animEffect transition="in" filter="strips(downRight)">
                                      <p:cBhvr>
                                        <p:cTn id="56" dur="5000"/>
                                        <p:tgtEl>
                                          <p:spTgt spid="94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30"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 name="Date Placeholder 3"/>
          <p:cNvSpPr>
            <a:spLocks noGrp="1"/>
          </p:cNvSpPr>
          <p:nvPr>
            <p:ph type="dt" sz="half" idx="4294967295"/>
          </p:nvPr>
        </p:nvSpPr>
        <p:spPr>
          <a:xfrm>
            <a:off x="457200" y="6245225"/>
            <a:ext cx="2133600" cy="476250"/>
          </a:xfrm>
          <a:prstGeom prst="rect">
            <a:avLst/>
          </a:prstGeom>
        </p:spPr>
        <p:txBody>
          <a:bodyPr/>
          <a:lstStyle/>
          <a:p>
            <a:fld id="{D24A791C-49F9-4D0D-A102-950E14BB708A}" type="datetime1">
              <a:rPr lang="en-US" altLang="en-US"/>
              <a:pPr/>
              <a:t>5/15/2017</a:t>
            </a:fld>
            <a:endParaRPr lang="en-US" altLang="en-US"/>
          </a:p>
        </p:txBody>
      </p:sp>
      <p:sp>
        <p:nvSpPr>
          <p:cNvPr id="58" name="Slide Number Placeholder 5"/>
          <p:cNvSpPr>
            <a:spLocks noGrp="1"/>
          </p:cNvSpPr>
          <p:nvPr>
            <p:ph type="sldNum" sz="quarter" idx="4294967295"/>
          </p:nvPr>
        </p:nvSpPr>
        <p:spPr>
          <a:xfrm>
            <a:off x="6553200" y="6245225"/>
            <a:ext cx="2133600" cy="476250"/>
          </a:xfrm>
          <a:prstGeom prst="rect">
            <a:avLst/>
          </a:prstGeom>
        </p:spPr>
        <p:txBody>
          <a:bodyPr/>
          <a:lstStyle/>
          <a:p>
            <a:fld id="{F2BFFC9F-72C0-49F4-9669-AD31295A788C}" type="slidenum">
              <a:rPr lang="en-US" altLang="en-US"/>
              <a:pPr/>
              <a:t>65</a:t>
            </a:fld>
            <a:endParaRPr lang="en-US" altLang="en-US"/>
          </a:p>
        </p:txBody>
      </p:sp>
      <p:sp>
        <p:nvSpPr>
          <p:cNvPr id="145411" name="Rectangle 3"/>
          <p:cNvSpPr>
            <a:spLocks noChangeArrowheads="1"/>
          </p:cNvSpPr>
          <p:nvPr/>
        </p:nvSpPr>
        <p:spPr bwMode="auto">
          <a:xfrm>
            <a:off x="2700338" y="158750"/>
            <a:ext cx="41052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3600" b="1"/>
              <a:t>PERNYATAAN</a:t>
            </a:r>
          </a:p>
        </p:txBody>
      </p:sp>
      <p:sp>
        <p:nvSpPr>
          <p:cNvPr id="145412" name="Rectangle 4"/>
          <p:cNvSpPr>
            <a:spLocks noChangeArrowheads="1"/>
          </p:cNvSpPr>
          <p:nvPr/>
        </p:nvSpPr>
        <p:spPr bwMode="auto">
          <a:xfrm>
            <a:off x="112713" y="1125538"/>
            <a:ext cx="40989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b="1">
                <a:latin typeface="Verdana" panose="020B0604030504040204" pitchFamily="34" charset="0"/>
              </a:rPr>
              <a:t>4. 1   KATAGORI PERNYATAAN</a:t>
            </a:r>
          </a:p>
        </p:txBody>
      </p:sp>
      <p:sp>
        <p:nvSpPr>
          <p:cNvPr id="145413" name="Rectangle 5"/>
          <p:cNvSpPr>
            <a:spLocks noChangeArrowheads="1"/>
          </p:cNvSpPr>
          <p:nvPr/>
        </p:nvSpPr>
        <p:spPr bwMode="auto">
          <a:xfrm>
            <a:off x="827088" y="1585913"/>
            <a:ext cx="756126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ES_tradnl" altLang="en-US" sz="1400">
                <a:latin typeface="Verdana" panose="020B0604030504040204" pitchFamily="34" charset="0"/>
              </a:rPr>
              <a:t>Terdapat dua tipe utama pernyataan FORTRAN, yaitu: Tereksekusi dan Tidak Ter-eksekusi.</a:t>
            </a:r>
            <a:r>
              <a:rPr lang="en-US" altLang="en-US" sz="1400">
                <a:latin typeface="Verdana" panose="020B0604030504040204" pitchFamily="34" charset="0"/>
              </a:rPr>
              <a:t> </a:t>
            </a:r>
          </a:p>
        </p:txBody>
      </p:sp>
      <p:sp>
        <p:nvSpPr>
          <p:cNvPr id="145414" name="Rectangle 6"/>
          <p:cNvSpPr>
            <a:spLocks noChangeArrowheads="1"/>
          </p:cNvSpPr>
          <p:nvPr/>
        </p:nvSpPr>
        <p:spPr bwMode="auto">
          <a:xfrm>
            <a:off x="827088" y="2133600"/>
            <a:ext cx="7607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latin typeface="Verdana" panose="020B0604030504040204" pitchFamily="34" charset="0"/>
              </a:rPr>
              <a:t>Dalam Tabel 4.1 berikut disajikan ringkasan katagori pernyataan dalam FORTRAN</a:t>
            </a:r>
            <a:r>
              <a:rPr lang="en-US" altLang="en-US">
                <a:latin typeface="Verdana" panose="020B0604030504040204" pitchFamily="34" charset="0"/>
              </a:rPr>
              <a:t> </a:t>
            </a:r>
          </a:p>
        </p:txBody>
      </p:sp>
      <p:graphicFrame>
        <p:nvGraphicFramePr>
          <p:cNvPr id="145433" name="Group 25"/>
          <p:cNvGraphicFramePr>
            <a:graphicFrameLocks noGrp="1"/>
          </p:cNvGraphicFramePr>
          <p:nvPr/>
        </p:nvGraphicFramePr>
        <p:xfrm>
          <a:off x="1712913" y="2781300"/>
          <a:ext cx="5718175" cy="274638"/>
        </p:xfrm>
        <a:graphic>
          <a:graphicData uri="http://schemas.openxmlformats.org/drawingml/2006/table">
            <a:tbl>
              <a:tblPr/>
              <a:tblGrid>
                <a:gridCol w="1301750"/>
                <a:gridCol w="1139825"/>
                <a:gridCol w="3276600"/>
              </a:tblGrid>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Katagori </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Tipe</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Keterangan</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45453" name="Group 45"/>
          <p:cNvGraphicFramePr>
            <a:graphicFrameLocks noGrp="1"/>
          </p:cNvGraphicFramePr>
          <p:nvPr/>
        </p:nvGraphicFramePr>
        <p:xfrm>
          <a:off x="1712913" y="3068638"/>
          <a:ext cx="5718175" cy="455612"/>
        </p:xfrm>
        <a:graphic>
          <a:graphicData uri="http://schemas.openxmlformats.org/drawingml/2006/table">
            <a:tbl>
              <a:tblPr/>
              <a:tblGrid>
                <a:gridCol w="1301750"/>
                <a:gridCol w="1139825"/>
                <a:gridCol w="3276600"/>
              </a:tblGrid>
              <a:tr h="274638">
                <a:tc>
                  <a:txBody>
                    <a:bodyPr/>
                    <a:lstStyle>
                      <a:lvl1pPr>
                        <a:spcBef>
                          <a:spcPct val="20000"/>
                        </a:spcBef>
                        <a:tabLst>
                          <a:tab pos="457200" algn="r"/>
                          <a:tab pos="2743200" algn="ctr"/>
                          <a:tab pos="5486400" algn="r"/>
                        </a:tabLst>
                        <a:defRPr sz="2800">
                          <a:solidFill>
                            <a:schemeClr val="tx1"/>
                          </a:solidFill>
                          <a:latin typeface="Arial" panose="020B0604020202020204" pitchFamily="34" charset="0"/>
                        </a:defRPr>
                      </a:lvl1pPr>
                      <a:lvl2pPr>
                        <a:spcBef>
                          <a:spcPct val="20000"/>
                        </a:spcBef>
                        <a:tabLst>
                          <a:tab pos="457200" algn="r"/>
                          <a:tab pos="2743200" algn="ctr"/>
                          <a:tab pos="5486400" algn="r"/>
                        </a:tabLst>
                        <a:defRPr sz="2400">
                          <a:solidFill>
                            <a:schemeClr val="tx1"/>
                          </a:solidFill>
                          <a:latin typeface="Arial" panose="020B0604020202020204" pitchFamily="34" charset="0"/>
                        </a:defRPr>
                      </a:lvl2pPr>
                      <a:lvl3pPr>
                        <a:spcBef>
                          <a:spcPct val="20000"/>
                        </a:spcBef>
                        <a:tabLst>
                          <a:tab pos="457200" algn="r"/>
                          <a:tab pos="2743200" algn="ctr"/>
                          <a:tab pos="5486400" algn="r"/>
                        </a:tabLst>
                        <a:defRPr sz="2000">
                          <a:solidFill>
                            <a:schemeClr val="tx1"/>
                          </a:solidFill>
                          <a:latin typeface="Arial" panose="020B0604020202020204" pitchFamily="34" charset="0"/>
                        </a:defRPr>
                      </a:lvl3pPr>
                      <a:lvl4pPr>
                        <a:spcBef>
                          <a:spcPct val="20000"/>
                        </a:spcBef>
                        <a:tabLst>
                          <a:tab pos="457200" algn="r"/>
                          <a:tab pos="2743200" algn="ctr"/>
                          <a:tab pos="5486400" algn="r"/>
                        </a:tabLst>
                        <a:defRPr>
                          <a:solidFill>
                            <a:schemeClr val="tx1"/>
                          </a:solidFill>
                          <a:latin typeface="Arial" panose="020B0604020202020204" pitchFamily="34" charset="0"/>
                        </a:defRPr>
                      </a:lvl4pPr>
                      <a:lvl5pPr>
                        <a:spcBef>
                          <a:spcPct val="20000"/>
                        </a:spcBef>
                        <a:tabLst>
                          <a:tab pos="457200" algn="r"/>
                          <a:tab pos="2743200" algn="ctr"/>
                          <a:tab pos="5486400" algn="r"/>
                        </a:tabLst>
                        <a:defRPr>
                          <a:solidFill>
                            <a:schemeClr val="tx1"/>
                          </a:solidFill>
                          <a:latin typeface="Arial" panose="020B0604020202020204" pitchFamily="34" charset="0"/>
                        </a:defRPr>
                      </a:lvl5pPr>
                      <a:lvl6pPr fontAlgn="base">
                        <a:spcBef>
                          <a:spcPct val="20000"/>
                        </a:spcBef>
                        <a:spcAft>
                          <a:spcPct val="0"/>
                        </a:spcAft>
                        <a:tabLst>
                          <a:tab pos="457200" algn="r"/>
                          <a:tab pos="2743200" algn="ctr"/>
                          <a:tab pos="5486400" algn="r"/>
                        </a:tabLst>
                        <a:defRPr>
                          <a:solidFill>
                            <a:schemeClr val="tx1"/>
                          </a:solidFill>
                          <a:latin typeface="Arial" panose="020B0604020202020204" pitchFamily="34" charset="0"/>
                        </a:defRPr>
                      </a:lvl6pPr>
                      <a:lvl7pPr fontAlgn="base">
                        <a:spcBef>
                          <a:spcPct val="20000"/>
                        </a:spcBef>
                        <a:spcAft>
                          <a:spcPct val="0"/>
                        </a:spcAft>
                        <a:tabLst>
                          <a:tab pos="457200" algn="r"/>
                          <a:tab pos="2743200" algn="ctr"/>
                          <a:tab pos="5486400" algn="r"/>
                        </a:tabLst>
                        <a:defRPr>
                          <a:solidFill>
                            <a:schemeClr val="tx1"/>
                          </a:solidFill>
                          <a:latin typeface="Arial" panose="020B0604020202020204" pitchFamily="34" charset="0"/>
                        </a:defRPr>
                      </a:lvl7pPr>
                      <a:lvl8pPr fontAlgn="base">
                        <a:spcBef>
                          <a:spcPct val="20000"/>
                        </a:spcBef>
                        <a:spcAft>
                          <a:spcPct val="0"/>
                        </a:spcAft>
                        <a:tabLst>
                          <a:tab pos="457200" algn="r"/>
                          <a:tab pos="2743200" algn="ctr"/>
                          <a:tab pos="5486400" algn="r"/>
                        </a:tabLst>
                        <a:defRPr>
                          <a:solidFill>
                            <a:schemeClr val="tx1"/>
                          </a:solidFill>
                          <a:latin typeface="Arial" panose="020B0604020202020204" pitchFamily="34" charset="0"/>
                        </a:defRPr>
                      </a:lvl8pPr>
                      <a:lvl9pPr fontAlgn="base">
                        <a:spcBef>
                          <a:spcPct val="2000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Pernyataan Assignment</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tabLst>
                          <a:tab pos="457200" algn="r"/>
                          <a:tab pos="2743200" algn="ctr"/>
                          <a:tab pos="5486400" algn="r"/>
                        </a:tabLst>
                        <a:defRPr sz="2800">
                          <a:solidFill>
                            <a:schemeClr val="tx1"/>
                          </a:solidFill>
                          <a:latin typeface="Arial" panose="020B0604020202020204" pitchFamily="34" charset="0"/>
                        </a:defRPr>
                      </a:lvl1pPr>
                      <a:lvl2pPr>
                        <a:spcBef>
                          <a:spcPct val="20000"/>
                        </a:spcBef>
                        <a:tabLst>
                          <a:tab pos="457200" algn="r"/>
                          <a:tab pos="2743200" algn="ctr"/>
                          <a:tab pos="5486400" algn="r"/>
                        </a:tabLst>
                        <a:defRPr sz="2400">
                          <a:solidFill>
                            <a:schemeClr val="tx1"/>
                          </a:solidFill>
                          <a:latin typeface="Arial" panose="020B0604020202020204" pitchFamily="34" charset="0"/>
                        </a:defRPr>
                      </a:lvl2pPr>
                      <a:lvl3pPr>
                        <a:spcBef>
                          <a:spcPct val="20000"/>
                        </a:spcBef>
                        <a:tabLst>
                          <a:tab pos="457200" algn="r"/>
                          <a:tab pos="2743200" algn="ctr"/>
                          <a:tab pos="5486400" algn="r"/>
                        </a:tabLst>
                        <a:defRPr sz="2000">
                          <a:solidFill>
                            <a:schemeClr val="tx1"/>
                          </a:solidFill>
                          <a:latin typeface="Arial" panose="020B0604020202020204" pitchFamily="34" charset="0"/>
                        </a:defRPr>
                      </a:lvl3pPr>
                      <a:lvl4pPr>
                        <a:spcBef>
                          <a:spcPct val="20000"/>
                        </a:spcBef>
                        <a:tabLst>
                          <a:tab pos="457200" algn="r"/>
                          <a:tab pos="2743200" algn="ctr"/>
                          <a:tab pos="5486400" algn="r"/>
                        </a:tabLst>
                        <a:defRPr>
                          <a:solidFill>
                            <a:schemeClr val="tx1"/>
                          </a:solidFill>
                          <a:latin typeface="Arial" panose="020B0604020202020204" pitchFamily="34" charset="0"/>
                        </a:defRPr>
                      </a:lvl4pPr>
                      <a:lvl5pPr>
                        <a:spcBef>
                          <a:spcPct val="20000"/>
                        </a:spcBef>
                        <a:tabLst>
                          <a:tab pos="457200" algn="r"/>
                          <a:tab pos="2743200" algn="ctr"/>
                          <a:tab pos="5486400" algn="r"/>
                        </a:tabLst>
                        <a:defRPr>
                          <a:solidFill>
                            <a:schemeClr val="tx1"/>
                          </a:solidFill>
                          <a:latin typeface="Arial" panose="020B0604020202020204" pitchFamily="34" charset="0"/>
                        </a:defRPr>
                      </a:lvl5pPr>
                      <a:lvl6pPr fontAlgn="base">
                        <a:spcBef>
                          <a:spcPct val="20000"/>
                        </a:spcBef>
                        <a:spcAft>
                          <a:spcPct val="0"/>
                        </a:spcAft>
                        <a:tabLst>
                          <a:tab pos="457200" algn="r"/>
                          <a:tab pos="2743200" algn="ctr"/>
                          <a:tab pos="5486400" algn="r"/>
                        </a:tabLst>
                        <a:defRPr>
                          <a:solidFill>
                            <a:schemeClr val="tx1"/>
                          </a:solidFill>
                          <a:latin typeface="Arial" panose="020B0604020202020204" pitchFamily="34" charset="0"/>
                        </a:defRPr>
                      </a:lvl6pPr>
                      <a:lvl7pPr fontAlgn="base">
                        <a:spcBef>
                          <a:spcPct val="20000"/>
                        </a:spcBef>
                        <a:spcAft>
                          <a:spcPct val="0"/>
                        </a:spcAft>
                        <a:tabLst>
                          <a:tab pos="457200" algn="r"/>
                          <a:tab pos="2743200" algn="ctr"/>
                          <a:tab pos="5486400" algn="r"/>
                        </a:tabLst>
                        <a:defRPr>
                          <a:solidFill>
                            <a:schemeClr val="tx1"/>
                          </a:solidFill>
                          <a:latin typeface="Arial" panose="020B0604020202020204" pitchFamily="34" charset="0"/>
                        </a:defRPr>
                      </a:lvl7pPr>
                      <a:lvl8pPr fontAlgn="base">
                        <a:spcBef>
                          <a:spcPct val="20000"/>
                        </a:spcBef>
                        <a:spcAft>
                          <a:spcPct val="0"/>
                        </a:spcAft>
                        <a:tabLst>
                          <a:tab pos="457200" algn="r"/>
                          <a:tab pos="2743200" algn="ctr"/>
                          <a:tab pos="5486400" algn="r"/>
                        </a:tabLst>
                        <a:defRPr>
                          <a:solidFill>
                            <a:schemeClr val="tx1"/>
                          </a:solidFill>
                          <a:latin typeface="Arial" panose="020B0604020202020204" pitchFamily="34" charset="0"/>
                        </a:defRPr>
                      </a:lvl8pPr>
                      <a:lvl9pPr fontAlgn="base">
                        <a:spcBef>
                          <a:spcPct val="2000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Tereksekusi</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Assign besaran pada suatu variabel atau elemen array</a:t>
                      </a:r>
                      <a:endParaRPr kumimoji="0" lang="es-ES_tradnl"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45493" name="Group 85"/>
          <p:cNvGraphicFramePr>
            <a:graphicFrameLocks noGrp="1"/>
          </p:cNvGraphicFramePr>
          <p:nvPr/>
        </p:nvGraphicFramePr>
        <p:xfrm>
          <a:off x="1712913" y="3500438"/>
          <a:ext cx="5718175" cy="1368425"/>
        </p:xfrm>
        <a:graphic>
          <a:graphicData uri="http://schemas.openxmlformats.org/drawingml/2006/table">
            <a:tbl>
              <a:tblPr/>
              <a:tblGrid>
                <a:gridCol w="1301750"/>
                <a:gridCol w="1139825"/>
                <a:gridCol w="3276600"/>
              </a:tblGrid>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Pernyataan BLOCKDATA, ENTRY, FUNCTION, INTERFACE TO, PROGRAM, dan SUBROUTINE </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Tidak-tereksekusi</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Definisi awal unit program dan menyatakan argument formalnya</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45513" name="Group 105"/>
          <p:cNvGraphicFramePr>
            <a:graphicFrameLocks noGrp="1"/>
          </p:cNvGraphicFramePr>
          <p:nvPr/>
        </p:nvGraphicFramePr>
        <p:xfrm>
          <a:off x="1712913" y="4868863"/>
          <a:ext cx="5718175" cy="455612"/>
        </p:xfrm>
        <a:graphic>
          <a:graphicData uri="http://schemas.openxmlformats.org/drawingml/2006/table">
            <a:tbl>
              <a:tblPr/>
              <a:tblGrid>
                <a:gridCol w="1301750"/>
                <a:gridCol w="1139825"/>
                <a:gridCol w="3276600"/>
              </a:tblGrid>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Pernyataan Kendali</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Tereksekusi</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Mengendalikan urutan eksekusi pernyataan</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45533" name="Group 125"/>
          <p:cNvGraphicFramePr>
            <a:graphicFrameLocks noGrp="1"/>
          </p:cNvGraphicFramePr>
          <p:nvPr/>
        </p:nvGraphicFramePr>
        <p:xfrm>
          <a:off x="1712913" y="5300663"/>
          <a:ext cx="5718175" cy="455612"/>
        </p:xfrm>
        <a:graphic>
          <a:graphicData uri="http://schemas.openxmlformats.org/drawingml/2006/table">
            <a:tbl>
              <a:tblPr/>
              <a:tblGrid>
                <a:gridCol w="1301750"/>
                <a:gridCol w="1139825"/>
                <a:gridCol w="3276600"/>
              </a:tblGrid>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Pernyataan DATA</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Tidak-tereksekusi</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Assign inisialisasi besaran pada variabel</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3075463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45411"/>
                                        </p:tgtEl>
                                        <p:attrNameLst>
                                          <p:attrName>style.visibility</p:attrName>
                                        </p:attrNameLst>
                                      </p:cBhvr>
                                      <p:to>
                                        <p:strVal val="visible"/>
                                      </p:to>
                                    </p:set>
                                    <p:anim calcmode="lin" valueType="num">
                                      <p:cBhvr>
                                        <p:cTn id="7" dur="500" decel="50000" fill="hold">
                                          <p:stCondLst>
                                            <p:cond delay="0"/>
                                          </p:stCondLst>
                                        </p:cTn>
                                        <p:tgtEl>
                                          <p:spTgt spid="1454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454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45411"/>
                                        </p:tgtEl>
                                        <p:attrNameLst>
                                          <p:attrName>ppt_w</p:attrName>
                                        </p:attrNameLst>
                                      </p:cBhvr>
                                      <p:tavLst>
                                        <p:tav tm="0">
                                          <p:val>
                                            <p:strVal val="#ppt_w*.05"/>
                                          </p:val>
                                        </p:tav>
                                        <p:tav tm="100000">
                                          <p:val>
                                            <p:strVal val="#ppt_w"/>
                                          </p:val>
                                        </p:tav>
                                      </p:tavLst>
                                    </p:anim>
                                    <p:anim calcmode="lin" valueType="num">
                                      <p:cBhvr>
                                        <p:cTn id="10" dur="1000" fill="hold"/>
                                        <p:tgtEl>
                                          <p:spTgt spid="1454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454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454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454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4541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45412"/>
                                        </p:tgtEl>
                                        <p:attrNameLst>
                                          <p:attrName>style.visibility</p:attrName>
                                        </p:attrNameLst>
                                      </p:cBhvr>
                                      <p:to>
                                        <p:strVal val="visible"/>
                                      </p:to>
                                    </p:set>
                                    <p:anim calcmode="lin" valueType="num">
                                      <p:cBhvr>
                                        <p:cTn id="19" dur="500" decel="50000" fill="hold">
                                          <p:stCondLst>
                                            <p:cond delay="0"/>
                                          </p:stCondLst>
                                        </p:cTn>
                                        <p:tgtEl>
                                          <p:spTgt spid="145412"/>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45412"/>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45412"/>
                                        </p:tgtEl>
                                        <p:attrNameLst>
                                          <p:attrName>ppt_w</p:attrName>
                                        </p:attrNameLst>
                                      </p:cBhvr>
                                      <p:tavLst>
                                        <p:tav tm="0">
                                          <p:val>
                                            <p:strVal val="#ppt_w*.05"/>
                                          </p:val>
                                        </p:tav>
                                        <p:tav tm="100000">
                                          <p:val>
                                            <p:strVal val="#ppt_w"/>
                                          </p:val>
                                        </p:tav>
                                      </p:tavLst>
                                    </p:anim>
                                    <p:anim calcmode="lin" valueType="num">
                                      <p:cBhvr>
                                        <p:cTn id="22" dur="1000" fill="hold"/>
                                        <p:tgtEl>
                                          <p:spTgt spid="145412"/>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45412"/>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45412"/>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45412"/>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4541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145413"/>
                                        </p:tgtEl>
                                        <p:attrNameLst>
                                          <p:attrName>style.visibility</p:attrName>
                                        </p:attrNameLst>
                                      </p:cBhvr>
                                      <p:to>
                                        <p:strVal val="visible"/>
                                      </p:to>
                                    </p:set>
                                    <p:anim calcmode="lin" valueType="num">
                                      <p:cBhvr>
                                        <p:cTn id="31" dur="500" fill="hold"/>
                                        <p:tgtEl>
                                          <p:spTgt spid="145413"/>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45413"/>
                                        </p:tgtEl>
                                        <p:attrNameLst>
                                          <p:attrName>ppt_y</p:attrName>
                                        </p:attrNameLst>
                                      </p:cBhvr>
                                      <p:tavLst>
                                        <p:tav tm="0">
                                          <p:val>
                                            <p:strVal val="#ppt_y"/>
                                          </p:val>
                                        </p:tav>
                                        <p:tav tm="100000">
                                          <p:val>
                                            <p:strVal val="#ppt_y"/>
                                          </p:val>
                                        </p:tav>
                                      </p:tavLst>
                                    </p:anim>
                                    <p:anim calcmode="lin" valueType="num">
                                      <p:cBhvr>
                                        <p:cTn id="33" dur="500" fill="hold"/>
                                        <p:tgtEl>
                                          <p:spTgt spid="145413"/>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45413"/>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4541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8" presetClass="entr" presetSubtype="6" fill="hold" grpId="0" nodeType="clickEffect">
                                  <p:stCondLst>
                                    <p:cond delay="0"/>
                                  </p:stCondLst>
                                  <p:childTnLst>
                                    <p:set>
                                      <p:cBhvr>
                                        <p:cTn id="39" dur="1" fill="hold">
                                          <p:stCondLst>
                                            <p:cond delay="0"/>
                                          </p:stCondLst>
                                        </p:cTn>
                                        <p:tgtEl>
                                          <p:spTgt spid="145414"/>
                                        </p:tgtEl>
                                        <p:attrNameLst>
                                          <p:attrName>style.visibility</p:attrName>
                                        </p:attrNameLst>
                                      </p:cBhvr>
                                      <p:to>
                                        <p:strVal val="visible"/>
                                      </p:to>
                                    </p:set>
                                    <p:animEffect transition="in" filter="strips(downRight)">
                                      <p:cBhvr>
                                        <p:cTn id="40" dur="500"/>
                                        <p:tgtEl>
                                          <p:spTgt spid="14541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8" presetClass="entr" presetSubtype="6" fill="hold" nodeType="clickEffect">
                                  <p:stCondLst>
                                    <p:cond delay="0"/>
                                  </p:stCondLst>
                                  <p:childTnLst>
                                    <p:set>
                                      <p:cBhvr>
                                        <p:cTn id="44" dur="1" fill="hold">
                                          <p:stCondLst>
                                            <p:cond delay="0"/>
                                          </p:stCondLst>
                                        </p:cTn>
                                        <p:tgtEl>
                                          <p:spTgt spid="145433"/>
                                        </p:tgtEl>
                                        <p:attrNameLst>
                                          <p:attrName>style.visibility</p:attrName>
                                        </p:attrNameLst>
                                      </p:cBhvr>
                                      <p:to>
                                        <p:strVal val="visible"/>
                                      </p:to>
                                    </p:set>
                                    <p:animEffect transition="in" filter="strips(downRight)">
                                      <p:cBhvr>
                                        <p:cTn id="45" dur="3000"/>
                                        <p:tgtEl>
                                          <p:spTgt spid="14543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8" presetClass="entr" presetSubtype="12" fill="hold" nodeType="clickEffect">
                                  <p:stCondLst>
                                    <p:cond delay="0"/>
                                  </p:stCondLst>
                                  <p:childTnLst>
                                    <p:set>
                                      <p:cBhvr>
                                        <p:cTn id="49" dur="1" fill="hold">
                                          <p:stCondLst>
                                            <p:cond delay="0"/>
                                          </p:stCondLst>
                                        </p:cTn>
                                        <p:tgtEl>
                                          <p:spTgt spid="145453"/>
                                        </p:tgtEl>
                                        <p:attrNameLst>
                                          <p:attrName>style.visibility</p:attrName>
                                        </p:attrNameLst>
                                      </p:cBhvr>
                                      <p:to>
                                        <p:strVal val="visible"/>
                                      </p:to>
                                    </p:set>
                                    <p:animEffect transition="in" filter="strips(downLeft)">
                                      <p:cBhvr>
                                        <p:cTn id="50" dur="3000"/>
                                        <p:tgtEl>
                                          <p:spTgt spid="14545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8" presetClass="entr" presetSubtype="6" fill="hold" nodeType="clickEffect">
                                  <p:stCondLst>
                                    <p:cond delay="0"/>
                                  </p:stCondLst>
                                  <p:childTnLst>
                                    <p:set>
                                      <p:cBhvr>
                                        <p:cTn id="54" dur="1" fill="hold">
                                          <p:stCondLst>
                                            <p:cond delay="0"/>
                                          </p:stCondLst>
                                        </p:cTn>
                                        <p:tgtEl>
                                          <p:spTgt spid="145493"/>
                                        </p:tgtEl>
                                        <p:attrNameLst>
                                          <p:attrName>style.visibility</p:attrName>
                                        </p:attrNameLst>
                                      </p:cBhvr>
                                      <p:to>
                                        <p:strVal val="visible"/>
                                      </p:to>
                                    </p:set>
                                    <p:animEffect transition="in" filter="strips(downRight)">
                                      <p:cBhvr>
                                        <p:cTn id="55" dur="500"/>
                                        <p:tgtEl>
                                          <p:spTgt spid="14549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8" presetClass="entr" presetSubtype="6" fill="hold" nodeType="clickEffect">
                                  <p:stCondLst>
                                    <p:cond delay="0"/>
                                  </p:stCondLst>
                                  <p:childTnLst>
                                    <p:set>
                                      <p:cBhvr>
                                        <p:cTn id="59" dur="1" fill="hold">
                                          <p:stCondLst>
                                            <p:cond delay="0"/>
                                          </p:stCondLst>
                                        </p:cTn>
                                        <p:tgtEl>
                                          <p:spTgt spid="145513"/>
                                        </p:tgtEl>
                                        <p:attrNameLst>
                                          <p:attrName>style.visibility</p:attrName>
                                        </p:attrNameLst>
                                      </p:cBhvr>
                                      <p:to>
                                        <p:strVal val="visible"/>
                                      </p:to>
                                    </p:set>
                                    <p:animEffect transition="in" filter="strips(downRight)">
                                      <p:cBhvr>
                                        <p:cTn id="60" dur="3000"/>
                                        <p:tgtEl>
                                          <p:spTgt spid="145513"/>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8" presetClass="entr" presetSubtype="6" fill="hold" nodeType="clickEffect">
                                  <p:stCondLst>
                                    <p:cond delay="0"/>
                                  </p:stCondLst>
                                  <p:childTnLst>
                                    <p:set>
                                      <p:cBhvr>
                                        <p:cTn id="64" dur="1" fill="hold">
                                          <p:stCondLst>
                                            <p:cond delay="0"/>
                                          </p:stCondLst>
                                        </p:cTn>
                                        <p:tgtEl>
                                          <p:spTgt spid="145533"/>
                                        </p:tgtEl>
                                        <p:attrNameLst>
                                          <p:attrName>style.visibility</p:attrName>
                                        </p:attrNameLst>
                                      </p:cBhvr>
                                      <p:to>
                                        <p:strVal val="visible"/>
                                      </p:to>
                                    </p:set>
                                    <p:animEffect transition="in" filter="strips(downRight)">
                                      <p:cBhvr>
                                        <p:cTn id="65" dur="3000"/>
                                        <p:tgtEl>
                                          <p:spTgt spid="145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p:bldP spid="145412" grpId="0"/>
      <p:bldP spid="145413" grpId="0"/>
      <p:bldP spid="145414" grpId="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 name="Date Placeholder 3"/>
          <p:cNvSpPr>
            <a:spLocks noGrp="1"/>
          </p:cNvSpPr>
          <p:nvPr>
            <p:ph type="dt" sz="half" idx="4294967295"/>
          </p:nvPr>
        </p:nvSpPr>
        <p:spPr>
          <a:xfrm>
            <a:off x="457200" y="6245225"/>
            <a:ext cx="2133600" cy="476250"/>
          </a:xfrm>
          <a:prstGeom prst="rect">
            <a:avLst/>
          </a:prstGeom>
        </p:spPr>
        <p:txBody>
          <a:bodyPr/>
          <a:lstStyle/>
          <a:p>
            <a:fld id="{2DD3CBC8-AE34-41D8-8136-9ACDD3C6E8B2}" type="datetime1">
              <a:rPr lang="en-US" altLang="en-US"/>
              <a:pPr/>
              <a:t>5/15/2017</a:t>
            </a:fld>
            <a:endParaRPr lang="en-US" altLang="en-US"/>
          </a:p>
        </p:txBody>
      </p:sp>
      <p:sp>
        <p:nvSpPr>
          <p:cNvPr id="103" name="Slide Number Placeholder 5"/>
          <p:cNvSpPr>
            <a:spLocks noGrp="1"/>
          </p:cNvSpPr>
          <p:nvPr>
            <p:ph type="sldNum" sz="quarter" idx="4294967295"/>
          </p:nvPr>
        </p:nvSpPr>
        <p:spPr>
          <a:xfrm>
            <a:off x="6553200" y="6245225"/>
            <a:ext cx="2133600" cy="476250"/>
          </a:xfrm>
          <a:prstGeom prst="rect">
            <a:avLst/>
          </a:prstGeom>
        </p:spPr>
        <p:txBody>
          <a:bodyPr/>
          <a:lstStyle/>
          <a:p>
            <a:fld id="{184B2B61-2030-4141-99DE-4BA13E4DFE98}" type="slidenum">
              <a:rPr lang="en-US" altLang="en-US"/>
              <a:pPr/>
              <a:t>66</a:t>
            </a:fld>
            <a:endParaRPr lang="en-US" altLang="en-US"/>
          </a:p>
        </p:txBody>
      </p:sp>
      <p:graphicFrame>
        <p:nvGraphicFramePr>
          <p:cNvPr id="163860" name="Group 20"/>
          <p:cNvGraphicFramePr>
            <a:graphicFrameLocks noGrp="1"/>
          </p:cNvGraphicFramePr>
          <p:nvPr/>
        </p:nvGraphicFramePr>
        <p:xfrm>
          <a:off x="1763713" y="333375"/>
          <a:ext cx="5718175" cy="274638"/>
        </p:xfrm>
        <a:graphic>
          <a:graphicData uri="http://schemas.openxmlformats.org/drawingml/2006/table">
            <a:tbl>
              <a:tblPr/>
              <a:tblGrid>
                <a:gridCol w="1301750"/>
                <a:gridCol w="1139825"/>
                <a:gridCol w="3276600"/>
              </a:tblGrid>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Katagori </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Tipe</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Keterangan</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63880" name="Group 40"/>
          <p:cNvGraphicFramePr>
            <a:graphicFrameLocks noGrp="1"/>
          </p:cNvGraphicFramePr>
          <p:nvPr/>
        </p:nvGraphicFramePr>
        <p:xfrm>
          <a:off x="1763713" y="596900"/>
          <a:ext cx="5718175" cy="455613"/>
        </p:xfrm>
        <a:graphic>
          <a:graphicData uri="http://schemas.openxmlformats.org/drawingml/2006/table">
            <a:tbl>
              <a:tblPr/>
              <a:tblGrid>
                <a:gridCol w="1301750"/>
                <a:gridCol w="1139825"/>
                <a:gridCol w="3276600"/>
              </a:tblGrid>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Pernyataan FORMAT</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Tidak-tereksekusi</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Menyatakan informasi editor data</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63899" name="Group 59"/>
          <p:cNvGraphicFramePr>
            <a:graphicFrameLocks noGrp="1"/>
          </p:cNvGraphicFramePr>
          <p:nvPr/>
        </p:nvGraphicFramePr>
        <p:xfrm>
          <a:off x="1763713" y="1066800"/>
          <a:ext cx="5718175" cy="274638"/>
        </p:xfrm>
        <a:graphic>
          <a:graphicData uri="http://schemas.openxmlformats.org/drawingml/2006/table">
            <a:tbl>
              <a:tblPr/>
              <a:tblGrid>
                <a:gridCol w="1301750"/>
                <a:gridCol w="1139825"/>
                <a:gridCol w="3276600"/>
              </a:tblGrid>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Pernyataan I/O</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Tereksekusi</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Transfer data dan manipulasi file dan record</a:t>
                      </a:r>
                      <a:endParaRPr kumimoji="0" lang="es-ES_tradnl"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63919" name="Group 79"/>
          <p:cNvGraphicFramePr>
            <a:graphicFrameLocks noGrp="1"/>
          </p:cNvGraphicFramePr>
          <p:nvPr/>
        </p:nvGraphicFramePr>
        <p:xfrm>
          <a:off x="1763713" y="1341438"/>
          <a:ext cx="5718175" cy="638175"/>
        </p:xfrm>
        <a:graphic>
          <a:graphicData uri="http://schemas.openxmlformats.org/drawingml/2006/table">
            <a:tbl>
              <a:tblPr/>
              <a:tblGrid>
                <a:gridCol w="1301750"/>
                <a:gridCol w="1139825"/>
                <a:gridCol w="3276600"/>
              </a:tblGrid>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Pernyataan SPECIFICATION</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Tidak-tereksekusi</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Mendefinisikan atribut variabel, array, dan subprogram</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63939" name="Group 99"/>
          <p:cNvGraphicFramePr>
            <a:graphicFrameLocks noGrp="1"/>
          </p:cNvGraphicFramePr>
          <p:nvPr/>
        </p:nvGraphicFramePr>
        <p:xfrm>
          <a:off x="1763713" y="1989138"/>
          <a:ext cx="5718175" cy="638175"/>
        </p:xfrm>
        <a:graphic>
          <a:graphicData uri="http://schemas.openxmlformats.org/drawingml/2006/table">
            <a:tbl>
              <a:tblPr/>
              <a:tblGrid>
                <a:gridCol w="1301750"/>
                <a:gridCol w="1139825"/>
                <a:gridCol w="3276600"/>
              </a:tblGrid>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Pernyataan-Pernyataan function</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Tidak-tereksekusi</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Mendefinisikan simple, locally used function</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63940" name="Rectangle 100"/>
          <p:cNvSpPr>
            <a:spLocks noChangeArrowheads="1"/>
          </p:cNvSpPr>
          <p:nvPr/>
        </p:nvSpPr>
        <p:spPr bwMode="auto">
          <a:xfrm>
            <a:off x="539750" y="2997200"/>
            <a:ext cx="83534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en-US" sz="1400">
                <a:latin typeface="Verdana" panose="020B0604030504040204" pitchFamily="34" charset="0"/>
              </a:rPr>
              <a:t>Pada Tabel</a:t>
            </a:r>
            <a:r>
              <a:rPr lang="id-ID" altLang="en-US" sz="1400">
                <a:latin typeface="Verdana" panose="020B0604030504040204" pitchFamily="34" charset="0"/>
              </a:rPr>
              <a:t> </a:t>
            </a:r>
            <a:r>
              <a:rPr lang="en-US" altLang="en-US" sz="1400">
                <a:latin typeface="Verdana" panose="020B0604030504040204" pitchFamily="34" charset="0"/>
              </a:rPr>
              <a:t>berikut ini disajikan Pernyataan-pernyataan specification yang dapat dipergunakan dalam FORTRAN beserta penggunaannya</a:t>
            </a:r>
          </a:p>
        </p:txBody>
      </p:sp>
      <p:graphicFrame>
        <p:nvGraphicFramePr>
          <p:cNvPr id="163954" name="Group 114"/>
          <p:cNvGraphicFramePr>
            <a:graphicFrameLocks noGrp="1"/>
          </p:cNvGraphicFramePr>
          <p:nvPr/>
        </p:nvGraphicFramePr>
        <p:xfrm>
          <a:off x="1619250" y="3644900"/>
          <a:ext cx="5853113" cy="288925"/>
        </p:xfrm>
        <a:graphic>
          <a:graphicData uri="http://schemas.openxmlformats.org/drawingml/2006/table">
            <a:tbl>
              <a:tblPr/>
              <a:tblGrid>
                <a:gridCol w="1504950"/>
                <a:gridCol w="4348163"/>
              </a:tblGrid>
              <a:tr h="2889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Pernyataan</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Fungsi Penggunaan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63969" name="Group 129"/>
          <p:cNvGraphicFramePr>
            <a:graphicFrameLocks noGrp="1"/>
          </p:cNvGraphicFramePr>
          <p:nvPr/>
        </p:nvGraphicFramePr>
        <p:xfrm>
          <a:off x="1619250" y="3933825"/>
          <a:ext cx="5832475" cy="455613"/>
        </p:xfrm>
        <a:graphic>
          <a:graphicData uri="http://schemas.openxmlformats.org/drawingml/2006/table">
            <a:tbl>
              <a:tblPr/>
              <a:tblGrid>
                <a:gridCol w="1500188"/>
                <a:gridCol w="4332287"/>
              </a:tblGrid>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AUTOMATIC</a:t>
                      </a:r>
                      <a:endParaRPr kumimoji="0" lang="en-US" altLang="en-US" sz="1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Mendklarasikan sebuah variabel pada stack, bukan pada lokasi memori</a:t>
                      </a:r>
                      <a:endParaRPr kumimoji="0" lang="es-ES_tradnl"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63984" name="Group 144"/>
          <p:cNvGraphicFramePr>
            <a:graphicFrameLocks noGrp="1"/>
          </p:cNvGraphicFramePr>
          <p:nvPr/>
        </p:nvGraphicFramePr>
        <p:xfrm>
          <a:off x="1619250" y="4365625"/>
          <a:ext cx="5800725" cy="455613"/>
        </p:xfrm>
        <a:graphic>
          <a:graphicData uri="http://schemas.openxmlformats.org/drawingml/2006/table">
            <a:tbl>
              <a:tblPr/>
              <a:tblGrid>
                <a:gridCol w="1492250"/>
                <a:gridCol w="4308475"/>
              </a:tblGrid>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COMMON</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Menggunakan variabel secara bersama antara dua atau lebih unit program</a:t>
                      </a:r>
                      <a:endParaRPr kumimoji="0" lang="es-ES_tradnl"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63999" name="Group 159"/>
          <p:cNvGraphicFramePr>
            <a:graphicFrameLocks noGrp="1"/>
          </p:cNvGraphicFramePr>
          <p:nvPr/>
        </p:nvGraphicFramePr>
        <p:xfrm>
          <a:off x="1619250" y="4845050"/>
          <a:ext cx="5800725" cy="455613"/>
        </p:xfrm>
        <a:graphic>
          <a:graphicData uri="http://schemas.openxmlformats.org/drawingml/2006/table">
            <a:tbl>
              <a:tblPr/>
              <a:tblGrid>
                <a:gridCol w="1492250"/>
                <a:gridCol w="4308475"/>
              </a:tblGrid>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DIMENSION</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Identifikasi variabel sebagai array dan menetapkan jumlah elemennya</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64014" name="Group 174"/>
          <p:cNvGraphicFramePr>
            <a:graphicFrameLocks noGrp="1"/>
          </p:cNvGraphicFramePr>
          <p:nvPr/>
        </p:nvGraphicFramePr>
        <p:xfrm>
          <a:off x="1619250" y="5300663"/>
          <a:ext cx="5800725" cy="455612"/>
        </p:xfrm>
        <a:graphic>
          <a:graphicData uri="http://schemas.openxmlformats.org/drawingml/2006/table">
            <a:tbl>
              <a:tblPr/>
              <a:tblGrid>
                <a:gridCol w="1492250"/>
                <a:gridCol w="4308475"/>
              </a:tblGrid>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EQUIVALENCE</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Menyatakan bahwa dua atau lebih variabel atau array berbagi memori pada lokasi yang sama</a:t>
                      </a:r>
                      <a:endParaRPr kumimoji="0" lang="es-ES_tradnl"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64029" name="Group 189"/>
          <p:cNvGraphicFramePr>
            <a:graphicFrameLocks noGrp="1"/>
          </p:cNvGraphicFramePr>
          <p:nvPr/>
        </p:nvGraphicFramePr>
        <p:xfrm>
          <a:off x="1619250" y="5734050"/>
          <a:ext cx="5800725" cy="455613"/>
        </p:xfrm>
        <a:graphic>
          <a:graphicData uri="http://schemas.openxmlformats.org/drawingml/2006/table">
            <a:tbl>
              <a:tblPr/>
              <a:tblGrid>
                <a:gridCol w="1492250"/>
                <a:gridCol w="4308475"/>
              </a:tblGrid>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EXTERNAL</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Memungkinkan user mendefinisikan subroutine atau function sebagai suatu argument</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323328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163860"/>
                                        </p:tgtEl>
                                        <p:attrNameLst>
                                          <p:attrName>style.visibility</p:attrName>
                                        </p:attrNameLst>
                                      </p:cBhvr>
                                      <p:to>
                                        <p:strVal val="visible"/>
                                      </p:to>
                                    </p:set>
                                    <p:anim calcmode="lin" valueType="num">
                                      <p:cBhvr>
                                        <p:cTn id="7" dur="500" decel="50000" fill="hold">
                                          <p:stCondLst>
                                            <p:cond delay="0"/>
                                          </p:stCondLst>
                                        </p:cTn>
                                        <p:tgtEl>
                                          <p:spTgt spid="16386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6386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63860"/>
                                        </p:tgtEl>
                                        <p:attrNameLst>
                                          <p:attrName>ppt_w</p:attrName>
                                        </p:attrNameLst>
                                      </p:cBhvr>
                                      <p:tavLst>
                                        <p:tav tm="0">
                                          <p:val>
                                            <p:strVal val="#ppt_w*.05"/>
                                          </p:val>
                                        </p:tav>
                                        <p:tav tm="100000">
                                          <p:val>
                                            <p:strVal val="#ppt_w"/>
                                          </p:val>
                                        </p:tav>
                                      </p:tavLst>
                                    </p:anim>
                                    <p:anim calcmode="lin" valueType="num">
                                      <p:cBhvr>
                                        <p:cTn id="10" dur="1000" fill="hold"/>
                                        <p:tgtEl>
                                          <p:spTgt spid="16386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6386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6386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6386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6386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12" fill="hold" nodeType="clickEffect">
                                  <p:stCondLst>
                                    <p:cond delay="0"/>
                                  </p:stCondLst>
                                  <p:childTnLst>
                                    <p:set>
                                      <p:cBhvr>
                                        <p:cTn id="18" dur="1" fill="hold">
                                          <p:stCondLst>
                                            <p:cond delay="0"/>
                                          </p:stCondLst>
                                        </p:cTn>
                                        <p:tgtEl>
                                          <p:spTgt spid="163880"/>
                                        </p:tgtEl>
                                        <p:attrNameLst>
                                          <p:attrName>style.visibility</p:attrName>
                                        </p:attrNameLst>
                                      </p:cBhvr>
                                      <p:to>
                                        <p:strVal val="visible"/>
                                      </p:to>
                                    </p:set>
                                    <p:animEffect transition="in" filter="strips(downLeft)">
                                      <p:cBhvr>
                                        <p:cTn id="19" dur="2000"/>
                                        <p:tgtEl>
                                          <p:spTgt spid="16388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3" fill="hold" nodeType="clickEffect">
                                  <p:stCondLst>
                                    <p:cond delay="0"/>
                                  </p:stCondLst>
                                  <p:childTnLst>
                                    <p:set>
                                      <p:cBhvr>
                                        <p:cTn id="23" dur="1" fill="hold">
                                          <p:stCondLst>
                                            <p:cond delay="0"/>
                                          </p:stCondLst>
                                        </p:cTn>
                                        <p:tgtEl>
                                          <p:spTgt spid="163899"/>
                                        </p:tgtEl>
                                        <p:attrNameLst>
                                          <p:attrName>style.visibility</p:attrName>
                                        </p:attrNameLst>
                                      </p:cBhvr>
                                      <p:to>
                                        <p:strVal val="visible"/>
                                      </p:to>
                                    </p:set>
                                    <p:animEffect transition="in" filter="strips(upRight)">
                                      <p:cBhvr>
                                        <p:cTn id="24" dur="2000"/>
                                        <p:tgtEl>
                                          <p:spTgt spid="16389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8" presetClass="entr" presetSubtype="12" fill="hold" nodeType="clickEffect">
                                  <p:stCondLst>
                                    <p:cond delay="0"/>
                                  </p:stCondLst>
                                  <p:childTnLst>
                                    <p:set>
                                      <p:cBhvr>
                                        <p:cTn id="28" dur="1" fill="hold">
                                          <p:stCondLst>
                                            <p:cond delay="0"/>
                                          </p:stCondLst>
                                        </p:cTn>
                                        <p:tgtEl>
                                          <p:spTgt spid="163919"/>
                                        </p:tgtEl>
                                        <p:attrNameLst>
                                          <p:attrName>style.visibility</p:attrName>
                                        </p:attrNameLst>
                                      </p:cBhvr>
                                      <p:to>
                                        <p:strVal val="visible"/>
                                      </p:to>
                                    </p:set>
                                    <p:animEffect transition="in" filter="strips(downLeft)">
                                      <p:cBhvr>
                                        <p:cTn id="29" dur="3000"/>
                                        <p:tgtEl>
                                          <p:spTgt spid="16391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8" presetClass="entr" presetSubtype="6" fill="hold" nodeType="clickEffect">
                                  <p:stCondLst>
                                    <p:cond delay="0"/>
                                  </p:stCondLst>
                                  <p:childTnLst>
                                    <p:set>
                                      <p:cBhvr>
                                        <p:cTn id="33" dur="1" fill="hold">
                                          <p:stCondLst>
                                            <p:cond delay="0"/>
                                          </p:stCondLst>
                                        </p:cTn>
                                        <p:tgtEl>
                                          <p:spTgt spid="163939"/>
                                        </p:tgtEl>
                                        <p:attrNameLst>
                                          <p:attrName>style.visibility</p:attrName>
                                        </p:attrNameLst>
                                      </p:cBhvr>
                                      <p:to>
                                        <p:strVal val="visible"/>
                                      </p:to>
                                    </p:set>
                                    <p:animEffect transition="in" filter="strips(downRight)">
                                      <p:cBhvr>
                                        <p:cTn id="34" dur="3000"/>
                                        <p:tgtEl>
                                          <p:spTgt spid="16393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163940"/>
                                        </p:tgtEl>
                                        <p:attrNameLst>
                                          <p:attrName>style.visibility</p:attrName>
                                        </p:attrNameLst>
                                      </p:cBhvr>
                                      <p:to>
                                        <p:strVal val="visible"/>
                                      </p:to>
                                    </p:set>
                                    <p:anim calcmode="lin" valueType="num">
                                      <p:cBhvr>
                                        <p:cTn id="39" dur="500" fill="hold"/>
                                        <p:tgtEl>
                                          <p:spTgt spid="163940"/>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163940"/>
                                        </p:tgtEl>
                                        <p:attrNameLst>
                                          <p:attrName>ppt_y</p:attrName>
                                        </p:attrNameLst>
                                      </p:cBhvr>
                                      <p:tavLst>
                                        <p:tav tm="0">
                                          <p:val>
                                            <p:strVal val="#ppt_y"/>
                                          </p:val>
                                        </p:tav>
                                        <p:tav tm="100000">
                                          <p:val>
                                            <p:strVal val="#ppt_y"/>
                                          </p:val>
                                        </p:tav>
                                      </p:tavLst>
                                    </p:anim>
                                    <p:anim calcmode="lin" valueType="num">
                                      <p:cBhvr>
                                        <p:cTn id="41" dur="500" fill="hold"/>
                                        <p:tgtEl>
                                          <p:spTgt spid="163940"/>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163940"/>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16394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5" presetClass="entr" presetSubtype="0" fill="hold" nodeType="clickEffect">
                                  <p:stCondLst>
                                    <p:cond delay="0"/>
                                  </p:stCondLst>
                                  <p:childTnLst>
                                    <p:set>
                                      <p:cBhvr>
                                        <p:cTn id="47" dur="1" fill="hold">
                                          <p:stCondLst>
                                            <p:cond delay="0"/>
                                          </p:stCondLst>
                                        </p:cTn>
                                        <p:tgtEl>
                                          <p:spTgt spid="163954"/>
                                        </p:tgtEl>
                                        <p:attrNameLst>
                                          <p:attrName>style.visibility</p:attrName>
                                        </p:attrNameLst>
                                      </p:cBhvr>
                                      <p:to>
                                        <p:strVal val="visible"/>
                                      </p:to>
                                    </p:set>
                                    <p:anim calcmode="lin" valueType="num">
                                      <p:cBhvr>
                                        <p:cTn id="48" dur="500" decel="50000" fill="hold">
                                          <p:stCondLst>
                                            <p:cond delay="0"/>
                                          </p:stCondLst>
                                        </p:cTn>
                                        <p:tgtEl>
                                          <p:spTgt spid="163954"/>
                                        </p:tgtEl>
                                        <p:attrNameLst>
                                          <p:attrName>style.rotation</p:attrName>
                                        </p:attrNameLst>
                                      </p:cBhvr>
                                      <p:tavLst>
                                        <p:tav tm="0">
                                          <p:val>
                                            <p:fltVal val="-90"/>
                                          </p:val>
                                        </p:tav>
                                        <p:tav tm="100000">
                                          <p:val>
                                            <p:fltVal val="0"/>
                                          </p:val>
                                        </p:tav>
                                      </p:tavLst>
                                    </p:anim>
                                    <p:anim calcmode="lin" valueType="num">
                                      <p:cBhvr>
                                        <p:cTn id="49" dur="500" decel="50000" fill="hold">
                                          <p:stCondLst>
                                            <p:cond delay="0"/>
                                          </p:stCondLst>
                                        </p:cTn>
                                        <p:tgtEl>
                                          <p:spTgt spid="163954"/>
                                        </p:tgtEl>
                                        <p:attrNameLst>
                                          <p:attrName>ppt_w</p:attrName>
                                        </p:attrNameLst>
                                      </p:cBhvr>
                                      <p:tavLst>
                                        <p:tav tm="0">
                                          <p:val>
                                            <p:strVal val="#ppt_w"/>
                                          </p:val>
                                        </p:tav>
                                        <p:tav tm="100000">
                                          <p:val>
                                            <p:strVal val="#ppt_w*.05"/>
                                          </p:val>
                                        </p:tav>
                                      </p:tavLst>
                                    </p:anim>
                                    <p:anim calcmode="lin" valueType="num">
                                      <p:cBhvr>
                                        <p:cTn id="50" dur="500" accel="50000" fill="hold">
                                          <p:stCondLst>
                                            <p:cond delay="500"/>
                                          </p:stCondLst>
                                        </p:cTn>
                                        <p:tgtEl>
                                          <p:spTgt spid="163954"/>
                                        </p:tgtEl>
                                        <p:attrNameLst>
                                          <p:attrName>ppt_w</p:attrName>
                                        </p:attrNameLst>
                                      </p:cBhvr>
                                      <p:tavLst>
                                        <p:tav tm="0">
                                          <p:val>
                                            <p:strVal val="#ppt_w*.05"/>
                                          </p:val>
                                        </p:tav>
                                        <p:tav tm="100000">
                                          <p:val>
                                            <p:strVal val="#ppt_w"/>
                                          </p:val>
                                        </p:tav>
                                      </p:tavLst>
                                    </p:anim>
                                    <p:anim calcmode="lin" valueType="num">
                                      <p:cBhvr>
                                        <p:cTn id="51" dur="1000" fill="hold"/>
                                        <p:tgtEl>
                                          <p:spTgt spid="163954"/>
                                        </p:tgtEl>
                                        <p:attrNameLst>
                                          <p:attrName>ppt_h</p:attrName>
                                        </p:attrNameLst>
                                      </p:cBhvr>
                                      <p:tavLst>
                                        <p:tav tm="0">
                                          <p:val>
                                            <p:strVal val="#ppt_h"/>
                                          </p:val>
                                        </p:tav>
                                        <p:tav tm="100000">
                                          <p:val>
                                            <p:strVal val="#ppt_h"/>
                                          </p:val>
                                        </p:tav>
                                      </p:tavLst>
                                    </p:anim>
                                    <p:anim calcmode="lin" valueType="num">
                                      <p:cBhvr>
                                        <p:cTn id="52" dur="500" decel="50000" fill="hold">
                                          <p:stCondLst>
                                            <p:cond delay="0"/>
                                          </p:stCondLst>
                                        </p:cTn>
                                        <p:tgtEl>
                                          <p:spTgt spid="163954"/>
                                        </p:tgtEl>
                                        <p:attrNameLst>
                                          <p:attrName>ppt_x</p:attrName>
                                        </p:attrNameLst>
                                      </p:cBhvr>
                                      <p:tavLst>
                                        <p:tav tm="0">
                                          <p:val>
                                            <p:strVal val="#ppt_x+.4"/>
                                          </p:val>
                                        </p:tav>
                                        <p:tav tm="100000">
                                          <p:val>
                                            <p:strVal val="#ppt_x"/>
                                          </p:val>
                                        </p:tav>
                                      </p:tavLst>
                                    </p:anim>
                                    <p:anim calcmode="lin" valueType="num">
                                      <p:cBhvr>
                                        <p:cTn id="53" dur="500" decel="50000" fill="hold">
                                          <p:stCondLst>
                                            <p:cond delay="0"/>
                                          </p:stCondLst>
                                        </p:cTn>
                                        <p:tgtEl>
                                          <p:spTgt spid="163954"/>
                                        </p:tgtEl>
                                        <p:attrNameLst>
                                          <p:attrName>ppt_y</p:attrName>
                                        </p:attrNameLst>
                                      </p:cBhvr>
                                      <p:tavLst>
                                        <p:tav tm="0">
                                          <p:val>
                                            <p:strVal val="#ppt_y-.2"/>
                                          </p:val>
                                        </p:tav>
                                        <p:tav tm="100000">
                                          <p:val>
                                            <p:strVal val="#ppt_y+.1"/>
                                          </p:val>
                                        </p:tav>
                                      </p:tavLst>
                                    </p:anim>
                                    <p:anim calcmode="lin" valueType="num">
                                      <p:cBhvr>
                                        <p:cTn id="54" dur="500" accel="50000" fill="hold">
                                          <p:stCondLst>
                                            <p:cond delay="500"/>
                                          </p:stCondLst>
                                        </p:cTn>
                                        <p:tgtEl>
                                          <p:spTgt spid="163954"/>
                                        </p:tgtEl>
                                        <p:attrNameLst>
                                          <p:attrName>ppt_y</p:attrName>
                                        </p:attrNameLst>
                                      </p:cBhvr>
                                      <p:tavLst>
                                        <p:tav tm="0">
                                          <p:val>
                                            <p:strVal val="#ppt_y+.1"/>
                                          </p:val>
                                        </p:tav>
                                        <p:tav tm="100000">
                                          <p:val>
                                            <p:strVal val="#ppt_y"/>
                                          </p:val>
                                        </p:tav>
                                      </p:tavLst>
                                    </p:anim>
                                    <p:animEffect transition="in" filter="fade">
                                      <p:cBhvr>
                                        <p:cTn id="55" dur="1000" decel="50000">
                                          <p:stCondLst>
                                            <p:cond delay="0"/>
                                          </p:stCondLst>
                                        </p:cTn>
                                        <p:tgtEl>
                                          <p:spTgt spid="163954"/>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3" presetClass="entr" presetSubtype="16" fill="hold" nodeType="clickEffect">
                                  <p:stCondLst>
                                    <p:cond delay="0"/>
                                  </p:stCondLst>
                                  <p:childTnLst>
                                    <p:set>
                                      <p:cBhvr>
                                        <p:cTn id="59" dur="1" fill="hold">
                                          <p:stCondLst>
                                            <p:cond delay="0"/>
                                          </p:stCondLst>
                                        </p:cTn>
                                        <p:tgtEl>
                                          <p:spTgt spid="163969"/>
                                        </p:tgtEl>
                                        <p:attrNameLst>
                                          <p:attrName>style.visibility</p:attrName>
                                        </p:attrNameLst>
                                      </p:cBhvr>
                                      <p:to>
                                        <p:strVal val="visible"/>
                                      </p:to>
                                    </p:set>
                                    <p:animEffect transition="in" filter="plus(in)">
                                      <p:cBhvr>
                                        <p:cTn id="60" dur="1000"/>
                                        <p:tgtEl>
                                          <p:spTgt spid="163969"/>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8" presetClass="entr" presetSubtype="6" fill="hold" nodeType="clickEffect">
                                  <p:stCondLst>
                                    <p:cond delay="0"/>
                                  </p:stCondLst>
                                  <p:childTnLst>
                                    <p:set>
                                      <p:cBhvr>
                                        <p:cTn id="64" dur="1" fill="hold">
                                          <p:stCondLst>
                                            <p:cond delay="0"/>
                                          </p:stCondLst>
                                        </p:cTn>
                                        <p:tgtEl>
                                          <p:spTgt spid="163984"/>
                                        </p:tgtEl>
                                        <p:attrNameLst>
                                          <p:attrName>style.visibility</p:attrName>
                                        </p:attrNameLst>
                                      </p:cBhvr>
                                      <p:to>
                                        <p:strVal val="visible"/>
                                      </p:to>
                                    </p:set>
                                    <p:animEffect transition="in" filter="strips(downRight)">
                                      <p:cBhvr>
                                        <p:cTn id="65" dur="500"/>
                                        <p:tgtEl>
                                          <p:spTgt spid="163984"/>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8" presetClass="entr" presetSubtype="12" fill="hold" nodeType="clickEffect">
                                  <p:stCondLst>
                                    <p:cond delay="0"/>
                                  </p:stCondLst>
                                  <p:childTnLst>
                                    <p:set>
                                      <p:cBhvr>
                                        <p:cTn id="69" dur="1" fill="hold">
                                          <p:stCondLst>
                                            <p:cond delay="0"/>
                                          </p:stCondLst>
                                        </p:cTn>
                                        <p:tgtEl>
                                          <p:spTgt spid="163999"/>
                                        </p:tgtEl>
                                        <p:attrNameLst>
                                          <p:attrName>style.visibility</p:attrName>
                                        </p:attrNameLst>
                                      </p:cBhvr>
                                      <p:to>
                                        <p:strVal val="visible"/>
                                      </p:to>
                                    </p:set>
                                    <p:animEffect transition="in" filter="strips(downLeft)">
                                      <p:cBhvr>
                                        <p:cTn id="70" dur="500"/>
                                        <p:tgtEl>
                                          <p:spTgt spid="163999"/>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8" presetClass="entr" presetSubtype="6" fill="hold" nodeType="clickEffect">
                                  <p:stCondLst>
                                    <p:cond delay="0"/>
                                  </p:stCondLst>
                                  <p:childTnLst>
                                    <p:set>
                                      <p:cBhvr>
                                        <p:cTn id="74" dur="1" fill="hold">
                                          <p:stCondLst>
                                            <p:cond delay="0"/>
                                          </p:stCondLst>
                                        </p:cTn>
                                        <p:tgtEl>
                                          <p:spTgt spid="164014"/>
                                        </p:tgtEl>
                                        <p:attrNameLst>
                                          <p:attrName>style.visibility</p:attrName>
                                        </p:attrNameLst>
                                      </p:cBhvr>
                                      <p:to>
                                        <p:strVal val="visible"/>
                                      </p:to>
                                    </p:set>
                                    <p:animEffect transition="in" filter="strips(downRight)">
                                      <p:cBhvr>
                                        <p:cTn id="75" dur="500"/>
                                        <p:tgtEl>
                                          <p:spTgt spid="164014"/>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8" presetClass="entr" presetSubtype="6" fill="hold" nodeType="clickEffect">
                                  <p:stCondLst>
                                    <p:cond delay="0"/>
                                  </p:stCondLst>
                                  <p:childTnLst>
                                    <p:set>
                                      <p:cBhvr>
                                        <p:cTn id="79" dur="1" fill="hold">
                                          <p:stCondLst>
                                            <p:cond delay="0"/>
                                          </p:stCondLst>
                                        </p:cTn>
                                        <p:tgtEl>
                                          <p:spTgt spid="164029"/>
                                        </p:tgtEl>
                                        <p:attrNameLst>
                                          <p:attrName>style.visibility</p:attrName>
                                        </p:attrNameLst>
                                      </p:cBhvr>
                                      <p:to>
                                        <p:strVal val="visible"/>
                                      </p:to>
                                    </p:set>
                                    <p:animEffect transition="in" filter="strips(downRight)">
                                      <p:cBhvr>
                                        <p:cTn id="80" dur="2000"/>
                                        <p:tgtEl>
                                          <p:spTgt spid="164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40" grpId="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 name="Date Placeholder 3"/>
          <p:cNvSpPr>
            <a:spLocks noGrp="1"/>
          </p:cNvSpPr>
          <p:nvPr>
            <p:ph type="dt" sz="half" idx="4294967295"/>
          </p:nvPr>
        </p:nvSpPr>
        <p:spPr>
          <a:xfrm>
            <a:off x="457200" y="6245225"/>
            <a:ext cx="2133600" cy="476250"/>
          </a:xfrm>
          <a:prstGeom prst="rect">
            <a:avLst/>
          </a:prstGeom>
        </p:spPr>
        <p:txBody>
          <a:bodyPr/>
          <a:lstStyle/>
          <a:p>
            <a:fld id="{9C2EDF63-B13B-4897-82C5-B0DE95E5EC2A}" type="datetime1">
              <a:rPr lang="en-US" altLang="en-US"/>
              <a:pPr/>
              <a:t>5/15/2017</a:t>
            </a:fld>
            <a:endParaRPr lang="en-US" altLang="en-US"/>
          </a:p>
        </p:txBody>
      </p:sp>
      <p:sp>
        <p:nvSpPr>
          <p:cNvPr id="49" name="Slide Number Placeholder 5"/>
          <p:cNvSpPr>
            <a:spLocks noGrp="1"/>
          </p:cNvSpPr>
          <p:nvPr>
            <p:ph type="sldNum" sz="quarter" idx="4294967295"/>
          </p:nvPr>
        </p:nvSpPr>
        <p:spPr>
          <a:xfrm>
            <a:off x="6553200" y="6245225"/>
            <a:ext cx="2133600" cy="476250"/>
          </a:xfrm>
          <a:prstGeom prst="rect">
            <a:avLst/>
          </a:prstGeom>
        </p:spPr>
        <p:txBody>
          <a:bodyPr/>
          <a:lstStyle/>
          <a:p>
            <a:fld id="{82C0D926-883B-4F44-82C7-825F6E8EA6A4}" type="slidenum">
              <a:rPr lang="en-US" altLang="en-US"/>
              <a:pPr/>
              <a:t>67</a:t>
            </a:fld>
            <a:endParaRPr lang="en-US" altLang="en-US"/>
          </a:p>
        </p:txBody>
      </p:sp>
      <p:graphicFrame>
        <p:nvGraphicFramePr>
          <p:cNvPr id="162831" name="Group 15"/>
          <p:cNvGraphicFramePr>
            <a:graphicFrameLocks noGrp="1"/>
          </p:cNvGraphicFramePr>
          <p:nvPr/>
        </p:nvGraphicFramePr>
        <p:xfrm>
          <a:off x="1671638" y="333375"/>
          <a:ext cx="5800725" cy="274638"/>
        </p:xfrm>
        <a:graphic>
          <a:graphicData uri="http://schemas.openxmlformats.org/drawingml/2006/table">
            <a:tbl>
              <a:tblPr/>
              <a:tblGrid>
                <a:gridCol w="1492250"/>
                <a:gridCol w="4308475"/>
              </a:tblGrid>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Pernyataan</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Fungsi Penggunaan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62930" name="Group 114"/>
          <p:cNvGraphicFramePr>
            <a:graphicFrameLocks noGrp="1"/>
          </p:cNvGraphicFramePr>
          <p:nvPr/>
        </p:nvGraphicFramePr>
        <p:xfrm>
          <a:off x="1671638" y="620713"/>
          <a:ext cx="5800725" cy="3282950"/>
        </p:xfrm>
        <a:graphic>
          <a:graphicData uri="http://schemas.openxmlformats.org/drawingml/2006/table">
            <a:tbl>
              <a:tblPr/>
              <a:tblGrid>
                <a:gridCol w="1492250"/>
                <a:gridCol w="4308475"/>
              </a:tblGrid>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IMPLICIT</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Merubah tipe defaul dari variabel atau function real dan integer</a:t>
                      </a:r>
                      <a:endParaRPr kumimoji="0" lang="es-ES_tradnl"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INTRINSIC</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Memungkinkan suatu predefined function to be passed as an argument</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MAP…END MAP</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Dalam suatu pernyataan UNION, membuang batasan deklarasi suatu group tipe variabel.</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NAMELIST</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Menyatakan nama group untuk kumpulan variabel untuk dibaca atau ditulis dengan sebuah pernyataan tunggal</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PARAMETER</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Equates ekspresi konstan dengan sebuah nama</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RECORD</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Menyatakan satu atau lebih variabel yang tipe strukturnya ditetapkan pemakai</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SAVE</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Menyebabkan variabel untuk mempertahankan harganya antara invocation of procedure dimana mereka didefinisikan</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STRUCTURE…END STRUCTURE</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Mendefinisikan tipe variabel baru, komposed koleksi tipe variabel lainnya.</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62946" name="Group 130"/>
          <p:cNvGraphicFramePr>
            <a:graphicFrameLocks noGrp="1"/>
          </p:cNvGraphicFramePr>
          <p:nvPr/>
        </p:nvGraphicFramePr>
        <p:xfrm>
          <a:off x="1692275" y="3913188"/>
          <a:ext cx="5800725" cy="2616200"/>
        </p:xfrm>
        <a:graphic>
          <a:graphicData uri="http://schemas.openxmlformats.org/drawingml/2006/table">
            <a:tbl>
              <a:tblPr/>
              <a:tblGrid>
                <a:gridCol w="1492250"/>
                <a:gridCol w="4308475"/>
              </a:tblGrid>
              <a:tr h="19177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Type:</a:t>
                      </a:r>
                      <a:endParaRPr kumimoji="0" lang="en-US" altLang="en-US"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CHARACTER[[*n]]</a:t>
                      </a:r>
                      <a:endParaRPr kumimoji="0" lang="en-US" altLang="en-US"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COMPLEX[[*bytes]]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DOUBLE COMPLEX</a:t>
                      </a:r>
                      <a:endParaRPr kumimoji="0" lang="en-US" altLang="en-US"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DOUBLE PRECISION</a:t>
                      </a:r>
                      <a:endParaRPr kumimoji="0" lang="en-US" altLang="en-US"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INTEGER[[*bytes]]</a:t>
                      </a:r>
                      <a:endParaRPr kumimoji="0" lang="en-US" altLang="en-US"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LOGICAL[[*bytes]]</a:t>
                      </a:r>
                      <a:endParaRPr kumimoji="0" lang="en-US" altLang="en-US"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REAL[[*bytes]]</a:t>
                      </a:r>
                      <a:endParaRPr kumimoji="0" lang="en-US" altLang="en-US"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RECORD/struct-name/</a:t>
                      </a:r>
                      <a:endParaRPr kumimoji="0" lang="en-US" altLang="en-US"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STRUCTURE/struct-name/</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Menyatakan tipe dari nama yang didefinisikan user</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3244871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162831"/>
                                        </p:tgtEl>
                                        <p:attrNameLst>
                                          <p:attrName>style.visibility</p:attrName>
                                        </p:attrNameLst>
                                      </p:cBhvr>
                                      <p:to>
                                        <p:strVal val="visible"/>
                                      </p:to>
                                    </p:set>
                                    <p:anim calcmode="lin" valueType="num">
                                      <p:cBhvr>
                                        <p:cTn id="7" dur="500" decel="50000" fill="hold">
                                          <p:stCondLst>
                                            <p:cond delay="0"/>
                                          </p:stCondLst>
                                        </p:cTn>
                                        <p:tgtEl>
                                          <p:spTgt spid="16283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6283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62831"/>
                                        </p:tgtEl>
                                        <p:attrNameLst>
                                          <p:attrName>ppt_w</p:attrName>
                                        </p:attrNameLst>
                                      </p:cBhvr>
                                      <p:tavLst>
                                        <p:tav tm="0">
                                          <p:val>
                                            <p:strVal val="#ppt_w*.05"/>
                                          </p:val>
                                        </p:tav>
                                        <p:tav tm="100000">
                                          <p:val>
                                            <p:strVal val="#ppt_w"/>
                                          </p:val>
                                        </p:tav>
                                      </p:tavLst>
                                    </p:anim>
                                    <p:anim calcmode="lin" valueType="num">
                                      <p:cBhvr>
                                        <p:cTn id="10" dur="1000" fill="hold"/>
                                        <p:tgtEl>
                                          <p:spTgt spid="16283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6283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6283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6283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6283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6" fill="hold" nodeType="clickEffect">
                                  <p:stCondLst>
                                    <p:cond delay="0"/>
                                  </p:stCondLst>
                                  <p:childTnLst>
                                    <p:set>
                                      <p:cBhvr>
                                        <p:cTn id="18" dur="1" fill="hold">
                                          <p:stCondLst>
                                            <p:cond delay="0"/>
                                          </p:stCondLst>
                                        </p:cTn>
                                        <p:tgtEl>
                                          <p:spTgt spid="162930"/>
                                        </p:tgtEl>
                                        <p:attrNameLst>
                                          <p:attrName>style.visibility</p:attrName>
                                        </p:attrNameLst>
                                      </p:cBhvr>
                                      <p:to>
                                        <p:strVal val="visible"/>
                                      </p:to>
                                    </p:set>
                                    <p:animEffect transition="in" filter="strips(downRight)">
                                      <p:cBhvr>
                                        <p:cTn id="19" dur="5000"/>
                                        <p:tgtEl>
                                          <p:spTgt spid="16293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6" fill="hold" nodeType="clickEffect">
                                  <p:stCondLst>
                                    <p:cond delay="0"/>
                                  </p:stCondLst>
                                  <p:childTnLst>
                                    <p:set>
                                      <p:cBhvr>
                                        <p:cTn id="23" dur="1" fill="hold">
                                          <p:stCondLst>
                                            <p:cond delay="0"/>
                                          </p:stCondLst>
                                        </p:cTn>
                                        <p:tgtEl>
                                          <p:spTgt spid="162946"/>
                                        </p:tgtEl>
                                        <p:attrNameLst>
                                          <p:attrName>style.visibility</p:attrName>
                                        </p:attrNameLst>
                                      </p:cBhvr>
                                      <p:to>
                                        <p:strVal val="visible"/>
                                      </p:to>
                                    </p:set>
                                    <p:animEffect transition="in" filter="strips(downRight)">
                                      <p:cBhvr>
                                        <p:cTn id="24" dur="5000"/>
                                        <p:tgtEl>
                                          <p:spTgt spid="162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 name="Date Placeholder 3"/>
          <p:cNvSpPr>
            <a:spLocks noGrp="1"/>
          </p:cNvSpPr>
          <p:nvPr>
            <p:ph type="dt" sz="half" idx="4294967295"/>
          </p:nvPr>
        </p:nvSpPr>
        <p:spPr>
          <a:xfrm>
            <a:off x="457200" y="6245225"/>
            <a:ext cx="2133600" cy="476250"/>
          </a:xfrm>
          <a:prstGeom prst="rect">
            <a:avLst/>
          </a:prstGeom>
        </p:spPr>
        <p:txBody>
          <a:bodyPr/>
          <a:lstStyle/>
          <a:p>
            <a:fld id="{49E4BD49-3915-40BC-A14E-E8051FF0D526}" type="datetime1">
              <a:rPr lang="en-US" altLang="en-US"/>
              <a:pPr/>
              <a:t>5/15/2017</a:t>
            </a:fld>
            <a:endParaRPr lang="en-US" altLang="en-US"/>
          </a:p>
        </p:txBody>
      </p:sp>
      <p:sp>
        <p:nvSpPr>
          <p:cNvPr id="37" name="Slide Number Placeholder 5"/>
          <p:cNvSpPr>
            <a:spLocks noGrp="1"/>
          </p:cNvSpPr>
          <p:nvPr>
            <p:ph type="sldNum" sz="quarter" idx="4294967295"/>
          </p:nvPr>
        </p:nvSpPr>
        <p:spPr>
          <a:xfrm>
            <a:off x="6553200" y="6245225"/>
            <a:ext cx="2133600" cy="476250"/>
          </a:xfrm>
          <a:prstGeom prst="rect">
            <a:avLst/>
          </a:prstGeom>
        </p:spPr>
        <p:txBody>
          <a:bodyPr/>
          <a:lstStyle/>
          <a:p>
            <a:fld id="{C2837A73-DDCB-47F3-AE93-1327C3B56D14}" type="slidenum">
              <a:rPr lang="en-US" altLang="en-US"/>
              <a:pPr/>
              <a:t>68</a:t>
            </a:fld>
            <a:endParaRPr lang="en-US" altLang="en-US"/>
          </a:p>
        </p:txBody>
      </p:sp>
      <p:sp>
        <p:nvSpPr>
          <p:cNvPr id="161794" name="Rectangle 2"/>
          <p:cNvSpPr>
            <a:spLocks noChangeArrowheads="1"/>
          </p:cNvSpPr>
          <p:nvPr/>
        </p:nvSpPr>
        <p:spPr bwMode="auto">
          <a:xfrm>
            <a:off x="611188" y="333375"/>
            <a:ext cx="82819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en-US" sz="1400">
                <a:latin typeface="Verdana" panose="020B0604030504040204" pitchFamily="34" charset="0"/>
              </a:rPr>
              <a:t>Pada Tabel berikut ini disajikan Pernyataan-pernyataan kendali yang dapat dipergunakan dalam FORTRAN beserta penggunaannya</a:t>
            </a:r>
          </a:p>
        </p:txBody>
      </p:sp>
      <p:graphicFrame>
        <p:nvGraphicFramePr>
          <p:cNvPr id="162185" name="Group 393"/>
          <p:cNvGraphicFramePr>
            <a:graphicFrameLocks noGrp="1"/>
          </p:cNvGraphicFramePr>
          <p:nvPr/>
        </p:nvGraphicFramePr>
        <p:xfrm>
          <a:off x="1258888" y="1125538"/>
          <a:ext cx="6137275" cy="4083050"/>
        </p:xfrm>
        <a:graphic>
          <a:graphicData uri="http://schemas.openxmlformats.org/drawingml/2006/table">
            <a:tbl>
              <a:tblPr/>
              <a:tblGrid>
                <a:gridCol w="1243012"/>
                <a:gridCol w="4894263"/>
              </a:tblGrid>
              <a:tr h="3143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Pernyataan</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Fungsi Penggunaan</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9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ALLOCATE</a:t>
                      </a:r>
                      <a:endParaRPr kumimoji="0" lang="en-US" altLang="en-US" sz="1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Secara dinamis menetapkan alokasi dimensi array</a:t>
                      </a:r>
                      <a:endParaRPr kumimoji="0" lang="es-ES_tradnl"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43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CALL</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Eksekusi suatu subroutine</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34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CASE</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Dalam sebuah struktur SELECT CASE, menandai sebuah blok pernyataan yang akan dieksekusi bilamana besaran yang bersesuaian memenuhi kondisi ekspresi SELECT CASE</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22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CONTINUE</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Tidak mempunyai pengaruh, merupakan target dari pernyataan GOTO atau terminal dari sebuah struktur DO loop</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43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CYCLE</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Kendali lanjutan kepada akhir pernyataan DO loop</a:t>
                      </a:r>
                      <a:endParaRPr kumimoji="0" lang="es-ES_tradnl"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38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DEALLOCATE</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Membebaskan kembali lokasi memori yang telah ditetapkan dengan pernyataan ALLOCATE</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22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DO</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Evaluasi pernyataan dalam DO Loop, melalui dan termasuk pernyataan akhir sampai jumlah langkah terpenuhi</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22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DO WHILE</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Evaluasi pernyataan dalam DO WHILE Loop, melalui dan termasuk pernyataan akhir sampai kondisi logical tidak terpenuhi</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1425186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61794"/>
                                        </p:tgtEl>
                                        <p:attrNameLst>
                                          <p:attrName>style.visibility</p:attrName>
                                        </p:attrNameLst>
                                      </p:cBhvr>
                                      <p:to>
                                        <p:strVal val="visible"/>
                                      </p:to>
                                    </p:set>
                                    <p:anim calcmode="lin" valueType="num">
                                      <p:cBhvr>
                                        <p:cTn id="7" dur="500" fill="hold"/>
                                        <p:tgtEl>
                                          <p:spTgt spid="16179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1794"/>
                                        </p:tgtEl>
                                        <p:attrNameLst>
                                          <p:attrName>ppt_y</p:attrName>
                                        </p:attrNameLst>
                                      </p:cBhvr>
                                      <p:tavLst>
                                        <p:tav tm="0">
                                          <p:val>
                                            <p:strVal val="#ppt_y"/>
                                          </p:val>
                                        </p:tav>
                                        <p:tav tm="100000">
                                          <p:val>
                                            <p:strVal val="#ppt_y"/>
                                          </p:val>
                                        </p:tav>
                                      </p:tavLst>
                                    </p:anim>
                                    <p:anim calcmode="lin" valueType="num">
                                      <p:cBhvr>
                                        <p:cTn id="9" dur="500" fill="hold"/>
                                        <p:tgtEl>
                                          <p:spTgt spid="16179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179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179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12" fill="hold" nodeType="clickEffect">
                                  <p:stCondLst>
                                    <p:cond delay="0"/>
                                  </p:stCondLst>
                                  <p:childTnLst>
                                    <p:set>
                                      <p:cBhvr>
                                        <p:cTn id="15" dur="1" fill="hold">
                                          <p:stCondLst>
                                            <p:cond delay="0"/>
                                          </p:stCondLst>
                                        </p:cTn>
                                        <p:tgtEl>
                                          <p:spTgt spid="162185"/>
                                        </p:tgtEl>
                                        <p:attrNameLst>
                                          <p:attrName>style.visibility</p:attrName>
                                        </p:attrNameLst>
                                      </p:cBhvr>
                                      <p:to>
                                        <p:strVal val="visible"/>
                                      </p:to>
                                    </p:set>
                                    <p:animEffect transition="in" filter="strips(downLeft)">
                                      <p:cBhvr>
                                        <p:cTn id="16" dur="5000"/>
                                        <p:tgtEl>
                                          <p:spTgt spid="162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4" grpId="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 name="Date Placeholder 3"/>
          <p:cNvSpPr>
            <a:spLocks noGrp="1"/>
          </p:cNvSpPr>
          <p:nvPr>
            <p:ph type="dt" sz="half" idx="4294967295"/>
          </p:nvPr>
        </p:nvSpPr>
        <p:spPr>
          <a:xfrm>
            <a:off x="457200" y="6245225"/>
            <a:ext cx="2133600" cy="476250"/>
          </a:xfrm>
          <a:prstGeom prst="rect">
            <a:avLst/>
          </a:prstGeom>
        </p:spPr>
        <p:txBody>
          <a:bodyPr/>
          <a:lstStyle/>
          <a:p>
            <a:fld id="{A35131CB-9EF1-4CD3-9D7C-6DAB8CC38A09}" type="datetime1">
              <a:rPr lang="en-US" altLang="en-US"/>
              <a:pPr/>
              <a:t>5/15/2017</a:t>
            </a:fld>
            <a:endParaRPr lang="en-US" altLang="en-US"/>
          </a:p>
        </p:txBody>
      </p:sp>
      <p:sp>
        <p:nvSpPr>
          <p:cNvPr id="54" name="Slide Number Placeholder 5"/>
          <p:cNvSpPr>
            <a:spLocks noGrp="1"/>
          </p:cNvSpPr>
          <p:nvPr>
            <p:ph type="sldNum" sz="quarter" idx="4294967295"/>
          </p:nvPr>
        </p:nvSpPr>
        <p:spPr>
          <a:xfrm>
            <a:off x="6553200" y="6245225"/>
            <a:ext cx="2133600" cy="476250"/>
          </a:xfrm>
          <a:prstGeom prst="rect">
            <a:avLst/>
          </a:prstGeom>
        </p:spPr>
        <p:txBody>
          <a:bodyPr/>
          <a:lstStyle/>
          <a:p>
            <a:fld id="{B7F623C5-81FA-4FE5-996E-72FA2C221239}" type="slidenum">
              <a:rPr lang="en-US" altLang="en-US"/>
              <a:pPr/>
              <a:t>69</a:t>
            </a:fld>
            <a:endParaRPr lang="en-US" altLang="en-US"/>
          </a:p>
        </p:txBody>
      </p:sp>
      <p:graphicFrame>
        <p:nvGraphicFramePr>
          <p:cNvPr id="161050" name="Group 282"/>
          <p:cNvGraphicFramePr>
            <a:graphicFrameLocks noGrp="1"/>
          </p:cNvGraphicFramePr>
          <p:nvPr/>
        </p:nvGraphicFramePr>
        <p:xfrm>
          <a:off x="1187450" y="476250"/>
          <a:ext cx="6440488" cy="5113338"/>
        </p:xfrm>
        <a:graphic>
          <a:graphicData uri="http://schemas.openxmlformats.org/drawingml/2006/table">
            <a:tbl>
              <a:tblPr/>
              <a:tblGrid>
                <a:gridCol w="1304925"/>
                <a:gridCol w="5135563"/>
              </a:tblGrid>
              <a:tr h="2889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Pernyataan</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Fungsi Penggunaan</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9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ELSE</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Memperkenalkan blok ELSE</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9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ELSE IF</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Memperkenalkan blok ELSE IF</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32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END</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Akhir dari eksekusi sebuah program</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94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END DO</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Menandai akhir dari sebuah pernyataan terurut yang mengikuti sebuah blok pernyataan DO atau DO WHILE</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94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END IF</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Menandai akhir dari sebuah pernyataan terurut yang mengikuti sebuah blok pernyataan IF</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5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END SELECT</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Menandai akhir dari pernyataan SELECT CASE</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9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EXIT</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Meninggalkan sebuah DO loop</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9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GOTO</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Memindahkan kendali ke bagian lain dari program</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9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INCLUDE</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Memasukkan isi sebuah file kedalam sebuah file sumber</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9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IF</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Eksekusi kendali kondisional kepada pernyataan lainnya</a:t>
                      </a:r>
                      <a:endParaRPr kumimoji="0" lang="es-ES_tradnl"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9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PAUSE</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Menunda eksekusi program dan (opsi) menjalankan command OS</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10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RETURN</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Mengembalikan kendali ke unit program pemanggil subroutine atau function</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94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SELECT CASE</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Pemindahn kendali program pada sebuah blok pernyataan berdasarkan besaran sebuah ekspresi pengendali</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9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STOP</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Terminasi dari program</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7553923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61050"/>
                                        </p:tgtEl>
                                        <p:attrNameLst>
                                          <p:attrName>style.visibility</p:attrName>
                                        </p:attrNameLst>
                                      </p:cBhvr>
                                      <p:to>
                                        <p:strVal val="visible"/>
                                      </p:to>
                                    </p:set>
                                    <p:animEffect transition="in" filter="strips(downLeft)">
                                      <p:cBhvr>
                                        <p:cTn id="7" dur="5000"/>
                                        <p:tgtEl>
                                          <p:spTgt spid="161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0"/>
            <a:ext cx="2139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a:t>Algoritma menjadi: </a:t>
            </a:r>
          </a:p>
        </p:txBody>
      </p:sp>
      <p:sp>
        <p:nvSpPr>
          <p:cNvPr id="26627" name="Rectangle 3"/>
          <p:cNvSpPr>
            <a:spLocks noChangeArrowheads="1"/>
          </p:cNvSpPr>
          <p:nvPr/>
        </p:nvSpPr>
        <p:spPr bwMode="auto">
          <a:xfrm>
            <a:off x="250825" y="476250"/>
            <a:ext cx="3270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en-US"/>
              <a:t>1.  </a:t>
            </a:r>
            <a:r>
              <a:rPr lang="en-US" altLang="en-US"/>
              <a:t>Inisialisasi counter-counter </a:t>
            </a:r>
          </a:p>
        </p:txBody>
      </p:sp>
      <p:sp>
        <p:nvSpPr>
          <p:cNvPr id="26629" name="Rectangle 5"/>
          <p:cNvSpPr>
            <a:spLocks noChangeArrowheads="1"/>
          </p:cNvSpPr>
          <p:nvPr/>
        </p:nvSpPr>
        <p:spPr bwMode="auto">
          <a:xfrm>
            <a:off x="250825" y="836613"/>
            <a:ext cx="587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en-US"/>
              <a:t>2.  </a:t>
            </a:r>
            <a:r>
              <a:rPr lang="en-US" altLang="en-US"/>
              <a:t>Baca angka : jika</a:t>
            </a:r>
            <a:r>
              <a:rPr lang="id-ID" altLang="en-US"/>
              <a:t> </a:t>
            </a:r>
            <a:r>
              <a:rPr lang="en-US" altLang="en-US"/>
              <a:t>tidak</a:t>
            </a:r>
            <a:r>
              <a:rPr lang="id-ID" altLang="en-US"/>
              <a:t> </a:t>
            </a:r>
            <a:r>
              <a:rPr lang="en-US" altLang="en-US"/>
              <a:t>ada angka lagi,lanjutkan ke 6 </a:t>
            </a:r>
          </a:p>
        </p:txBody>
      </p:sp>
      <p:sp>
        <p:nvSpPr>
          <p:cNvPr id="26630" name="Rectangle 6"/>
          <p:cNvSpPr>
            <a:spLocks noChangeArrowheads="1"/>
          </p:cNvSpPr>
          <p:nvPr/>
        </p:nvSpPr>
        <p:spPr bwMode="auto">
          <a:xfrm>
            <a:off x="250825" y="1196975"/>
            <a:ext cx="846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en-US"/>
              <a:t>3.  </a:t>
            </a:r>
            <a:r>
              <a:rPr lang="en-US" altLang="en-US"/>
              <a:t>Jika bilangan positif, tambahkan 1 pada positif counter, lanjutkan ke langkah 2 </a:t>
            </a:r>
          </a:p>
        </p:txBody>
      </p:sp>
      <p:sp>
        <p:nvSpPr>
          <p:cNvPr id="26631" name="Rectangle 7"/>
          <p:cNvSpPr>
            <a:spLocks noChangeArrowheads="1"/>
          </p:cNvSpPr>
          <p:nvPr/>
        </p:nvSpPr>
        <p:spPr bwMode="auto">
          <a:xfrm>
            <a:off x="250825" y="1628775"/>
            <a:ext cx="8642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en-US"/>
              <a:t>4.  </a:t>
            </a:r>
            <a:r>
              <a:rPr lang="en-US" altLang="en-US"/>
              <a:t>Jika bilangan negatif, tambahkan 1 pada negatif counter, lanjutkan ke langkah 2 </a:t>
            </a:r>
          </a:p>
        </p:txBody>
      </p:sp>
      <p:sp>
        <p:nvSpPr>
          <p:cNvPr id="26632" name="Rectangle 8"/>
          <p:cNvSpPr>
            <a:spLocks noChangeArrowheads="1"/>
          </p:cNvSpPr>
          <p:nvPr/>
        </p:nvSpPr>
        <p:spPr bwMode="auto">
          <a:xfrm>
            <a:off x="250825" y="1989138"/>
            <a:ext cx="8020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en-US"/>
              <a:t>5.  </a:t>
            </a:r>
            <a:r>
              <a:rPr lang="en-US" altLang="en-US"/>
              <a:t>Jika bilangan nol, tambahkan 1 pada zero counter, lanjutkan ke langkah 2 </a:t>
            </a:r>
          </a:p>
        </p:txBody>
      </p:sp>
      <p:sp>
        <p:nvSpPr>
          <p:cNvPr id="26633" name="Rectangle 9"/>
          <p:cNvSpPr>
            <a:spLocks noChangeArrowheads="1"/>
          </p:cNvSpPr>
          <p:nvPr/>
        </p:nvSpPr>
        <p:spPr bwMode="auto">
          <a:xfrm>
            <a:off x="250825" y="2420938"/>
            <a:ext cx="2698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en-US"/>
              <a:t>6.  </a:t>
            </a:r>
            <a:r>
              <a:rPr lang="en-US" altLang="en-US"/>
              <a:t>Print counter-counter </a:t>
            </a:r>
          </a:p>
        </p:txBody>
      </p:sp>
      <p:sp>
        <p:nvSpPr>
          <p:cNvPr id="26634" name="Rectangle 10"/>
          <p:cNvSpPr>
            <a:spLocks noChangeArrowheads="1"/>
          </p:cNvSpPr>
          <p:nvPr/>
        </p:nvSpPr>
        <p:spPr bwMode="auto">
          <a:xfrm>
            <a:off x="250825" y="2852738"/>
            <a:ext cx="1314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en-US"/>
              <a:t>7.  </a:t>
            </a:r>
            <a:r>
              <a:rPr lang="en-US" altLang="en-US"/>
              <a:t>Selesai </a:t>
            </a:r>
          </a:p>
        </p:txBody>
      </p:sp>
      <p:sp>
        <p:nvSpPr>
          <p:cNvPr id="26635" name="Rectangle 11"/>
          <p:cNvSpPr>
            <a:spLocks noChangeArrowheads="1"/>
          </p:cNvSpPr>
          <p:nvPr/>
        </p:nvSpPr>
        <p:spPr bwMode="auto">
          <a:xfrm>
            <a:off x="0" y="3500438"/>
            <a:ext cx="91440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600"/>
              <a:t>Dalam membuat Algoritma selalu dimulai dengan suatu algoritma yang berisi langkah utama yang diperlukan, dan selanjutnya diperhalus sedikit demi sedikit sehingga Algoritma tersebut menjadi efisien dan dibutuhkan dalam penyelesaian masalah. </a:t>
            </a:r>
          </a:p>
        </p:txBody>
      </p:sp>
    </p:spTree>
  </p:cSld>
  <p:clrMapOvr>
    <a:masterClrMapping/>
  </p:clrMapOvr>
  <p:transition spd="slow">
    <p:wheel spokes="8"/>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0-#ppt_w/2"/>
                                          </p:val>
                                        </p:tav>
                                        <p:tav tm="100000">
                                          <p:val>
                                            <p:strVal val="#ppt_x"/>
                                          </p:val>
                                        </p:tav>
                                      </p:tavLst>
                                    </p:anim>
                                    <p:anim calcmode="lin" valueType="num">
                                      <p:cBhvr additive="base">
                                        <p:cTn id="8" dur="500" fill="hold"/>
                                        <p:tgtEl>
                                          <p:spTgt spid="2662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26627"/>
                                        </p:tgtEl>
                                        <p:attrNameLst>
                                          <p:attrName>style.visibility</p:attrName>
                                        </p:attrNameLst>
                                      </p:cBhvr>
                                      <p:to>
                                        <p:strVal val="visible"/>
                                      </p:to>
                                    </p:set>
                                    <p:animEffect transition="in" filter="diamond(in)">
                                      <p:cBhvr>
                                        <p:cTn id="13" dur="500"/>
                                        <p:tgtEl>
                                          <p:spTgt spid="2662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26629"/>
                                        </p:tgtEl>
                                        <p:attrNameLst>
                                          <p:attrName>style.visibility</p:attrName>
                                        </p:attrNameLst>
                                      </p:cBhvr>
                                      <p:to>
                                        <p:strVal val="visible"/>
                                      </p:to>
                                    </p:set>
                                    <p:animEffect transition="in" filter="strips(downLeft)">
                                      <p:cBhvr>
                                        <p:cTn id="18" dur="500"/>
                                        <p:tgtEl>
                                          <p:spTgt spid="2662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9" fill="hold" grpId="0" nodeType="clickEffect">
                                  <p:stCondLst>
                                    <p:cond delay="0"/>
                                  </p:stCondLst>
                                  <p:childTnLst>
                                    <p:set>
                                      <p:cBhvr>
                                        <p:cTn id="22" dur="1" fill="hold">
                                          <p:stCondLst>
                                            <p:cond delay="0"/>
                                          </p:stCondLst>
                                        </p:cTn>
                                        <p:tgtEl>
                                          <p:spTgt spid="26630"/>
                                        </p:tgtEl>
                                        <p:attrNameLst>
                                          <p:attrName>style.visibility</p:attrName>
                                        </p:attrNameLst>
                                      </p:cBhvr>
                                      <p:to>
                                        <p:strVal val="visible"/>
                                      </p:to>
                                    </p:set>
                                    <p:animEffect transition="in" filter="strips(upLeft)">
                                      <p:cBhvr>
                                        <p:cTn id="23" dur="500"/>
                                        <p:tgtEl>
                                          <p:spTgt spid="2663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26631"/>
                                        </p:tgtEl>
                                        <p:attrNameLst>
                                          <p:attrName>style.visibility</p:attrName>
                                        </p:attrNameLst>
                                      </p:cBhvr>
                                      <p:to>
                                        <p:strVal val="visible"/>
                                      </p:to>
                                    </p:set>
                                    <p:animEffect transition="in" filter="strips(downLeft)">
                                      <p:cBhvr>
                                        <p:cTn id="28" dur="500"/>
                                        <p:tgtEl>
                                          <p:spTgt spid="2663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26632"/>
                                        </p:tgtEl>
                                        <p:attrNameLst>
                                          <p:attrName>style.visibility</p:attrName>
                                        </p:attrNameLst>
                                      </p:cBhvr>
                                      <p:to>
                                        <p:strVal val="visible"/>
                                      </p:to>
                                    </p:set>
                                    <p:animEffect transition="in" filter="strips(downLeft)">
                                      <p:cBhvr>
                                        <p:cTn id="33" dur="500"/>
                                        <p:tgtEl>
                                          <p:spTgt spid="2663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26633"/>
                                        </p:tgtEl>
                                        <p:attrNameLst>
                                          <p:attrName>style.visibility</p:attrName>
                                        </p:attrNameLst>
                                      </p:cBhvr>
                                      <p:to>
                                        <p:strVal val="visible"/>
                                      </p:to>
                                    </p:set>
                                    <p:animEffect transition="in" filter="strips(downLeft)">
                                      <p:cBhvr>
                                        <p:cTn id="38" dur="500"/>
                                        <p:tgtEl>
                                          <p:spTgt spid="2663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8" presetClass="entr" presetSubtype="12" fill="hold" grpId="0" nodeType="clickEffect">
                                  <p:stCondLst>
                                    <p:cond delay="0"/>
                                  </p:stCondLst>
                                  <p:childTnLst>
                                    <p:set>
                                      <p:cBhvr>
                                        <p:cTn id="42" dur="1" fill="hold">
                                          <p:stCondLst>
                                            <p:cond delay="0"/>
                                          </p:stCondLst>
                                        </p:cTn>
                                        <p:tgtEl>
                                          <p:spTgt spid="26634"/>
                                        </p:tgtEl>
                                        <p:attrNameLst>
                                          <p:attrName>style.visibility</p:attrName>
                                        </p:attrNameLst>
                                      </p:cBhvr>
                                      <p:to>
                                        <p:strVal val="visible"/>
                                      </p:to>
                                    </p:set>
                                    <p:animEffect transition="in" filter="strips(downLeft)">
                                      <p:cBhvr>
                                        <p:cTn id="43" dur="500"/>
                                        <p:tgtEl>
                                          <p:spTgt spid="2663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26635"/>
                                        </p:tgtEl>
                                        <p:attrNameLst>
                                          <p:attrName>style.visibility</p:attrName>
                                        </p:attrNameLst>
                                      </p:cBhvr>
                                      <p:to>
                                        <p:strVal val="visible"/>
                                      </p:to>
                                    </p:set>
                                    <p:animEffect transition="in" filter="checkerboard(across)">
                                      <p:cBhvr>
                                        <p:cTn id="48" dur="2000"/>
                                        <p:tgtEl>
                                          <p:spTgt spid="26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p:bldP spid="26629" grpId="0"/>
      <p:bldP spid="26630" grpId="0"/>
      <p:bldP spid="26631" grpId="0"/>
      <p:bldP spid="26632" grpId="0"/>
      <p:bldP spid="26633" grpId="0"/>
      <p:bldP spid="26634" grpId="0"/>
      <p:bldP spid="26635" grpId="0"/>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 name="Date Placeholder 3"/>
          <p:cNvSpPr>
            <a:spLocks noGrp="1"/>
          </p:cNvSpPr>
          <p:nvPr>
            <p:ph type="dt" sz="half" idx="4294967295"/>
          </p:nvPr>
        </p:nvSpPr>
        <p:spPr>
          <a:xfrm>
            <a:off x="457200" y="6245225"/>
            <a:ext cx="2133600" cy="476250"/>
          </a:xfrm>
          <a:prstGeom prst="rect">
            <a:avLst/>
          </a:prstGeom>
        </p:spPr>
        <p:txBody>
          <a:bodyPr/>
          <a:lstStyle/>
          <a:p>
            <a:fld id="{4223D358-1AA9-4C32-86F7-31AEAA38435E}" type="datetime1">
              <a:rPr lang="en-US" altLang="en-US"/>
              <a:pPr/>
              <a:t>5/15/2017</a:t>
            </a:fld>
            <a:endParaRPr lang="en-US" altLang="en-US"/>
          </a:p>
        </p:txBody>
      </p:sp>
      <p:sp>
        <p:nvSpPr>
          <p:cNvPr id="43" name="Slide Number Placeholder 5"/>
          <p:cNvSpPr>
            <a:spLocks noGrp="1"/>
          </p:cNvSpPr>
          <p:nvPr>
            <p:ph type="sldNum" sz="quarter" idx="4294967295"/>
          </p:nvPr>
        </p:nvSpPr>
        <p:spPr>
          <a:xfrm>
            <a:off x="6553200" y="6245225"/>
            <a:ext cx="2133600" cy="476250"/>
          </a:xfrm>
          <a:prstGeom prst="rect">
            <a:avLst/>
          </a:prstGeom>
        </p:spPr>
        <p:txBody>
          <a:bodyPr/>
          <a:lstStyle/>
          <a:p>
            <a:fld id="{F2E40B23-3E55-427C-B756-DDA7741A08AE}" type="slidenum">
              <a:rPr lang="en-US" altLang="en-US"/>
              <a:pPr/>
              <a:t>70</a:t>
            </a:fld>
            <a:endParaRPr lang="en-US" altLang="en-US"/>
          </a:p>
        </p:txBody>
      </p:sp>
      <p:sp>
        <p:nvSpPr>
          <p:cNvPr id="159746" name="Rectangle 2"/>
          <p:cNvSpPr>
            <a:spLocks noChangeArrowheads="1"/>
          </p:cNvSpPr>
          <p:nvPr/>
        </p:nvSpPr>
        <p:spPr bwMode="auto">
          <a:xfrm>
            <a:off x="611188" y="404813"/>
            <a:ext cx="8280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en-US" sz="1400">
                <a:latin typeface="Verdana" panose="020B0604030504040204" pitchFamily="34" charset="0"/>
              </a:rPr>
              <a:t>Pada Tabel berikut ini disajikan ringkasan Pernyataan-Pernyataan I/O yang dapat dipergunakan dalam FORTRAN beserta penggunaannya</a:t>
            </a:r>
          </a:p>
        </p:txBody>
      </p:sp>
      <p:graphicFrame>
        <p:nvGraphicFramePr>
          <p:cNvPr id="159881" name="Group 137"/>
          <p:cNvGraphicFramePr>
            <a:graphicFrameLocks noGrp="1"/>
          </p:cNvGraphicFramePr>
          <p:nvPr/>
        </p:nvGraphicFramePr>
        <p:xfrm>
          <a:off x="1041400" y="1268413"/>
          <a:ext cx="6483350" cy="3762375"/>
        </p:xfrm>
        <a:graphic>
          <a:graphicData uri="http://schemas.openxmlformats.org/drawingml/2006/table">
            <a:tbl>
              <a:tblPr/>
              <a:tblGrid>
                <a:gridCol w="1287463"/>
                <a:gridCol w="5195887"/>
              </a:tblGrid>
              <a:tr h="3222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Pernyataan</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Fungsi Penggunaan</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8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BACKSPACE</a:t>
                      </a:r>
                      <a:endParaRPr kumimoji="0" lang="en-US" altLang="en-US" sz="1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Mengembalikan posisi file keawal dari record sebelumnya</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22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CLOSE</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Memutus hubungan dengan unit tertentu</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22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ENDFILE</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Menuliskan suatu akhir record file</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22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INQUIRE</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Mengembalikan indikator besaran properti dari suatu file atau unit</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8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LOCKING</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Mengunci akses langsung file dan record</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49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OPEN</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Hubungan antara suatu nomor unit dengan peralatan eksternal atau file</a:t>
                      </a:r>
                      <a:endParaRPr kumimoji="0" lang="es-ES_tradnl"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22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PRINT</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Displai data pada screen</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22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READ</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Transfer data dari file menuju item-item dalam suatu list I/O</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8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REWIND</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Reposisi suatu file ke posisi record pertama</a:t>
                      </a:r>
                      <a:endParaRPr kumimoji="0" lang="es-ES_tradnl"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22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WRITE</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Tansfer data dari item pada suatu list I/O menuju suatu file</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0019617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59746"/>
                                        </p:tgtEl>
                                        <p:attrNameLst>
                                          <p:attrName>style.visibility</p:attrName>
                                        </p:attrNameLst>
                                      </p:cBhvr>
                                      <p:to>
                                        <p:strVal val="visible"/>
                                      </p:to>
                                    </p:set>
                                    <p:anim calcmode="lin" valueType="num">
                                      <p:cBhvr>
                                        <p:cTn id="7" dur="500" fill="hold"/>
                                        <p:tgtEl>
                                          <p:spTgt spid="15974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9746"/>
                                        </p:tgtEl>
                                        <p:attrNameLst>
                                          <p:attrName>ppt_y</p:attrName>
                                        </p:attrNameLst>
                                      </p:cBhvr>
                                      <p:tavLst>
                                        <p:tav tm="0">
                                          <p:val>
                                            <p:strVal val="#ppt_y"/>
                                          </p:val>
                                        </p:tav>
                                        <p:tav tm="100000">
                                          <p:val>
                                            <p:strVal val="#ppt_y"/>
                                          </p:val>
                                        </p:tav>
                                      </p:tavLst>
                                    </p:anim>
                                    <p:anim calcmode="lin" valueType="num">
                                      <p:cBhvr>
                                        <p:cTn id="9" dur="500" fill="hold"/>
                                        <p:tgtEl>
                                          <p:spTgt spid="15974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974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974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3" fill="hold" nodeType="clickEffect">
                                  <p:stCondLst>
                                    <p:cond delay="0"/>
                                  </p:stCondLst>
                                  <p:childTnLst>
                                    <p:set>
                                      <p:cBhvr>
                                        <p:cTn id="15" dur="1" fill="hold">
                                          <p:stCondLst>
                                            <p:cond delay="0"/>
                                          </p:stCondLst>
                                        </p:cTn>
                                        <p:tgtEl>
                                          <p:spTgt spid="159881"/>
                                        </p:tgtEl>
                                        <p:attrNameLst>
                                          <p:attrName>style.visibility</p:attrName>
                                        </p:attrNameLst>
                                      </p:cBhvr>
                                      <p:to>
                                        <p:strVal val="visible"/>
                                      </p:to>
                                    </p:set>
                                    <p:animEffect transition="in" filter="strips(upRight)">
                                      <p:cBhvr>
                                        <p:cTn id="16" dur="5000"/>
                                        <p:tgtEl>
                                          <p:spTgt spid="1598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6" grpId="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Date Placeholder 3"/>
          <p:cNvSpPr>
            <a:spLocks noGrp="1"/>
          </p:cNvSpPr>
          <p:nvPr>
            <p:ph type="dt" sz="half" idx="4294967295"/>
          </p:nvPr>
        </p:nvSpPr>
        <p:spPr>
          <a:xfrm>
            <a:off x="457200" y="6245225"/>
            <a:ext cx="2133600" cy="476250"/>
          </a:xfrm>
          <a:prstGeom prst="rect">
            <a:avLst/>
          </a:prstGeom>
        </p:spPr>
        <p:txBody>
          <a:bodyPr/>
          <a:lstStyle/>
          <a:p>
            <a:fld id="{4504FB54-B8E4-4752-A48F-9521680EE877}" type="datetime1">
              <a:rPr lang="en-US" altLang="en-US"/>
              <a:pPr/>
              <a:t>5/15/2017</a:t>
            </a:fld>
            <a:endParaRPr lang="en-US" altLang="en-US"/>
          </a:p>
        </p:txBody>
      </p:sp>
      <p:sp>
        <p:nvSpPr>
          <p:cNvPr id="13" name="Slide Number Placeholder 5"/>
          <p:cNvSpPr>
            <a:spLocks noGrp="1"/>
          </p:cNvSpPr>
          <p:nvPr>
            <p:ph type="sldNum" sz="quarter" idx="4294967295"/>
          </p:nvPr>
        </p:nvSpPr>
        <p:spPr>
          <a:xfrm>
            <a:off x="6553200" y="6245225"/>
            <a:ext cx="2133600" cy="476250"/>
          </a:xfrm>
          <a:prstGeom prst="rect">
            <a:avLst/>
          </a:prstGeom>
        </p:spPr>
        <p:txBody>
          <a:bodyPr/>
          <a:lstStyle/>
          <a:p>
            <a:fld id="{47188DFC-551B-479F-86D3-39CF4F3CD411}" type="slidenum">
              <a:rPr lang="en-US" altLang="en-US"/>
              <a:pPr/>
              <a:t>71</a:t>
            </a:fld>
            <a:endParaRPr lang="en-US" altLang="en-US"/>
          </a:p>
        </p:txBody>
      </p:sp>
      <p:sp>
        <p:nvSpPr>
          <p:cNvPr id="158722" name="Rectangle 2"/>
          <p:cNvSpPr>
            <a:spLocks noChangeArrowheads="1"/>
          </p:cNvSpPr>
          <p:nvPr/>
        </p:nvSpPr>
        <p:spPr bwMode="auto">
          <a:xfrm>
            <a:off x="107950" y="260350"/>
            <a:ext cx="42084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b="1">
                <a:latin typeface="Verdana" panose="020B0604030504040204" pitchFamily="34" charset="0"/>
              </a:rPr>
              <a:t>4. 2   DIREKTORI PERNYATAAN</a:t>
            </a:r>
          </a:p>
        </p:txBody>
      </p:sp>
      <p:sp>
        <p:nvSpPr>
          <p:cNvPr id="158724" name="Rectangle 4"/>
          <p:cNvSpPr>
            <a:spLocks noChangeArrowheads="1"/>
          </p:cNvSpPr>
          <p:nvPr/>
        </p:nvSpPr>
        <p:spPr bwMode="auto">
          <a:xfrm>
            <a:off x="827088" y="981075"/>
            <a:ext cx="1501775"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spAutoFit/>
          </a:bodyPr>
          <a:lstStyle/>
          <a:p>
            <a:r>
              <a:rPr lang="en-US" altLang="en-US" b="1">
                <a:latin typeface="Verdana" panose="020B0604030504040204" pitchFamily="34" charset="0"/>
              </a:rPr>
              <a:t>ALLOCATE</a:t>
            </a:r>
          </a:p>
          <a:p>
            <a:pPr eaLnBrk="0" hangingPunct="0"/>
            <a:endParaRPr lang="en-US" altLang="en-US"/>
          </a:p>
        </p:txBody>
      </p:sp>
      <p:sp>
        <p:nvSpPr>
          <p:cNvPr id="158727" name="Rectangle 7"/>
          <p:cNvSpPr>
            <a:spLocks noChangeArrowheads="1"/>
          </p:cNvSpPr>
          <p:nvPr/>
        </p:nvSpPr>
        <p:spPr bwMode="auto">
          <a:xfrm>
            <a:off x="827088" y="1519238"/>
            <a:ext cx="82438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altLang="en-US" sz="1400">
                <a:latin typeface="Verdana" panose="020B0604030504040204" pitchFamily="34" charset="0"/>
              </a:rPr>
              <a:t>P</a:t>
            </a:r>
            <a:r>
              <a:rPr lang="en-US" altLang="en-US" sz="1400">
                <a:latin typeface="Verdana" panose="020B0604030504040204" pitchFamily="34" charset="0"/>
              </a:rPr>
              <a:t>ernyataan ini adalah menetapkan ukuran array secara dinamis sepanjang eksekusi program, dengan sintak sebagai berikut: </a:t>
            </a:r>
          </a:p>
        </p:txBody>
      </p:sp>
      <p:sp>
        <p:nvSpPr>
          <p:cNvPr id="158728" name="Rectangle 8"/>
          <p:cNvSpPr>
            <a:spLocks noChangeArrowheads="1"/>
          </p:cNvSpPr>
          <p:nvPr/>
        </p:nvSpPr>
        <p:spPr bwMode="auto">
          <a:xfrm>
            <a:off x="714375" y="2205038"/>
            <a:ext cx="7715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a:latin typeface="Verdana" panose="020B0604030504040204" pitchFamily="34" charset="0"/>
              </a:rPr>
              <a:t>	</a:t>
            </a:r>
            <a:r>
              <a:rPr lang="es-ES_tradnl" altLang="en-US" b="1">
                <a:latin typeface="Verdana" panose="020B0604030504040204" pitchFamily="34" charset="0"/>
              </a:rPr>
              <a:t>ALLOCATE </a:t>
            </a:r>
            <a:r>
              <a:rPr lang="es-ES_tradnl" altLang="en-US">
                <a:latin typeface="Verdana" panose="020B0604030504040204" pitchFamily="34" charset="0"/>
              </a:rPr>
              <a:t>(array([[l:]]u[[,[[l:]]u…]])[[,</a:t>
            </a:r>
            <a:r>
              <a:rPr lang="es-ES_tradnl" altLang="en-US" b="1">
                <a:latin typeface="Verdana" panose="020B0604030504040204" pitchFamily="34" charset="0"/>
              </a:rPr>
              <a:t>STAT</a:t>
            </a:r>
            <a:r>
              <a:rPr lang="es-ES_tradnl" altLang="en-US">
                <a:latin typeface="Verdana" panose="020B0604030504040204" pitchFamily="34" charset="0"/>
              </a:rPr>
              <a:t> = ierr]])…</a:t>
            </a:r>
          </a:p>
        </p:txBody>
      </p:sp>
      <p:sp>
        <p:nvSpPr>
          <p:cNvPr id="158729" name="Rectangle 9"/>
          <p:cNvSpPr>
            <a:spLocks noChangeArrowheads="1"/>
          </p:cNvSpPr>
          <p:nvPr/>
        </p:nvSpPr>
        <p:spPr bwMode="auto">
          <a:xfrm>
            <a:off x="827088" y="3206750"/>
            <a:ext cx="1190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b="1">
                <a:latin typeface="Verdana" panose="020B0604030504040204" pitchFamily="34" charset="0"/>
              </a:rPr>
              <a:t>ASSIGN</a:t>
            </a:r>
          </a:p>
        </p:txBody>
      </p:sp>
      <p:sp>
        <p:nvSpPr>
          <p:cNvPr id="158730" name="Rectangle 10"/>
          <p:cNvSpPr>
            <a:spLocks noChangeArrowheads="1"/>
          </p:cNvSpPr>
          <p:nvPr/>
        </p:nvSpPr>
        <p:spPr bwMode="auto">
          <a:xfrm>
            <a:off x="827088" y="3644900"/>
            <a:ext cx="7848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400">
                <a:latin typeface="Verdana" panose="020B0604030504040204" pitchFamily="34" charset="0"/>
              </a:rPr>
              <a:t>Aksi: Assign besaran suatu format atau label pernyataan menjadi variabel integer, dengan sintak sebagai berikut: </a:t>
            </a:r>
          </a:p>
        </p:txBody>
      </p:sp>
      <p:sp>
        <p:nvSpPr>
          <p:cNvPr id="158731" name="Rectangle 11"/>
          <p:cNvSpPr>
            <a:spLocks noChangeArrowheads="1"/>
          </p:cNvSpPr>
          <p:nvPr/>
        </p:nvSpPr>
        <p:spPr bwMode="auto">
          <a:xfrm>
            <a:off x="711200" y="4286250"/>
            <a:ext cx="41481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a:latin typeface="Verdana" panose="020B0604030504040204" pitchFamily="34" charset="0"/>
              </a:rPr>
              <a:t>	</a:t>
            </a:r>
            <a:r>
              <a:rPr lang="en-US" altLang="en-US" b="1">
                <a:latin typeface="Verdana" panose="020B0604030504040204" pitchFamily="34" charset="0"/>
              </a:rPr>
              <a:t>ASSIGN </a:t>
            </a:r>
            <a:r>
              <a:rPr lang="en-US" altLang="en-US">
                <a:latin typeface="Verdana" panose="020B0604030504040204" pitchFamily="34" charset="0"/>
              </a:rPr>
              <a:t>label </a:t>
            </a:r>
            <a:r>
              <a:rPr lang="en-US" altLang="en-US" b="1">
                <a:latin typeface="Verdana" panose="020B0604030504040204" pitchFamily="34" charset="0"/>
              </a:rPr>
              <a:t>TO</a:t>
            </a:r>
            <a:r>
              <a:rPr lang="en-US" altLang="en-US">
                <a:latin typeface="Verdana" panose="020B0604030504040204" pitchFamily="34" charset="0"/>
              </a:rPr>
              <a:t> variable</a:t>
            </a:r>
          </a:p>
        </p:txBody>
      </p:sp>
      <p:sp>
        <p:nvSpPr>
          <p:cNvPr id="158732" name="Rectangle 12"/>
          <p:cNvSpPr>
            <a:spLocks noChangeArrowheads="1"/>
          </p:cNvSpPr>
          <p:nvPr/>
        </p:nvSpPr>
        <p:spPr bwMode="auto">
          <a:xfrm>
            <a:off x="827088" y="4852988"/>
            <a:ext cx="3949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sz="1400">
                <a:latin typeface="Verdana" panose="020B0604030504040204" pitchFamily="34" charset="0"/>
              </a:rPr>
              <a:t>Berikut diberikan contoh penggunaannya:</a:t>
            </a:r>
          </a:p>
        </p:txBody>
      </p:sp>
      <p:sp>
        <p:nvSpPr>
          <p:cNvPr id="158733" name="Rectangle 13"/>
          <p:cNvSpPr>
            <a:spLocks noChangeArrowheads="1"/>
          </p:cNvSpPr>
          <p:nvPr/>
        </p:nvSpPr>
        <p:spPr bwMode="auto">
          <a:xfrm>
            <a:off x="1116013" y="5445125"/>
            <a:ext cx="3092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a:latin typeface="Verdana" panose="020B0604030504040204" pitchFamily="34" charset="0"/>
              </a:rPr>
              <a:t>ASSIGN 400 TO IVBL</a:t>
            </a:r>
          </a:p>
        </p:txBody>
      </p:sp>
    </p:spTree>
    <p:extLst>
      <p:ext uri="{BB962C8B-B14F-4D97-AF65-F5344CB8AC3E}">
        <p14:creationId xmlns:p14="http://schemas.microsoft.com/office/powerpoint/2010/main" val="36633718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58722"/>
                                        </p:tgtEl>
                                        <p:attrNameLst>
                                          <p:attrName>style.visibility</p:attrName>
                                        </p:attrNameLst>
                                      </p:cBhvr>
                                      <p:to>
                                        <p:strVal val="visible"/>
                                      </p:to>
                                    </p:set>
                                    <p:anim calcmode="lin" valueType="num">
                                      <p:cBhvr>
                                        <p:cTn id="7" dur="500" decel="50000" fill="hold">
                                          <p:stCondLst>
                                            <p:cond delay="0"/>
                                          </p:stCondLst>
                                        </p:cTn>
                                        <p:tgtEl>
                                          <p:spTgt spid="15872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872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8722"/>
                                        </p:tgtEl>
                                        <p:attrNameLst>
                                          <p:attrName>ppt_w</p:attrName>
                                        </p:attrNameLst>
                                      </p:cBhvr>
                                      <p:tavLst>
                                        <p:tav tm="0">
                                          <p:val>
                                            <p:strVal val="#ppt_w*.05"/>
                                          </p:val>
                                        </p:tav>
                                        <p:tav tm="100000">
                                          <p:val>
                                            <p:strVal val="#ppt_w"/>
                                          </p:val>
                                        </p:tav>
                                      </p:tavLst>
                                    </p:anim>
                                    <p:anim calcmode="lin" valueType="num">
                                      <p:cBhvr>
                                        <p:cTn id="10" dur="1000" fill="hold"/>
                                        <p:tgtEl>
                                          <p:spTgt spid="15872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872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872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872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872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158724"/>
                                        </p:tgtEl>
                                        <p:attrNameLst>
                                          <p:attrName>style.visibility</p:attrName>
                                        </p:attrNameLst>
                                      </p:cBhvr>
                                      <p:to>
                                        <p:strVal val="visible"/>
                                      </p:to>
                                    </p:set>
                                    <p:animEffect transition="in" filter="strips(downLeft)">
                                      <p:cBhvr>
                                        <p:cTn id="19" dur="500"/>
                                        <p:tgtEl>
                                          <p:spTgt spid="15872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158727"/>
                                        </p:tgtEl>
                                        <p:attrNameLst>
                                          <p:attrName>style.visibility</p:attrName>
                                        </p:attrNameLst>
                                      </p:cBhvr>
                                      <p:to>
                                        <p:strVal val="visible"/>
                                      </p:to>
                                    </p:set>
                                    <p:anim calcmode="lin" valueType="num">
                                      <p:cBhvr>
                                        <p:cTn id="24" dur="500" fill="hold"/>
                                        <p:tgtEl>
                                          <p:spTgt spid="158727"/>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58727"/>
                                        </p:tgtEl>
                                        <p:attrNameLst>
                                          <p:attrName>ppt_y</p:attrName>
                                        </p:attrNameLst>
                                      </p:cBhvr>
                                      <p:tavLst>
                                        <p:tav tm="0">
                                          <p:val>
                                            <p:strVal val="#ppt_y"/>
                                          </p:val>
                                        </p:tav>
                                        <p:tav tm="100000">
                                          <p:val>
                                            <p:strVal val="#ppt_y"/>
                                          </p:val>
                                        </p:tav>
                                      </p:tavLst>
                                    </p:anim>
                                    <p:anim calcmode="lin" valueType="num">
                                      <p:cBhvr>
                                        <p:cTn id="26" dur="500" fill="hold"/>
                                        <p:tgtEl>
                                          <p:spTgt spid="158727"/>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58727"/>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5872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158728"/>
                                        </p:tgtEl>
                                        <p:attrNameLst>
                                          <p:attrName>style.visibility</p:attrName>
                                        </p:attrNameLst>
                                      </p:cBhvr>
                                      <p:to>
                                        <p:strVal val="visible"/>
                                      </p:to>
                                    </p:set>
                                    <p:animEffect transition="in" filter="diamond(in)">
                                      <p:cBhvr>
                                        <p:cTn id="33" dur="2000"/>
                                        <p:tgtEl>
                                          <p:spTgt spid="15872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158729"/>
                                        </p:tgtEl>
                                        <p:attrNameLst>
                                          <p:attrName>style.visibility</p:attrName>
                                        </p:attrNameLst>
                                      </p:cBhvr>
                                      <p:to>
                                        <p:strVal val="visible"/>
                                      </p:to>
                                    </p:set>
                                    <p:anim calcmode="lin" valueType="num">
                                      <p:cBhvr>
                                        <p:cTn id="38" dur="500" decel="50000" fill="hold">
                                          <p:stCondLst>
                                            <p:cond delay="0"/>
                                          </p:stCondLst>
                                        </p:cTn>
                                        <p:tgtEl>
                                          <p:spTgt spid="158729"/>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158729"/>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158729"/>
                                        </p:tgtEl>
                                        <p:attrNameLst>
                                          <p:attrName>ppt_w</p:attrName>
                                        </p:attrNameLst>
                                      </p:cBhvr>
                                      <p:tavLst>
                                        <p:tav tm="0">
                                          <p:val>
                                            <p:strVal val="#ppt_w*.05"/>
                                          </p:val>
                                        </p:tav>
                                        <p:tav tm="100000">
                                          <p:val>
                                            <p:strVal val="#ppt_w"/>
                                          </p:val>
                                        </p:tav>
                                      </p:tavLst>
                                    </p:anim>
                                    <p:anim calcmode="lin" valueType="num">
                                      <p:cBhvr>
                                        <p:cTn id="41" dur="1000" fill="hold"/>
                                        <p:tgtEl>
                                          <p:spTgt spid="158729"/>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158729"/>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158729"/>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158729"/>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15872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1" presetClass="entr" presetSubtype="0" fill="hold" grpId="0" nodeType="clickEffect">
                                  <p:stCondLst>
                                    <p:cond delay="0"/>
                                  </p:stCondLst>
                                  <p:iterate type="lt">
                                    <p:tmPct val="10000"/>
                                  </p:iterate>
                                  <p:childTnLst>
                                    <p:set>
                                      <p:cBhvr>
                                        <p:cTn id="49" dur="1" fill="hold">
                                          <p:stCondLst>
                                            <p:cond delay="0"/>
                                          </p:stCondLst>
                                        </p:cTn>
                                        <p:tgtEl>
                                          <p:spTgt spid="158730"/>
                                        </p:tgtEl>
                                        <p:attrNameLst>
                                          <p:attrName>style.visibility</p:attrName>
                                        </p:attrNameLst>
                                      </p:cBhvr>
                                      <p:to>
                                        <p:strVal val="visible"/>
                                      </p:to>
                                    </p:set>
                                    <p:anim calcmode="lin" valueType="num">
                                      <p:cBhvr>
                                        <p:cTn id="50" dur="500" fill="hold"/>
                                        <p:tgtEl>
                                          <p:spTgt spid="158730"/>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158730"/>
                                        </p:tgtEl>
                                        <p:attrNameLst>
                                          <p:attrName>ppt_y</p:attrName>
                                        </p:attrNameLst>
                                      </p:cBhvr>
                                      <p:tavLst>
                                        <p:tav tm="0">
                                          <p:val>
                                            <p:strVal val="#ppt_y"/>
                                          </p:val>
                                        </p:tav>
                                        <p:tav tm="100000">
                                          <p:val>
                                            <p:strVal val="#ppt_y"/>
                                          </p:val>
                                        </p:tav>
                                      </p:tavLst>
                                    </p:anim>
                                    <p:anim calcmode="lin" valueType="num">
                                      <p:cBhvr>
                                        <p:cTn id="52" dur="500" fill="hold"/>
                                        <p:tgtEl>
                                          <p:spTgt spid="158730"/>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158730"/>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158730"/>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5" presetClass="entr" presetSubtype="0" fill="hold" grpId="0" nodeType="clickEffect">
                                  <p:stCondLst>
                                    <p:cond delay="0"/>
                                  </p:stCondLst>
                                  <p:childTnLst>
                                    <p:set>
                                      <p:cBhvr>
                                        <p:cTn id="58" dur="1" fill="hold">
                                          <p:stCondLst>
                                            <p:cond delay="0"/>
                                          </p:stCondLst>
                                        </p:cTn>
                                        <p:tgtEl>
                                          <p:spTgt spid="158731"/>
                                        </p:tgtEl>
                                        <p:attrNameLst>
                                          <p:attrName>style.visibility</p:attrName>
                                        </p:attrNameLst>
                                      </p:cBhvr>
                                      <p:to>
                                        <p:strVal val="visible"/>
                                      </p:to>
                                    </p:set>
                                    <p:anim calcmode="lin" valueType="num">
                                      <p:cBhvr>
                                        <p:cTn id="59" dur="500" decel="50000" fill="hold">
                                          <p:stCondLst>
                                            <p:cond delay="0"/>
                                          </p:stCondLst>
                                        </p:cTn>
                                        <p:tgtEl>
                                          <p:spTgt spid="158731"/>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158731"/>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158731"/>
                                        </p:tgtEl>
                                        <p:attrNameLst>
                                          <p:attrName>ppt_w</p:attrName>
                                        </p:attrNameLst>
                                      </p:cBhvr>
                                      <p:tavLst>
                                        <p:tav tm="0">
                                          <p:val>
                                            <p:strVal val="#ppt_w*.05"/>
                                          </p:val>
                                        </p:tav>
                                        <p:tav tm="100000">
                                          <p:val>
                                            <p:strVal val="#ppt_w"/>
                                          </p:val>
                                        </p:tav>
                                      </p:tavLst>
                                    </p:anim>
                                    <p:anim calcmode="lin" valueType="num">
                                      <p:cBhvr>
                                        <p:cTn id="62" dur="1000" fill="hold"/>
                                        <p:tgtEl>
                                          <p:spTgt spid="158731"/>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158731"/>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158731"/>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158731"/>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158731"/>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8" presetClass="entr" presetSubtype="6" fill="hold" grpId="0" nodeType="clickEffect">
                                  <p:stCondLst>
                                    <p:cond delay="0"/>
                                  </p:stCondLst>
                                  <p:childTnLst>
                                    <p:set>
                                      <p:cBhvr>
                                        <p:cTn id="70" dur="1" fill="hold">
                                          <p:stCondLst>
                                            <p:cond delay="0"/>
                                          </p:stCondLst>
                                        </p:cTn>
                                        <p:tgtEl>
                                          <p:spTgt spid="158732"/>
                                        </p:tgtEl>
                                        <p:attrNameLst>
                                          <p:attrName>style.visibility</p:attrName>
                                        </p:attrNameLst>
                                      </p:cBhvr>
                                      <p:to>
                                        <p:strVal val="visible"/>
                                      </p:to>
                                    </p:set>
                                    <p:animEffect transition="in" filter="strips(downRight)">
                                      <p:cBhvr>
                                        <p:cTn id="71" dur="500"/>
                                        <p:tgtEl>
                                          <p:spTgt spid="158732"/>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8" presetClass="entr" presetSubtype="6" fill="hold" grpId="0" nodeType="clickEffect">
                                  <p:stCondLst>
                                    <p:cond delay="0"/>
                                  </p:stCondLst>
                                  <p:childTnLst>
                                    <p:set>
                                      <p:cBhvr>
                                        <p:cTn id="75" dur="1" fill="hold">
                                          <p:stCondLst>
                                            <p:cond delay="0"/>
                                          </p:stCondLst>
                                        </p:cTn>
                                        <p:tgtEl>
                                          <p:spTgt spid="158733"/>
                                        </p:tgtEl>
                                        <p:attrNameLst>
                                          <p:attrName>style.visibility</p:attrName>
                                        </p:attrNameLst>
                                      </p:cBhvr>
                                      <p:to>
                                        <p:strVal val="visible"/>
                                      </p:to>
                                    </p:set>
                                    <p:animEffect transition="in" filter="strips(downRight)">
                                      <p:cBhvr>
                                        <p:cTn id="76" dur="500"/>
                                        <p:tgtEl>
                                          <p:spTgt spid="158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2" grpId="0"/>
      <p:bldP spid="158724" grpId="0"/>
      <p:bldP spid="158727" grpId="0"/>
      <p:bldP spid="158728" grpId="0"/>
      <p:bldP spid="158729" grpId="0"/>
      <p:bldP spid="158730" grpId="0"/>
      <p:bldP spid="158731" grpId="0"/>
      <p:bldP spid="158732" grpId="0"/>
      <p:bldP spid="158733" grpId="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Date Placeholder 3"/>
          <p:cNvSpPr>
            <a:spLocks noGrp="1"/>
          </p:cNvSpPr>
          <p:nvPr>
            <p:ph type="dt" sz="half" idx="4294967295"/>
          </p:nvPr>
        </p:nvSpPr>
        <p:spPr>
          <a:xfrm>
            <a:off x="457200" y="6245225"/>
            <a:ext cx="2133600" cy="476250"/>
          </a:xfrm>
          <a:prstGeom prst="rect">
            <a:avLst/>
          </a:prstGeom>
        </p:spPr>
        <p:txBody>
          <a:bodyPr/>
          <a:lstStyle/>
          <a:p>
            <a:fld id="{DB71BD4F-8558-4E09-818E-9D46FB9C4A61}" type="datetime1">
              <a:rPr lang="en-US" altLang="en-US"/>
              <a:pPr/>
              <a:t>5/15/2017</a:t>
            </a:fld>
            <a:endParaRPr lang="en-US" altLang="en-US"/>
          </a:p>
        </p:txBody>
      </p:sp>
      <p:sp>
        <p:nvSpPr>
          <p:cNvPr id="10" name="Slide Number Placeholder 5"/>
          <p:cNvSpPr>
            <a:spLocks noGrp="1"/>
          </p:cNvSpPr>
          <p:nvPr>
            <p:ph type="sldNum" sz="quarter" idx="4294967295"/>
          </p:nvPr>
        </p:nvSpPr>
        <p:spPr>
          <a:xfrm>
            <a:off x="6553200" y="6245225"/>
            <a:ext cx="2133600" cy="476250"/>
          </a:xfrm>
          <a:prstGeom prst="rect">
            <a:avLst/>
          </a:prstGeom>
        </p:spPr>
        <p:txBody>
          <a:bodyPr/>
          <a:lstStyle/>
          <a:p>
            <a:fld id="{05A5F9E3-F66F-4DE5-96AB-3B4010FF91ED}" type="slidenum">
              <a:rPr lang="en-US" altLang="en-US"/>
              <a:pPr/>
              <a:t>72</a:t>
            </a:fld>
            <a:endParaRPr lang="en-US" altLang="en-US"/>
          </a:p>
        </p:txBody>
      </p:sp>
      <p:sp>
        <p:nvSpPr>
          <p:cNvPr id="157698" name="Rectangle 2"/>
          <p:cNvSpPr>
            <a:spLocks noChangeArrowheads="1"/>
          </p:cNvSpPr>
          <p:nvPr/>
        </p:nvSpPr>
        <p:spPr bwMode="auto">
          <a:xfrm>
            <a:off x="395288" y="115888"/>
            <a:ext cx="3898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b="1">
                <a:latin typeface="Verdana" panose="020B0604030504040204" pitchFamily="34" charset="0"/>
              </a:rPr>
              <a:t>Assignment (Computational)</a:t>
            </a:r>
          </a:p>
        </p:txBody>
      </p:sp>
      <p:sp>
        <p:nvSpPr>
          <p:cNvPr id="157699" name="Rectangle 3"/>
          <p:cNvSpPr>
            <a:spLocks noChangeArrowheads="1"/>
          </p:cNvSpPr>
          <p:nvPr/>
        </p:nvSpPr>
        <p:spPr bwMode="auto">
          <a:xfrm>
            <a:off x="755650" y="549275"/>
            <a:ext cx="82089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en-US" sz="1400">
                <a:latin typeface="Verdana" panose="020B0604030504040204" pitchFamily="34" charset="0"/>
              </a:rPr>
              <a:t>Aksi: Evaluasi sebuah ekspresi dan assign besaran hasilnya kepada variabel tertentu atau elemen array, dengan sintak sebagai berikut:</a:t>
            </a:r>
          </a:p>
        </p:txBody>
      </p:sp>
      <p:sp>
        <p:nvSpPr>
          <p:cNvPr id="157700" name="Rectangle 4"/>
          <p:cNvSpPr>
            <a:spLocks noChangeArrowheads="1"/>
          </p:cNvSpPr>
          <p:nvPr/>
        </p:nvSpPr>
        <p:spPr bwMode="auto">
          <a:xfrm>
            <a:off x="755650" y="1196975"/>
            <a:ext cx="38877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a:latin typeface="Verdana" panose="020B0604030504040204" pitchFamily="34" charset="0"/>
              </a:rPr>
              <a:t>	</a:t>
            </a:r>
            <a:r>
              <a:rPr lang="en-US" altLang="en-US" b="1" i="1">
                <a:latin typeface="Verdana" panose="020B0604030504040204" pitchFamily="34" charset="0"/>
              </a:rPr>
              <a:t>variabel</a:t>
            </a:r>
            <a:r>
              <a:rPr lang="en-US" altLang="en-US" b="1">
                <a:latin typeface="Verdana" panose="020B0604030504040204" pitchFamily="34" charset="0"/>
              </a:rPr>
              <a:t> = expression</a:t>
            </a:r>
          </a:p>
        </p:txBody>
      </p:sp>
      <p:sp>
        <p:nvSpPr>
          <p:cNvPr id="157701" name="Rectangle 5"/>
          <p:cNvSpPr>
            <a:spLocks noChangeArrowheads="1"/>
          </p:cNvSpPr>
          <p:nvPr/>
        </p:nvSpPr>
        <p:spPr bwMode="auto">
          <a:xfrm>
            <a:off x="752475" y="1700213"/>
            <a:ext cx="77073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en-US" sz="1400">
                <a:latin typeface="Verdana" panose="020B0604030504040204" pitchFamily="34" charset="0"/>
              </a:rPr>
              <a:t>Program berikut akan memberikan gambaran penggunaan pernyataan assigment.</a:t>
            </a:r>
          </a:p>
        </p:txBody>
      </p:sp>
      <p:sp>
        <p:nvSpPr>
          <p:cNvPr id="157702" name="Rectangle 6"/>
          <p:cNvSpPr>
            <a:spLocks noChangeArrowheads="1"/>
          </p:cNvSpPr>
          <p:nvPr/>
        </p:nvSpPr>
        <p:spPr bwMode="auto">
          <a:xfrm>
            <a:off x="1943100" y="2060575"/>
            <a:ext cx="4429125"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572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r>
              <a:rPr lang="id-ID" altLang="en-US" sz="1400">
                <a:latin typeface="Verdana" panose="020B0604030504040204" pitchFamily="34" charset="0"/>
              </a:rPr>
              <a:t>	</a:t>
            </a:r>
            <a:r>
              <a:rPr lang="en-US" altLang="en-US" sz="1400">
                <a:latin typeface="Verdana" panose="020B0604030504040204" pitchFamily="34" charset="0"/>
              </a:rPr>
              <a:t>REAL 	a, b, c</a:t>
            </a:r>
          </a:p>
          <a:p>
            <a:pPr eaLnBrk="0" hangingPunct="0"/>
            <a:r>
              <a:rPr lang="id-ID" altLang="en-US" sz="1400">
                <a:latin typeface="Verdana" panose="020B0604030504040204" pitchFamily="34" charset="0"/>
              </a:rPr>
              <a:t>	</a:t>
            </a:r>
            <a:r>
              <a:rPr lang="en-US" altLang="en-US" sz="1400">
                <a:latin typeface="Verdana" panose="020B0604030504040204" pitchFamily="34" charset="0"/>
              </a:rPr>
              <a:t>LOGICAL 		abigger</a:t>
            </a:r>
          </a:p>
          <a:p>
            <a:pPr eaLnBrk="0" hangingPunct="0"/>
            <a:r>
              <a:rPr lang="id-ID" altLang="en-US" sz="1400">
                <a:latin typeface="Verdana" panose="020B0604030504040204" pitchFamily="34" charset="0"/>
              </a:rPr>
              <a:t>	</a:t>
            </a:r>
            <a:r>
              <a:rPr lang="en-US" altLang="en-US" sz="1400">
                <a:latin typeface="Verdana" panose="020B0604030504040204" pitchFamily="34" charset="0"/>
              </a:rPr>
              <a:t>CHARACTER*5 	assertion</a:t>
            </a:r>
          </a:p>
          <a:p>
            <a:pPr eaLnBrk="0" hangingPunct="0"/>
            <a:r>
              <a:rPr lang="id-ID" altLang="en-US" sz="1400">
                <a:latin typeface="Verdana" panose="020B0604030504040204" pitchFamily="34" charset="0"/>
              </a:rPr>
              <a:t>	</a:t>
            </a:r>
            <a:r>
              <a:rPr lang="en-US" altLang="en-US" sz="1400">
                <a:latin typeface="Verdana" panose="020B0604030504040204" pitchFamily="34" charset="0"/>
              </a:rPr>
              <a:t>c = .01</a:t>
            </a:r>
          </a:p>
          <a:p>
            <a:pPr eaLnBrk="0" hangingPunct="0"/>
            <a:r>
              <a:rPr lang="id-ID" altLang="en-US" sz="1400">
                <a:latin typeface="Verdana" panose="020B0604030504040204" pitchFamily="34" charset="0"/>
              </a:rPr>
              <a:t>	</a:t>
            </a:r>
            <a:r>
              <a:rPr lang="en-US" altLang="en-US" sz="1400">
                <a:latin typeface="Verdana" panose="020B0604030504040204" pitchFamily="34" charset="0"/>
              </a:rPr>
              <a:t>a = SQR</a:t>
            </a:r>
            <a:r>
              <a:rPr lang="id-ID" altLang="en-US" sz="1400">
                <a:latin typeface="Verdana" panose="020B0604030504040204" pitchFamily="34" charset="0"/>
              </a:rPr>
              <a:t>T(c)</a:t>
            </a:r>
            <a:endParaRPr lang="en-US" altLang="en-US" sz="1400">
              <a:latin typeface="Verdana" panose="020B0604030504040204" pitchFamily="34" charset="0"/>
            </a:endParaRPr>
          </a:p>
          <a:p>
            <a:pPr eaLnBrk="0" hangingPunct="0"/>
            <a:r>
              <a:rPr lang="id-ID" altLang="en-US" sz="1400">
                <a:latin typeface="Verdana" panose="020B0604030504040204" pitchFamily="34" charset="0"/>
              </a:rPr>
              <a:t>	</a:t>
            </a:r>
            <a:r>
              <a:rPr lang="en-US" altLang="en-US" sz="1400">
                <a:latin typeface="Verdana" panose="020B0604030504040204" pitchFamily="34" charset="0"/>
              </a:rPr>
              <a:t>b = c ** 2</a:t>
            </a:r>
          </a:p>
          <a:p>
            <a:pPr eaLnBrk="0" hangingPunct="0"/>
            <a:r>
              <a:rPr lang="id-ID" altLang="en-US" sz="1400">
                <a:latin typeface="Verdana" panose="020B0604030504040204" pitchFamily="34" charset="0"/>
              </a:rPr>
              <a:t>	</a:t>
            </a:r>
            <a:r>
              <a:rPr lang="en-US" altLang="en-US" sz="1400">
                <a:latin typeface="Verdana" panose="020B0604030504040204" pitchFamily="34" charset="0"/>
              </a:rPr>
              <a:t>assertion = ‘ a &gt; b ‘</a:t>
            </a:r>
          </a:p>
          <a:p>
            <a:pPr eaLnBrk="0" hangingPunct="0"/>
            <a:r>
              <a:rPr lang="id-ID" altLang="en-US" sz="1400">
                <a:latin typeface="Verdana" panose="020B0604030504040204" pitchFamily="34" charset="0"/>
              </a:rPr>
              <a:t>	</a:t>
            </a:r>
            <a:r>
              <a:rPr lang="en-US" altLang="en-US" sz="1400">
                <a:latin typeface="Verdana" panose="020B0604030504040204" pitchFamily="34" charset="0"/>
              </a:rPr>
              <a:t>abigger = (a .GT. b)</a:t>
            </a:r>
          </a:p>
          <a:p>
            <a:pPr eaLnBrk="0" hangingPunct="0"/>
            <a:r>
              <a:rPr lang="id-ID" altLang="en-US" sz="1400">
                <a:latin typeface="Verdana" panose="020B0604030504040204" pitchFamily="34" charset="0"/>
              </a:rPr>
              <a:t>	</a:t>
            </a:r>
            <a:r>
              <a:rPr lang="en-US" altLang="en-US" sz="1400">
                <a:latin typeface="Verdana" panose="020B0604030504040204" pitchFamily="34" charset="0"/>
              </a:rPr>
              <a:t>WRITE (*, 100) a, b</a:t>
            </a:r>
          </a:p>
          <a:p>
            <a:pPr eaLnBrk="0" hangingPunct="0"/>
            <a:r>
              <a:rPr lang="en-US" altLang="en-US" sz="1400">
                <a:latin typeface="Verdana" panose="020B0604030504040204" pitchFamily="34" charset="0"/>
              </a:rPr>
              <a:t>100	FORMAT ( ‘a = ‘, F7.4,  ‘  b = ‘, F7.4)</a:t>
            </a:r>
          </a:p>
          <a:p>
            <a:pPr eaLnBrk="0" hangingPunct="0"/>
            <a:r>
              <a:rPr lang="en-US" altLang="en-US" sz="1400">
                <a:latin typeface="Verdana" panose="020B0604030504040204" pitchFamily="34" charset="0"/>
              </a:rPr>
              <a:t>	IF (abigger) THEN</a:t>
            </a:r>
          </a:p>
          <a:p>
            <a:pPr eaLnBrk="0" hangingPunct="0"/>
            <a:r>
              <a:rPr lang="en-US" altLang="en-US" sz="1400">
                <a:latin typeface="Verdana" panose="020B0604030504040204" pitchFamily="34" charset="0"/>
              </a:rPr>
              <a:t>	   WRITE (*, *) assertion, ‘is true ‘</a:t>
            </a:r>
          </a:p>
          <a:p>
            <a:pPr eaLnBrk="0" hangingPunct="0"/>
            <a:r>
              <a:rPr lang="en-US" altLang="en-US" sz="1400">
                <a:latin typeface="Verdana" panose="020B0604030504040204" pitchFamily="34" charset="0"/>
              </a:rPr>
              <a:t>	ELSE</a:t>
            </a:r>
          </a:p>
          <a:p>
            <a:pPr eaLnBrk="0" hangingPunct="0"/>
            <a:r>
              <a:rPr lang="id-ID" altLang="en-US" sz="1400">
                <a:latin typeface="Verdana" panose="020B0604030504040204" pitchFamily="34" charset="0"/>
              </a:rPr>
              <a:t>	   </a:t>
            </a:r>
            <a:r>
              <a:rPr lang="en-US" altLang="en-US" sz="1400">
                <a:latin typeface="Verdana" panose="020B0604030504040204" pitchFamily="34" charset="0"/>
              </a:rPr>
              <a:t>WRITE (*, *) assertion, ‘is false ‘</a:t>
            </a:r>
          </a:p>
          <a:p>
            <a:pPr eaLnBrk="0" hangingPunct="0"/>
            <a:r>
              <a:rPr lang="id-ID" altLang="en-US" sz="1400">
                <a:latin typeface="Verdana" panose="020B0604030504040204" pitchFamily="34" charset="0"/>
              </a:rPr>
              <a:t>	</a:t>
            </a:r>
            <a:r>
              <a:rPr lang="en-US" altLang="en-US" sz="1400">
                <a:latin typeface="Verdana" panose="020B0604030504040204" pitchFamily="34" charset="0"/>
              </a:rPr>
              <a:t>END IF</a:t>
            </a:r>
          </a:p>
          <a:p>
            <a:pPr eaLnBrk="0" hangingPunct="0"/>
            <a:r>
              <a:rPr lang="id-ID" altLang="en-US" sz="1400">
                <a:latin typeface="Verdana" panose="020B0604030504040204" pitchFamily="34" charset="0"/>
              </a:rPr>
              <a:t>	</a:t>
            </a:r>
            <a:r>
              <a:rPr lang="en-US" altLang="en-US" sz="1400">
                <a:latin typeface="Verdana" panose="020B0604030504040204" pitchFamily="34" charset="0"/>
              </a:rPr>
              <a:t>END</a:t>
            </a:r>
          </a:p>
        </p:txBody>
      </p:sp>
      <p:sp>
        <p:nvSpPr>
          <p:cNvPr id="157703" name="Rectangle 7"/>
          <p:cNvSpPr>
            <a:spLocks noChangeArrowheads="1"/>
          </p:cNvSpPr>
          <p:nvPr/>
        </p:nvSpPr>
        <p:spPr bwMode="auto">
          <a:xfrm>
            <a:off x="784225" y="5589588"/>
            <a:ext cx="49403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572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r>
              <a:rPr lang="en-US" altLang="en-US" sz="1400">
                <a:latin typeface="Verdana" panose="020B0604030504040204" pitchFamily="34" charset="0"/>
              </a:rPr>
              <a:t>Program diatas akan menghasilkan keluaran berikut:</a:t>
            </a:r>
          </a:p>
          <a:p>
            <a:pPr eaLnBrk="0" hangingPunct="0"/>
            <a:r>
              <a:rPr lang="en-US" altLang="en-US" sz="1400">
                <a:latin typeface="Verdana" panose="020B0604030504040204" pitchFamily="34" charset="0"/>
              </a:rPr>
              <a:t>	a =  .1000	b =   .0001</a:t>
            </a:r>
          </a:p>
          <a:p>
            <a:pPr eaLnBrk="0" hangingPunct="0"/>
            <a:r>
              <a:rPr lang="en-US" altLang="en-US" sz="1400" b="1">
                <a:latin typeface="Verdana" panose="020B0604030504040204" pitchFamily="34" charset="0"/>
              </a:rPr>
              <a:t>	</a:t>
            </a:r>
            <a:r>
              <a:rPr lang="en-US" altLang="en-US" sz="1400">
                <a:latin typeface="Verdana" panose="020B0604030504040204" pitchFamily="34" charset="0"/>
              </a:rPr>
              <a:t>a &gt; b is true</a:t>
            </a:r>
          </a:p>
        </p:txBody>
      </p:sp>
    </p:spTree>
    <p:extLst>
      <p:ext uri="{BB962C8B-B14F-4D97-AF65-F5344CB8AC3E}">
        <p14:creationId xmlns:p14="http://schemas.microsoft.com/office/powerpoint/2010/main" val="2799077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57698"/>
                                        </p:tgtEl>
                                        <p:attrNameLst>
                                          <p:attrName>style.visibility</p:attrName>
                                        </p:attrNameLst>
                                      </p:cBhvr>
                                      <p:to>
                                        <p:strVal val="visible"/>
                                      </p:to>
                                    </p:set>
                                    <p:anim calcmode="lin" valueType="num">
                                      <p:cBhvr>
                                        <p:cTn id="7" dur="500" decel="50000" fill="hold">
                                          <p:stCondLst>
                                            <p:cond delay="0"/>
                                          </p:stCondLst>
                                        </p:cTn>
                                        <p:tgtEl>
                                          <p:spTgt spid="15769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769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7698"/>
                                        </p:tgtEl>
                                        <p:attrNameLst>
                                          <p:attrName>ppt_w</p:attrName>
                                        </p:attrNameLst>
                                      </p:cBhvr>
                                      <p:tavLst>
                                        <p:tav tm="0">
                                          <p:val>
                                            <p:strVal val="#ppt_w*.05"/>
                                          </p:val>
                                        </p:tav>
                                        <p:tav tm="100000">
                                          <p:val>
                                            <p:strVal val="#ppt_w"/>
                                          </p:val>
                                        </p:tav>
                                      </p:tavLst>
                                    </p:anim>
                                    <p:anim calcmode="lin" valueType="num">
                                      <p:cBhvr>
                                        <p:cTn id="10" dur="1000" fill="hold"/>
                                        <p:tgtEl>
                                          <p:spTgt spid="15769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769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769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769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769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157699"/>
                                        </p:tgtEl>
                                        <p:attrNameLst>
                                          <p:attrName>style.visibility</p:attrName>
                                        </p:attrNameLst>
                                      </p:cBhvr>
                                      <p:to>
                                        <p:strVal val="visible"/>
                                      </p:to>
                                    </p:set>
                                    <p:anim calcmode="lin" valueType="num">
                                      <p:cBhvr>
                                        <p:cTn id="19" dur="500" fill="hold"/>
                                        <p:tgtEl>
                                          <p:spTgt spid="157699"/>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57699"/>
                                        </p:tgtEl>
                                        <p:attrNameLst>
                                          <p:attrName>ppt_y</p:attrName>
                                        </p:attrNameLst>
                                      </p:cBhvr>
                                      <p:tavLst>
                                        <p:tav tm="0">
                                          <p:val>
                                            <p:strVal val="#ppt_y"/>
                                          </p:val>
                                        </p:tav>
                                        <p:tav tm="100000">
                                          <p:val>
                                            <p:strVal val="#ppt_y"/>
                                          </p:val>
                                        </p:tav>
                                      </p:tavLst>
                                    </p:anim>
                                    <p:anim calcmode="lin" valueType="num">
                                      <p:cBhvr>
                                        <p:cTn id="21" dur="500" fill="hold"/>
                                        <p:tgtEl>
                                          <p:spTgt spid="157699"/>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57699"/>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5769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6" fill="hold" grpId="0" nodeType="clickEffect">
                                  <p:stCondLst>
                                    <p:cond delay="0"/>
                                  </p:stCondLst>
                                  <p:childTnLst>
                                    <p:set>
                                      <p:cBhvr>
                                        <p:cTn id="27" dur="1" fill="hold">
                                          <p:stCondLst>
                                            <p:cond delay="0"/>
                                          </p:stCondLst>
                                        </p:cTn>
                                        <p:tgtEl>
                                          <p:spTgt spid="157700"/>
                                        </p:tgtEl>
                                        <p:attrNameLst>
                                          <p:attrName>style.visibility</p:attrName>
                                        </p:attrNameLst>
                                      </p:cBhvr>
                                      <p:to>
                                        <p:strVal val="visible"/>
                                      </p:to>
                                    </p:set>
                                    <p:animEffect transition="in" filter="strips(downRight)">
                                      <p:cBhvr>
                                        <p:cTn id="28" dur="500"/>
                                        <p:tgtEl>
                                          <p:spTgt spid="15770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8" presetClass="entr" presetSubtype="6" fill="hold" grpId="0" nodeType="clickEffect">
                                  <p:stCondLst>
                                    <p:cond delay="0"/>
                                  </p:stCondLst>
                                  <p:childTnLst>
                                    <p:set>
                                      <p:cBhvr>
                                        <p:cTn id="32" dur="1" fill="hold">
                                          <p:stCondLst>
                                            <p:cond delay="0"/>
                                          </p:stCondLst>
                                        </p:cTn>
                                        <p:tgtEl>
                                          <p:spTgt spid="157701"/>
                                        </p:tgtEl>
                                        <p:attrNameLst>
                                          <p:attrName>style.visibility</p:attrName>
                                        </p:attrNameLst>
                                      </p:cBhvr>
                                      <p:to>
                                        <p:strVal val="visible"/>
                                      </p:to>
                                    </p:set>
                                    <p:animEffect transition="in" filter="strips(downRight)">
                                      <p:cBhvr>
                                        <p:cTn id="33" dur="500"/>
                                        <p:tgtEl>
                                          <p:spTgt spid="15770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8" presetClass="entr" presetSubtype="3" fill="hold" grpId="0" nodeType="clickEffect">
                                  <p:stCondLst>
                                    <p:cond delay="0"/>
                                  </p:stCondLst>
                                  <p:childTnLst>
                                    <p:set>
                                      <p:cBhvr>
                                        <p:cTn id="37" dur="1" fill="hold">
                                          <p:stCondLst>
                                            <p:cond delay="0"/>
                                          </p:stCondLst>
                                        </p:cTn>
                                        <p:tgtEl>
                                          <p:spTgt spid="157702"/>
                                        </p:tgtEl>
                                        <p:attrNameLst>
                                          <p:attrName>style.visibility</p:attrName>
                                        </p:attrNameLst>
                                      </p:cBhvr>
                                      <p:to>
                                        <p:strVal val="visible"/>
                                      </p:to>
                                    </p:set>
                                    <p:animEffect transition="in" filter="strips(upRight)">
                                      <p:cBhvr>
                                        <p:cTn id="38" dur="5000"/>
                                        <p:tgtEl>
                                          <p:spTgt spid="15770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157703"/>
                                        </p:tgtEl>
                                        <p:attrNameLst>
                                          <p:attrName>style.visibility</p:attrName>
                                        </p:attrNameLst>
                                      </p:cBhvr>
                                      <p:to>
                                        <p:strVal val="visible"/>
                                      </p:to>
                                    </p:set>
                                    <p:anim calcmode="lin" valueType="num">
                                      <p:cBhvr>
                                        <p:cTn id="43" dur="500" fill="hold"/>
                                        <p:tgtEl>
                                          <p:spTgt spid="157703"/>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57703"/>
                                        </p:tgtEl>
                                        <p:attrNameLst>
                                          <p:attrName>ppt_y</p:attrName>
                                        </p:attrNameLst>
                                      </p:cBhvr>
                                      <p:tavLst>
                                        <p:tav tm="0">
                                          <p:val>
                                            <p:strVal val="#ppt_y"/>
                                          </p:val>
                                        </p:tav>
                                        <p:tav tm="100000">
                                          <p:val>
                                            <p:strVal val="#ppt_y"/>
                                          </p:val>
                                        </p:tav>
                                      </p:tavLst>
                                    </p:anim>
                                    <p:anim calcmode="lin" valueType="num">
                                      <p:cBhvr>
                                        <p:cTn id="45" dur="500" fill="hold"/>
                                        <p:tgtEl>
                                          <p:spTgt spid="157703"/>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57703"/>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57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8" grpId="0"/>
      <p:bldP spid="157699" grpId="0"/>
      <p:bldP spid="157700" grpId="0"/>
      <p:bldP spid="157701" grpId="0"/>
      <p:bldP spid="157702" grpId="0"/>
      <p:bldP spid="157703" grpId="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Date Placeholder 3"/>
          <p:cNvSpPr>
            <a:spLocks noGrp="1"/>
          </p:cNvSpPr>
          <p:nvPr>
            <p:ph type="dt" sz="half" idx="4294967295"/>
          </p:nvPr>
        </p:nvSpPr>
        <p:spPr>
          <a:xfrm>
            <a:off x="457200" y="6245225"/>
            <a:ext cx="2133600" cy="476250"/>
          </a:xfrm>
          <a:prstGeom prst="rect">
            <a:avLst/>
          </a:prstGeom>
        </p:spPr>
        <p:txBody>
          <a:bodyPr/>
          <a:lstStyle/>
          <a:p>
            <a:fld id="{0C9CB893-2A95-4AE0-AED8-184F884E21D0}" type="datetime1">
              <a:rPr lang="en-US" altLang="en-US"/>
              <a:pPr/>
              <a:t>5/15/2017</a:t>
            </a:fld>
            <a:endParaRPr lang="en-US" altLang="en-US"/>
          </a:p>
        </p:txBody>
      </p:sp>
      <p:sp>
        <p:nvSpPr>
          <p:cNvPr id="12" name="Slide Number Placeholder 5"/>
          <p:cNvSpPr>
            <a:spLocks noGrp="1"/>
          </p:cNvSpPr>
          <p:nvPr>
            <p:ph type="sldNum" sz="quarter" idx="4294967295"/>
          </p:nvPr>
        </p:nvSpPr>
        <p:spPr>
          <a:xfrm>
            <a:off x="6553200" y="6245225"/>
            <a:ext cx="2133600" cy="476250"/>
          </a:xfrm>
          <a:prstGeom prst="rect">
            <a:avLst/>
          </a:prstGeom>
        </p:spPr>
        <p:txBody>
          <a:bodyPr/>
          <a:lstStyle/>
          <a:p>
            <a:fld id="{1972C213-0833-4CB6-AA8C-C29A41D0728E}" type="slidenum">
              <a:rPr lang="en-US" altLang="en-US"/>
              <a:pPr/>
              <a:t>73</a:t>
            </a:fld>
            <a:endParaRPr lang="en-US" altLang="en-US"/>
          </a:p>
        </p:txBody>
      </p:sp>
      <p:sp>
        <p:nvSpPr>
          <p:cNvPr id="156674" name="Rectangle 2"/>
          <p:cNvSpPr>
            <a:spLocks noChangeArrowheads="1"/>
          </p:cNvSpPr>
          <p:nvPr/>
        </p:nvSpPr>
        <p:spPr bwMode="auto">
          <a:xfrm>
            <a:off x="250825" y="260350"/>
            <a:ext cx="1736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b="1">
                <a:latin typeface="Verdana" panose="020B0604030504040204" pitchFamily="34" charset="0"/>
              </a:rPr>
              <a:t>AUTOMATIC</a:t>
            </a:r>
          </a:p>
        </p:txBody>
      </p:sp>
      <p:sp>
        <p:nvSpPr>
          <p:cNvPr id="156675" name="Rectangle 3"/>
          <p:cNvSpPr>
            <a:spLocks noChangeArrowheads="1"/>
          </p:cNvSpPr>
          <p:nvPr/>
        </p:nvSpPr>
        <p:spPr bwMode="auto">
          <a:xfrm>
            <a:off x="611188" y="765175"/>
            <a:ext cx="84343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en-US" sz="1400">
                <a:latin typeface="Verdana" panose="020B0604030504040204" pitchFamily="34" charset="0"/>
              </a:rPr>
              <a:t>Aksi: Mendeklarasikan spesifikasi variabel pada stack, bukan pada lokasi memori statik, dengan sintak sebagai berikut:</a:t>
            </a:r>
          </a:p>
        </p:txBody>
      </p:sp>
      <p:sp>
        <p:nvSpPr>
          <p:cNvPr id="156676" name="Rectangle 4"/>
          <p:cNvSpPr>
            <a:spLocks noChangeArrowheads="1"/>
          </p:cNvSpPr>
          <p:nvPr/>
        </p:nvSpPr>
        <p:spPr bwMode="auto">
          <a:xfrm>
            <a:off x="107950" y="1412875"/>
            <a:ext cx="39004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a:latin typeface="Verdana" panose="020B0604030504040204" pitchFamily="34" charset="0"/>
              </a:rPr>
              <a:t>	</a:t>
            </a:r>
            <a:r>
              <a:rPr lang="en-US" altLang="en-US" b="1">
                <a:latin typeface="Verdana" panose="020B0604030504040204" pitchFamily="34" charset="0"/>
              </a:rPr>
              <a:t>AUTOMATIC </a:t>
            </a:r>
            <a:r>
              <a:rPr lang="en-US" altLang="en-US">
                <a:latin typeface="Verdana" panose="020B0604030504040204" pitchFamily="34" charset="0"/>
              </a:rPr>
              <a:t>[[names]]</a:t>
            </a:r>
          </a:p>
        </p:txBody>
      </p:sp>
      <p:sp>
        <p:nvSpPr>
          <p:cNvPr id="156677" name="Rectangle 5"/>
          <p:cNvSpPr>
            <a:spLocks noChangeArrowheads="1"/>
          </p:cNvSpPr>
          <p:nvPr/>
        </p:nvSpPr>
        <p:spPr bwMode="auto">
          <a:xfrm>
            <a:off x="611188" y="1916113"/>
            <a:ext cx="5635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sz="1400">
                <a:latin typeface="Verdana" panose="020B0604030504040204" pitchFamily="34" charset="0"/>
              </a:rPr>
              <a:t>Berikut diberikan contoh penggunaan dalam bagian program</a:t>
            </a:r>
          </a:p>
        </p:txBody>
      </p:sp>
      <p:sp>
        <p:nvSpPr>
          <p:cNvPr id="156678" name="Rectangle 6"/>
          <p:cNvSpPr>
            <a:spLocks noChangeArrowheads="1"/>
          </p:cNvSpPr>
          <p:nvPr/>
        </p:nvSpPr>
        <p:spPr bwMode="auto">
          <a:xfrm>
            <a:off x="107950" y="2349500"/>
            <a:ext cx="5133975"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en-US" b="1">
                <a:latin typeface="Verdana" panose="020B0604030504040204" pitchFamily="34" charset="0"/>
              </a:rPr>
              <a:t>	</a:t>
            </a:r>
            <a:r>
              <a:rPr lang="en-US" altLang="en-US" sz="1400" b="1">
                <a:latin typeface="Verdana" panose="020B0604030504040204" pitchFamily="34" charset="0"/>
              </a:rPr>
              <a:t>INTEGER FUNCTION </a:t>
            </a:r>
            <a:r>
              <a:rPr lang="en-US" altLang="en-US" sz="1400">
                <a:latin typeface="Verdana" panose="020B0604030504040204" pitchFamily="34" charset="0"/>
              </a:rPr>
              <a:t>kokobae (rudi, anton)</a:t>
            </a:r>
          </a:p>
          <a:p>
            <a:pPr eaLnBrk="0" hangingPunct="0"/>
            <a:r>
              <a:rPr lang="en-US" altLang="en-US" sz="1400">
                <a:latin typeface="Verdana" panose="020B0604030504040204" pitchFamily="34" charset="0"/>
              </a:rPr>
              <a:t>	AUTOMATIC</a:t>
            </a:r>
          </a:p>
          <a:p>
            <a:pPr eaLnBrk="0" hangingPunct="0"/>
            <a:r>
              <a:rPr lang="en-US" altLang="en-US" sz="1400">
                <a:latin typeface="Verdana" panose="020B0604030504040204" pitchFamily="34" charset="0"/>
              </a:rPr>
              <a:t>	SAVE rudi, anton</a:t>
            </a:r>
          </a:p>
        </p:txBody>
      </p:sp>
      <p:sp>
        <p:nvSpPr>
          <p:cNvPr id="156679" name="Rectangle 7"/>
          <p:cNvSpPr>
            <a:spLocks noChangeArrowheads="1"/>
          </p:cNvSpPr>
          <p:nvPr/>
        </p:nvSpPr>
        <p:spPr bwMode="auto">
          <a:xfrm>
            <a:off x="250825" y="3422650"/>
            <a:ext cx="1706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b="1">
                <a:latin typeface="Verdana" panose="020B0604030504040204" pitchFamily="34" charset="0"/>
              </a:rPr>
              <a:t>BACKSPACE</a:t>
            </a:r>
          </a:p>
        </p:txBody>
      </p:sp>
      <p:sp>
        <p:nvSpPr>
          <p:cNvPr id="156680" name="Rectangle 8"/>
          <p:cNvSpPr>
            <a:spLocks noChangeArrowheads="1"/>
          </p:cNvSpPr>
          <p:nvPr/>
        </p:nvSpPr>
        <p:spPr bwMode="auto">
          <a:xfrm>
            <a:off x="611188" y="3775075"/>
            <a:ext cx="83534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en-US" sz="1400">
                <a:latin typeface="Verdana" panose="020B0604030504040204" pitchFamily="34" charset="0"/>
              </a:rPr>
              <a:t>Aksi: Memposisikan file yang terhubung ke unit tertentu pada awal record, dengan sintak sebagai berikut:</a:t>
            </a:r>
          </a:p>
        </p:txBody>
      </p:sp>
      <p:sp>
        <p:nvSpPr>
          <p:cNvPr id="156681" name="Rectangle 9"/>
          <p:cNvSpPr>
            <a:spLocks noChangeArrowheads="1"/>
          </p:cNvSpPr>
          <p:nvPr/>
        </p:nvSpPr>
        <p:spPr bwMode="auto">
          <a:xfrm>
            <a:off x="1060450" y="4398963"/>
            <a:ext cx="40163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572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r>
              <a:rPr lang="en-US" altLang="en-US" b="1">
                <a:latin typeface="Verdana" panose="020B0604030504040204" pitchFamily="34" charset="0"/>
              </a:rPr>
              <a:t>BACKSPACE {unitspec/</a:t>
            </a:r>
            <a:endParaRPr lang="en-US" altLang="en-US">
              <a:latin typeface="Verdana" panose="020B0604030504040204" pitchFamily="34" charset="0"/>
            </a:endParaRPr>
          </a:p>
          <a:p>
            <a:pPr eaLnBrk="0" hangingPunct="0"/>
            <a:r>
              <a:rPr lang="id-ID" altLang="en-US">
                <a:latin typeface="Verdana" panose="020B0604030504040204" pitchFamily="34" charset="0"/>
              </a:rPr>
              <a:t>	</a:t>
            </a:r>
            <a:r>
              <a:rPr lang="en-US" altLang="en-US">
                <a:latin typeface="Verdana" panose="020B0604030504040204" pitchFamily="34" charset="0"/>
              </a:rPr>
              <a:t>([[</a:t>
            </a:r>
            <a:r>
              <a:rPr lang="en-US" altLang="en-US" b="1">
                <a:latin typeface="Verdana" panose="020B0604030504040204" pitchFamily="34" charset="0"/>
              </a:rPr>
              <a:t>UNIT</a:t>
            </a:r>
            <a:r>
              <a:rPr lang="en-US" altLang="en-US">
                <a:latin typeface="Verdana" panose="020B0604030504040204" pitchFamily="34" charset="0"/>
              </a:rPr>
              <a:t>=]]unitspec</a:t>
            </a:r>
          </a:p>
          <a:p>
            <a:pPr eaLnBrk="0" hangingPunct="0"/>
            <a:r>
              <a:rPr lang="id-ID" altLang="en-US">
                <a:latin typeface="Verdana" panose="020B0604030504040204" pitchFamily="34" charset="0"/>
              </a:rPr>
              <a:t>	</a:t>
            </a:r>
            <a:r>
              <a:rPr lang="en-US" altLang="en-US">
                <a:latin typeface="Verdana" panose="020B0604030504040204" pitchFamily="34" charset="0"/>
              </a:rPr>
              <a:t>[[ , </a:t>
            </a:r>
            <a:r>
              <a:rPr lang="en-US" altLang="en-US" b="1">
                <a:latin typeface="Verdana" panose="020B0604030504040204" pitchFamily="34" charset="0"/>
              </a:rPr>
              <a:t>ERR</a:t>
            </a:r>
            <a:r>
              <a:rPr lang="en-US" altLang="en-US">
                <a:latin typeface="Verdana" panose="020B0604030504040204" pitchFamily="34" charset="0"/>
              </a:rPr>
              <a:t>=errlabel]]</a:t>
            </a:r>
          </a:p>
          <a:p>
            <a:pPr eaLnBrk="0" hangingPunct="0"/>
            <a:r>
              <a:rPr lang="id-ID" altLang="en-US">
                <a:latin typeface="Verdana" panose="020B0604030504040204" pitchFamily="34" charset="0"/>
              </a:rPr>
              <a:t>	</a:t>
            </a:r>
            <a:r>
              <a:rPr lang="en-US" altLang="en-US">
                <a:latin typeface="Verdana" panose="020B0604030504040204" pitchFamily="34" charset="0"/>
              </a:rPr>
              <a:t>[[ , </a:t>
            </a:r>
            <a:r>
              <a:rPr lang="en-US" altLang="en-US" b="1">
                <a:latin typeface="Verdana" panose="020B0604030504040204" pitchFamily="34" charset="0"/>
              </a:rPr>
              <a:t>IOSTAT</a:t>
            </a:r>
            <a:r>
              <a:rPr lang="en-US" altLang="en-US">
                <a:latin typeface="Verdana" panose="020B0604030504040204" pitchFamily="34" charset="0"/>
              </a:rPr>
              <a:t>=iocheck]])}</a:t>
            </a:r>
          </a:p>
        </p:txBody>
      </p:sp>
    </p:spTree>
    <p:extLst>
      <p:ext uri="{BB962C8B-B14F-4D97-AF65-F5344CB8AC3E}">
        <p14:creationId xmlns:p14="http://schemas.microsoft.com/office/powerpoint/2010/main" val="42405883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56674"/>
                                        </p:tgtEl>
                                        <p:attrNameLst>
                                          <p:attrName>style.visibility</p:attrName>
                                        </p:attrNameLst>
                                      </p:cBhvr>
                                      <p:to>
                                        <p:strVal val="visible"/>
                                      </p:to>
                                    </p:set>
                                    <p:anim calcmode="lin" valueType="num">
                                      <p:cBhvr>
                                        <p:cTn id="7" dur="500" decel="50000" fill="hold">
                                          <p:stCondLst>
                                            <p:cond delay="0"/>
                                          </p:stCondLst>
                                        </p:cTn>
                                        <p:tgtEl>
                                          <p:spTgt spid="15667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667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6674"/>
                                        </p:tgtEl>
                                        <p:attrNameLst>
                                          <p:attrName>ppt_w</p:attrName>
                                        </p:attrNameLst>
                                      </p:cBhvr>
                                      <p:tavLst>
                                        <p:tav tm="0">
                                          <p:val>
                                            <p:strVal val="#ppt_w*.05"/>
                                          </p:val>
                                        </p:tav>
                                        <p:tav tm="100000">
                                          <p:val>
                                            <p:strVal val="#ppt_w"/>
                                          </p:val>
                                        </p:tav>
                                      </p:tavLst>
                                    </p:anim>
                                    <p:anim calcmode="lin" valueType="num">
                                      <p:cBhvr>
                                        <p:cTn id="10" dur="1000" fill="hold"/>
                                        <p:tgtEl>
                                          <p:spTgt spid="15667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667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667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667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667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156675"/>
                                        </p:tgtEl>
                                        <p:attrNameLst>
                                          <p:attrName>style.visibility</p:attrName>
                                        </p:attrNameLst>
                                      </p:cBhvr>
                                      <p:to>
                                        <p:strVal val="visible"/>
                                      </p:to>
                                    </p:set>
                                    <p:anim calcmode="lin" valueType="num">
                                      <p:cBhvr>
                                        <p:cTn id="19" dur="500" fill="hold"/>
                                        <p:tgtEl>
                                          <p:spTgt spid="15667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56675"/>
                                        </p:tgtEl>
                                        <p:attrNameLst>
                                          <p:attrName>ppt_y</p:attrName>
                                        </p:attrNameLst>
                                      </p:cBhvr>
                                      <p:tavLst>
                                        <p:tav tm="0">
                                          <p:val>
                                            <p:strVal val="#ppt_y"/>
                                          </p:val>
                                        </p:tav>
                                        <p:tav tm="100000">
                                          <p:val>
                                            <p:strVal val="#ppt_y"/>
                                          </p:val>
                                        </p:tav>
                                      </p:tavLst>
                                    </p:anim>
                                    <p:anim calcmode="lin" valueType="num">
                                      <p:cBhvr>
                                        <p:cTn id="21" dur="500" fill="hold"/>
                                        <p:tgtEl>
                                          <p:spTgt spid="15667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5667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5667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156676"/>
                                        </p:tgtEl>
                                        <p:attrNameLst>
                                          <p:attrName>style.visibility</p:attrName>
                                        </p:attrNameLst>
                                      </p:cBhvr>
                                      <p:to>
                                        <p:strVal val="visible"/>
                                      </p:to>
                                    </p:set>
                                    <p:animEffect transition="in" filter="diamond(in)">
                                      <p:cBhvr>
                                        <p:cTn id="28" dur="500"/>
                                        <p:tgtEl>
                                          <p:spTgt spid="15667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8" presetClass="entr" presetSubtype="6" fill="hold" grpId="0" nodeType="clickEffect">
                                  <p:stCondLst>
                                    <p:cond delay="0"/>
                                  </p:stCondLst>
                                  <p:childTnLst>
                                    <p:set>
                                      <p:cBhvr>
                                        <p:cTn id="32" dur="1" fill="hold">
                                          <p:stCondLst>
                                            <p:cond delay="0"/>
                                          </p:stCondLst>
                                        </p:cTn>
                                        <p:tgtEl>
                                          <p:spTgt spid="156677"/>
                                        </p:tgtEl>
                                        <p:attrNameLst>
                                          <p:attrName>style.visibility</p:attrName>
                                        </p:attrNameLst>
                                      </p:cBhvr>
                                      <p:to>
                                        <p:strVal val="visible"/>
                                      </p:to>
                                    </p:set>
                                    <p:animEffect transition="in" filter="strips(downRight)">
                                      <p:cBhvr>
                                        <p:cTn id="33" dur="500"/>
                                        <p:tgtEl>
                                          <p:spTgt spid="15667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1" presetClass="entr" presetSubtype="0" fill="hold" grpId="0" nodeType="clickEffect">
                                  <p:stCondLst>
                                    <p:cond delay="0"/>
                                  </p:stCondLst>
                                  <p:iterate type="lt">
                                    <p:tmPct val="10000"/>
                                  </p:iterate>
                                  <p:childTnLst>
                                    <p:set>
                                      <p:cBhvr>
                                        <p:cTn id="37" dur="1" fill="hold">
                                          <p:stCondLst>
                                            <p:cond delay="0"/>
                                          </p:stCondLst>
                                        </p:cTn>
                                        <p:tgtEl>
                                          <p:spTgt spid="156678"/>
                                        </p:tgtEl>
                                        <p:attrNameLst>
                                          <p:attrName>style.visibility</p:attrName>
                                        </p:attrNameLst>
                                      </p:cBhvr>
                                      <p:to>
                                        <p:strVal val="visible"/>
                                      </p:to>
                                    </p:set>
                                    <p:anim calcmode="lin" valueType="num">
                                      <p:cBhvr>
                                        <p:cTn id="38" dur="500" fill="hold"/>
                                        <p:tgtEl>
                                          <p:spTgt spid="156678"/>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156678"/>
                                        </p:tgtEl>
                                        <p:attrNameLst>
                                          <p:attrName>ppt_y</p:attrName>
                                        </p:attrNameLst>
                                      </p:cBhvr>
                                      <p:tavLst>
                                        <p:tav tm="0">
                                          <p:val>
                                            <p:strVal val="#ppt_y"/>
                                          </p:val>
                                        </p:tav>
                                        <p:tav tm="100000">
                                          <p:val>
                                            <p:strVal val="#ppt_y"/>
                                          </p:val>
                                        </p:tav>
                                      </p:tavLst>
                                    </p:anim>
                                    <p:anim calcmode="lin" valueType="num">
                                      <p:cBhvr>
                                        <p:cTn id="40" dur="500" fill="hold"/>
                                        <p:tgtEl>
                                          <p:spTgt spid="156678"/>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156678"/>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15667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5" presetClass="entr" presetSubtype="0" fill="hold" grpId="0" nodeType="clickEffect">
                                  <p:stCondLst>
                                    <p:cond delay="0"/>
                                  </p:stCondLst>
                                  <p:childTnLst>
                                    <p:set>
                                      <p:cBhvr>
                                        <p:cTn id="46" dur="1" fill="hold">
                                          <p:stCondLst>
                                            <p:cond delay="0"/>
                                          </p:stCondLst>
                                        </p:cTn>
                                        <p:tgtEl>
                                          <p:spTgt spid="156679"/>
                                        </p:tgtEl>
                                        <p:attrNameLst>
                                          <p:attrName>style.visibility</p:attrName>
                                        </p:attrNameLst>
                                      </p:cBhvr>
                                      <p:to>
                                        <p:strVal val="visible"/>
                                      </p:to>
                                    </p:set>
                                    <p:anim calcmode="lin" valueType="num">
                                      <p:cBhvr>
                                        <p:cTn id="47" dur="500" decel="50000" fill="hold">
                                          <p:stCondLst>
                                            <p:cond delay="0"/>
                                          </p:stCondLst>
                                        </p:cTn>
                                        <p:tgtEl>
                                          <p:spTgt spid="156679"/>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156679"/>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156679"/>
                                        </p:tgtEl>
                                        <p:attrNameLst>
                                          <p:attrName>ppt_w</p:attrName>
                                        </p:attrNameLst>
                                      </p:cBhvr>
                                      <p:tavLst>
                                        <p:tav tm="0">
                                          <p:val>
                                            <p:strVal val="#ppt_w*.05"/>
                                          </p:val>
                                        </p:tav>
                                        <p:tav tm="100000">
                                          <p:val>
                                            <p:strVal val="#ppt_w"/>
                                          </p:val>
                                        </p:tav>
                                      </p:tavLst>
                                    </p:anim>
                                    <p:anim calcmode="lin" valueType="num">
                                      <p:cBhvr>
                                        <p:cTn id="50" dur="1000" fill="hold"/>
                                        <p:tgtEl>
                                          <p:spTgt spid="156679"/>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156679"/>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156679"/>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156679"/>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156679"/>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1" presetClass="entr" presetSubtype="0" fill="hold" grpId="0" nodeType="clickEffect">
                                  <p:stCondLst>
                                    <p:cond delay="0"/>
                                  </p:stCondLst>
                                  <p:iterate type="lt">
                                    <p:tmPct val="10000"/>
                                  </p:iterate>
                                  <p:childTnLst>
                                    <p:set>
                                      <p:cBhvr>
                                        <p:cTn id="58" dur="1" fill="hold">
                                          <p:stCondLst>
                                            <p:cond delay="0"/>
                                          </p:stCondLst>
                                        </p:cTn>
                                        <p:tgtEl>
                                          <p:spTgt spid="156680"/>
                                        </p:tgtEl>
                                        <p:attrNameLst>
                                          <p:attrName>style.visibility</p:attrName>
                                        </p:attrNameLst>
                                      </p:cBhvr>
                                      <p:to>
                                        <p:strVal val="visible"/>
                                      </p:to>
                                    </p:set>
                                    <p:anim calcmode="lin" valueType="num">
                                      <p:cBhvr>
                                        <p:cTn id="59" dur="500" fill="hold"/>
                                        <p:tgtEl>
                                          <p:spTgt spid="156680"/>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156680"/>
                                        </p:tgtEl>
                                        <p:attrNameLst>
                                          <p:attrName>ppt_y</p:attrName>
                                        </p:attrNameLst>
                                      </p:cBhvr>
                                      <p:tavLst>
                                        <p:tav tm="0">
                                          <p:val>
                                            <p:strVal val="#ppt_y"/>
                                          </p:val>
                                        </p:tav>
                                        <p:tav tm="100000">
                                          <p:val>
                                            <p:strVal val="#ppt_y"/>
                                          </p:val>
                                        </p:tav>
                                      </p:tavLst>
                                    </p:anim>
                                    <p:anim calcmode="lin" valueType="num">
                                      <p:cBhvr>
                                        <p:cTn id="61" dur="500" fill="hold"/>
                                        <p:tgtEl>
                                          <p:spTgt spid="156680"/>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156680"/>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156680"/>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41" presetClass="entr" presetSubtype="0" fill="hold" grpId="0" nodeType="clickEffect">
                                  <p:stCondLst>
                                    <p:cond delay="0"/>
                                  </p:stCondLst>
                                  <p:iterate type="lt">
                                    <p:tmPct val="10000"/>
                                  </p:iterate>
                                  <p:childTnLst>
                                    <p:set>
                                      <p:cBhvr>
                                        <p:cTn id="67" dur="1" fill="hold">
                                          <p:stCondLst>
                                            <p:cond delay="0"/>
                                          </p:stCondLst>
                                        </p:cTn>
                                        <p:tgtEl>
                                          <p:spTgt spid="156681"/>
                                        </p:tgtEl>
                                        <p:attrNameLst>
                                          <p:attrName>style.visibility</p:attrName>
                                        </p:attrNameLst>
                                      </p:cBhvr>
                                      <p:to>
                                        <p:strVal val="visible"/>
                                      </p:to>
                                    </p:set>
                                    <p:anim calcmode="lin" valueType="num">
                                      <p:cBhvr>
                                        <p:cTn id="68" dur="500" fill="hold"/>
                                        <p:tgtEl>
                                          <p:spTgt spid="1566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156681"/>
                                        </p:tgtEl>
                                        <p:attrNameLst>
                                          <p:attrName>ppt_y</p:attrName>
                                        </p:attrNameLst>
                                      </p:cBhvr>
                                      <p:tavLst>
                                        <p:tav tm="0">
                                          <p:val>
                                            <p:strVal val="#ppt_y"/>
                                          </p:val>
                                        </p:tav>
                                        <p:tav tm="100000">
                                          <p:val>
                                            <p:strVal val="#ppt_y"/>
                                          </p:val>
                                        </p:tav>
                                      </p:tavLst>
                                    </p:anim>
                                    <p:anim calcmode="lin" valueType="num">
                                      <p:cBhvr>
                                        <p:cTn id="70" dur="500" fill="hold"/>
                                        <p:tgtEl>
                                          <p:spTgt spid="1566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1566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156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4" grpId="0"/>
      <p:bldP spid="156675" grpId="0"/>
      <p:bldP spid="156676" grpId="0"/>
      <p:bldP spid="156677" grpId="0"/>
      <p:bldP spid="156678" grpId="0"/>
      <p:bldP spid="156679" grpId="0"/>
      <p:bldP spid="156680" grpId="0"/>
      <p:bldP spid="156681" grpId="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Date Placeholder 3"/>
          <p:cNvSpPr>
            <a:spLocks noGrp="1"/>
          </p:cNvSpPr>
          <p:nvPr>
            <p:ph type="dt" sz="half" idx="4294967295"/>
          </p:nvPr>
        </p:nvSpPr>
        <p:spPr>
          <a:xfrm>
            <a:off x="457200" y="6245225"/>
            <a:ext cx="2133600" cy="476250"/>
          </a:xfrm>
          <a:prstGeom prst="rect">
            <a:avLst/>
          </a:prstGeom>
        </p:spPr>
        <p:txBody>
          <a:bodyPr/>
          <a:lstStyle/>
          <a:p>
            <a:fld id="{BA7CFEC1-489E-4816-BD12-38D6CF9AF46E}" type="datetime1">
              <a:rPr lang="en-US" altLang="en-US"/>
              <a:pPr/>
              <a:t>5/15/2017</a:t>
            </a:fld>
            <a:endParaRPr lang="en-US" altLang="en-US"/>
          </a:p>
        </p:txBody>
      </p:sp>
      <p:sp>
        <p:nvSpPr>
          <p:cNvPr id="11" name="Slide Number Placeholder 5"/>
          <p:cNvSpPr>
            <a:spLocks noGrp="1"/>
          </p:cNvSpPr>
          <p:nvPr>
            <p:ph type="sldNum" sz="quarter" idx="4294967295"/>
          </p:nvPr>
        </p:nvSpPr>
        <p:spPr>
          <a:xfrm>
            <a:off x="6553200" y="6245225"/>
            <a:ext cx="2133600" cy="476250"/>
          </a:xfrm>
          <a:prstGeom prst="rect">
            <a:avLst/>
          </a:prstGeom>
        </p:spPr>
        <p:txBody>
          <a:bodyPr/>
          <a:lstStyle/>
          <a:p>
            <a:fld id="{2AE1A5B1-0F99-428D-958F-BEF7355C77BB}" type="slidenum">
              <a:rPr lang="en-US" altLang="en-US"/>
              <a:pPr/>
              <a:t>74</a:t>
            </a:fld>
            <a:endParaRPr lang="en-US" altLang="en-US"/>
          </a:p>
        </p:txBody>
      </p:sp>
      <p:sp>
        <p:nvSpPr>
          <p:cNvPr id="155650" name="Rectangle 2"/>
          <p:cNvSpPr>
            <a:spLocks noChangeArrowheads="1"/>
          </p:cNvSpPr>
          <p:nvPr/>
        </p:nvSpPr>
        <p:spPr bwMode="auto">
          <a:xfrm>
            <a:off x="684213" y="333375"/>
            <a:ext cx="52562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sz="1400">
                <a:latin typeface="Verdana" panose="020B0604030504040204" pitchFamily="34" charset="0"/>
              </a:rPr>
              <a:t>Berikut adalah contoh penggunaan pernyataan tersebut.</a:t>
            </a:r>
          </a:p>
        </p:txBody>
      </p:sp>
      <p:sp>
        <p:nvSpPr>
          <p:cNvPr id="155651" name="Rectangle 3"/>
          <p:cNvSpPr>
            <a:spLocks noChangeArrowheads="1"/>
          </p:cNvSpPr>
          <p:nvPr/>
        </p:nvSpPr>
        <p:spPr bwMode="auto">
          <a:xfrm>
            <a:off x="179388" y="692150"/>
            <a:ext cx="7167562" cy="110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en-US">
                <a:latin typeface="Verdana" panose="020B0604030504040204" pitchFamily="34" charset="0"/>
              </a:rPr>
              <a:t>	</a:t>
            </a:r>
            <a:r>
              <a:rPr lang="en-US" altLang="en-US" sz="1600">
                <a:latin typeface="Verdana" panose="020B0604030504040204" pitchFamily="34" charset="0"/>
              </a:rPr>
              <a:t>BACKSPACE	5</a:t>
            </a:r>
          </a:p>
          <a:p>
            <a:pPr eaLnBrk="0" hangingPunct="0"/>
            <a:r>
              <a:rPr lang="en-US" altLang="en-US" sz="1600">
                <a:latin typeface="Verdana" panose="020B0604030504040204" pitchFamily="34" charset="0"/>
              </a:rPr>
              <a:t>	BACKSPACE	(5)</a:t>
            </a:r>
          </a:p>
          <a:p>
            <a:pPr eaLnBrk="0" hangingPunct="0"/>
            <a:r>
              <a:rPr lang="en-US" altLang="en-US" sz="1600">
                <a:latin typeface="Verdana" panose="020B0604030504040204" pitchFamily="34" charset="0"/>
              </a:rPr>
              <a:t>	BACKSPACE	1unit</a:t>
            </a:r>
          </a:p>
          <a:p>
            <a:pPr eaLnBrk="0" hangingPunct="0"/>
            <a:r>
              <a:rPr lang="en-US" altLang="en-US" sz="1600">
                <a:latin typeface="Verdana" panose="020B0604030504040204" pitchFamily="34" charset="0"/>
              </a:rPr>
              <a:t>	BACKSPACE	(UNIT = 1unit, ERR = 30,  IOSTAT = ios)</a:t>
            </a:r>
          </a:p>
        </p:txBody>
      </p:sp>
      <p:sp>
        <p:nvSpPr>
          <p:cNvPr id="155652" name="Rectangle 4"/>
          <p:cNvSpPr>
            <a:spLocks noChangeArrowheads="1"/>
          </p:cNvSpPr>
          <p:nvPr/>
        </p:nvSpPr>
        <p:spPr bwMode="auto">
          <a:xfrm>
            <a:off x="179388" y="2125663"/>
            <a:ext cx="17414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b="1">
                <a:latin typeface="Verdana" panose="020B0604030504040204" pitchFamily="34" charset="0"/>
              </a:rPr>
              <a:t>BLOCKDATA</a:t>
            </a:r>
          </a:p>
        </p:txBody>
      </p:sp>
      <p:sp>
        <p:nvSpPr>
          <p:cNvPr id="155653" name="Rectangle 5"/>
          <p:cNvSpPr>
            <a:spLocks noChangeArrowheads="1"/>
          </p:cNvSpPr>
          <p:nvPr/>
        </p:nvSpPr>
        <p:spPr bwMode="auto">
          <a:xfrm>
            <a:off x="663575" y="2551113"/>
            <a:ext cx="84804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en-US" sz="1400">
                <a:latin typeface="Verdana" panose="020B0604030504040204" pitchFamily="34" charset="0"/>
              </a:rPr>
              <a:t>Aksi: Mengidentifikasi sebuah subprogram block-data, dimana variabel dan elemen array dalam nama common block diinisialisasi, dengan sintak sebagai berikut:</a:t>
            </a:r>
          </a:p>
        </p:txBody>
      </p:sp>
      <p:sp>
        <p:nvSpPr>
          <p:cNvPr id="155654" name="Rectangle 6"/>
          <p:cNvSpPr>
            <a:spLocks noChangeArrowheads="1"/>
          </p:cNvSpPr>
          <p:nvPr/>
        </p:nvSpPr>
        <p:spPr bwMode="auto">
          <a:xfrm>
            <a:off x="611188" y="3246438"/>
            <a:ext cx="44338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b="1">
                <a:latin typeface="Verdana" panose="020B0604030504040204" pitchFamily="34" charset="0"/>
              </a:rPr>
              <a:t>BLOCKDATA </a:t>
            </a:r>
            <a:r>
              <a:rPr lang="en-US" altLang="en-US">
                <a:latin typeface="Verdana" panose="020B0604030504040204" pitchFamily="34" charset="0"/>
              </a:rPr>
              <a:t>[[blockdataname]]</a:t>
            </a:r>
          </a:p>
        </p:txBody>
      </p:sp>
      <p:sp>
        <p:nvSpPr>
          <p:cNvPr id="155655" name="Rectangle 7"/>
          <p:cNvSpPr>
            <a:spLocks noChangeArrowheads="1"/>
          </p:cNvSpPr>
          <p:nvPr/>
        </p:nvSpPr>
        <p:spPr bwMode="auto">
          <a:xfrm>
            <a:off x="684213" y="3771900"/>
            <a:ext cx="52562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sz="1400">
                <a:latin typeface="Verdana" panose="020B0604030504040204" pitchFamily="34" charset="0"/>
              </a:rPr>
              <a:t>Berikut adalah contoh penggunaan pernyataan tersebut.</a:t>
            </a:r>
          </a:p>
        </p:txBody>
      </p:sp>
      <p:sp>
        <p:nvSpPr>
          <p:cNvPr id="155656" name="Rectangle 8"/>
          <p:cNvSpPr>
            <a:spLocks noChangeArrowheads="1"/>
          </p:cNvSpPr>
          <p:nvPr/>
        </p:nvSpPr>
        <p:spPr bwMode="auto">
          <a:xfrm>
            <a:off x="1116013" y="4259263"/>
            <a:ext cx="5740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572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r>
              <a:rPr lang="en-US" altLang="en-US" sz="1600">
                <a:latin typeface="Verdana" panose="020B0604030504040204" pitchFamily="34" charset="0"/>
              </a:rPr>
              <a:t>BLOCKDATA	dosen</a:t>
            </a:r>
          </a:p>
          <a:p>
            <a:pPr eaLnBrk="0" hangingPunct="0"/>
            <a:r>
              <a:rPr lang="en-US" altLang="en-US" sz="1600">
                <a:latin typeface="Verdana" panose="020B0604030504040204" pitchFamily="34" charset="0"/>
              </a:rPr>
              <a:t>COMMON	/dosensenior/ hendra, marta, yudha</a:t>
            </a:r>
          </a:p>
          <a:p>
            <a:pPr eaLnBrk="0" hangingPunct="0"/>
            <a:r>
              <a:rPr lang="en-US" altLang="en-US" sz="1600">
                <a:latin typeface="Verdana" panose="020B0604030504040204" pitchFamily="34" charset="0"/>
              </a:rPr>
              <a:t>DATA hendra, marta, yudha /1, 2, 3/</a:t>
            </a:r>
          </a:p>
        </p:txBody>
      </p:sp>
    </p:spTree>
    <p:extLst>
      <p:ext uri="{BB962C8B-B14F-4D97-AF65-F5344CB8AC3E}">
        <p14:creationId xmlns:p14="http://schemas.microsoft.com/office/powerpoint/2010/main" val="41866378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55650"/>
                                        </p:tgtEl>
                                        <p:attrNameLst>
                                          <p:attrName>style.visibility</p:attrName>
                                        </p:attrNameLst>
                                      </p:cBhvr>
                                      <p:to>
                                        <p:strVal val="visible"/>
                                      </p:to>
                                    </p:set>
                                    <p:animEffect transition="in" filter="strips(downLeft)">
                                      <p:cBhvr>
                                        <p:cTn id="7" dur="500"/>
                                        <p:tgtEl>
                                          <p:spTgt spid="1556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55651"/>
                                        </p:tgtEl>
                                        <p:attrNameLst>
                                          <p:attrName>style.visibility</p:attrName>
                                        </p:attrNameLst>
                                      </p:cBhvr>
                                      <p:to>
                                        <p:strVal val="visible"/>
                                      </p:to>
                                    </p:set>
                                    <p:anim calcmode="lin" valueType="num">
                                      <p:cBhvr>
                                        <p:cTn id="12" dur="500" fill="hold"/>
                                        <p:tgtEl>
                                          <p:spTgt spid="155651"/>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55651"/>
                                        </p:tgtEl>
                                        <p:attrNameLst>
                                          <p:attrName>ppt_y</p:attrName>
                                        </p:attrNameLst>
                                      </p:cBhvr>
                                      <p:tavLst>
                                        <p:tav tm="0">
                                          <p:val>
                                            <p:strVal val="#ppt_y"/>
                                          </p:val>
                                        </p:tav>
                                        <p:tav tm="100000">
                                          <p:val>
                                            <p:strVal val="#ppt_y"/>
                                          </p:val>
                                        </p:tav>
                                      </p:tavLst>
                                    </p:anim>
                                    <p:anim calcmode="lin" valueType="num">
                                      <p:cBhvr>
                                        <p:cTn id="14" dur="500" fill="hold"/>
                                        <p:tgtEl>
                                          <p:spTgt spid="155651"/>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55651"/>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5565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155652"/>
                                        </p:tgtEl>
                                        <p:attrNameLst>
                                          <p:attrName>style.visibility</p:attrName>
                                        </p:attrNameLst>
                                      </p:cBhvr>
                                      <p:to>
                                        <p:strVal val="visible"/>
                                      </p:to>
                                    </p:set>
                                    <p:anim calcmode="lin" valueType="num">
                                      <p:cBhvr>
                                        <p:cTn id="21" dur="500" decel="50000" fill="hold">
                                          <p:stCondLst>
                                            <p:cond delay="0"/>
                                          </p:stCondLst>
                                        </p:cTn>
                                        <p:tgtEl>
                                          <p:spTgt spid="155652"/>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55652"/>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55652"/>
                                        </p:tgtEl>
                                        <p:attrNameLst>
                                          <p:attrName>ppt_w</p:attrName>
                                        </p:attrNameLst>
                                      </p:cBhvr>
                                      <p:tavLst>
                                        <p:tav tm="0">
                                          <p:val>
                                            <p:strVal val="#ppt_w*.05"/>
                                          </p:val>
                                        </p:tav>
                                        <p:tav tm="100000">
                                          <p:val>
                                            <p:strVal val="#ppt_w"/>
                                          </p:val>
                                        </p:tav>
                                      </p:tavLst>
                                    </p:anim>
                                    <p:anim calcmode="lin" valueType="num">
                                      <p:cBhvr>
                                        <p:cTn id="24" dur="1000" fill="hold"/>
                                        <p:tgtEl>
                                          <p:spTgt spid="155652"/>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55652"/>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55652"/>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55652"/>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5565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155653"/>
                                        </p:tgtEl>
                                        <p:attrNameLst>
                                          <p:attrName>style.visibility</p:attrName>
                                        </p:attrNameLst>
                                      </p:cBhvr>
                                      <p:to>
                                        <p:strVal val="visible"/>
                                      </p:to>
                                    </p:set>
                                    <p:anim calcmode="lin" valueType="num">
                                      <p:cBhvr>
                                        <p:cTn id="33" dur="500" fill="hold"/>
                                        <p:tgtEl>
                                          <p:spTgt spid="155653"/>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155653"/>
                                        </p:tgtEl>
                                        <p:attrNameLst>
                                          <p:attrName>ppt_y</p:attrName>
                                        </p:attrNameLst>
                                      </p:cBhvr>
                                      <p:tavLst>
                                        <p:tav tm="0">
                                          <p:val>
                                            <p:strVal val="#ppt_y"/>
                                          </p:val>
                                        </p:tav>
                                        <p:tav tm="100000">
                                          <p:val>
                                            <p:strVal val="#ppt_y"/>
                                          </p:val>
                                        </p:tav>
                                      </p:tavLst>
                                    </p:anim>
                                    <p:anim calcmode="lin" valueType="num">
                                      <p:cBhvr>
                                        <p:cTn id="35" dur="500" fill="hold"/>
                                        <p:tgtEl>
                                          <p:spTgt spid="155653"/>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155653"/>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15565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1" presetClass="entr" presetSubtype="0" fill="hold" grpId="0" nodeType="clickEffect">
                                  <p:stCondLst>
                                    <p:cond delay="0"/>
                                  </p:stCondLst>
                                  <p:iterate type="lt">
                                    <p:tmPct val="5000"/>
                                  </p:iterate>
                                  <p:childTnLst>
                                    <p:set>
                                      <p:cBhvr>
                                        <p:cTn id="41" dur="1" fill="hold">
                                          <p:stCondLst>
                                            <p:cond delay="0"/>
                                          </p:stCondLst>
                                        </p:cTn>
                                        <p:tgtEl>
                                          <p:spTgt spid="155654"/>
                                        </p:tgtEl>
                                        <p:attrNameLst>
                                          <p:attrName>style.visibility</p:attrName>
                                        </p:attrNameLst>
                                      </p:cBhvr>
                                      <p:to>
                                        <p:strVal val="visible"/>
                                      </p:to>
                                    </p:set>
                                    <p:anim calcmode="lin" valueType="num">
                                      <p:cBhvr>
                                        <p:cTn id="42" dur="1000" fill="hold"/>
                                        <p:tgtEl>
                                          <p:spTgt spid="155654"/>
                                        </p:tgtEl>
                                        <p:attrNameLst>
                                          <p:attrName>ppt_w</p:attrName>
                                        </p:attrNameLst>
                                      </p:cBhvr>
                                      <p:tavLst>
                                        <p:tav tm="0">
                                          <p:val>
                                            <p:fltVal val="0"/>
                                          </p:val>
                                        </p:tav>
                                        <p:tav tm="100000">
                                          <p:val>
                                            <p:strVal val="#ppt_w"/>
                                          </p:val>
                                        </p:tav>
                                      </p:tavLst>
                                    </p:anim>
                                    <p:anim calcmode="lin" valueType="num">
                                      <p:cBhvr>
                                        <p:cTn id="43" dur="1000" fill="hold"/>
                                        <p:tgtEl>
                                          <p:spTgt spid="155654"/>
                                        </p:tgtEl>
                                        <p:attrNameLst>
                                          <p:attrName>ppt_h</p:attrName>
                                        </p:attrNameLst>
                                      </p:cBhvr>
                                      <p:tavLst>
                                        <p:tav tm="0">
                                          <p:val>
                                            <p:fltVal val="0"/>
                                          </p:val>
                                        </p:tav>
                                        <p:tav tm="100000">
                                          <p:val>
                                            <p:strVal val="#ppt_h"/>
                                          </p:val>
                                        </p:tav>
                                      </p:tavLst>
                                    </p:anim>
                                    <p:anim calcmode="lin" valueType="num">
                                      <p:cBhvr>
                                        <p:cTn id="44" dur="1000" fill="hold"/>
                                        <p:tgtEl>
                                          <p:spTgt spid="155654"/>
                                        </p:tgtEl>
                                        <p:attrNameLst>
                                          <p:attrName>style.rotation</p:attrName>
                                        </p:attrNameLst>
                                      </p:cBhvr>
                                      <p:tavLst>
                                        <p:tav tm="0">
                                          <p:val>
                                            <p:fltVal val="90"/>
                                          </p:val>
                                        </p:tav>
                                        <p:tav tm="100000">
                                          <p:val>
                                            <p:fltVal val="0"/>
                                          </p:val>
                                        </p:tav>
                                      </p:tavLst>
                                    </p:anim>
                                    <p:animEffect transition="in" filter="fade">
                                      <p:cBhvr>
                                        <p:cTn id="45" dur="1000"/>
                                        <p:tgtEl>
                                          <p:spTgt spid="155654"/>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8" presetClass="entr" presetSubtype="6" fill="hold" grpId="0" nodeType="clickEffect">
                                  <p:stCondLst>
                                    <p:cond delay="0"/>
                                  </p:stCondLst>
                                  <p:childTnLst>
                                    <p:set>
                                      <p:cBhvr>
                                        <p:cTn id="49" dur="1" fill="hold">
                                          <p:stCondLst>
                                            <p:cond delay="0"/>
                                          </p:stCondLst>
                                        </p:cTn>
                                        <p:tgtEl>
                                          <p:spTgt spid="155655"/>
                                        </p:tgtEl>
                                        <p:attrNameLst>
                                          <p:attrName>style.visibility</p:attrName>
                                        </p:attrNameLst>
                                      </p:cBhvr>
                                      <p:to>
                                        <p:strVal val="visible"/>
                                      </p:to>
                                    </p:set>
                                    <p:animEffect transition="in" filter="strips(downRight)">
                                      <p:cBhvr>
                                        <p:cTn id="50" dur="500"/>
                                        <p:tgtEl>
                                          <p:spTgt spid="15565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1" presetClass="entr" presetSubtype="0" fill="hold" grpId="0" nodeType="clickEffect">
                                  <p:stCondLst>
                                    <p:cond delay="0"/>
                                  </p:stCondLst>
                                  <p:iterate type="lt">
                                    <p:tmPct val="10000"/>
                                  </p:iterate>
                                  <p:childTnLst>
                                    <p:set>
                                      <p:cBhvr>
                                        <p:cTn id="54" dur="1" fill="hold">
                                          <p:stCondLst>
                                            <p:cond delay="0"/>
                                          </p:stCondLst>
                                        </p:cTn>
                                        <p:tgtEl>
                                          <p:spTgt spid="155656"/>
                                        </p:tgtEl>
                                        <p:attrNameLst>
                                          <p:attrName>style.visibility</p:attrName>
                                        </p:attrNameLst>
                                      </p:cBhvr>
                                      <p:to>
                                        <p:strVal val="visible"/>
                                      </p:to>
                                    </p:set>
                                    <p:anim calcmode="lin" valueType="num">
                                      <p:cBhvr>
                                        <p:cTn id="55" dur="500" fill="hold"/>
                                        <p:tgtEl>
                                          <p:spTgt spid="155656"/>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155656"/>
                                        </p:tgtEl>
                                        <p:attrNameLst>
                                          <p:attrName>ppt_y</p:attrName>
                                        </p:attrNameLst>
                                      </p:cBhvr>
                                      <p:tavLst>
                                        <p:tav tm="0">
                                          <p:val>
                                            <p:strVal val="#ppt_y"/>
                                          </p:val>
                                        </p:tav>
                                        <p:tav tm="100000">
                                          <p:val>
                                            <p:strVal val="#ppt_y"/>
                                          </p:val>
                                        </p:tav>
                                      </p:tavLst>
                                    </p:anim>
                                    <p:anim calcmode="lin" valueType="num">
                                      <p:cBhvr>
                                        <p:cTn id="57" dur="500" fill="hold"/>
                                        <p:tgtEl>
                                          <p:spTgt spid="155656"/>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155656"/>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155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0" grpId="0"/>
      <p:bldP spid="155651" grpId="0"/>
      <p:bldP spid="155652" grpId="0"/>
      <p:bldP spid="155653" grpId="0"/>
      <p:bldP spid="155654" grpId="0"/>
      <p:bldP spid="155655" grpId="0"/>
      <p:bldP spid="155656" grpId="0"/>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Date Placeholder 3"/>
          <p:cNvSpPr>
            <a:spLocks noGrp="1"/>
          </p:cNvSpPr>
          <p:nvPr>
            <p:ph type="dt" sz="half" idx="4294967295"/>
          </p:nvPr>
        </p:nvSpPr>
        <p:spPr>
          <a:xfrm>
            <a:off x="457200" y="6245225"/>
            <a:ext cx="2133600" cy="476250"/>
          </a:xfrm>
          <a:prstGeom prst="rect">
            <a:avLst/>
          </a:prstGeom>
        </p:spPr>
        <p:txBody>
          <a:bodyPr/>
          <a:lstStyle/>
          <a:p>
            <a:fld id="{9631EC3B-3576-4342-B15F-C083788E6A9F}" type="datetime1">
              <a:rPr lang="en-US" altLang="en-US"/>
              <a:pPr/>
              <a:t>5/15/2017</a:t>
            </a:fld>
            <a:endParaRPr lang="en-US" altLang="en-US"/>
          </a:p>
        </p:txBody>
      </p:sp>
      <p:sp>
        <p:nvSpPr>
          <p:cNvPr id="14" name="Slide Number Placeholder 5"/>
          <p:cNvSpPr>
            <a:spLocks noGrp="1"/>
          </p:cNvSpPr>
          <p:nvPr>
            <p:ph type="sldNum" sz="quarter" idx="4294967295"/>
          </p:nvPr>
        </p:nvSpPr>
        <p:spPr>
          <a:xfrm>
            <a:off x="6553200" y="6245225"/>
            <a:ext cx="2133600" cy="476250"/>
          </a:xfrm>
          <a:prstGeom prst="rect">
            <a:avLst/>
          </a:prstGeom>
        </p:spPr>
        <p:txBody>
          <a:bodyPr/>
          <a:lstStyle/>
          <a:p>
            <a:fld id="{5E432066-C2AB-4D1B-8784-E47A61598889}" type="slidenum">
              <a:rPr lang="en-US" altLang="en-US"/>
              <a:pPr/>
              <a:t>75</a:t>
            </a:fld>
            <a:endParaRPr lang="en-US" altLang="en-US"/>
          </a:p>
        </p:txBody>
      </p:sp>
      <p:sp>
        <p:nvSpPr>
          <p:cNvPr id="154626" name="Rectangle 2"/>
          <p:cNvSpPr>
            <a:spLocks noChangeArrowheads="1"/>
          </p:cNvSpPr>
          <p:nvPr/>
        </p:nvSpPr>
        <p:spPr bwMode="auto">
          <a:xfrm>
            <a:off x="395288" y="188913"/>
            <a:ext cx="838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b="1">
                <a:latin typeface="Verdana" panose="020B0604030504040204" pitchFamily="34" charset="0"/>
              </a:rPr>
              <a:t>BYTE</a:t>
            </a:r>
          </a:p>
        </p:txBody>
      </p:sp>
      <p:sp>
        <p:nvSpPr>
          <p:cNvPr id="154627" name="Rectangle 3"/>
          <p:cNvSpPr>
            <a:spLocks noChangeArrowheads="1"/>
          </p:cNvSpPr>
          <p:nvPr/>
        </p:nvSpPr>
        <p:spPr bwMode="auto">
          <a:xfrm>
            <a:off x="755650" y="679450"/>
            <a:ext cx="81486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400">
                <a:latin typeface="Verdana" panose="020B0604030504040204" pitchFamily="34" charset="0"/>
              </a:rPr>
              <a:t>Aksi: Menspesifikasi tipe byte kepada nama-nama yang didefinisikan oleh user. Tipe ini ekivalen dengan INTEGER*1, dengan sintak sebagai berikut: </a:t>
            </a:r>
          </a:p>
        </p:txBody>
      </p:sp>
      <p:sp>
        <p:nvSpPr>
          <p:cNvPr id="154628" name="Rectangle 4"/>
          <p:cNvSpPr>
            <a:spLocks noChangeArrowheads="1"/>
          </p:cNvSpPr>
          <p:nvPr/>
        </p:nvSpPr>
        <p:spPr bwMode="auto">
          <a:xfrm>
            <a:off x="142875" y="1268413"/>
            <a:ext cx="85328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a:latin typeface="Verdana" panose="020B0604030504040204" pitchFamily="34" charset="0"/>
              </a:rPr>
              <a:t>	</a:t>
            </a:r>
            <a:r>
              <a:rPr lang="en-US" altLang="en-US" sz="1400" b="1">
                <a:latin typeface="Verdana" panose="020B0604030504040204" pitchFamily="34" charset="0"/>
              </a:rPr>
              <a:t>BYTE </a:t>
            </a:r>
            <a:r>
              <a:rPr lang="en-US" altLang="en-US" sz="1400">
                <a:latin typeface="Verdana" panose="020B0604030504040204" pitchFamily="34" charset="0"/>
              </a:rPr>
              <a:t>vname[[[attrs]][[(dim)]][[/value/]][[,vname[[[attrs]][[(dim)]][[/value/]] ]]</a:t>
            </a:r>
          </a:p>
        </p:txBody>
      </p:sp>
      <p:sp>
        <p:nvSpPr>
          <p:cNvPr id="154629" name="Rectangle 5"/>
          <p:cNvSpPr>
            <a:spLocks noChangeArrowheads="1"/>
          </p:cNvSpPr>
          <p:nvPr/>
        </p:nvSpPr>
        <p:spPr bwMode="auto">
          <a:xfrm>
            <a:off x="755650" y="1755775"/>
            <a:ext cx="52562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sz="1400">
                <a:latin typeface="Verdana" panose="020B0604030504040204" pitchFamily="34" charset="0"/>
              </a:rPr>
              <a:t>Berikut adalah contoh penggunaan pernyataan tersebut.</a:t>
            </a:r>
          </a:p>
        </p:txBody>
      </p:sp>
      <p:sp>
        <p:nvSpPr>
          <p:cNvPr id="154630" name="Rectangle 6"/>
          <p:cNvSpPr>
            <a:spLocks noChangeArrowheads="1"/>
          </p:cNvSpPr>
          <p:nvPr/>
        </p:nvSpPr>
        <p:spPr bwMode="auto">
          <a:xfrm>
            <a:off x="179388" y="2205038"/>
            <a:ext cx="61039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a:latin typeface="Verdana" panose="020B0604030504040204" pitchFamily="34" charset="0"/>
              </a:rPr>
              <a:t>	</a:t>
            </a:r>
            <a:r>
              <a:rPr lang="en-US" altLang="en-US" sz="1600">
                <a:latin typeface="Verdana" panose="020B0604030504040204" pitchFamily="34" charset="0"/>
              </a:rPr>
              <a:t>BYTE count, matrix (4,  4) / 4*1, 4*2, 4*4, 4*8/</a:t>
            </a:r>
          </a:p>
        </p:txBody>
      </p:sp>
      <p:sp>
        <p:nvSpPr>
          <p:cNvPr id="154631" name="Rectangle 7"/>
          <p:cNvSpPr>
            <a:spLocks noChangeArrowheads="1"/>
          </p:cNvSpPr>
          <p:nvPr/>
        </p:nvSpPr>
        <p:spPr bwMode="auto">
          <a:xfrm>
            <a:off x="395288" y="2852738"/>
            <a:ext cx="819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b="1">
                <a:latin typeface="Verdana" panose="020B0604030504040204" pitchFamily="34" charset="0"/>
              </a:rPr>
              <a:t>CALL</a:t>
            </a:r>
          </a:p>
        </p:txBody>
      </p:sp>
      <p:sp>
        <p:nvSpPr>
          <p:cNvPr id="154632" name="Rectangle 8"/>
          <p:cNvSpPr>
            <a:spLocks noChangeArrowheads="1"/>
          </p:cNvSpPr>
          <p:nvPr/>
        </p:nvSpPr>
        <p:spPr bwMode="auto">
          <a:xfrm>
            <a:off x="755650" y="3284538"/>
            <a:ext cx="60785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sz="1400">
                <a:latin typeface="Verdana" panose="020B0604030504040204" pitchFamily="34" charset="0"/>
              </a:rPr>
              <a:t>Aksi: Invokes sebuah subroutine, dengan sintak sebagai berikut: </a:t>
            </a:r>
          </a:p>
        </p:txBody>
      </p:sp>
      <p:sp>
        <p:nvSpPr>
          <p:cNvPr id="154633" name="Rectangle 9"/>
          <p:cNvSpPr>
            <a:spLocks noChangeArrowheads="1"/>
          </p:cNvSpPr>
          <p:nvPr/>
        </p:nvSpPr>
        <p:spPr bwMode="auto">
          <a:xfrm>
            <a:off x="107950" y="3644900"/>
            <a:ext cx="414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a:latin typeface="Verdana" panose="020B0604030504040204" pitchFamily="34" charset="0"/>
              </a:rPr>
              <a:t>	</a:t>
            </a:r>
            <a:r>
              <a:rPr lang="en-US" altLang="en-US" b="1">
                <a:latin typeface="Verdana" panose="020B0604030504040204" pitchFamily="34" charset="0"/>
              </a:rPr>
              <a:t>CALL </a:t>
            </a:r>
            <a:r>
              <a:rPr lang="en-US" altLang="en-US">
                <a:latin typeface="Verdana" panose="020B0604030504040204" pitchFamily="34" charset="0"/>
              </a:rPr>
              <a:t>sub [[([[actuals]])]]</a:t>
            </a:r>
          </a:p>
        </p:txBody>
      </p:sp>
      <p:sp>
        <p:nvSpPr>
          <p:cNvPr id="154634" name="Rectangle 10"/>
          <p:cNvSpPr>
            <a:spLocks noChangeArrowheads="1"/>
          </p:cNvSpPr>
          <p:nvPr/>
        </p:nvSpPr>
        <p:spPr bwMode="auto">
          <a:xfrm>
            <a:off x="755650" y="4149725"/>
            <a:ext cx="52562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sz="1400">
                <a:latin typeface="Verdana" panose="020B0604030504040204" pitchFamily="34" charset="0"/>
              </a:rPr>
              <a:t>Berikut adalah contoh penggunaan pernyataan tersebut.</a:t>
            </a:r>
          </a:p>
        </p:txBody>
      </p:sp>
      <p:sp>
        <p:nvSpPr>
          <p:cNvPr id="154635" name="Rectangle 11"/>
          <p:cNvSpPr>
            <a:spLocks noChangeArrowheads="1"/>
          </p:cNvSpPr>
          <p:nvPr/>
        </p:nvSpPr>
        <p:spPr bwMode="auto">
          <a:xfrm>
            <a:off x="1908175" y="4581525"/>
            <a:ext cx="4525963" cy="179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572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r>
              <a:rPr lang="en-US" altLang="en-US" sz="1400">
                <a:latin typeface="Verdana" panose="020B0604030504040204" pitchFamily="34" charset="0"/>
              </a:rPr>
              <a:t>Contoh 1 – Tanpa konstanta berulang</a:t>
            </a:r>
          </a:p>
          <a:p>
            <a:pPr eaLnBrk="0" hangingPunct="0"/>
            <a:r>
              <a:rPr lang="id-ID" altLang="en-US" sz="1400">
                <a:latin typeface="Verdana" panose="020B0604030504040204" pitchFamily="34" charset="0"/>
              </a:rPr>
              <a:t>	</a:t>
            </a:r>
            <a:r>
              <a:rPr lang="en-US" altLang="en-US" sz="1400">
                <a:latin typeface="Verdana" panose="020B0604030504040204" pitchFamily="34" charset="0"/>
              </a:rPr>
              <a:t>…</a:t>
            </a:r>
          </a:p>
          <a:p>
            <a:pPr eaLnBrk="0" hangingPunct="0"/>
            <a:r>
              <a:rPr lang="id-ID" altLang="en-US" sz="1400">
                <a:latin typeface="Verdana" panose="020B0604030504040204" pitchFamily="34" charset="0"/>
              </a:rPr>
              <a:t>	</a:t>
            </a:r>
            <a:r>
              <a:rPr lang="en-US" altLang="en-US" sz="1400">
                <a:latin typeface="Verdana" panose="020B0604030504040204" pitchFamily="34" charset="0"/>
              </a:rPr>
              <a:t>IF (ierr .NE. 0) CALL Error (ierr)</a:t>
            </a:r>
          </a:p>
          <a:p>
            <a:pPr eaLnBrk="0" hangingPunct="0"/>
            <a:r>
              <a:rPr lang="id-ID" altLang="en-US" sz="1400">
                <a:latin typeface="Verdana" panose="020B0604030504040204" pitchFamily="34" charset="0"/>
              </a:rPr>
              <a:t>	</a:t>
            </a:r>
            <a:r>
              <a:rPr lang="en-US" altLang="en-US" sz="1400">
                <a:latin typeface="Verdana" panose="020B0604030504040204" pitchFamily="34" charset="0"/>
              </a:rPr>
              <a:t>END</a:t>
            </a:r>
          </a:p>
          <a:p>
            <a:pPr eaLnBrk="0" hangingPunct="0"/>
            <a:r>
              <a:rPr lang="id-ID" altLang="en-US" sz="1400">
                <a:latin typeface="Verdana" panose="020B0604030504040204" pitchFamily="34" charset="0"/>
              </a:rPr>
              <a:t>	</a:t>
            </a:r>
            <a:r>
              <a:rPr lang="en-US" altLang="en-US" sz="1400">
                <a:latin typeface="Verdana" panose="020B0604030504040204" pitchFamily="34" charset="0"/>
              </a:rPr>
              <a:t>SUBROUTINE Error (ierrno)</a:t>
            </a:r>
          </a:p>
          <a:p>
            <a:pPr eaLnBrk="0" hangingPunct="0"/>
            <a:r>
              <a:rPr lang="id-ID" altLang="en-US" sz="1400">
                <a:latin typeface="Verdana" panose="020B0604030504040204" pitchFamily="34" charset="0"/>
              </a:rPr>
              <a:t>	</a:t>
            </a:r>
            <a:r>
              <a:rPr lang="en-US" altLang="en-US" sz="1400">
                <a:latin typeface="Verdana" panose="020B0604030504040204" pitchFamily="34" charset="0"/>
              </a:rPr>
              <a:t>WRITE (*, 200) ierrno</a:t>
            </a:r>
          </a:p>
          <a:p>
            <a:pPr eaLnBrk="0" hangingPunct="0"/>
            <a:r>
              <a:rPr lang="en-US" altLang="en-US" sz="1400">
                <a:latin typeface="Verdana" panose="020B0604030504040204" pitchFamily="34" charset="0"/>
              </a:rPr>
              <a:t>200	FORMAT (1X,  ‘error’ , I5,  ‘ detected’)</a:t>
            </a:r>
          </a:p>
          <a:p>
            <a:pPr eaLnBrk="0" hangingPunct="0"/>
            <a:r>
              <a:rPr lang="id-ID" altLang="en-US" sz="1400">
                <a:latin typeface="Verdana" panose="020B0604030504040204" pitchFamily="34" charset="0"/>
              </a:rPr>
              <a:t>	</a:t>
            </a:r>
            <a:r>
              <a:rPr lang="en-US" altLang="en-US" sz="1400">
                <a:latin typeface="Verdana" panose="020B0604030504040204" pitchFamily="34" charset="0"/>
              </a:rPr>
              <a:t>END</a:t>
            </a:r>
          </a:p>
        </p:txBody>
      </p:sp>
    </p:spTree>
    <p:extLst>
      <p:ext uri="{BB962C8B-B14F-4D97-AF65-F5344CB8AC3E}">
        <p14:creationId xmlns:p14="http://schemas.microsoft.com/office/powerpoint/2010/main" val="17791410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54626"/>
                                        </p:tgtEl>
                                        <p:attrNameLst>
                                          <p:attrName>style.visibility</p:attrName>
                                        </p:attrNameLst>
                                      </p:cBhvr>
                                      <p:to>
                                        <p:strVal val="visible"/>
                                      </p:to>
                                    </p:set>
                                    <p:anim calcmode="lin" valueType="num">
                                      <p:cBhvr>
                                        <p:cTn id="7" dur="500" decel="50000" fill="hold">
                                          <p:stCondLst>
                                            <p:cond delay="0"/>
                                          </p:stCondLst>
                                        </p:cTn>
                                        <p:tgtEl>
                                          <p:spTgt spid="15462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462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4626"/>
                                        </p:tgtEl>
                                        <p:attrNameLst>
                                          <p:attrName>ppt_w</p:attrName>
                                        </p:attrNameLst>
                                      </p:cBhvr>
                                      <p:tavLst>
                                        <p:tav tm="0">
                                          <p:val>
                                            <p:strVal val="#ppt_w*.05"/>
                                          </p:val>
                                        </p:tav>
                                        <p:tav tm="100000">
                                          <p:val>
                                            <p:strVal val="#ppt_w"/>
                                          </p:val>
                                        </p:tav>
                                      </p:tavLst>
                                    </p:anim>
                                    <p:anim calcmode="lin" valueType="num">
                                      <p:cBhvr>
                                        <p:cTn id="10" dur="1000" fill="hold"/>
                                        <p:tgtEl>
                                          <p:spTgt spid="15462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462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462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462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462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154627"/>
                                        </p:tgtEl>
                                        <p:attrNameLst>
                                          <p:attrName>style.visibility</p:attrName>
                                        </p:attrNameLst>
                                      </p:cBhvr>
                                      <p:to>
                                        <p:strVal val="visible"/>
                                      </p:to>
                                    </p:set>
                                    <p:anim calcmode="lin" valueType="num">
                                      <p:cBhvr>
                                        <p:cTn id="19" dur="500" fill="hold"/>
                                        <p:tgtEl>
                                          <p:spTgt spid="15462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54627"/>
                                        </p:tgtEl>
                                        <p:attrNameLst>
                                          <p:attrName>ppt_y</p:attrName>
                                        </p:attrNameLst>
                                      </p:cBhvr>
                                      <p:tavLst>
                                        <p:tav tm="0">
                                          <p:val>
                                            <p:strVal val="#ppt_y"/>
                                          </p:val>
                                        </p:tav>
                                        <p:tav tm="100000">
                                          <p:val>
                                            <p:strVal val="#ppt_y"/>
                                          </p:val>
                                        </p:tav>
                                      </p:tavLst>
                                    </p:anim>
                                    <p:anim calcmode="lin" valueType="num">
                                      <p:cBhvr>
                                        <p:cTn id="21" dur="500" fill="hold"/>
                                        <p:tgtEl>
                                          <p:spTgt spid="15462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5462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5462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54628"/>
                                        </p:tgtEl>
                                        <p:attrNameLst>
                                          <p:attrName>style.visibility</p:attrName>
                                        </p:attrNameLst>
                                      </p:cBhvr>
                                      <p:to>
                                        <p:strVal val="visible"/>
                                      </p:to>
                                    </p:set>
                                    <p:animEffect transition="in" filter="dissolve">
                                      <p:cBhvr>
                                        <p:cTn id="28" dur="500"/>
                                        <p:tgtEl>
                                          <p:spTgt spid="15462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154629"/>
                                        </p:tgtEl>
                                        <p:attrNameLst>
                                          <p:attrName>style.visibility</p:attrName>
                                        </p:attrNameLst>
                                      </p:cBhvr>
                                      <p:to>
                                        <p:strVal val="visible"/>
                                      </p:to>
                                    </p:set>
                                    <p:animEffect transition="in" filter="strips(downLeft)">
                                      <p:cBhvr>
                                        <p:cTn id="33" dur="500"/>
                                        <p:tgtEl>
                                          <p:spTgt spid="15462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8" presetClass="entr" presetSubtype="6" fill="hold" grpId="0" nodeType="clickEffect">
                                  <p:stCondLst>
                                    <p:cond delay="0"/>
                                  </p:stCondLst>
                                  <p:childTnLst>
                                    <p:set>
                                      <p:cBhvr>
                                        <p:cTn id="37" dur="1" fill="hold">
                                          <p:stCondLst>
                                            <p:cond delay="0"/>
                                          </p:stCondLst>
                                        </p:cTn>
                                        <p:tgtEl>
                                          <p:spTgt spid="154630"/>
                                        </p:tgtEl>
                                        <p:attrNameLst>
                                          <p:attrName>style.visibility</p:attrName>
                                        </p:attrNameLst>
                                      </p:cBhvr>
                                      <p:to>
                                        <p:strVal val="visible"/>
                                      </p:to>
                                    </p:set>
                                    <p:animEffect transition="in" filter="strips(downRight)">
                                      <p:cBhvr>
                                        <p:cTn id="38" dur="500"/>
                                        <p:tgtEl>
                                          <p:spTgt spid="15463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54631"/>
                                        </p:tgtEl>
                                        <p:attrNameLst>
                                          <p:attrName>style.visibility</p:attrName>
                                        </p:attrNameLst>
                                      </p:cBhvr>
                                      <p:to>
                                        <p:strVal val="visible"/>
                                      </p:to>
                                    </p:set>
                                    <p:anim calcmode="lin" valueType="num">
                                      <p:cBhvr>
                                        <p:cTn id="43" dur="500" decel="50000" fill="hold">
                                          <p:stCondLst>
                                            <p:cond delay="0"/>
                                          </p:stCondLst>
                                        </p:cTn>
                                        <p:tgtEl>
                                          <p:spTgt spid="154631"/>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54631"/>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54631"/>
                                        </p:tgtEl>
                                        <p:attrNameLst>
                                          <p:attrName>ppt_w</p:attrName>
                                        </p:attrNameLst>
                                      </p:cBhvr>
                                      <p:tavLst>
                                        <p:tav tm="0">
                                          <p:val>
                                            <p:strVal val="#ppt_w*.05"/>
                                          </p:val>
                                        </p:tav>
                                        <p:tav tm="100000">
                                          <p:val>
                                            <p:strVal val="#ppt_w"/>
                                          </p:val>
                                        </p:tav>
                                      </p:tavLst>
                                    </p:anim>
                                    <p:anim calcmode="lin" valueType="num">
                                      <p:cBhvr>
                                        <p:cTn id="46" dur="1000" fill="hold"/>
                                        <p:tgtEl>
                                          <p:spTgt spid="154631"/>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54631"/>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54631"/>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54631"/>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5463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8" presetClass="entr" presetSubtype="6" fill="hold" grpId="0" nodeType="clickEffect">
                                  <p:stCondLst>
                                    <p:cond delay="0"/>
                                  </p:stCondLst>
                                  <p:childTnLst>
                                    <p:set>
                                      <p:cBhvr>
                                        <p:cTn id="54" dur="1" fill="hold">
                                          <p:stCondLst>
                                            <p:cond delay="0"/>
                                          </p:stCondLst>
                                        </p:cTn>
                                        <p:tgtEl>
                                          <p:spTgt spid="154632"/>
                                        </p:tgtEl>
                                        <p:attrNameLst>
                                          <p:attrName>style.visibility</p:attrName>
                                        </p:attrNameLst>
                                      </p:cBhvr>
                                      <p:to>
                                        <p:strVal val="visible"/>
                                      </p:to>
                                    </p:set>
                                    <p:animEffect transition="in" filter="strips(downRight)">
                                      <p:cBhvr>
                                        <p:cTn id="55" dur="500"/>
                                        <p:tgtEl>
                                          <p:spTgt spid="154632"/>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154633"/>
                                        </p:tgtEl>
                                        <p:attrNameLst>
                                          <p:attrName>style.visibility</p:attrName>
                                        </p:attrNameLst>
                                      </p:cBhvr>
                                      <p:to>
                                        <p:strVal val="visible"/>
                                      </p:to>
                                    </p:set>
                                    <p:animEffect transition="in" filter="dissolve">
                                      <p:cBhvr>
                                        <p:cTn id="60" dur="1000"/>
                                        <p:tgtEl>
                                          <p:spTgt spid="154633"/>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8" presetClass="entr" presetSubtype="6" fill="hold" grpId="0" nodeType="clickEffect">
                                  <p:stCondLst>
                                    <p:cond delay="0"/>
                                  </p:stCondLst>
                                  <p:childTnLst>
                                    <p:set>
                                      <p:cBhvr>
                                        <p:cTn id="64" dur="1" fill="hold">
                                          <p:stCondLst>
                                            <p:cond delay="0"/>
                                          </p:stCondLst>
                                        </p:cTn>
                                        <p:tgtEl>
                                          <p:spTgt spid="154634"/>
                                        </p:tgtEl>
                                        <p:attrNameLst>
                                          <p:attrName>style.visibility</p:attrName>
                                        </p:attrNameLst>
                                      </p:cBhvr>
                                      <p:to>
                                        <p:strVal val="visible"/>
                                      </p:to>
                                    </p:set>
                                    <p:animEffect transition="in" filter="strips(downRight)">
                                      <p:cBhvr>
                                        <p:cTn id="65" dur="500"/>
                                        <p:tgtEl>
                                          <p:spTgt spid="154634"/>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41" presetClass="entr" presetSubtype="0" fill="hold" grpId="0" nodeType="clickEffect">
                                  <p:stCondLst>
                                    <p:cond delay="0"/>
                                  </p:stCondLst>
                                  <p:iterate type="lt">
                                    <p:tmPct val="10000"/>
                                  </p:iterate>
                                  <p:childTnLst>
                                    <p:set>
                                      <p:cBhvr>
                                        <p:cTn id="69" dur="1" fill="hold">
                                          <p:stCondLst>
                                            <p:cond delay="0"/>
                                          </p:stCondLst>
                                        </p:cTn>
                                        <p:tgtEl>
                                          <p:spTgt spid="154635"/>
                                        </p:tgtEl>
                                        <p:attrNameLst>
                                          <p:attrName>style.visibility</p:attrName>
                                        </p:attrNameLst>
                                      </p:cBhvr>
                                      <p:to>
                                        <p:strVal val="visible"/>
                                      </p:to>
                                    </p:set>
                                    <p:anim calcmode="lin" valueType="num">
                                      <p:cBhvr>
                                        <p:cTn id="70" dur="500" fill="hold"/>
                                        <p:tgtEl>
                                          <p:spTgt spid="154635"/>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154635"/>
                                        </p:tgtEl>
                                        <p:attrNameLst>
                                          <p:attrName>ppt_y</p:attrName>
                                        </p:attrNameLst>
                                      </p:cBhvr>
                                      <p:tavLst>
                                        <p:tav tm="0">
                                          <p:val>
                                            <p:strVal val="#ppt_y"/>
                                          </p:val>
                                        </p:tav>
                                        <p:tav tm="100000">
                                          <p:val>
                                            <p:strVal val="#ppt_y"/>
                                          </p:val>
                                        </p:tav>
                                      </p:tavLst>
                                    </p:anim>
                                    <p:anim calcmode="lin" valueType="num">
                                      <p:cBhvr>
                                        <p:cTn id="72" dur="500" fill="hold"/>
                                        <p:tgtEl>
                                          <p:spTgt spid="154635"/>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154635"/>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154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6" grpId="0"/>
      <p:bldP spid="154627" grpId="0"/>
      <p:bldP spid="154628" grpId="0"/>
      <p:bldP spid="154629" grpId="0"/>
      <p:bldP spid="154630" grpId="0"/>
      <p:bldP spid="154631" grpId="0"/>
      <p:bldP spid="154632" grpId="0"/>
      <p:bldP spid="154633" grpId="0"/>
      <p:bldP spid="154634" grpId="0"/>
      <p:bldP spid="154635" grpId="0"/>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Date Placeholder 3"/>
          <p:cNvSpPr>
            <a:spLocks noGrp="1"/>
          </p:cNvSpPr>
          <p:nvPr>
            <p:ph type="dt" sz="half" idx="4294967295"/>
          </p:nvPr>
        </p:nvSpPr>
        <p:spPr>
          <a:xfrm>
            <a:off x="457200" y="6245225"/>
            <a:ext cx="2133600" cy="476250"/>
          </a:xfrm>
          <a:prstGeom prst="rect">
            <a:avLst/>
          </a:prstGeom>
        </p:spPr>
        <p:txBody>
          <a:bodyPr/>
          <a:lstStyle/>
          <a:p>
            <a:fld id="{D50A80D0-0029-4044-9E42-02D2B715E88E}" type="datetime1">
              <a:rPr lang="en-US" altLang="en-US"/>
              <a:pPr/>
              <a:t>5/15/2017</a:t>
            </a:fld>
            <a:endParaRPr lang="en-US" altLang="en-US"/>
          </a:p>
        </p:txBody>
      </p:sp>
      <p:sp>
        <p:nvSpPr>
          <p:cNvPr id="5" name="Slide Number Placeholder 5"/>
          <p:cNvSpPr>
            <a:spLocks noGrp="1"/>
          </p:cNvSpPr>
          <p:nvPr>
            <p:ph type="sldNum" sz="quarter" idx="4294967295"/>
          </p:nvPr>
        </p:nvSpPr>
        <p:spPr>
          <a:xfrm>
            <a:off x="6553200" y="6245225"/>
            <a:ext cx="2133600" cy="476250"/>
          </a:xfrm>
          <a:prstGeom prst="rect">
            <a:avLst/>
          </a:prstGeom>
        </p:spPr>
        <p:txBody>
          <a:bodyPr/>
          <a:lstStyle/>
          <a:p>
            <a:fld id="{A3D3F123-942B-4005-94EB-9301FC071968}" type="slidenum">
              <a:rPr lang="en-US" altLang="en-US"/>
              <a:pPr/>
              <a:t>76</a:t>
            </a:fld>
            <a:endParaRPr lang="en-US" altLang="en-US"/>
          </a:p>
        </p:txBody>
      </p:sp>
      <p:sp>
        <p:nvSpPr>
          <p:cNvPr id="153602" name="Rectangle 2"/>
          <p:cNvSpPr>
            <a:spLocks noChangeArrowheads="1"/>
          </p:cNvSpPr>
          <p:nvPr/>
        </p:nvSpPr>
        <p:spPr bwMode="auto">
          <a:xfrm>
            <a:off x="1692275" y="765175"/>
            <a:ext cx="6034088"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572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r>
              <a:rPr lang="en-US" altLang="en-US">
                <a:latin typeface="Verdana" panose="020B0604030504040204" pitchFamily="34" charset="0"/>
              </a:rPr>
              <a:t>Contoh 2 – Dengan konstanta berulang</a:t>
            </a:r>
          </a:p>
          <a:p>
            <a:pPr eaLnBrk="0" hangingPunct="0"/>
            <a:r>
              <a:rPr lang="en-US" altLang="en-US">
                <a:latin typeface="Verdana" panose="020B0604030504040204" pitchFamily="34" charset="0"/>
              </a:rPr>
              <a:t>	</a:t>
            </a:r>
          </a:p>
          <a:p>
            <a:pPr eaLnBrk="0" hangingPunct="0"/>
            <a:r>
              <a:rPr lang="en-US" altLang="en-US">
                <a:latin typeface="Verdana" panose="020B0604030504040204" pitchFamily="34" charset="0"/>
              </a:rPr>
              <a:t>1	CALL Boomerang (count, *10, j, *20, *30)</a:t>
            </a:r>
          </a:p>
          <a:p>
            <a:pPr eaLnBrk="0" hangingPunct="0"/>
            <a:r>
              <a:rPr lang="id-ID" altLang="en-US">
                <a:latin typeface="Verdana" panose="020B0604030504040204" pitchFamily="34" charset="0"/>
              </a:rPr>
              <a:t>	</a:t>
            </a:r>
            <a:r>
              <a:rPr lang="en-US" altLang="en-US">
                <a:latin typeface="Verdana" panose="020B0604030504040204" pitchFamily="34" charset="0"/>
              </a:rPr>
              <a:t>WRITE ( *, * ) ‘ normal return’</a:t>
            </a:r>
          </a:p>
          <a:p>
            <a:pPr eaLnBrk="0" hangingPunct="0"/>
            <a:r>
              <a:rPr lang="id-ID" altLang="en-US">
                <a:latin typeface="Verdana" panose="020B0604030504040204" pitchFamily="34" charset="0"/>
              </a:rPr>
              <a:t>	</a:t>
            </a:r>
            <a:r>
              <a:rPr lang="en-US" altLang="en-US">
                <a:latin typeface="Verdana" panose="020B0604030504040204" pitchFamily="34" charset="0"/>
              </a:rPr>
              <a:t>GOTO 40</a:t>
            </a:r>
          </a:p>
          <a:p>
            <a:pPr eaLnBrk="0" hangingPunct="0"/>
            <a:r>
              <a:rPr lang="en-US" altLang="en-US">
                <a:latin typeface="Verdana" panose="020B0604030504040204" pitchFamily="34" charset="0"/>
              </a:rPr>
              <a:t>10	WRITE ( *, * ) ‘ returned to 10’</a:t>
            </a:r>
          </a:p>
          <a:p>
            <a:pPr eaLnBrk="0" hangingPunct="0"/>
            <a:r>
              <a:rPr lang="id-ID" altLang="en-US">
                <a:latin typeface="Verdana" panose="020B0604030504040204" pitchFamily="34" charset="0"/>
              </a:rPr>
              <a:t>	</a:t>
            </a:r>
            <a:r>
              <a:rPr lang="en-US" altLang="en-US">
                <a:latin typeface="Verdana" panose="020B0604030504040204" pitchFamily="34" charset="0"/>
              </a:rPr>
              <a:t>GOTO 40</a:t>
            </a:r>
          </a:p>
          <a:p>
            <a:pPr eaLnBrk="0" hangingPunct="0"/>
            <a:r>
              <a:rPr lang="en-US" altLang="en-US">
                <a:latin typeface="Verdana" panose="020B0604030504040204" pitchFamily="34" charset="0"/>
              </a:rPr>
              <a:t>20	WRITE ( *, * ) ‘returned to 20’</a:t>
            </a:r>
          </a:p>
          <a:p>
            <a:pPr eaLnBrk="0" hangingPunct="0"/>
            <a:r>
              <a:rPr lang="id-ID" altLang="en-US">
                <a:latin typeface="Verdana" panose="020B0604030504040204" pitchFamily="34" charset="0"/>
              </a:rPr>
              <a:t>	</a:t>
            </a:r>
            <a:r>
              <a:rPr lang="en-US" altLang="en-US">
                <a:latin typeface="Verdana" panose="020B0604030504040204" pitchFamily="34" charset="0"/>
              </a:rPr>
              <a:t>GOTO 40</a:t>
            </a:r>
          </a:p>
          <a:p>
            <a:pPr eaLnBrk="0" hangingPunct="0"/>
            <a:r>
              <a:rPr lang="en-US" altLang="en-US">
                <a:latin typeface="Verdana" panose="020B0604030504040204" pitchFamily="34" charset="0"/>
              </a:rPr>
              <a:t>30	WRITE ( *, * ) ‘ returned to 30’</a:t>
            </a:r>
          </a:p>
          <a:p>
            <a:pPr eaLnBrk="0" hangingPunct="0"/>
            <a:r>
              <a:rPr lang="en-US" altLang="en-US">
                <a:latin typeface="Verdana" panose="020B0604030504040204" pitchFamily="34" charset="0"/>
              </a:rPr>
              <a:t>40	CONTINUE</a:t>
            </a:r>
          </a:p>
          <a:p>
            <a:pPr eaLnBrk="0" hangingPunct="0"/>
            <a:r>
              <a:rPr lang="en-US" altLang="en-US">
                <a:latin typeface="Verdana" panose="020B0604030504040204" pitchFamily="34" charset="0"/>
              </a:rPr>
              <a:t>	…</a:t>
            </a:r>
          </a:p>
          <a:p>
            <a:pPr eaLnBrk="0" hangingPunct="0"/>
            <a:r>
              <a:rPr lang="en-US" altLang="en-US">
                <a:latin typeface="Verdana" panose="020B0604030504040204" pitchFamily="34" charset="0"/>
              </a:rPr>
              <a:t>	…</a:t>
            </a:r>
          </a:p>
          <a:p>
            <a:pPr eaLnBrk="0" hangingPunct="0"/>
            <a:r>
              <a:rPr lang="en-US" altLang="en-US">
                <a:latin typeface="Verdana" panose="020B0604030504040204" pitchFamily="34" charset="0"/>
              </a:rPr>
              <a:t>	SUBROUTINE Boomerang (I, *,  j,  *,  *)</a:t>
            </a:r>
          </a:p>
          <a:p>
            <a:pPr eaLnBrk="0" hangingPunct="0"/>
            <a:r>
              <a:rPr lang="id-ID" altLang="en-US">
                <a:latin typeface="Verdana" panose="020B0604030504040204" pitchFamily="34" charset="0"/>
              </a:rPr>
              <a:t>	</a:t>
            </a:r>
            <a:r>
              <a:rPr lang="en-US" altLang="en-US">
                <a:latin typeface="Verdana" panose="020B0604030504040204" pitchFamily="34" charset="0"/>
              </a:rPr>
              <a:t>IF (i  .EQ.  10) RETURN 1</a:t>
            </a:r>
          </a:p>
          <a:p>
            <a:pPr eaLnBrk="0" hangingPunct="0"/>
            <a:r>
              <a:rPr lang="id-ID" altLang="en-US">
                <a:latin typeface="Verdana" panose="020B0604030504040204" pitchFamily="34" charset="0"/>
              </a:rPr>
              <a:t>	</a:t>
            </a:r>
            <a:r>
              <a:rPr lang="en-US" altLang="en-US">
                <a:latin typeface="Verdana" panose="020B0604030504040204" pitchFamily="34" charset="0"/>
              </a:rPr>
              <a:t>IF (i  .EQ.  20) RETURN 2</a:t>
            </a:r>
          </a:p>
          <a:p>
            <a:pPr eaLnBrk="0" hangingPunct="0"/>
            <a:r>
              <a:rPr lang="id-ID" altLang="en-US">
                <a:latin typeface="Verdana" panose="020B0604030504040204" pitchFamily="34" charset="0"/>
              </a:rPr>
              <a:t>	</a:t>
            </a:r>
            <a:r>
              <a:rPr lang="en-US" altLang="en-US">
                <a:latin typeface="Verdana" panose="020B0604030504040204" pitchFamily="34" charset="0"/>
              </a:rPr>
              <a:t>IF (i  .EQ.  30) RETURN 3</a:t>
            </a:r>
          </a:p>
          <a:p>
            <a:pPr eaLnBrk="0" hangingPunct="0"/>
            <a:r>
              <a:rPr lang="id-ID" altLang="en-US">
                <a:latin typeface="Verdana" panose="020B0604030504040204" pitchFamily="34" charset="0"/>
              </a:rPr>
              <a:t>	</a:t>
            </a:r>
            <a:r>
              <a:rPr lang="en-US" altLang="en-US">
                <a:latin typeface="Verdana" panose="020B0604030504040204" pitchFamily="34" charset="0"/>
              </a:rPr>
              <a:t>RETURN</a:t>
            </a:r>
          </a:p>
        </p:txBody>
      </p:sp>
    </p:spTree>
    <p:extLst>
      <p:ext uri="{BB962C8B-B14F-4D97-AF65-F5344CB8AC3E}">
        <p14:creationId xmlns:p14="http://schemas.microsoft.com/office/powerpoint/2010/main" val="19508654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53602"/>
                                        </p:tgtEl>
                                        <p:attrNameLst>
                                          <p:attrName>style.visibility</p:attrName>
                                        </p:attrNameLst>
                                      </p:cBhvr>
                                      <p:to>
                                        <p:strVal val="visible"/>
                                      </p:to>
                                    </p:set>
                                    <p:anim calcmode="lin" valueType="num">
                                      <p:cBhvr>
                                        <p:cTn id="7" dur="500" fill="hold"/>
                                        <p:tgtEl>
                                          <p:spTgt spid="15360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3602"/>
                                        </p:tgtEl>
                                        <p:attrNameLst>
                                          <p:attrName>ppt_y</p:attrName>
                                        </p:attrNameLst>
                                      </p:cBhvr>
                                      <p:tavLst>
                                        <p:tav tm="0">
                                          <p:val>
                                            <p:strVal val="#ppt_y"/>
                                          </p:val>
                                        </p:tav>
                                        <p:tav tm="100000">
                                          <p:val>
                                            <p:strVal val="#ppt_y"/>
                                          </p:val>
                                        </p:tav>
                                      </p:tavLst>
                                    </p:anim>
                                    <p:anim calcmode="lin" valueType="num">
                                      <p:cBhvr>
                                        <p:cTn id="9" dur="500" fill="hold"/>
                                        <p:tgtEl>
                                          <p:spTgt spid="15360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360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3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Date Placeholder 3"/>
          <p:cNvSpPr>
            <a:spLocks noGrp="1"/>
          </p:cNvSpPr>
          <p:nvPr>
            <p:ph type="dt" sz="half" idx="4294967295"/>
          </p:nvPr>
        </p:nvSpPr>
        <p:spPr>
          <a:xfrm>
            <a:off x="457200" y="6245225"/>
            <a:ext cx="2133600" cy="476250"/>
          </a:xfrm>
          <a:prstGeom prst="rect">
            <a:avLst/>
          </a:prstGeom>
        </p:spPr>
        <p:txBody>
          <a:bodyPr/>
          <a:lstStyle/>
          <a:p>
            <a:fld id="{CFC45883-5FD2-4FDF-9A3D-06027D75A84F}" type="datetime1">
              <a:rPr lang="en-US" altLang="en-US"/>
              <a:pPr/>
              <a:t>5/15/2017</a:t>
            </a:fld>
            <a:endParaRPr lang="en-US" altLang="en-US"/>
          </a:p>
        </p:txBody>
      </p:sp>
      <p:sp>
        <p:nvSpPr>
          <p:cNvPr id="9" name="Slide Number Placeholder 5"/>
          <p:cNvSpPr>
            <a:spLocks noGrp="1"/>
          </p:cNvSpPr>
          <p:nvPr>
            <p:ph type="sldNum" sz="quarter" idx="4294967295"/>
          </p:nvPr>
        </p:nvSpPr>
        <p:spPr>
          <a:xfrm>
            <a:off x="6553200" y="6245225"/>
            <a:ext cx="2133600" cy="476250"/>
          </a:xfrm>
          <a:prstGeom prst="rect">
            <a:avLst/>
          </a:prstGeom>
        </p:spPr>
        <p:txBody>
          <a:bodyPr/>
          <a:lstStyle/>
          <a:p>
            <a:fld id="{AC7CD6E1-90E1-4589-8787-E24AE0B44B94}" type="slidenum">
              <a:rPr lang="en-US" altLang="en-US"/>
              <a:pPr/>
              <a:t>77</a:t>
            </a:fld>
            <a:endParaRPr lang="en-US" altLang="en-US"/>
          </a:p>
        </p:txBody>
      </p:sp>
      <p:sp>
        <p:nvSpPr>
          <p:cNvPr id="152578" name="Rectangle 2"/>
          <p:cNvSpPr>
            <a:spLocks noChangeArrowheads="1"/>
          </p:cNvSpPr>
          <p:nvPr/>
        </p:nvSpPr>
        <p:spPr bwMode="auto">
          <a:xfrm>
            <a:off x="395288" y="188913"/>
            <a:ext cx="844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b="1">
                <a:latin typeface="Verdana" panose="020B0604030504040204" pitchFamily="34" charset="0"/>
              </a:rPr>
              <a:t>CASE</a:t>
            </a:r>
          </a:p>
        </p:txBody>
      </p:sp>
      <p:sp>
        <p:nvSpPr>
          <p:cNvPr id="152579" name="Rectangle 3"/>
          <p:cNvSpPr>
            <a:spLocks noChangeArrowheads="1"/>
          </p:cNvSpPr>
          <p:nvPr/>
        </p:nvSpPr>
        <p:spPr bwMode="auto">
          <a:xfrm>
            <a:off x="611188" y="692150"/>
            <a:ext cx="2959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sz="1400">
                <a:latin typeface="Verdana" panose="020B0604030504040204" pitchFamily="34" charset="0"/>
              </a:rPr>
              <a:t>dengan sintak sebagai berikut:</a:t>
            </a:r>
          </a:p>
        </p:txBody>
      </p:sp>
      <p:sp>
        <p:nvSpPr>
          <p:cNvPr id="152580" name="Rectangle 4"/>
          <p:cNvSpPr>
            <a:spLocks noChangeArrowheads="1"/>
          </p:cNvSpPr>
          <p:nvPr/>
        </p:nvSpPr>
        <p:spPr bwMode="auto">
          <a:xfrm>
            <a:off x="47625" y="1117600"/>
            <a:ext cx="52451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a:latin typeface="Verdana" panose="020B0604030504040204" pitchFamily="34" charset="0"/>
              </a:rPr>
              <a:t>	</a:t>
            </a:r>
            <a:r>
              <a:rPr lang="en-US" altLang="en-US" b="1">
                <a:latin typeface="Verdana" panose="020B0604030504040204" pitchFamily="34" charset="0"/>
              </a:rPr>
              <a:t>CASE </a:t>
            </a:r>
            <a:r>
              <a:rPr lang="en-US" altLang="en-US">
                <a:latin typeface="Verdana" panose="020B0604030504040204" pitchFamily="34" charset="0"/>
              </a:rPr>
              <a:t>{</a:t>
            </a:r>
            <a:r>
              <a:rPr lang="en-US" altLang="en-US" b="1">
                <a:latin typeface="Verdana" panose="020B0604030504040204" pitchFamily="34" charset="0"/>
              </a:rPr>
              <a:t>DEFAULT</a:t>
            </a:r>
            <a:r>
              <a:rPr lang="en-US" altLang="en-US">
                <a:latin typeface="Verdana" panose="020B0604030504040204" pitchFamily="34" charset="0"/>
              </a:rPr>
              <a:t>/ (expressionlist)}</a:t>
            </a:r>
          </a:p>
        </p:txBody>
      </p:sp>
      <p:sp>
        <p:nvSpPr>
          <p:cNvPr id="152581" name="Rectangle 5"/>
          <p:cNvSpPr>
            <a:spLocks noChangeArrowheads="1"/>
          </p:cNvSpPr>
          <p:nvPr/>
        </p:nvSpPr>
        <p:spPr bwMode="auto">
          <a:xfrm>
            <a:off x="611188" y="1628775"/>
            <a:ext cx="52562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sz="1400">
                <a:latin typeface="Verdana" panose="020B0604030504040204" pitchFamily="34" charset="0"/>
              </a:rPr>
              <a:t>Berikut adalah contoh penggunaan pernyataan tersebut.</a:t>
            </a:r>
          </a:p>
        </p:txBody>
      </p:sp>
      <p:sp>
        <p:nvSpPr>
          <p:cNvPr id="152582" name="Rectangle 6"/>
          <p:cNvSpPr>
            <a:spLocks noChangeArrowheads="1"/>
          </p:cNvSpPr>
          <p:nvPr/>
        </p:nvSpPr>
        <p:spPr bwMode="auto">
          <a:xfrm>
            <a:off x="963613" y="2133600"/>
            <a:ext cx="7929562"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572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r>
              <a:rPr lang="en-US" altLang="en-US" sz="1600">
                <a:latin typeface="Verdana" panose="020B0604030504040204" pitchFamily="34" charset="0"/>
              </a:rPr>
              <a:t>CHARACTER*1	cmdchar</a:t>
            </a:r>
          </a:p>
          <a:p>
            <a:pPr eaLnBrk="0" hangingPunct="0"/>
            <a:r>
              <a:rPr lang="en-US" altLang="en-US" sz="1600">
                <a:latin typeface="Verdana" panose="020B0604030504040204" pitchFamily="34" charset="0"/>
              </a:rPr>
              <a:t>SELECT CASE (cmdchar)</a:t>
            </a:r>
          </a:p>
          <a:p>
            <a:pPr eaLnBrk="0" hangingPunct="0"/>
            <a:r>
              <a:rPr lang="en-US" altLang="en-US" sz="1600">
                <a:latin typeface="Verdana" panose="020B0604030504040204" pitchFamily="34" charset="0"/>
              </a:rPr>
              <a:t>CASE ( ‘ 0 ‘ )</a:t>
            </a:r>
          </a:p>
          <a:p>
            <a:pPr eaLnBrk="0" hangingPunct="0"/>
            <a:r>
              <a:rPr lang="en-US" altLang="en-US" sz="1600">
                <a:latin typeface="Verdana" panose="020B0604030504040204" pitchFamily="34" charset="0"/>
              </a:rPr>
              <a:t>WRITE (*, *)  “Must retrieve one to nine files”</a:t>
            </a:r>
          </a:p>
          <a:p>
            <a:pPr eaLnBrk="0" hangingPunct="0"/>
            <a:r>
              <a:rPr lang="en-US" altLang="en-US" sz="1600">
                <a:latin typeface="Verdana" panose="020B0604030504040204" pitchFamily="34" charset="0"/>
              </a:rPr>
              <a:t>CASE ( ‘ 1 ‘ : ‘ 9 ‘ )</a:t>
            </a:r>
          </a:p>
          <a:p>
            <a:pPr eaLnBrk="0" hangingPunct="0"/>
            <a:r>
              <a:rPr lang="en-US" altLang="en-US" sz="1600">
                <a:latin typeface="Verdana" panose="020B0604030504040204" pitchFamily="34" charset="0"/>
              </a:rPr>
              <a:t>CALL RetrieveNumFiles (cmdchar)</a:t>
            </a:r>
          </a:p>
          <a:p>
            <a:pPr eaLnBrk="0" hangingPunct="0"/>
            <a:r>
              <a:rPr lang="en-US" altLang="en-US" sz="1600">
                <a:latin typeface="Verdana" panose="020B0604030504040204" pitchFamily="34" charset="0"/>
              </a:rPr>
              <a:t>CASE ( ‘ A ‘ : ‘ a ‘ )</a:t>
            </a:r>
          </a:p>
          <a:p>
            <a:pPr eaLnBrk="0" hangingPunct="0"/>
            <a:r>
              <a:rPr lang="en-US" altLang="en-US" sz="1600">
                <a:latin typeface="Verdana" panose="020B0604030504040204" pitchFamily="34" charset="0"/>
              </a:rPr>
              <a:t>CALL AddEntry</a:t>
            </a:r>
          </a:p>
          <a:p>
            <a:pPr eaLnBrk="0" hangingPunct="0"/>
            <a:r>
              <a:rPr lang="en-US" altLang="en-US" sz="1600">
                <a:latin typeface="Verdana" panose="020B0604030504040204" pitchFamily="34" charset="0"/>
              </a:rPr>
              <a:t>CASE ( ‘ D ‘ : ‘ d ‘ )</a:t>
            </a:r>
          </a:p>
          <a:p>
            <a:pPr eaLnBrk="0" hangingPunct="0"/>
            <a:r>
              <a:rPr lang="en-US" altLang="en-US" sz="1600">
                <a:latin typeface="Verdana" panose="020B0604030504040204" pitchFamily="34" charset="0"/>
              </a:rPr>
              <a:t>CALL DeleteEntry</a:t>
            </a:r>
          </a:p>
          <a:p>
            <a:pPr eaLnBrk="0" hangingPunct="0"/>
            <a:r>
              <a:rPr lang="en-US" altLang="en-US" sz="1600">
                <a:latin typeface="Verdana" panose="020B0604030504040204" pitchFamily="34" charset="0"/>
              </a:rPr>
              <a:t>CASE ( ‘ H ‘ : ‘ h ‘ )</a:t>
            </a:r>
          </a:p>
          <a:p>
            <a:pPr eaLnBrk="0" hangingPunct="0"/>
            <a:r>
              <a:rPr lang="en-US" altLang="en-US" sz="1600">
                <a:latin typeface="Verdana" panose="020B0604030504040204" pitchFamily="34" charset="0"/>
              </a:rPr>
              <a:t>CALL Help</a:t>
            </a:r>
          </a:p>
          <a:p>
            <a:pPr eaLnBrk="0" hangingPunct="0"/>
            <a:r>
              <a:rPr lang="en-US" altLang="en-US" sz="1600">
                <a:latin typeface="Verdana" panose="020B0604030504040204" pitchFamily="34" charset="0"/>
              </a:rPr>
              <a:t>CASE ( ‘ R ‘ : ‘ T ‘ , ‘ r ‘ : ‘ t ‘ )</a:t>
            </a:r>
          </a:p>
          <a:p>
            <a:pPr eaLnBrk="0" hangingPunct="0"/>
            <a:r>
              <a:rPr lang="en-US" altLang="en-US" sz="1600">
                <a:latin typeface="Verdana" panose="020B0604030504040204" pitchFamily="34" charset="0"/>
              </a:rPr>
              <a:t>WRITE (*,*)“ Reduce,Spread and Transfercommand“ , “ not yet supported”</a:t>
            </a:r>
          </a:p>
          <a:p>
            <a:pPr eaLnBrk="0" hangingPunct="0"/>
            <a:r>
              <a:rPr lang="en-US" altLang="en-US" sz="1600">
                <a:latin typeface="Verdana" panose="020B0604030504040204" pitchFamily="34" charset="0"/>
              </a:rPr>
              <a:t>CASE DEFAULT</a:t>
            </a:r>
          </a:p>
          <a:p>
            <a:pPr eaLnBrk="0" hangingPunct="0"/>
            <a:r>
              <a:rPr lang="en-US" altLang="en-US" sz="1600">
                <a:latin typeface="Verdana" panose="020B0604030504040204" pitchFamily="34" charset="0"/>
              </a:rPr>
              <a:t>WRITE ( *, *) “ Command not recognized; please re-enter”</a:t>
            </a:r>
          </a:p>
          <a:p>
            <a:pPr eaLnBrk="0" hangingPunct="0"/>
            <a:r>
              <a:rPr lang="en-US" altLang="en-US" sz="1600">
                <a:latin typeface="Verdana" panose="020B0604030504040204" pitchFamily="34" charset="0"/>
              </a:rPr>
              <a:t>END SELECT</a:t>
            </a:r>
          </a:p>
        </p:txBody>
      </p:sp>
    </p:spTree>
    <p:extLst>
      <p:ext uri="{BB962C8B-B14F-4D97-AF65-F5344CB8AC3E}">
        <p14:creationId xmlns:p14="http://schemas.microsoft.com/office/powerpoint/2010/main" val="31627701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52578"/>
                                        </p:tgtEl>
                                        <p:attrNameLst>
                                          <p:attrName>style.visibility</p:attrName>
                                        </p:attrNameLst>
                                      </p:cBhvr>
                                      <p:to>
                                        <p:strVal val="visible"/>
                                      </p:to>
                                    </p:set>
                                    <p:anim calcmode="lin" valueType="num">
                                      <p:cBhvr>
                                        <p:cTn id="7" dur="500" decel="50000" fill="hold">
                                          <p:stCondLst>
                                            <p:cond delay="0"/>
                                          </p:stCondLst>
                                        </p:cTn>
                                        <p:tgtEl>
                                          <p:spTgt spid="15257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257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2578"/>
                                        </p:tgtEl>
                                        <p:attrNameLst>
                                          <p:attrName>ppt_w</p:attrName>
                                        </p:attrNameLst>
                                      </p:cBhvr>
                                      <p:tavLst>
                                        <p:tav tm="0">
                                          <p:val>
                                            <p:strVal val="#ppt_w*.05"/>
                                          </p:val>
                                        </p:tav>
                                        <p:tav tm="100000">
                                          <p:val>
                                            <p:strVal val="#ppt_w"/>
                                          </p:val>
                                        </p:tav>
                                      </p:tavLst>
                                    </p:anim>
                                    <p:anim calcmode="lin" valueType="num">
                                      <p:cBhvr>
                                        <p:cTn id="10" dur="1000" fill="hold"/>
                                        <p:tgtEl>
                                          <p:spTgt spid="15257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257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257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257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257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6" fill="hold" grpId="0" nodeType="clickEffect">
                                  <p:stCondLst>
                                    <p:cond delay="0"/>
                                  </p:stCondLst>
                                  <p:childTnLst>
                                    <p:set>
                                      <p:cBhvr>
                                        <p:cTn id="18" dur="1" fill="hold">
                                          <p:stCondLst>
                                            <p:cond delay="0"/>
                                          </p:stCondLst>
                                        </p:cTn>
                                        <p:tgtEl>
                                          <p:spTgt spid="152579"/>
                                        </p:tgtEl>
                                        <p:attrNameLst>
                                          <p:attrName>style.visibility</p:attrName>
                                        </p:attrNameLst>
                                      </p:cBhvr>
                                      <p:to>
                                        <p:strVal val="visible"/>
                                      </p:to>
                                    </p:set>
                                    <p:animEffect transition="in" filter="strips(downRight)">
                                      <p:cBhvr>
                                        <p:cTn id="19" dur="500"/>
                                        <p:tgtEl>
                                          <p:spTgt spid="15257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152580"/>
                                        </p:tgtEl>
                                        <p:attrNameLst>
                                          <p:attrName>style.visibility</p:attrName>
                                        </p:attrNameLst>
                                      </p:cBhvr>
                                      <p:to>
                                        <p:strVal val="visible"/>
                                      </p:to>
                                    </p:set>
                                    <p:animEffect transition="in" filter="diamond(in)">
                                      <p:cBhvr>
                                        <p:cTn id="24" dur="2000"/>
                                        <p:tgtEl>
                                          <p:spTgt spid="15258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8" presetClass="entr" presetSubtype="6" fill="hold" grpId="0" nodeType="clickEffect">
                                  <p:stCondLst>
                                    <p:cond delay="0"/>
                                  </p:stCondLst>
                                  <p:childTnLst>
                                    <p:set>
                                      <p:cBhvr>
                                        <p:cTn id="28" dur="1" fill="hold">
                                          <p:stCondLst>
                                            <p:cond delay="0"/>
                                          </p:stCondLst>
                                        </p:cTn>
                                        <p:tgtEl>
                                          <p:spTgt spid="152581"/>
                                        </p:tgtEl>
                                        <p:attrNameLst>
                                          <p:attrName>style.visibility</p:attrName>
                                        </p:attrNameLst>
                                      </p:cBhvr>
                                      <p:to>
                                        <p:strVal val="visible"/>
                                      </p:to>
                                    </p:set>
                                    <p:animEffect transition="in" filter="strips(downRight)">
                                      <p:cBhvr>
                                        <p:cTn id="29" dur="500"/>
                                        <p:tgtEl>
                                          <p:spTgt spid="15258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152582"/>
                                        </p:tgtEl>
                                        <p:attrNameLst>
                                          <p:attrName>style.visibility</p:attrName>
                                        </p:attrNameLst>
                                      </p:cBhvr>
                                      <p:to>
                                        <p:strVal val="visible"/>
                                      </p:to>
                                    </p:set>
                                    <p:anim calcmode="lin" valueType="num">
                                      <p:cBhvr>
                                        <p:cTn id="34" dur="500" fill="hold"/>
                                        <p:tgtEl>
                                          <p:spTgt spid="152582"/>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52582"/>
                                        </p:tgtEl>
                                        <p:attrNameLst>
                                          <p:attrName>ppt_y</p:attrName>
                                        </p:attrNameLst>
                                      </p:cBhvr>
                                      <p:tavLst>
                                        <p:tav tm="0">
                                          <p:val>
                                            <p:strVal val="#ppt_y"/>
                                          </p:val>
                                        </p:tav>
                                        <p:tav tm="100000">
                                          <p:val>
                                            <p:strVal val="#ppt_y"/>
                                          </p:val>
                                        </p:tav>
                                      </p:tavLst>
                                    </p:anim>
                                    <p:anim calcmode="lin" valueType="num">
                                      <p:cBhvr>
                                        <p:cTn id="36" dur="500" fill="hold"/>
                                        <p:tgtEl>
                                          <p:spTgt spid="152582"/>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52582"/>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52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p:bldP spid="152579" grpId="0"/>
      <p:bldP spid="152580" grpId="0"/>
      <p:bldP spid="152581" grpId="0"/>
      <p:bldP spid="152582" grpId="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Date Placeholder 3"/>
          <p:cNvSpPr>
            <a:spLocks noGrp="1"/>
          </p:cNvSpPr>
          <p:nvPr>
            <p:ph type="dt" sz="half" idx="4294967295"/>
          </p:nvPr>
        </p:nvSpPr>
        <p:spPr>
          <a:xfrm>
            <a:off x="457200" y="6245225"/>
            <a:ext cx="2133600" cy="476250"/>
          </a:xfrm>
          <a:prstGeom prst="rect">
            <a:avLst/>
          </a:prstGeom>
        </p:spPr>
        <p:txBody>
          <a:bodyPr/>
          <a:lstStyle/>
          <a:p>
            <a:fld id="{D9D3EEB4-F1EC-4133-B13E-A8EDE9B7B544}" type="datetime1">
              <a:rPr lang="en-US" altLang="en-US"/>
              <a:pPr/>
              <a:t>5/15/2017</a:t>
            </a:fld>
            <a:endParaRPr lang="en-US" altLang="en-US"/>
          </a:p>
        </p:txBody>
      </p:sp>
      <p:sp>
        <p:nvSpPr>
          <p:cNvPr id="9" name="Slide Number Placeholder 5"/>
          <p:cNvSpPr>
            <a:spLocks noGrp="1"/>
          </p:cNvSpPr>
          <p:nvPr>
            <p:ph type="sldNum" sz="quarter" idx="4294967295"/>
          </p:nvPr>
        </p:nvSpPr>
        <p:spPr>
          <a:xfrm>
            <a:off x="6553200" y="6245225"/>
            <a:ext cx="2133600" cy="476250"/>
          </a:xfrm>
          <a:prstGeom prst="rect">
            <a:avLst/>
          </a:prstGeom>
        </p:spPr>
        <p:txBody>
          <a:bodyPr/>
          <a:lstStyle/>
          <a:p>
            <a:fld id="{547D7A8A-5E15-460F-A2FA-CB9B6494AEBB}" type="slidenum">
              <a:rPr lang="en-US" altLang="en-US"/>
              <a:pPr/>
              <a:t>78</a:t>
            </a:fld>
            <a:endParaRPr lang="en-US" altLang="en-US"/>
          </a:p>
        </p:txBody>
      </p:sp>
      <p:sp>
        <p:nvSpPr>
          <p:cNvPr id="151554" name="Rectangle 2"/>
          <p:cNvSpPr>
            <a:spLocks noChangeArrowheads="1"/>
          </p:cNvSpPr>
          <p:nvPr/>
        </p:nvSpPr>
        <p:spPr bwMode="auto">
          <a:xfrm>
            <a:off x="323850" y="260350"/>
            <a:ext cx="17319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572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r>
              <a:rPr lang="en-US" altLang="en-US" b="1">
                <a:latin typeface="Verdana" panose="020B0604030504040204" pitchFamily="34" charset="0"/>
              </a:rPr>
              <a:t>CHARACTER</a:t>
            </a:r>
            <a:endParaRPr lang="en-US" altLang="en-US">
              <a:latin typeface="Verdana" panose="020B0604030504040204" pitchFamily="34" charset="0"/>
            </a:endParaRPr>
          </a:p>
        </p:txBody>
      </p:sp>
      <p:sp>
        <p:nvSpPr>
          <p:cNvPr id="151555" name="Rectangle 3"/>
          <p:cNvSpPr>
            <a:spLocks noChangeArrowheads="1"/>
          </p:cNvSpPr>
          <p:nvPr/>
        </p:nvSpPr>
        <p:spPr bwMode="auto">
          <a:xfrm>
            <a:off x="1266825" y="5194300"/>
            <a:ext cx="6113463"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572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r>
              <a:rPr lang="en-US" altLang="en-US" sz="1600">
                <a:latin typeface="Verdana" panose="020B0604030504040204" pitchFamily="34" charset="0"/>
              </a:rPr>
              <a:t>CHARACTER     wt*10, kota*80, ch</a:t>
            </a:r>
          </a:p>
          <a:p>
            <a:pPr eaLnBrk="0" hangingPunct="0"/>
            <a:r>
              <a:rPr lang="en-US" altLang="en-US" sz="1600">
                <a:latin typeface="Verdana" panose="020B0604030504040204" pitchFamily="34" charset="0"/>
              </a:rPr>
              <a:t>CHARACTER     nama(10)*20, eman*20(10)</a:t>
            </a:r>
          </a:p>
          <a:p>
            <a:pPr eaLnBrk="0" hangingPunct="0"/>
            <a:r>
              <a:rPr lang="en-US" altLang="en-US" sz="1600">
                <a:latin typeface="Verdana" panose="020B0604030504040204" pitchFamily="34" charset="0"/>
              </a:rPr>
              <a:t>CHARACTER*20  hendra, marta, yudha, tom*12, jane*34</a:t>
            </a:r>
          </a:p>
        </p:txBody>
      </p:sp>
      <p:sp>
        <p:nvSpPr>
          <p:cNvPr id="151556" name="Rectangle 4"/>
          <p:cNvSpPr>
            <a:spLocks noChangeArrowheads="1"/>
          </p:cNvSpPr>
          <p:nvPr/>
        </p:nvSpPr>
        <p:spPr bwMode="auto">
          <a:xfrm>
            <a:off x="612775" y="695325"/>
            <a:ext cx="77041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4572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r>
              <a:rPr lang="en-US" altLang="en-US" sz="1400">
                <a:latin typeface="Verdana" panose="020B0604030504040204" pitchFamily="34" charset="0"/>
              </a:rPr>
              <a:t>Aksi: Menspesifikasi tipe character untuk nama-nama yang didefinisikan oleh user, dengan sintak sebagai berikut:</a:t>
            </a:r>
          </a:p>
        </p:txBody>
      </p:sp>
      <p:sp>
        <p:nvSpPr>
          <p:cNvPr id="151557" name="Rectangle 5"/>
          <p:cNvSpPr>
            <a:spLocks noChangeArrowheads="1"/>
          </p:cNvSpPr>
          <p:nvPr/>
        </p:nvSpPr>
        <p:spPr bwMode="auto">
          <a:xfrm>
            <a:off x="1187450" y="1446213"/>
            <a:ext cx="76327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4572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r>
              <a:rPr lang="en-US" altLang="en-US" b="1">
                <a:latin typeface="Verdana" panose="020B0604030504040204" pitchFamily="34" charset="0"/>
              </a:rPr>
              <a:t>CHARACTER </a:t>
            </a:r>
            <a:r>
              <a:rPr lang="en-US" altLang="en-US">
                <a:latin typeface="Verdana" panose="020B0604030504040204" pitchFamily="34" charset="0"/>
              </a:rPr>
              <a:t>[[*chars]] vname[[ [attrs]]]</a:t>
            </a:r>
            <a:endParaRPr lang="id-ID" altLang="en-US">
              <a:latin typeface="Verdana" panose="020B0604030504040204" pitchFamily="34" charset="0"/>
            </a:endParaRPr>
          </a:p>
          <a:p>
            <a:pPr algn="ctr" eaLnBrk="0" hangingPunct="0"/>
            <a:r>
              <a:rPr lang="id-ID" altLang="en-US">
                <a:latin typeface="Verdana" panose="020B0604030504040204" pitchFamily="34" charset="0"/>
              </a:rPr>
              <a:t>                    </a:t>
            </a:r>
            <a:r>
              <a:rPr lang="en-US" altLang="en-US">
                <a:latin typeface="Verdana" panose="020B0604030504040204" pitchFamily="34" charset="0"/>
              </a:rPr>
              <a:t>[[*length]][[(dim)]][[/values/]			</a:t>
            </a:r>
            <a:r>
              <a:rPr lang="id-ID" altLang="en-US">
                <a:latin typeface="Verdana" panose="020B0604030504040204" pitchFamily="34" charset="0"/>
              </a:rPr>
              <a:t>    </a:t>
            </a:r>
            <a:r>
              <a:rPr lang="en-US" altLang="en-US">
                <a:latin typeface="Verdana" panose="020B0604030504040204" pitchFamily="34" charset="0"/>
              </a:rPr>
              <a:t>[[ , vname[[ [attrs] ]][[*length]]</a:t>
            </a:r>
            <a:endParaRPr lang="id-ID" altLang="en-US">
              <a:latin typeface="Verdana" panose="020B0604030504040204" pitchFamily="34" charset="0"/>
            </a:endParaRPr>
          </a:p>
          <a:p>
            <a:pPr eaLnBrk="0" hangingPunct="0"/>
            <a:r>
              <a:rPr lang="id-ID" altLang="en-US">
                <a:latin typeface="Verdana" panose="020B0604030504040204" pitchFamily="34" charset="0"/>
              </a:rPr>
              <a:t>                     </a:t>
            </a:r>
            <a:r>
              <a:rPr lang="en-US" altLang="en-US">
                <a:latin typeface="Verdana" panose="020B0604030504040204" pitchFamily="34" charset="0"/>
              </a:rPr>
              <a:t>[[(dim)]][[/values/]]…</a:t>
            </a:r>
          </a:p>
        </p:txBody>
      </p:sp>
      <p:sp>
        <p:nvSpPr>
          <p:cNvPr id="151558" name="Rectangle 6"/>
          <p:cNvSpPr>
            <a:spLocks noChangeArrowheads="1"/>
          </p:cNvSpPr>
          <p:nvPr/>
        </p:nvSpPr>
        <p:spPr bwMode="auto">
          <a:xfrm>
            <a:off x="684213" y="2794000"/>
            <a:ext cx="8064500"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1400" b="1" i="1">
                <a:latin typeface="Verdana" panose="020B0604030504040204" pitchFamily="34" charset="0"/>
              </a:rPr>
              <a:t>chars</a:t>
            </a:r>
            <a:r>
              <a:rPr lang="en-US" altLang="en-US" sz="1400">
                <a:latin typeface="Verdana" panose="020B0604030504040204" pitchFamily="34" charset="0"/>
              </a:rPr>
              <a:t> adalah konstanta integer unsigned dalam range 1 sampai 32.767; </a:t>
            </a:r>
            <a:endParaRPr lang="id-ID" altLang="en-US" sz="1400">
              <a:latin typeface="Verdana" panose="020B0604030504040204" pitchFamily="34" charset="0"/>
            </a:endParaRPr>
          </a:p>
          <a:p>
            <a:pPr eaLnBrk="0" hangingPunct="0"/>
            <a:r>
              <a:rPr lang="en-US" altLang="en-US" sz="1400" b="1" i="1">
                <a:latin typeface="Verdana" panose="020B0604030504040204" pitchFamily="34" charset="0"/>
              </a:rPr>
              <a:t>vname</a:t>
            </a:r>
            <a:r>
              <a:rPr lang="en-US" altLang="en-US" sz="1400">
                <a:latin typeface="Verdana" panose="020B0604030504040204" pitchFamily="34" charset="0"/>
              </a:rPr>
              <a:t> nama simbolik sebuah konstanta, variabel, array, fungsi eksternal, pernyataan function, atau fungsi intrinsic, atau subprogram function atau deklarator array; </a:t>
            </a:r>
            <a:r>
              <a:rPr lang="en-US" altLang="en-US" sz="1400" b="1" i="1">
                <a:latin typeface="Verdana" panose="020B0604030504040204" pitchFamily="34" charset="0"/>
              </a:rPr>
              <a:t>length </a:t>
            </a:r>
            <a:r>
              <a:rPr lang="en-US" altLang="en-US" sz="1400">
                <a:latin typeface="Verdana" panose="020B0604030504040204" pitchFamily="34" charset="0"/>
              </a:rPr>
              <a:t>adalah konstanta integer unsigned dalam range 1 sampai 32.767/ ekspresi konstanta integer; </a:t>
            </a:r>
            <a:r>
              <a:rPr lang="en-US" altLang="en-US" sz="1400" b="1" i="1">
                <a:latin typeface="Verdana" panose="020B0604030504040204" pitchFamily="34" charset="0"/>
              </a:rPr>
              <a:t>attrs </a:t>
            </a:r>
            <a:r>
              <a:rPr lang="en-US" altLang="en-US" sz="1400">
                <a:latin typeface="Verdana" panose="020B0604030504040204" pitchFamily="34" charset="0"/>
              </a:rPr>
              <a:t>adalah daftar attribut, dipisahkan dengan koma. Attrs memperjelas vname; </a:t>
            </a:r>
            <a:r>
              <a:rPr lang="en-US" altLang="en-US" sz="1400" b="1" i="1">
                <a:latin typeface="Verdana" panose="020B0604030504040204" pitchFamily="34" charset="0"/>
              </a:rPr>
              <a:t>dim</a:t>
            </a:r>
            <a:r>
              <a:rPr lang="en-US" altLang="en-US" sz="1400">
                <a:latin typeface="Verdana" panose="020B0604030504040204" pitchFamily="34" charset="0"/>
              </a:rPr>
              <a:t> adalah deklarator dimensi. Menetapkan dim mendklarasikan vname sebagai sebuah array; </a:t>
            </a:r>
            <a:r>
              <a:rPr lang="en-US" altLang="en-US" sz="1400" b="1" i="1">
                <a:latin typeface="Verdana" panose="020B0604030504040204" pitchFamily="34" charset="0"/>
              </a:rPr>
              <a:t>values</a:t>
            </a:r>
            <a:r>
              <a:rPr lang="en-US" altLang="en-US" sz="1400">
                <a:latin typeface="Verdana" panose="020B0604030504040204" pitchFamily="34" charset="0"/>
              </a:rPr>
              <a:t> adalah daftar konstanta dan konstanta berulang, dipisahkan dengan koma. Konstanta berulang mempunyai bentuk sebagai n*konstanta, dimana n adalah konstanta integer positif. Berikut adalah contoh penggunaan pernyataan tersebut.</a:t>
            </a:r>
          </a:p>
        </p:txBody>
      </p:sp>
    </p:spTree>
    <p:extLst>
      <p:ext uri="{BB962C8B-B14F-4D97-AF65-F5344CB8AC3E}">
        <p14:creationId xmlns:p14="http://schemas.microsoft.com/office/powerpoint/2010/main" val="30803113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51554"/>
                                        </p:tgtEl>
                                        <p:attrNameLst>
                                          <p:attrName>style.visibility</p:attrName>
                                        </p:attrNameLst>
                                      </p:cBhvr>
                                      <p:to>
                                        <p:strVal val="visible"/>
                                      </p:to>
                                    </p:set>
                                    <p:anim calcmode="lin" valueType="num">
                                      <p:cBhvr>
                                        <p:cTn id="7" dur="500" decel="50000" fill="hold">
                                          <p:stCondLst>
                                            <p:cond delay="0"/>
                                          </p:stCondLst>
                                        </p:cTn>
                                        <p:tgtEl>
                                          <p:spTgt spid="15155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155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1554"/>
                                        </p:tgtEl>
                                        <p:attrNameLst>
                                          <p:attrName>ppt_w</p:attrName>
                                        </p:attrNameLst>
                                      </p:cBhvr>
                                      <p:tavLst>
                                        <p:tav tm="0">
                                          <p:val>
                                            <p:strVal val="#ppt_w*.05"/>
                                          </p:val>
                                        </p:tav>
                                        <p:tav tm="100000">
                                          <p:val>
                                            <p:strVal val="#ppt_w"/>
                                          </p:val>
                                        </p:tav>
                                      </p:tavLst>
                                    </p:anim>
                                    <p:anim calcmode="lin" valueType="num">
                                      <p:cBhvr>
                                        <p:cTn id="10" dur="1000" fill="hold"/>
                                        <p:tgtEl>
                                          <p:spTgt spid="15155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155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155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155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155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151556"/>
                                        </p:tgtEl>
                                        <p:attrNameLst>
                                          <p:attrName>style.visibility</p:attrName>
                                        </p:attrNameLst>
                                      </p:cBhvr>
                                      <p:to>
                                        <p:strVal val="visible"/>
                                      </p:to>
                                    </p:set>
                                    <p:anim calcmode="lin" valueType="num">
                                      <p:cBhvr>
                                        <p:cTn id="19" dur="500" fill="hold"/>
                                        <p:tgtEl>
                                          <p:spTgt spid="151556"/>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51556"/>
                                        </p:tgtEl>
                                        <p:attrNameLst>
                                          <p:attrName>ppt_y</p:attrName>
                                        </p:attrNameLst>
                                      </p:cBhvr>
                                      <p:tavLst>
                                        <p:tav tm="0">
                                          <p:val>
                                            <p:strVal val="#ppt_y"/>
                                          </p:val>
                                        </p:tav>
                                        <p:tav tm="100000">
                                          <p:val>
                                            <p:strVal val="#ppt_y"/>
                                          </p:val>
                                        </p:tav>
                                      </p:tavLst>
                                    </p:anim>
                                    <p:anim calcmode="lin" valueType="num">
                                      <p:cBhvr>
                                        <p:cTn id="21" dur="500" fill="hold"/>
                                        <p:tgtEl>
                                          <p:spTgt spid="151556"/>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51556"/>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5155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151557"/>
                                        </p:tgtEl>
                                        <p:attrNameLst>
                                          <p:attrName>style.visibility</p:attrName>
                                        </p:attrNameLst>
                                      </p:cBhvr>
                                      <p:to>
                                        <p:strVal val="visible"/>
                                      </p:to>
                                    </p:set>
                                    <p:animEffect transition="in" filter="strips(downLeft)">
                                      <p:cBhvr>
                                        <p:cTn id="28" dur="500"/>
                                        <p:tgtEl>
                                          <p:spTgt spid="15155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151558"/>
                                        </p:tgtEl>
                                        <p:attrNameLst>
                                          <p:attrName>style.visibility</p:attrName>
                                        </p:attrNameLst>
                                      </p:cBhvr>
                                      <p:to>
                                        <p:strVal val="visible"/>
                                      </p:to>
                                    </p:set>
                                    <p:anim calcmode="lin" valueType="num">
                                      <p:cBhvr>
                                        <p:cTn id="33" dur="500" fill="hold"/>
                                        <p:tgtEl>
                                          <p:spTgt spid="151558"/>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151558"/>
                                        </p:tgtEl>
                                        <p:attrNameLst>
                                          <p:attrName>ppt_y</p:attrName>
                                        </p:attrNameLst>
                                      </p:cBhvr>
                                      <p:tavLst>
                                        <p:tav tm="0">
                                          <p:val>
                                            <p:strVal val="#ppt_y"/>
                                          </p:val>
                                        </p:tav>
                                        <p:tav tm="100000">
                                          <p:val>
                                            <p:strVal val="#ppt_y"/>
                                          </p:val>
                                        </p:tav>
                                      </p:tavLst>
                                    </p:anim>
                                    <p:anim calcmode="lin" valueType="num">
                                      <p:cBhvr>
                                        <p:cTn id="35" dur="500" fill="hold"/>
                                        <p:tgtEl>
                                          <p:spTgt spid="151558"/>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151558"/>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15155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1" presetClass="entr" presetSubtype="0" fill="hold" grpId="0" nodeType="clickEffect">
                                  <p:stCondLst>
                                    <p:cond delay="0"/>
                                  </p:stCondLst>
                                  <p:iterate type="lt">
                                    <p:tmPct val="10000"/>
                                  </p:iterate>
                                  <p:childTnLst>
                                    <p:set>
                                      <p:cBhvr>
                                        <p:cTn id="41" dur="1" fill="hold">
                                          <p:stCondLst>
                                            <p:cond delay="0"/>
                                          </p:stCondLst>
                                        </p:cTn>
                                        <p:tgtEl>
                                          <p:spTgt spid="151555"/>
                                        </p:tgtEl>
                                        <p:attrNameLst>
                                          <p:attrName>style.visibility</p:attrName>
                                        </p:attrNameLst>
                                      </p:cBhvr>
                                      <p:to>
                                        <p:strVal val="visible"/>
                                      </p:to>
                                    </p:set>
                                    <p:anim calcmode="lin" valueType="num">
                                      <p:cBhvr>
                                        <p:cTn id="42" dur="500" fill="hold"/>
                                        <p:tgtEl>
                                          <p:spTgt spid="151555"/>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151555"/>
                                        </p:tgtEl>
                                        <p:attrNameLst>
                                          <p:attrName>ppt_y</p:attrName>
                                        </p:attrNameLst>
                                      </p:cBhvr>
                                      <p:tavLst>
                                        <p:tav tm="0">
                                          <p:val>
                                            <p:strVal val="#ppt_y"/>
                                          </p:val>
                                        </p:tav>
                                        <p:tav tm="100000">
                                          <p:val>
                                            <p:strVal val="#ppt_y"/>
                                          </p:val>
                                        </p:tav>
                                      </p:tavLst>
                                    </p:anim>
                                    <p:anim calcmode="lin" valueType="num">
                                      <p:cBhvr>
                                        <p:cTn id="44" dur="500" fill="hold"/>
                                        <p:tgtEl>
                                          <p:spTgt spid="151555"/>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151555"/>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151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4" grpId="0"/>
      <p:bldP spid="151555" grpId="0"/>
      <p:bldP spid="151556" grpId="0"/>
      <p:bldP spid="151557" grpId="0"/>
      <p:bldP spid="151558" grpId="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Date Placeholder 3"/>
          <p:cNvSpPr>
            <a:spLocks noGrp="1"/>
          </p:cNvSpPr>
          <p:nvPr>
            <p:ph type="dt" sz="half" idx="4294967295"/>
          </p:nvPr>
        </p:nvSpPr>
        <p:spPr>
          <a:xfrm>
            <a:off x="457200" y="6245225"/>
            <a:ext cx="2133600" cy="476250"/>
          </a:xfrm>
          <a:prstGeom prst="rect">
            <a:avLst/>
          </a:prstGeom>
        </p:spPr>
        <p:txBody>
          <a:bodyPr/>
          <a:lstStyle/>
          <a:p>
            <a:fld id="{E2DAF671-625E-40B1-A51F-8B81C486C780}" type="datetime1">
              <a:rPr lang="en-US" altLang="en-US"/>
              <a:pPr/>
              <a:t>5/15/2017</a:t>
            </a:fld>
            <a:endParaRPr lang="en-US" altLang="en-US"/>
          </a:p>
        </p:txBody>
      </p:sp>
      <p:sp>
        <p:nvSpPr>
          <p:cNvPr id="13" name="Slide Number Placeholder 5"/>
          <p:cNvSpPr>
            <a:spLocks noGrp="1"/>
          </p:cNvSpPr>
          <p:nvPr>
            <p:ph type="sldNum" sz="quarter" idx="4294967295"/>
          </p:nvPr>
        </p:nvSpPr>
        <p:spPr>
          <a:xfrm>
            <a:off x="6553200" y="6245225"/>
            <a:ext cx="2133600" cy="476250"/>
          </a:xfrm>
          <a:prstGeom prst="rect">
            <a:avLst/>
          </a:prstGeom>
        </p:spPr>
        <p:txBody>
          <a:bodyPr/>
          <a:lstStyle/>
          <a:p>
            <a:fld id="{E2139433-DC29-4327-8E4E-9E658D69F097}" type="slidenum">
              <a:rPr lang="en-US" altLang="en-US"/>
              <a:pPr/>
              <a:t>79</a:t>
            </a:fld>
            <a:endParaRPr lang="en-US" altLang="en-US"/>
          </a:p>
        </p:txBody>
      </p:sp>
      <p:sp>
        <p:nvSpPr>
          <p:cNvPr id="150530" name="Rectangle 2"/>
          <p:cNvSpPr>
            <a:spLocks noChangeArrowheads="1"/>
          </p:cNvSpPr>
          <p:nvPr/>
        </p:nvSpPr>
        <p:spPr bwMode="auto">
          <a:xfrm>
            <a:off x="395288" y="260350"/>
            <a:ext cx="10874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b="1">
                <a:latin typeface="Verdana" panose="020B0604030504040204" pitchFamily="34" charset="0"/>
              </a:rPr>
              <a:t>CLOSE</a:t>
            </a:r>
            <a:r>
              <a:rPr lang="en-US" altLang="en-US">
                <a:latin typeface="Verdana" panose="020B0604030504040204" pitchFamily="34" charset="0"/>
              </a:rPr>
              <a:t> </a:t>
            </a:r>
          </a:p>
        </p:txBody>
      </p:sp>
      <p:sp>
        <p:nvSpPr>
          <p:cNvPr id="150531" name="Rectangle 3"/>
          <p:cNvSpPr>
            <a:spLocks noChangeArrowheads="1"/>
          </p:cNvSpPr>
          <p:nvPr/>
        </p:nvSpPr>
        <p:spPr bwMode="auto">
          <a:xfrm>
            <a:off x="755650" y="620713"/>
            <a:ext cx="75866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latin typeface="Verdana" panose="020B0604030504040204" pitchFamily="34" charset="0"/>
              </a:rPr>
              <a:t>Aksi: Memutuskan hubungan dengan unit tertentu, dengan sintak sebagai berikut </a:t>
            </a:r>
          </a:p>
        </p:txBody>
      </p:sp>
      <p:sp>
        <p:nvSpPr>
          <p:cNvPr id="150532" name="Rectangle 4"/>
          <p:cNvSpPr>
            <a:spLocks noChangeArrowheads="1"/>
          </p:cNvSpPr>
          <p:nvPr/>
        </p:nvSpPr>
        <p:spPr bwMode="auto">
          <a:xfrm>
            <a:off x="900113" y="1052513"/>
            <a:ext cx="4125912"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572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ctr" eaLnBrk="0" hangingPunct="0"/>
            <a:r>
              <a:rPr lang="en-US" altLang="en-US" b="1">
                <a:latin typeface="Verdana" panose="020B0604030504040204" pitchFamily="34" charset="0"/>
              </a:rPr>
              <a:t>CLOSE ([[UNI=]]</a:t>
            </a:r>
            <a:r>
              <a:rPr lang="en-US" altLang="en-US">
                <a:latin typeface="Verdana" panose="020B0604030504040204" pitchFamily="34" charset="0"/>
              </a:rPr>
              <a:t>unitspec</a:t>
            </a:r>
          </a:p>
          <a:p>
            <a:pPr algn="ctr" eaLnBrk="0" hangingPunct="0"/>
            <a:r>
              <a:rPr lang="id-ID" altLang="en-US">
                <a:latin typeface="Verdana" panose="020B0604030504040204" pitchFamily="34" charset="0"/>
              </a:rPr>
              <a:t>         </a:t>
            </a:r>
            <a:r>
              <a:rPr lang="en-US" altLang="en-US">
                <a:latin typeface="Verdana" panose="020B0604030504040204" pitchFamily="34" charset="0"/>
              </a:rPr>
              <a:t>[[ , </a:t>
            </a:r>
            <a:r>
              <a:rPr lang="en-US" altLang="en-US" b="1">
                <a:latin typeface="Verdana" panose="020B0604030504040204" pitchFamily="34" charset="0"/>
              </a:rPr>
              <a:t>ERR</a:t>
            </a:r>
            <a:r>
              <a:rPr lang="en-US" altLang="en-US">
                <a:latin typeface="Verdana" panose="020B0604030504040204" pitchFamily="34" charset="0"/>
              </a:rPr>
              <a:t>=errlabel]]</a:t>
            </a:r>
          </a:p>
          <a:p>
            <a:pPr algn="ctr" eaLnBrk="0" hangingPunct="0"/>
            <a:r>
              <a:rPr lang="id-ID" altLang="en-US">
                <a:latin typeface="Verdana" panose="020B0604030504040204" pitchFamily="34" charset="0"/>
              </a:rPr>
              <a:t>             </a:t>
            </a:r>
            <a:r>
              <a:rPr lang="en-US" altLang="en-US">
                <a:latin typeface="Verdana" panose="020B0604030504040204" pitchFamily="34" charset="0"/>
              </a:rPr>
              <a:t>[[ , </a:t>
            </a:r>
            <a:r>
              <a:rPr lang="en-US" altLang="en-US" b="1">
                <a:latin typeface="Verdana" panose="020B0604030504040204" pitchFamily="34" charset="0"/>
              </a:rPr>
              <a:t>IOSTAT</a:t>
            </a:r>
            <a:r>
              <a:rPr lang="en-US" altLang="en-US">
                <a:latin typeface="Verdana" panose="020B0604030504040204" pitchFamily="34" charset="0"/>
              </a:rPr>
              <a:t>=iochek]]</a:t>
            </a:r>
          </a:p>
          <a:p>
            <a:pPr algn="ctr" eaLnBrk="0" hangingPunct="0"/>
            <a:r>
              <a:rPr lang="id-ID" altLang="en-US">
                <a:latin typeface="Verdana" panose="020B0604030504040204" pitchFamily="34" charset="0"/>
              </a:rPr>
              <a:t>               </a:t>
            </a:r>
            <a:r>
              <a:rPr lang="en-US" altLang="en-US">
                <a:latin typeface="Verdana" panose="020B0604030504040204" pitchFamily="34" charset="0"/>
              </a:rPr>
              <a:t>[[ , </a:t>
            </a:r>
            <a:r>
              <a:rPr lang="en-US" altLang="en-US" b="1">
                <a:latin typeface="Verdana" panose="020B0604030504040204" pitchFamily="34" charset="0"/>
              </a:rPr>
              <a:t>STATUS</a:t>
            </a:r>
            <a:r>
              <a:rPr lang="en-US" altLang="en-US">
                <a:latin typeface="Verdana" panose="020B0604030504040204" pitchFamily="34" charset="0"/>
              </a:rPr>
              <a:t>=status]]) </a:t>
            </a:r>
          </a:p>
        </p:txBody>
      </p:sp>
      <p:sp>
        <p:nvSpPr>
          <p:cNvPr id="150533" name="Rectangle 5"/>
          <p:cNvSpPr>
            <a:spLocks noChangeArrowheads="1"/>
          </p:cNvSpPr>
          <p:nvPr/>
        </p:nvSpPr>
        <p:spPr bwMode="auto">
          <a:xfrm>
            <a:off x="755650" y="2332038"/>
            <a:ext cx="52562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sz="1400">
                <a:latin typeface="Verdana" panose="020B0604030504040204" pitchFamily="34" charset="0"/>
              </a:rPr>
              <a:t>Berikut adalah contoh penggunaan pernyataan tersebut.</a:t>
            </a:r>
          </a:p>
        </p:txBody>
      </p:sp>
      <p:sp>
        <p:nvSpPr>
          <p:cNvPr id="150534" name="Rectangle 6"/>
          <p:cNvSpPr>
            <a:spLocks noChangeArrowheads="1"/>
          </p:cNvSpPr>
          <p:nvPr/>
        </p:nvSpPr>
        <p:spPr bwMode="auto">
          <a:xfrm>
            <a:off x="844550" y="2781300"/>
            <a:ext cx="38719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sz="1600">
                <a:latin typeface="Verdana" panose="020B0604030504040204" pitchFamily="34" charset="0"/>
              </a:rPr>
              <a:t>CLOSE (7, STATUS = ‘DELETE’)</a:t>
            </a:r>
          </a:p>
        </p:txBody>
      </p:sp>
      <p:sp>
        <p:nvSpPr>
          <p:cNvPr id="150535" name="Rectangle 7"/>
          <p:cNvSpPr>
            <a:spLocks noChangeArrowheads="1"/>
          </p:cNvSpPr>
          <p:nvPr/>
        </p:nvSpPr>
        <p:spPr bwMode="auto">
          <a:xfrm>
            <a:off x="395288" y="3638550"/>
            <a:ext cx="1362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b="1">
                <a:latin typeface="Verdana" panose="020B0604030504040204" pitchFamily="34" charset="0"/>
              </a:rPr>
              <a:t>COMMON</a:t>
            </a:r>
          </a:p>
        </p:txBody>
      </p:sp>
      <p:sp>
        <p:nvSpPr>
          <p:cNvPr id="150536" name="Rectangle 8"/>
          <p:cNvSpPr>
            <a:spLocks noChangeArrowheads="1"/>
          </p:cNvSpPr>
          <p:nvPr/>
        </p:nvSpPr>
        <p:spPr bwMode="auto">
          <a:xfrm>
            <a:off x="749300" y="4060825"/>
            <a:ext cx="2959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sz="1400">
                <a:latin typeface="Verdana" panose="020B0604030504040204" pitchFamily="34" charset="0"/>
              </a:rPr>
              <a:t>dengan sintak sebagai berikut:</a:t>
            </a:r>
          </a:p>
        </p:txBody>
      </p:sp>
      <p:sp>
        <p:nvSpPr>
          <p:cNvPr id="150537" name="Rectangle 9"/>
          <p:cNvSpPr>
            <a:spLocks noChangeArrowheads="1"/>
          </p:cNvSpPr>
          <p:nvPr/>
        </p:nvSpPr>
        <p:spPr bwMode="auto">
          <a:xfrm>
            <a:off x="350838" y="4457700"/>
            <a:ext cx="6021387"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US" altLang="en-US">
                <a:latin typeface="Verdana" panose="020B0604030504040204" pitchFamily="34" charset="0"/>
              </a:rPr>
              <a:t>	</a:t>
            </a:r>
            <a:r>
              <a:rPr lang="en-US" altLang="en-US" b="1">
                <a:latin typeface="Verdana" panose="020B0604030504040204" pitchFamily="34" charset="0"/>
              </a:rPr>
              <a:t>COMMON </a:t>
            </a:r>
            <a:r>
              <a:rPr lang="en-US" altLang="en-US">
                <a:latin typeface="Verdana" panose="020B0604030504040204" pitchFamily="34" charset="0"/>
              </a:rPr>
              <a:t>[[/[[cname]][[ [attrs] ]]/]]nlist </a:t>
            </a:r>
          </a:p>
          <a:p>
            <a:pPr algn="ctr" eaLnBrk="0" hangingPunct="0"/>
            <a:r>
              <a:rPr lang="en-US" altLang="en-US">
                <a:latin typeface="Verdana" panose="020B0604030504040204" pitchFamily="34" charset="0"/>
              </a:rPr>
              <a:t>        [[ [[ , ]]/[[cname]]</a:t>
            </a:r>
          </a:p>
          <a:p>
            <a:pPr algn="ctr" eaLnBrk="0" hangingPunct="0"/>
            <a:r>
              <a:rPr lang="en-US" altLang="en-US">
                <a:latin typeface="Verdana" panose="020B0604030504040204" pitchFamily="34" charset="0"/>
              </a:rPr>
              <a:t>           [[ [attrs] ]]/nlist ]] …</a:t>
            </a:r>
          </a:p>
        </p:txBody>
      </p:sp>
      <p:sp>
        <p:nvSpPr>
          <p:cNvPr id="150538" name="Rectangle 10"/>
          <p:cNvSpPr>
            <a:spLocks noChangeArrowheads="1"/>
          </p:cNvSpPr>
          <p:nvPr/>
        </p:nvSpPr>
        <p:spPr bwMode="auto">
          <a:xfrm>
            <a:off x="755650" y="5572125"/>
            <a:ext cx="52562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sz="1400">
                <a:latin typeface="Verdana" panose="020B0604030504040204" pitchFamily="34" charset="0"/>
              </a:rPr>
              <a:t>Berikut adalah contoh penggunaan pernyataan tersebut.</a:t>
            </a:r>
          </a:p>
        </p:txBody>
      </p:sp>
    </p:spTree>
    <p:extLst>
      <p:ext uri="{BB962C8B-B14F-4D97-AF65-F5344CB8AC3E}">
        <p14:creationId xmlns:p14="http://schemas.microsoft.com/office/powerpoint/2010/main" val="36111487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50530"/>
                                        </p:tgtEl>
                                        <p:attrNameLst>
                                          <p:attrName>style.visibility</p:attrName>
                                        </p:attrNameLst>
                                      </p:cBhvr>
                                      <p:to>
                                        <p:strVal val="visible"/>
                                      </p:to>
                                    </p:set>
                                    <p:anim calcmode="lin" valueType="num">
                                      <p:cBhvr>
                                        <p:cTn id="7" dur="500" fill="hold"/>
                                        <p:tgtEl>
                                          <p:spTgt spid="15053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0530"/>
                                        </p:tgtEl>
                                        <p:attrNameLst>
                                          <p:attrName>ppt_y</p:attrName>
                                        </p:attrNameLst>
                                      </p:cBhvr>
                                      <p:tavLst>
                                        <p:tav tm="0">
                                          <p:val>
                                            <p:strVal val="#ppt_y"/>
                                          </p:val>
                                        </p:tav>
                                        <p:tav tm="100000">
                                          <p:val>
                                            <p:strVal val="#ppt_y"/>
                                          </p:val>
                                        </p:tav>
                                      </p:tavLst>
                                    </p:anim>
                                    <p:anim calcmode="lin" valueType="num">
                                      <p:cBhvr>
                                        <p:cTn id="9" dur="500" fill="hold"/>
                                        <p:tgtEl>
                                          <p:spTgt spid="15053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053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053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150531"/>
                                        </p:tgtEl>
                                        <p:attrNameLst>
                                          <p:attrName>style.visibility</p:attrName>
                                        </p:attrNameLst>
                                      </p:cBhvr>
                                      <p:to>
                                        <p:strVal val="visible"/>
                                      </p:to>
                                    </p:set>
                                    <p:animEffect transition="in" filter="strips(downRight)">
                                      <p:cBhvr>
                                        <p:cTn id="16" dur="500"/>
                                        <p:tgtEl>
                                          <p:spTgt spid="15053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150532"/>
                                        </p:tgtEl>
                                        <p:attrNameLst>
                                          <p:attrName>style.visibility</p:attrName>
                                        </p:attrNameLst>
                                      </p:cBhvr>
                                      <p:to>
                                        <p:strVal val="visible"/>
                                      </p:to>
                                    </p:set>
                                    <p:anim calcmode="lin" valueType="num">
                                      <p:cBhvr>
                                        <p:cTn id="21" dur="500" fill="hold"/>
                                        <p:tgtEl>
                                          <p:spTgt spid="150532"/>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50532"/>
                                        </p:tgtEl>
                                        <p:attrNameLst>
                                          <p:attrName>ppt_y</p:attrName>
                                        </p:attrNameLst>
                                      </p:cBhvr>
                                      <p:tavLst>
                                        <p:tav tm="0">
                                          <p:val>
                                            <p:strVal val="#ppt_y"/>
                                          </p:val>
                                        </p:tav>
                                        <p:tav tm="100000">
                                          <p:val>
                                            <p:strVal val="#ppt_y"/>
                                          </p:val>
                                        </p:tav>
                                      </p:tavLst>
                                    </p:anim>
                                    <p:anim calcmode="lin" valueType="num">
                                      <p:cBhvr>
                                        <p:cTn id="23" dur="500" fill="hold"/>
                                        <p:tgtEl>
                                          <p:spTgt spid="150532"/>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50532"/>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5053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150533"/>
                                        </p:tgtEl>
                                        <p:attrNameLst>
                                          <p:attrName>style.visibility</p:attrName>
                                        </p:attrNameLst>
                                      </p:cBhvr>
                                      <p:to>
                                        <p:strVal val="visible"/>
                                      </p:to>
                                    </p:set>
                                    <p:animEffect transition="in" filter="strips(downLeft)">
                                      <p:cBhvr>
                                        <p:cTn id="30" dur="500"/>
                                        <p:tgtEl>
                                          <p:spTgt spid="15053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1" presetClass="entr" presetSubtype="0" fill="hold" grpId="0" nodeType="clickEffect">
                                  <p:stCondLst>
                                    <p:cond delay="0"/>
                                  </p:stCondLst>
                                  <p:iterate type="lt">
                                    <p:tmPct val="10000"/>
                                  </p:iterate>
                                  <p:childTnLst>
                                    <p:set>
                                      <p:cBhvr>
                                        <p:cTn id="34" dur="1" fill="hold">
                                          <p:stCondLst>
                                            <p:cond delay="0"/>
                                          </p:stCondLst>
                                        </p:cTn>
                                        <p:tgtEl>
                                          <p:spTgt spid="150534"/>
                                        </p:tgtEl>
                                        <p:attrNameLst>
                                          <p:attrName>style.visibility</p:attrName>
                                        </p:attrNameLst>
                                      </p:cBhvr>
                                      <p:to>
                                        <p:strVal val="visible"/>
                                      </p:to>
                                    </p:set>
                                    <p:anim calcmode="lin" valueType="num">
                                      <p:cBhvr>
                                        <p:cTn id="35" dur="500" fill="hold"/>
                                        <p:tgtEl>
                                          <p:spTgt spid="150534"/>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50534"/>
                                        </p:tgtEl>
                                        <p:attrNameLst>
                                          <p:attrName>ppt_y</p:attrName>
                                        </p:attrNameLst>
                                      </p:cBhvr>
                                      <p:tavLst>
                                        <p:tav tm="0">
                                          <p:val>
                                            <p:strVal val="#ppt_y"/>
                                          </p:val>
                                        </p:tav>
                                        <p:tav tm="100000">
                                          <p:val>
                                            <p:strVal val="#ppt_y"/>
                                          </p:val>
                                        </p:tav>
                                      </p:tavLst>
                                    </p:anim>
                                    <p:anim calcmode="lin" valueType="num">
                                      <p:cBhvr>
                                        <p:cTn id="37" dur="500" fill="hold"/>
                                        <p:tgtEl>
                                          <p:spTgt spid="150534"/>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50534"/>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5053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5" presetClass="entr" presetSubtype="0" fill="hold" grpId="0" nodeType="clickEffect">
                                  <p:stCondLst>
                                    <p:cond delay="0"/>
                                  </p:stCondLst>
                                  <p:childTnLst>
                                    <p:set>
                                      <p:cBhvr>
                                        <p:cTn id="43" dur="1" fill="hold">
                                          <p:stCondLst>
                                            <p:cond delay="0"/>
                                          </p:stCondLst>
                                        </p:cTn>
                                        <p:tgtEl>
                                          <p:spTgt spid="150535"/>
                                        </p:tgtEl>
                                        <p:attrNameLst>
                                          <p:attrName>style.visibility</p:attrName>
                                        </p:attrNameLst>
                                      </p:cBhvr>
                                      <p:to>
                                        <p:strVal val="visible"/>
                                      </p:to>
                                    </p:set>
                                    <p:anim calcmode="lin" valueType="num">
                                      <p:cBhvr>
                                        <p:cTn id="44" dur="500" decel="50000" fill="hold">
                                          <p:stCondLst>
                                            <p:cond delay="0"/>
                                          </p:stCondLst>
                                        </p:cTn>
                                        <p:tgtEl>
                                          <p:spTgt spid="150535"/>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150535"/>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150535"/>
                                        </p:tgtEl>
                                        <p:attrNameLst>
                                          <p:attrName>ppt_w</p:attrName>
                                        </p:attrNameLst>
                                      </p:cBhvr>
                                      <p:tavLst>
                                        <p:tav tm="0">
                                          <p:val>
                                            <p:strVal val="#ppt_w*.05"/>
                                          </p:val>
                                        </p:tav>
                                        <p:tav tm="100000">
                                          <p:val>
                                            <p:strVal val="#ppt_w"/>
                                          </p:val>
                                        </p:tav>
                                      </p:tavLst>
                                    </p:anim>
                                    <p:anim calcmode="lin" valueType="num">
                                      <p:cBhvr>
                                        <p:cTn id="47" dur="1000" fill="hold"/>
                                        <p:tgtEl>
                                          <p:spTgt spid="150535"/>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150535"/>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150535"/>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150535"/>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150535"/>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8" presetClass="entr" presetSubtype="12" fill="hold" grpId="0" nodeType="clickEffect">
                                  <p:stCondLst>
                                    <p:cond delay="0"/>
                                  </p:stCondLst>
                                  <p:childTnLst>
                                    <p:set>
                                      <p:cBhvr>
                                        <p:cTn id="55" dur="1" fill="hold">
                                          <p:stCondLst>
                                            <p:cond delay="0"/>
                                          </p:stCondLst>
                                        </p:cTn>
                                        <p:tgtEl>
                                          <p:spTgt spid="150536"/>
                                        </p:tgtEl>
                                        <p:attrNameLst>
                                          <p:attrName>style.visibility</p:attrName>
                                        </p:attrNameLst>
                                      </p:cBhvr>
                                      <p:to>
                                        <p:strVal val="visible"/>
                                      </p:to>
                                    </p:set>
                                    <p:animEffect transition="in" filter="strips(downLeft)">
                                      <p:cBhvr>
                                        <p:cTn id="56" dur="500"/>
                                        <p:tgtEl>
                                          <p:spTgt spid="150536"/>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41" presetClass="entr" presetSubtype="0" fill="hold" grpId="0" nodeType="clickEffect">
                                  <p:stCondLst>
                                    <p:cond delay="0"/>
                                  </p:stCondLst>
                                  <p:iterate type="lt">
                                    <p:tmPct val="10000"/>
                                  </p:iterate>
                                  <p:childTnLst>
                                    <p:set>
                                      <p:cBhvr>
                                        <p:cTn id="60" dur="1" fill="hold">
                                          <p:stCondLst>
                                            <p:cond delay="0"/>
                                          </p:stCondLst>
                                        </p:cTn>
                                        <p:tgtEl>
                                          <p:spTgt spid="150537"/>
                                        </p:tgtEl>
                                        <p:attrNameLst>
                                          <p:attrName>style.visibility</p:attrName>
                                        </p:attrNameLst>
                                      </p:cBhvr>
                                      <p:to>
                                        <p:strVal val="visible"/>
                                      </p:to>
                                    </p:set>
                                    <p:anim calcmode="lin" valueType="num">
                                      <p:cBhvr>
                                        <p:cTn id="61" dur="500" fill="hold"/>
                                        <p:tgtEl>
                                          <p:spTgt spid="150537"/>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150537"/>
                                        </p:tgtEl>
                                        <p:attrNameLst>
                                          <p:attrName>ppt_y</p:attrName>
                                        </p:attrNameLst>
                                      </p:cBhvr>
                                      <p:tavLst>
                                        <p:tav tm="0">
                                          <p:val>
                                            <p:strVal val="#ppt_y"/>
                                          </p:val>
                                        </p:tav>
                                        <p:tav tm="100000">
                                          <p:val>
                                            <p:strVal val="#ppt_y"/>
                                          </p:val>
                                        </p:tav>
                                      </p:tavLst>
                                    </p:anim>
                                    <p:anim calcmode="lin" valueType="num">
                                      <p:cBhvr>
                                        <p:cTn id="63" dur="500" fill="hold"/>
                                        <p:tgtEl>
                                          <p:spTgt spid="150537"/>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150537"/>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150537"/>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8" presetClass="entr" presetSubtype="12" fill="hold" grpId="0" nodeType="clickEffect">
                                  <p:stCondLst>
                                    <p:cond delay="0"/>
                                  </p:stCondLst>
                                  <p:childTnLst>
                                    <p:set>
                                      <p:cBhvr>
                                        <p:cTn id="69" dur="1" fill="hold">
                                          <p:stCondLst>
                                            <p:cond delay="0"/>
                                          </p:stCondLst>
                                        </p:cTn>
                                        <p:tgtEl>
                                          <p:spTgt spid="150538"/>
                                        </p:tgtEl>
                                        <p:attrNameLst>
                                          <p:attrName>style.visibility</p:attrName>
                                        </p:attrNameLst>
                                      </p:cBhvr>
                                      <p:to>
                                        <p:strVal val="visible"/>
                                      </p:to>
                                    </p:set>
                                    <p:animEffect transition="in" filter="strips(downLeft)">
                                      <p:cBhvr>
                                        <p:cTn id="70" dur="500"/>
                                        <p:tgtEl>
                                          <p:spTgt spid="150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0" grpId="0"/>
      <p:bldP spid="150531" grpId="0"/>
      <p:bldP spid="150532" grpId="0"/>
      <p:bldP spid="150533" grpId="0"/>
      <p:bldP spid="150534" grpId="0"/>
      <p:bldP spid="150535" grpId="0"/>
      <p:bldP spid="150536" grpId="0"/>
      <p:bldP spid="150537" grpId="0"/>
      <p:bldP spid="1505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03188" y="109538"/>
            <a:ext cx="3028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b="1"/>
              <a:t>PENGUJIAN ALGORITMA</a:t>
            </a:r>
            <a:r>
              <a:rPr lang="en-US" altLang="en-US"/>
              <a:t> </a:t>
            </a:r>
          </a:p>
        </p:txBody>
      </p:sp>
      <p:sp>
        <p:nvSpPr>
          <p:cNvPr id="25603" name="Rectangle 3"/>
          <p:cNvSpPr>
            <a:spLocks noChangeArrowheads="1"/>
          </p:cNvSpPr>
          <p:nvPr/>
        </p:nvSpPr>
        <p:spPr bwMode="auto">
          <a:xfrm>
            <a:off x="395288" y="549275"/>
            <a:ext cx="5022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en-US"/>
              <a:t>J</a:t>
            </a:r>
            <a:r>
              <a:rPr lang="en-US" altLang="en-US"/>
              <a:t>ika kita proses daftar angka-angka berikut ini : </a:t>
            </a:r>
          </a:p>
        </p:txBody>
      </p:sp>
      <p:sp>
        <p:nvSpPr>
          <p:cNvPr id="25604" name="Rectangle 4"/>
          <p:cNvSpPr>
            <a:spLocks noChangeArrowheads="1"/>
          </p:cNvSpPr>
          <p:nvPr/>
        </p:nvSpPr>
        <p:spPr bwMode="auto">
          <a:xfrm>
            <a:off x="5508625" y="549275"/>
            <a:ext cx="2508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a:t>16, 3, -7, 0, 4, -6, -2, 8 </a:t>
            </a:r>
          </a:p>
        </p:txBody>
      </p:sp>
      <p:graphicFrame>
        <p:nvGraphicFramePr>
          <p:cNvPr id="25690" name="Group 90"/>
          <p:cNvGraphicFramePr>
            <a:graphicFrameLocks noGrp="1"/>
          </p:cNvGraphicFramePr>
          <p:nvPr/>
        </p:nvGraphicFramePr>
        <p:xfrm>
          <a:off x="5076825" y="963613"/>
          <a:ext cx="3427413" cy="5537200"/>
        </p:xfrm>
        <a:graphic>
          <a:graphicData uri="http://schemas.openxmlformats.org/drawingml/2006/table">
            <a:tbl>
              <a:tblPr/>
              <a:tblGrid>
                <a:gridCol w="685800"/>
                <a:gridCol w="684213"/>
                <a:gridCol w="687387"/>
                <a:gridCol w="684213"/>
                <a:gridCol w="685800"/>
              </a:tblGrid>
              <a:tr h="173038">
                <a:tc rowSpan="2">
                  <a:txBody>
                    <a:bodyPr/>
                    <a:lstStyle>
                      <a:lvl1pPr marL="342900" indent="-342900">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defRPr>
                      </a:lvl1pPr>
                      <a:lvl2pPr marL="692150" indent="-34766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defRPr>
                      </a:lvl2pPr>
                      <a:lvl3pPr marL="987425" indent="-293688">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defRPr>
                      </a:lvl3pPr>
                      <a:lvl4pPr marL="1281113" indent="-2921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defRPr>
                      </a:lvl4pPr>
                      <a:lvl5pPr marL="1598613" indent="-315913">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defRPr>
                      </a:lvl5pPr>
                      <a:lvl6pPr marL="20558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6pPr>
                      <a:lvl7pPr marL="25130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7pPr>
                      <a:lvl8pPr marL="29702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8pPr>
                      <a:lvl9pPr marL="34274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Pct val="70000"/>
                        <a:buFontTx/>
                        <a:buNone/>
                        <a:tabLst/>
                      </a:pPr>
                      <a:r>
                        <a:rPr kumimoji="0" lang="en-US" altLang="en-US"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Langkah</a:t>
                      </a:r>
                      <a:endParaRPr kumimoji="0" lang="en-US" altLang="en-US" sz="17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marL="342900" indent="-342900">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defRPr>
                      </a:lvl1pPr>
                      <a:lvl2pPr marL="692150" indent="-34766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defRPr>
                      </a:lvl2pPr>
                      <a:lvl3pPr marL="987425" indent="-293688">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defRPr>
                      </a:lvl3pPr>
                      <a:lvl4pPr marL="1281113" indent="-2921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defRPr>
                      </a:lvl4pPr>
                      <a:lvl5pPr marL="1598613" indent="-315913">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defRPr>
                      </a:lvl5pPr>
                      <a:lvl6pPr marL="20558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6pPr>
                      <a:lvl7pPr marL="25130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7pPr>
                      <a:lvl8pPr marL="29702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8pPr>
                      <a:lvl9pPr marL="34274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Pct val="70000"/>
                        <a:buFontTx/>
                        <a:buNone/>
                        <a:tabLst/>
                      </a:pPr>
                      <a:r>
                        <a:rPr kumimoji="0" lang="en-US" altLang="en-US"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Angka</a:t>
                      </a:r>
                      <a:endParaRPr kumimoji="0" lang="en-US" altLang="en-US" sz="17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lvl1pPr marL="342900" indent="-342900">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defRPr>
                      </a:lvl1pPr>
                      <a:lvl2pPr marL="692150" indent="-34766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defRPr>
                      </a:lvl2pPr>
                      <a:lvl3pPr marL="987425" indent="-293688">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defRPr>
                      </a:lvl3pPr>
                      <a:lvl4pPr marL="1281113" indent="-2921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defRPr>
                      </a:lvl4pPr>
                      <a:lvl5pPr marL="1598613" indent="-315913">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defRPr>
                      </a:lvl5pPr>
                      <a:lvl6pPr marL="20558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6pPr>
                      <a:lvl7pPr marL="25130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7pPr>
                      <a:lvl8pPr marL="29702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8pPr>
                      <a:lvl9pPr marL="34274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Pct val="70000"/>
                        <a:buFontTx/>
                        <a:buNone/>
                        <a:tabLst/>
                      </a:pPr>
                      <a:r>
                        <a:rPr kumimoji="0" lang="en-US" altLang="en-US"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Counter-counter</a:t>
                      </a:r>
                      <a:endParaRPr kumimoji="0" lang="en-US" altLang="en-US" sz="17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173038">
                <a:tc vMerge="1">
                  <a:txBody>
                    <a:bodyPr/>
                    <a:lstStyle/>
                    <a:p>
                      <a:endParaRPr lang="en-US"/>
                    </a:p>
                  </a:txBody>
                  <a:tcPr/>
                </a:tc>
                <a:tc vMerge="1">
                  <a:txBody>
                    <a:bodyPr/>
                    <a:lstStyle/>
                    <a:p>
                      <a:endParaRPr lang="en-US"/>
                    </a:p>
                  </a:txBody>
                  <a:tcPr/>
                </a:tc>
                <a:tc>
                  <a:txBody>
                    <a:bodyPr/>
                    <a:lstStyle>
                      <a:lvl1pPr marL="342900" indent="-342900">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defRPr>
                      </a:lvl1pPr>
                      <a:lvl2pPr marL="692150" indent="-34766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defRPr>
                      </a:lvl2pPr>
                      <a:lvl3pPr marL="987425" indent="-293688">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defRPr>
                      </a:lvl3pPr>
                      <a:lvl4pPr marL="1281113" indent="-2921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defRPr>
                      </a:lvl4pPr>
                      <a:lvl5pPr marL="1598613" indent="-315913">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defRPr>
                      </a:lvl5pPr>
                      <a:lvl6pPr marL="20558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6pPr>
                      <a:lvl7pPr marL="25130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7pPr>
                      <a:lvl8pPr marL="29702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8pPr>
                      <a:lvl9pPr marL="34274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Pct val="70000"/>
                        <a:buFontTx/>
                        <a:buNone/>
                        <a:tabLst/>
                      </a:pPr>
                      <a:r>
                        <a:rPr kumimoji="0" lang="en-US" altLang="en-US"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Positif</a:t>
                      </a:r>
                      <a:endParaRPr kumimoji="0" lang="en-US" altLang="en-US" sz="17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defRPr>
                      </a:lvl1pPr>
                      <a:lvl2pPr marL="692150" indent="-34766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defRPr>
                      </a:lvl2pPr>
                      <a:lvl3pPr marL="987425" indent="-293688">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defRPr>
                      </a:lvl3pPr>
                      <a:lvl4pPr marL="1281113" indent="-2921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defRPr>
                      </a:lvl4pPr>
                      <a:lvl5pPr marL="1598613" indent="-315913">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defRPr>
                      </a:lvl5pPr>
                      <a:lvl6pPr marL="20558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6pPr>
                      <a:lvl7pPr marL="25130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7pPr>
                      <a:lvl8pPr marL="29702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8pPr>
                      <a:lvl9pPr marL="34274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Pct val="70000"/>
                        <a:buFontTx/>
                        <a:buNone/>
                        <a:tabLst/>
                      </a:pPr>
                      <a:r>
                        <a:rPr kumimoji="0" lang="en-US" altLang="en-US"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Negatif</a:t>
                      </a:r>
                      <a:endParaRPr kumimoji="0" lang="en-US" altLang="en-US" sz="17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defRPr>
                      </a:lvl1pPr>
                      <a:lvl2pPr marL="692150" indent="-34766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defRPr>
                      </a:lvl2pPr>
                      <a:lvl3pPr marL="987425" indent="-293688">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defRPr>
                      </a:lvl3pPr>
                      <a:lvl4pPr marL="1281113" indent="-2921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defRPr>
                      </a:lvl4pPr>
                      <a:lvl5pPr marL="1598613" indent="-315913">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defRPr>
                      </a:lvl5pPr>
                      <a:lvl6pPr marL="20558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6pPr>
                      <a:lvl7pPr marL="25130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7pPr>
                      <a:lvl8pPr marL="29702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8pPr>
                      <a:lvl9pPr marL="34274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Pct val="70000"/>
                        <a:buFontTx/>
                        <a:buNone/>
                        <a:tabLst/>
                      </a:pPr>
                      <a:r>
                        <a:rPr kumimoji="0" lang="en-US" altLang="en-US" sz="1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Nol</a:t>
                      </a:r>
                      <a:endParaRPr kumimoji="0" lang="en-US" altLang="en-US" sz="17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22700">
                <a:tc>
                  <a:txBody>
                    <a:bodyPr/>
                    <a:lstStyle>
                      <a:lvl1pPr marL="342900" indent="-342900">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defRPr>
                      </a:lvl1pPr>
                      <a:lvl2pPr marL="692150" indent="-34766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defRPr>
                      </a:lvl2pPr>
                      <a:lvl3pPr marL="987425" indent="-293688">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defRPr>
                      </a:lvl3pPr>
                      <a:lvl4pPr marL="1281113" indent="-2921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defRPr>
                      </a:lvl4pPr>
                      <a:lvl5pPr marL="1598613" indent="-315913">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defRPr>
                      </a:lvl5pPr>
                      <a:lvl6pPr marL="20558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6pPr>
                      <a:lvl7pPr marL="25130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7pPr>
                      <a:lvl8pPr marL="29702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8pPr>
                      <a:lvl9pPr marL="34274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1</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2</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3</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2</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3</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2</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3</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4</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2</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3</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4</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5</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2</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3</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2</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3</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4</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2</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3</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4</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2</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3</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2</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6</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7</a:t>
                      </a:r>
                      <a:endParaRPr kumimoji="0" lang="en-US" altLang="en-US" sz="1300" b="0" i="0" u="none" strike="noStrike" cap="none" normalizeH="0" baseline="0" smtClean="0">
                        <a:ln>
                          <a:noFill/>
                        </a:ln>
                        <a:solidFill>
                          <a:srgbClr val="FF0000"/>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defRPr>
                      </a:lvl1pPr>
                      <a:lvl2pPr marL="692150" indent="-34766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defRPr>
                      </a:lvl2pPr>
                      <a:lvl3pPr marL="987425" indent="-293688">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defRPr>
                      </a:lvl3pPr>
                      <a:lvl4pPr marL="1281113" indent="-2921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defRPr>
                      </a:lvl4pPr>
                      <a:lvl5pPr marL="1598613" indent="-315913">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defRPr>
                      </a:lvl5pPr>
                      <a:lvl6pPr marL="20558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6pPr>
                      <a:lvl7pPr marL="25130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7pPr>
                      <a:lvl8pPr marL="29702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8pPr>
                      <a:lvl9pPr marL="34274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16</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16</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-7</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-7</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-7</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8</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8</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endParaRPr kumimoji="0" lang="en-US" altLang="en-US" sz="13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defRPr>
                      </a:lvl1pPr>
                      <a:lvl2pPr marL="692150" indent="-34766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defRPr>
                      </a:lvl2pPr>
                      <a:lvl3pPr marL="987425" indent="-293688">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defRPr>
                      </a:lvl3pPr>
                      <a:lvl4pPr marL="1281113" indent="-2921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defRPr>
                      </a:lvl4pPr>
                      <a:lvl5pPr marL="1598613" indent="-315913">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defRPr>
                      </a:lvl5pPr>
                      <a:lvl6pPr marL="20558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6pPr>
                      <a:lvl7pPr marL="25130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7pPr>
                      <a:lvl8pPr marL="29702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8pPr>
                      <a:lvl9pPr marL="34274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a:t>
                      </a:r>
                      <a:endParaRPr kumimoji="0" lang="en-US" altLang="en-US" sz="13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defRPr>
                      </a:lvl1pPr>
                      <a:lvl2pPr marL="692150" indent="-34766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defRPr>
                      </a:lvl2pPr>
                      <a:lvl3pPr marL="987425" indent="-293688">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defRPr>
                      </a:lvl3pPr>
                      <a:lvl4pPr marL="1281113" indent="-2921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defRPr>
                      </a:lvl4pPr>
                      <a:lvl5pPr marL="1598613" indent="-315913">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defRPr>
                      </a:lvl5pPr>
                      <a:lvl6pPr marL="20558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6pPr>
                      <a:lvl7pPr marL="25130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7pPr>
                      <a:lvl8pPr marL="29702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8pPr>
                      <a:lvl9pPr marL="34274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a:t>
                      </a:r>
                      <a:endParaRPr kumimoji="0" lang="en-US" altLang="en-US" sz="13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defRPr>
                      </a:lvl1pPr>
                      <a:lvl2pPr marL="692150" indent="-34766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defRPr>
                      </a:lvl2pPr>
                      <a:lvl3pPr marL="987425" indent="-293688">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defRPr>
                      </a:lvl3pPr>
                      <a:lvl4pPr marL="1281113" indent="-2921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defRPr>
                      </a:lvl4pPr>
                      <a:lvl5pPr marL="1598613" indent="-315913">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defRPr>
                      </a:lvl5pPr>
                      <a:lvl6pPr marL="20558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6pPr>
                      <a:lvl7pPr marL="25130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7pPr>
                      <a:lvl8pPr marL="29702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8pPr>
                      <a:lvl9pPr marL="34274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a:t>
                      </a:r>
                    </a:p>
                    <a:p>
                      <a:pPr marL="342900" marR="0" lvl="0" indent="-342900" algn="ctr" defTabSz="914400" rtl="0" eaLnBrk="0" fontAlgn="base" latinLnBrk="0" hangingPunct="0">
                        <a:lnSpc>
                          <a:spcPct val="100000"/>
                        </a:lnSpc>
                        <a:spcBef>
                          <a:spcPct val="0"/>
                        </a:spcBef>
                        <a:spcAft>
                          <a:spcPct val="0"/>
                        </a:spcAft>
                        <a:buClrTx/>
                        <a:buSzPct val="70000"/>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a:t>
                      </a:r>
                      <a:endParaRPr kumimoji="0" lang="en-US" altLang="en-US" sz="13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5686" name="Rectangle 86"/>
          <p:cNvSpPr>
            <a:spLocks noChangeArrowheads="1"/>
          </p:cNvSpPr>
          <p:nvPr/>
        </p:nvSpPr>
        <p:spPr bwMode="auto">
          <a:xfrm>
            <a:off x="323850" y="1557338"/>
            <a:ext cx="4392613" cy="366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a:tabLst>
                <a:tab pos="228600" algn="l"/>
              </a:tabLst>
              <a:defRPr>
                <a:solidFill>
                  <a:schemeClr val="tx1"/>
                </a:solidFill>
                <a:latin typeface="Arial" panose="020B0604020202020204" pitchFamily="34" charset="0"/>
              </a:defRPr>
            </a:lvl1pPr>
            <a:lvl2pPr marL="800100" indent="-342900">
              <a:tabLst>
                <a:tab pos="228600" algn="l"/>
              </a:tabLst>
              <a:defRPr>
                <a:solidFill>
                  <a:schemeClr val="tx1"/>
                </a:solidFill>
                <a:latin typeface="Arial" panose="020B0604020202020204" pitchFamily="34" charset="0"/>
              </a:defRPr>
            </a:lvl2pPr>
            <a:lvl3pPr marL="1257300" indent="-342900">
              <a:tabLst>
                <a:tab pos="228600" algn="l"/>
              </a:tabLst>
              <a:defRPr>
                <a:solidFill>
                  <a:schemeClr val="tx1"/>
                </a:solidFill>
                <a:latin typeface="Arial" panose="020B0604020202020204" pitchFamily="34" charset="0"/>
              </a:defRPr>
            </a:lvl3pPr>
            <a:lvl4pPr marL="1714500" indent="-342900">
              <a:tabLst>
                <a:tab pos="228600" algn="l"/>
              </a:tabLst>
              <a:defRPr>
                <a:solidFill>
                  <a:schemeClr val="tx1"/>
                </a:solidFill>
                <a:latin typeface="Arial" panose="020B0604020202020204" pitchFamily="34" charset="0"/>
              </a:defRPr>
            </a:lvl4pPr>
            <a:lvl5pPr marL="2171700" indent="-342900">
              <a:tabLst>
                <a:tab pos="228600" algn="l"/>
              </a:tabLst>
              <a:defRPr>
                <a:solidFill>
                  <a:schemeClr val="tx1"/>
                </a:solidFill>
                <a:latin typeface="Arial" panose="020B0604020202020204" pitchFamily="34" charset="0"/>
              </a:defRPr>
            </a:lvl5pPr>
            <a:lvl6pPr marL="2628900" indent="-342900" fontAlgn="base">
              <a:spcBef>
                <a:spcPct val="0"/>
              </a:spcBef>
              <a:spcAft>
                <a:spcPct val="0"/>
              </a:spcAft>
              <a:tabLst>
                <a:tab pos="228600" algn="l"/>
              </a:tabLst>
              <a:defRPr>
                <a:solidFill>
                  <a:schemeClr val="tx1"/>
                </a:solidFill>
                <a:latin typeface="Arial" panose="020B0604020202020204" pitchFamily="34" charset="0"/>
              </a:defRPr>
            </a:lvl6pPr>
            <a:lvl7pPr marL="3086100" indent="-342900" fontAlgn="base">
              <a:spcBef>
                <a:spcPct val="0"/>
              </a:spcBef>
              <a:spcAft>
                <a:spcPct val="0"/>
              </a:spcAft>
              <a:tabLst>
                <a:tab pos="228600" algn="l"/>
              </a:tabLst>
              <a:defRPr>
                <a:solidFill>
                  <a:schemeClr val="tx1"/>
                </a:solidFill>
                <a:latin typeface="Arial" panose="020B0604020202020204" pitchFamily="34" charset="0"/>
              </a:defRPr>
            </a:lvl7pPr>
            <a:lvl8pPr marL="3543300" indent="-342900" fontAlgn="base">
              <a:spcBef>
                <a:spcPct val="0"/>
              </a:spcBef>
              <a:spcAft>
                <a:spcPct val="0"/>
              </a:spcAft>
              <a:tabLst>
                <a:tab pos="228600" algn="l"/>
              </a:tabLst>
              <a:defRPr>
                <a:solidFill>
                  <a:schemeClr val="tx1"/>
                </a:solidFill>
                <a:latin typeface="Arial" panose="020B0604020202020204" pitchFamily="34" charset="0"/>
              </a:defRPr>
            </a:lvl8pPr>
            <a:lvl9pPr marL="4000500" indent="-342900" fontAlgn="base">
              <a:spcBef>
                <a:spcPct val="0"/>
              </a:spcBef>
              <a:spcAft>
                <a:spcPct val="0"/>
              </a:spcAft>
              <a:tabLst>
                <a:tab pos="228600" algn="l"/>
              </a:tabLst>
              <a:defRPr>
                <a:solidFill>
                  <a:schemeClr val="tx1"/>
                </a:solidFill>
                <a:latin typeface="Arial" panose="020B0604020202020204" pitchFamily="34" charset="0"/>
              </a:defRPr>
            </a:lvl9pPr>
          </a:lstStyle>
          <a:p>
            <a:pPr>
              <a:buFontTx/>
              <a:buAutoNum type="arabicPeriod"/>
            </a:pPr>
            <a:r>
              <a:rPr lang="en-US" altLang="en-US"/>
              <a:t>Inisialisasi counter-counter</a:t>
            </a:r>
          </a:p>
          <a:p>
            <a:pPr>
              <a:buFontTx/>
              <a:buAutoNum type="arabicPeriod"/>
            </a:pPr>
            <a:r>
              <a:rPr lang="en-US" altLang="en-US"/>
              <a:t>Baca angka : jikatidakada angka lagi,lanjutkan ke 6</a:t>
            </a:r>
          </a:p>
          <a:p>
            <a:pPr>
              <a:buFontTx/>
              <a:buAutoNum type="arabicPeriod"/>
            </a:pPr>
            <a:r>
              <a:rPr lang="en-US" altLang="en-US"/>
              <a:t>Jika bilangan positif, tambahkan 1 pada positif counter, lanjutkan ke langkah 2</a:t>
            </a:r>
          </a:p>
          <a:p>
            <a:pPr>
              <a:buFontTx/>
              <a:buAutoNum type="arabicPeriod"/>
            </a:pPr>
            <a:r>
              <a:rPr lang="en-US" altLang="en-US"/>
              <a:t>Jika bilangan negatif, tambahkan 1 pada negatif counter, lanjutkan ke langkah 2</a:t>
            </a:r>
          </a:p>
          <a:p>
            <a:pPr>
              <a:buFontTx/>
              <a:buAutoNum type="arabicPeriod"/>
            </a:pPr>
            <a:r>
              <a:rPr lang="en-US" altLang="en-US"/>
              <a:t>Jika bilangan nol, tambahkan 1 pada zero counter, lanjutkan ke langkah 2</a:t>
            </a:r>
          </a:p>
          <a:p>
            <a:pPr>
              <a:buFontTx/>
              <a:buAutoNum type="arabicPeriod"/>
            </a:pPr>
            <a:r>
              <a:rPr lang="en-US" altLang="en-US"/>
              <a:t>Print counter-counter</a:t>
            </a:r>
          </a:p>
          <a:p>
            <a:pPr>
              <a:buFontTx/>
              <a:buAutoNum type="arabicPeriod"/>
            </a:pPr>
            <a:r>
              <a:rPr lang="en-US" altLang="en-US"/>
              <a:t>Selesai</a:t>
            </a:r>
          </a:p>
        </p:txBody>
      </p:sp>
    </p:spTree>
  </p:cSld>
  <p:clrMapOvr>
    <a:masterClrMapping/>
  </p:clrMapOvr>
  <p:transition spd="slow">
    <p:wheel spokes="8"/>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500" fill="hold"/>
                                        <p:tgtEl>
                                          <p:spTgt spid="25602"/>
                                        </p:tgtEl>
                                        <p:attrNameLst>
                                          <p:attrName>ppt_x</p:attrName>
                                        </p:attrNameLst>
                                      </p:cBhvr>
                                      <p:tavLst>
                                        <p:tav tm="0">
                                          <p:val>
                                            <p:strVal val="1+#ppt_w/2"/>
                                          </p:val>
                                        </p:tav>
                                        <p:tav tm="100000">
                                          <p:val>
                                            <p:strVal val="#ppt_x"/>
                                          </p:val>
                                        </p:tav>
                                      </p:tavLst>
                                    </p:anim>
                                    <p:anim calcmode="lin" valueType="num">
                                      <p:cBhvr additive="base">
                                        <p:cTn id="8" dur="500" fill="hold"/>
                                        <p:tgtEl>
                                          <p:spTgt spid="2560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ntr" presetSubtype="6" fill="hold" grpId="0" nodeType="clickEffect">
                                  <p:stCondLst>
                                    <p:cond delay="0"/>
                                  </p:stCondLst>
                                  <p:childTnLst>
                                    <p:set>
                                      <p:cBhvr>
                                        <p:cTn id="12" dur="1" fill="hold">
                                          <p:stCondLst>
                                            <p:cond delay="0"/>
                                          </p:stCondLst>
                                        </p:cTn>
                                        <p:tgtEl>
                                          <p:spTgt spid="25603"/>
                                        </p:tgtEl>
                                        <p:attrNameLst>
                                          <p:attrName>style.visibility</p:attrName>
                                        </p:attrNameLst>
                                      </p:cBhvr>
                                      <p:to>
                                        <p:strVal val="visible"/>
                                      </p:to>
                                    </p:set>
                                    <p:animEffect transition="in" filter="strips(downRight)">
                                      <p:cBhvr>
                                        <p:cTn id="13" dur="2000"/>
                                        <p:tgtEl>
                                          <p:spTgt spid="2560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6" fill="hold" grpId="0" nodeType="clickEffect">
                                  <p:stCondLst>
                                    <p:cond delay="0"/>
                                  </p:stCondLst>
                                  <p:childTnLst>
                                    <p:set>
                                      <p:cBhvr>
                                        <p:cTn id="17" dur="1" fill="hold">
                                          <p:stCondLst>
                                            <p:cond delay="0"/>
                                          </p:stCondLst>
                                        </p:cTn>
                                        <p:tgtEl>
                                          <p:spTgt spid="25604"/>
                                        </p:tgtEl>
                                        <p:attrNameLst>
                                          <p:attrName>style.visibility</p:attrName>
                                        </p:attrNameLst>
                                      </p:cBhvr>
                                      <p:to>
                                        <p:strVal val="visible"/>
                                      </p:to>
                                    </p:set>
                                    <p:animEffect transition="in" filter="strips(downRight)">
                                      <p:cBhvr>
                                        <p:cTn id="18" dur="500"/>
                                        <p:tgtEl>
                                          <p:spTgt spid="2560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25686"/>
                                        </p:tgtEl>
                                        <p:attrNameLst>
                                          <p:attrName>style.visibility</p:attrName>
                                        </p:attrNameLst>
                                      </p:cBhvr>
                                      <p:to>
                                        <p:strVal val="visible"/>
                                      </p:to>
                                    </p:set>
                                    <p:animEffect transition="in" filter="diamond(in)">
                                      <p:cBhvr>
                                        <p:cTn id="23" dur="2000"/>
                                        <p:tgtEl>
                                          <p:spTgt spid="2568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25690"/>
                                        </p:tgtEl>
                                        <p:attrNameLst>
                                          <p:attrName>style.visibility</p:attrName>
                                        </p:attrNameLst>
                                      </p:cBhvr>
                                      <p:to>
                                        <p:strVal val="visible"/>
                                      </p:to>
                                    </p:set>
                                    <p:animEffect transition="in" filter="blinds(horizontal)">
                                      <p:cBhvr>
                                        <p:cTn id="28" dur="5000"/>
                                        <p:tgtEl>
                                          <p:spTgt spid="25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p:bldP spid="25604" grpId="0"/>
      <p:bldP spid="25686" grpId="0"/>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Date Placeholder 3"/>
          <p:cNvSpPr>
            <a:spLocks noGrp="1"/>
          </p:cNvSpPr>
          <p:nvPr>
            <p:ph type="dt" sz="half" idx="4294967295"/>
          </p:nvPr>
        </p:nvSpPr>
        <p:spPr>
          <a:xfrm>
            <a:off x="457200" y="6245225"/>
            <a:ext cx="2133600" cy="476250"/>
          </a:xfrm>
          <a:prstGeom prst="rect">
            <a:avLst/>
          </a:prstGeom>
        </p:spPr>
        <p:txBody>
          <a:bodyPr/>
          <a:lstStyle/>
          <a:p>
            <a:fld id="{4A358980-7249-4ECB-A75C-1C1074F77EB4}" type="datetime1">
              <a:rPr lang="en-US" altLang="en-US"/>
              <a:pPr/>
              <a:t>5/15/2017</a:t>
            </a:fld>
            <a:endParaRPr lang="en-US" altLang="en-US"/>
          </a:p>
        </p:txBody>
      </p:sp>
      <p:sp>
        <p:nvSpPr>
          <p:cNvPr id="9" name="Slide Number Placeholder 5"/>
          <p:cNvSpPr>
            <a:spLocks noGrp="1"/>
          </p:cNvSpPr>
          <p:nvPr>
            <p:ph type="sldNum" sz="quarter" idx="4294967295"/>
          </p:nvPr>
        </p:nvSpPr>
        <p:spPr>
          <a:xfrm>
            <a:off x="6553200" y="6245225"/>
            <a:ext cx="2133600" cy="476250"/>
          </a:xfrm>
          <a:prstGeom prst="rect">
            <a:avLst/>
          </a:prstGeom>
        </p:spPr>
        <p:txBody>
          <a:bodyPr/>
          <a:lstStyle/>
          <a:p>
            <a:fld id="{298D769C-9497-4835-8E34-212058A70859}" type="slidenum">
              <a:rPr lang="en-US" altLang="en-US"/>
              <a:pPr/>
              <a:t>80</a:t>
            </a:fld>
            <a:endParaRPr lang="en-US" altLang="en-US"/>
          </a:p>
        </p:txBody>
      </p:sp>
      <p:sp>
        <p:nvSpPr>
          <p:cNvPr id="149506" name="Rectangle 2"/>
          <p:cNvSpPr>
            <a:spLocks noChangeArrowheads="1"/>
          </p:cNvSpPr>
          <p:nvPr/>
        </p:nvSpPr>
        <p:spPr bwMode="auto">
          <a:xfrm>
            <a:off x="1908175" y="333375"/>
            <a:ext cx="3827463"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en-US" sz="1600">
                <a:latin typeface="Verdana" panose="020B0604030504040204" pitchFamily="34" charset="0"/>
              </a:rPr>
              <a:t>COMMON / ralph/ ed, norton, trixie</a:t>
            </a:r>
          </a:p>
          <a:p>
            <a:pPr eaLnBrk="0" hangingPunct="0"/>
            <a:r>
              <a:rPr lang="en-US" altLang="en-US" sz="1600">
                <a:latin typeface="Verdana" panose="020B0604030504040204" pitchFamily="34" charset="0"/>
              </a:rPr>
              <a:t>COMMON /         / fred, ethel, kiren</a:t>
            </a:r>
          </a:p>
          <a:p>
            <a:pPr eaLnBrk="0" hangingPunct="0"/>
            <a:r>
              <a:rPr lang="en-US" altLang="en-US" sz="1600">
                <a:latin typeface="Verdana" panose="020B0604030504040204" pitchFamily="34" charset="0"/>
              </a:rPr>
              <a:t>PROGRAM MyProg</a:t>
            </a:r>
          </a:p>
          <a:p>
            <a:pPr eaLnBrk="0" hangingPunct="0"/>
            <a:r>
              <a:rPr lang="en-US" altLang="en-US" sz="1600">
                <a:latin typeface="Verdana" panose="020B0604030504040204" pitchFamily="34" charset="0"/>
              </a:rPr>
              <a:t>COMMON  I, j, x,  k(10)</a:t>
            </a:r>
          </a:p>
          <a:p>
            <a:pPr eaLnBrk="0" hangingPunct="0"/>
            <a:r>
              <a:rPr lang="en-US" altLang="en-US" sz="1600">
                <a:latin typeface="Verdana" panose="020B0604030504040204" pitchFamily="34" charset="0"/>
              </a:rPr>
              <a:t>COMMON /mycom/  a(3)</a:t>
            </a:r>
          </a:p>
          <a:p>
            <a:pPr eaLnBrk="0" hangingPunct="0"/>
            <a:r>
              <a:rPr lang="en-US" altLang="en-US" sz="1600">
                <a:latin typeface="Verdana" panose="020B0604030504040204" pitchFamily="34" charset="0"/>
              </a:rPr>
              <a:t>…</a:t>
            </a:r>
          </a:p>
          <a:p>
            <a:pPr eaLnBrk="0" hangingPunct="0"/>
            <a:r>
              <a:rPr lang="en-US" altLang="en-US" sz="1600">
                <a:latin typeface="Verdana" panose="020B0604030504040204" pitchFamily="34" charset="0"/>
              </a:rPr>
              <a:t>END</a:t>
            </a:r>
          </a:p>
        </p:txBody>
      </p:sp>
      <p:sp>
        <p:nvSpPr>
          <p:cNvPr id="149507" name="Rectangle 3"/>
          <p:cNvSpPr>
            <a:spLocks noChangeArrowheads="1"/>
          </p:cNvSpPr>
          <p:nvPr/>
        </p:nvSpPr>
        <p:spPr bwMode="auto">
          <a:xfrm>
            <a:off x="323850" y="2565400"/>
            <a:ext cx="1403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b="1">
                <a:latin typeface="Verdana" panose="020B0604030504040204" pitchFamily="34" charset="0"/>
              </a:rPr>
              <a:t>COMPLEX</a:t>
            </a:r>
          </a:p>
        </p:txBody>
      </p:sp>
      <p:sp>
        <p:nvSpPr>
          <p:cNvPr id="149508" name="Rectangle 4"/>
          <p:cNvSpPr>
            <a:spLocks noChangeArrowheads="1"/>
          </p:cNvSpPr>
          <p:nvPr/>
        </p:nvSpPr>
        <p:spPr bwMode="auto">
          <a:xfrm>
            <a:off x="684213" y="2924175"/>
            <a:ext cx="81375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en-US" sz="1400">
                <a:latin typeface="Verdana" panose="020B0604030504040204" pitchFamily="34" charset="0"/>
              </a:rPr>
              <a:t>Aksi: Menspesifikasi tipe complex pada nama-nama yang didefinisikan oleh user, dengan sintak sebagai berikut:</a:t>
            </a:r>
          </a:p>
        </p:txBody>
      </p:sp>
      <p:sp>
        <p:nvSpPr>
          <p:cNvPr id="149509" name="Rectangle 5"/>
          <p:cNvSpPr>
            <a:spLocks noChangeArrowheads="1"/>
          </p:cNvSpPr>
          <p:nvPr/>
        </p:nvSpPr>
        <p:spPr bwMode="auto">
          <a:xfrm>
            <a:off x="1116013" y="3644900"/>
            <a:ext cx="61150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572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r>
              <a:rPr lang="en-US" altLang="en-US" b="1">
                <a:latin typeface="Verdana" panose="020B0604030504040204" pitchFamily="34" charset="0"/>
              </a:rPr>
              <a:t>COMPLEX </a:t>
            </a:r>
            <a:r>
              <a:rPr lang="en-US" altLang="en-US">
                <a:latin typeface="Verdana" panose="020B0604030504040204" pitchFamily="34" charset="0"/>
              </a:rPr>
              <a:t>[[*bytes]] vname[[ [attrs] ]][[*length]]</a:t>
            </a:r>
          </a:p>
          <a:p>
            <a:pPr eaLnBrk="0" hangingPunct="0"/>
            <a:r>
              <a:rPr lang="id-ID" altLang="en-US">
                <a:latin typeface="Verdana" panose="020B0604030504040204" pitchFamily="34" charset="0"/>
              </a:rPr>
              <a:t>	</a:t>
            </a:r>
            <a:r>
              <a:rPr lang="en-US" altLang="en-US">
                <a:latin typeface="Verdana" panose="020B0604030504040204" pitchFamily="34" charset="0"/>
              </a:rPr>
              <a:t>[[(dim)]][[/values/]]</a:t>
            </a:r>
          </a:p>
          <a:p>
            <a:pPr eaLnBrk="0" hangingPunct="0"/>
            <a:r>
              <a:rPr lang="en-US" altLang="en-US">
                <a:latin typeface="Verdana" panose="020B0604030504040204" pitchFamily="34" charset="0"/>
              </a:rPr>
              <a:t>	[[ , vname[[ [attrs] ]]</a:t>
            </a:r>
          </a:p>
          <a:p>
            <a:pPr eaLnBrk="0" hangingPunct="0"/>
            <a:r>
              <a:rPr lang="id-ID" altLang="en-US">
                <a:latin typeface="Verdana" panose="020B0604030504040204" pitchFamily="34" charset="0"/>
              </a:rPr>
              <a:t>	</a:t>
            </a:r>
            <a:r>
              <a:rPr lang="en-US" altLang="en-US">
                <a:latin typeface="Verdana" panose="020B0604030504040204" pitchFamily="34" charset="0"/>
              </a:rPr>
              <a:t>[[*length]][[(dim)]][[/values/]]…</a:t>
            </a:r>
          </a:p>
        </p:txBody>
      </p:sp>
      <p:sp>
        <p:nvSpPr>
          <p:cNvPr id="149510" name="Rectangle 6"/>
          <p:cNvSpPr>
            <a:spLocks noChangeArrowheads="1"/>
          </p:cNvSpPr>
          <p:nvPr/>
        </p:nvSpPr>
        <p:spPr bwMode="auto">
          <a:xfrm>
            <a:off x="684213" y="4997450"/>
            <a:ext cx="8208962"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s-ES_tradnl" altLang="en-US" sz="1400">
                <a:latin typeface="Verdana" panose="020B0604030504040204" pitchFamily="34" charset="0"/>
              </a:rPr>
              <a:t>Urutan penulisan </a:t>
            </a:r>
            <a:r>
              <a:rPr lang="es-ES_tradnl" altLang="en-US" sz="1400" b="1" i="1">
                <a:latin typeface="Verdana" panose="020B0604030504040204" pitchFamily="34" charset="0"/>
              </a:rPr>
              <a:t>dim</a:t>
            </a:r>
            <a:r>
              <a:rPr lang="es-ES_tradnl" altLang="en-US" sz="1400">
                <a:latin typeface="Verdana" panose="020B0604030504040204" pitchFamily="34" charset="0"/>
              </a:rPr>
              <a:t> dan </a:t>
            </a:r>
            <a:r>
              <a:rPr lang="es-ES_tradnl" altLang="en-US" sz="1400" b="1" i="1">
                <a:latin typeface="Verdana" panose="020B0604030504040204" pitchFamily="34" charset="0"/>
              </a:rPr>
              <a:t>length</a:t>
            </a:r>
            <a:r>
              <a:rPr lang="es-ES_tradnl" altLang="en-US" sz="1400">
                <a:latin typeface="Verdana" panose="020B0604030504040204" pitchFamily="34" charset="0"/>
              </a:rPr>
              <a:t> dapat terbalik. Dimana </a:t>
            </a:r>
            <a:r>
              <a:rPr lang="es-ES_tradnl" altLang="en-US" sz="1400" b="1" i="1">
                <a:latin typeface="Verdana" panose="020B0604030504040204" pitchFamily="34" charset="0"/>
              </a:rPr>
              <a:t>bytes</a:t>
            </a:r>
            <a:r>
              <a:rPr lang="es-ES_tradnl" altLang="en-US" sz="1400">
                <a:latin typeface="Verdana" panose="020B0604030504040204" pitchFamily="34" charset="0"/>
              </a:rPr>
              <a:t> harus 8 atau 16, parameter bytes menetapkan panjang bytes masing-masing item yang dinyatakan dengan COMPLEX;</a:t>
            </a:r>
            <a:r>
              <a:rPr lang="es-ES_tradnl" altLang="en-US" sz="1400" b="1" i="1">
                <a:latin typeface="Verdana" panose="020B0604030504040204" pitchFamily="34" charset="0"/>
              </a:rPr>
              <a:t>vname</a:t>
            </a:r>
            <a:r>
              <a:rPr lang="es-ES_tradnl" altLang="en-US" sz="1400">
                <a:latin typeface="Verdana" panose="020B0604030504040204" pitchFamily="34" charset="0"/>
              </a:rPr>
              <a:t> adalah nama simbolik sebuah konstanta, variabel, array, fungsi eksternal, pernyataan function, atau fungsi intrinsic, atau subprogram function atau deklarator array; </a:t>
            </a:r>
            <a:r>
              <a:rPr lang="es-ES_tradnl" altLang="en-US" sz="1400" b="1" i="1">
                <a:latin typeface="Verdana" panose="020B0604030504040204" pitchFamily="34" charset="0"/>
              </a:rPr>
              <a:t>attrs </a:t>
            </a:r>
            <a:r>
              <a:rPr lang="es-ES_tradnl" altLang="en-US" sz="1400">
                <a:latin typeface="Verdana" panose="020B0604030504040204" pitchFamily="34" charset="0"/>
              </a:rPr>
              <a:t>adalah daftar attribut, dipisahkan dengan koma.</a:t>
            </a:r>
            <a:r>
              <a:rPr lang="en-US" altLang="en-US" sz="1400">
                <a:latin typeface="Verdana" panose="020B0604030504040204" pitchFamily="34" charset="0"/>
              </a:rPr>
              <a:t> </a:t>
            </a:r>
          </a:p>
        </p:txBody>
      </p:sp>
    </p:spTree>
    <p:extLst>
      <p:ext uri="{BB962C8B-B14F-4D97-AF65-F5344CB8AC3E}">
        <p14:creationId xmlns:p14="http://schemas.microsoft.com/office/powerpoint/2010/main" val="23874779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49506"/>
                                        </p:tgtEl>
                                        <p:attrNameLst>
                                          <p:attrName>style.visibility</p:attrName>
                                        </p:attrNameLst>
                                      </p:cBhvr>
                                      <p:to>
                                        <p:strVal val="visible"/>
                                      </p:to>
                                    </p:set>
                                    <p:anim calcmode="lin" valueType="num">
                                      <p:cBhvr>
                                        <p:cTn id="7" dur="500" fill="hold"/>
                                        <p:tgtEl>
                                          <p:spTgt spid="14950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9506"/>
                                        </p:tgtEl>
                                        <p:attrNameLst>
                                          <p:attrName>ppt_y</p:attrName>
                                        </p:attrNameLst>
                                      </p:cBhvr>
                                      <p:tavLst>
                                        <p:tav tm="0">
                                          <p:val>
                                            <p:strVal val="#ppt_y"/>
                                          </p:val>
                                        </p:tav>
                                        <p:tav tm="100000">
                                          <p:val>
                                            <p:strVal val="#ppt_y"/>
                                          </p:val>
                                        </p:tav>
                                      </p:tavLst>
                                    </p:anim>
                                    <p:anim calcmode="lin" valueType="num">
                                      <p:cBhvr>
                                        <p:cTn id="9" dur="500" fill="hold"/>
                                        <p:tgtEl>
                                          <p:spTgt spid="14950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950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950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5" presetClass="entr" presetSubtype="0" fill="hold" grpId="0" nodeType="clickEffect">
                                  <p:stCondLst>
                                    <p:cond delay="0"/>
                                  </p:stCondLst>
                                  <p:childTnLst>
                                    <p:set>
                                      <p:cBhvr>
                                        <p:cTn id="15" dur="1" fill="hold">
                                          <p:stCondLst>
                                            <p:cond delay="0"/>
                                          </p:stCondLst>
                                        </p:cTn>
                                        <p:tgtEl>
                                          <p:spTgt spid="149507"/>
                                        </p:tgtEl>
                                        <p:attrNameLst>
                                          <p:attrName>style.visibility</p:attrName>
                                        </p:attrNameLst>
                                      </p:cBhvr>
                                      <p:to>
                                        <p:strVal val="visible"/>
                                      </p:to>
                                    </p:set>
                                    <p:anim calcmode="lin" valueType="num">
                                      <p:cBhvr>
                                        <p:cTn id="16" dur="500" decel="50000" fill="hold">
                                          <p:stCondLst>
                                            <p:cond delay="0"/>
                                          </p:stCondLst>
                                        </p:cTn>
                                        <p:tgtEl>
                                          <p:spTgt spid="149507"/>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149507"/>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149507"/>
                                        </p:tgtEl>
                                        <p:attrNameLst>
                                          <p:attrName>ppt_w</p:attrName>
                                        </p:attrNameLst>
                                      </p:cBhvr>
                                      <p:tavLst>
                                        <p:tav tm="0">
                                          <p:val>
                                            <p:strVal val="#ppt_w*.05"/>
                                          </p:val>
                                        </p:tav>
                                        <p:tav tm="100000">
                                          <p:val>
                                            <p:strVal val="#ppt_w"/>
                                          </p:val>
                                        </p:tav>
                                      </p:tavLst>
                                    </p:anim>
                                    <p:anim calcmode="lin" valueType="num">
                                      <p:cBhvr>
                                        <p:cTn id="19" dur="1000" fill="hold"/>
                                        <p:tgtEl>
                                          <p:spTgt spid="149507"/>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149507"/>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149507"/>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149507"/>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14950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149508"/>
                                        </p:tgtEl>
                                        <p:attrNameLst>
                                          <p:attrName>style.visibility</p:attrName>
                                        </p:attrNameLst>
                                      </p:cBhvr>
                                      <p:to>
                                        <p:strVal val="visible"/>
                                      </p:to>
                                    </p:set>
                                    <p:anim calcmode="lin" valueType="num">
                                      <p:cBhvr>
                                        <p:cTn id="28" dur="500" fill="hold"/>
                                        <p:tgtEl>
                                          <p:spTgt spid="149508"/>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49508"/>
                                        </p:tgtEl>
                                        <p:attrNameLst>
                                          <p:attrName>ppt_y</p:attrName>
                                        </p:attrNameLst>
                                      </p:cBhvr>
                                      <p:tavLst>
                                        <p:tav tm="0">
                                          <p:val>
                                            <p:strVal val="#ppt_y"/>
                                          </p:val>
                                        </p:tav>
                                        <p:tav tm="100000">
                                          <p:val>
                                            <p:strVal val="#ppt_y"/>
                                          </p:val>
                                        </p:tav>
                                      </p:tavLst>
                                    </p:anim>
                                    <p:anim calcmode="lin" valueType="num">
                                      <p:cBhvr>
                                        <p:cTn id="30" dur="500" fill="hold"/>
                                        <p:tgtEl>
                                          <p:spTgt spid="149508"/>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49508"/>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4950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1" presetClass="entr" presetSubtype="0" fill="hold" grpId="0" nodeType="clickEffect">
                                  <p:stCondLst>
                                    <p:cond delay="0"/>
                                  </p:stCondLst>
                                  <p:iterate type="lt">
                                    <p:tmPct val="10000"/>
                                  </p:iterate>
                                  <p:childTnLst>
                                    <p:set>
                                      <p:cBhvr>
                                        <p:cTn id="36" dur="1" fill="hold">
                                          <p:stCondLst>
                                            <p:cond delay="0"/>
                                          </p:stCondLst>
                                        </p:cTn>
                                        <p:tgtEl>
                                          <p:spTgt spid="149509"/>
                                        </p:tgtEl>
                                        <p:attrNameLst>
                                          <p:attrName>style.visibility</p:attrName>
                                        </p:attrNameLst>
                                      </p:cBhvr>
                                      <p:to>
                                        <p:strVal val="visible"/>
                                      </p:to>
                                    </p:set>
                                    <p:anim calcmode="lin" valueType="num">
                                      <p:cBhvr>
                                        <p:cTn id="37" dur="500" fill="hold"/>
                                        <p:tgtEl>
                                          <p:spTgt spid="149509"/>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49509"/>
                                        </p:tgtEl>
                                        <p:attrNameLst>
                                          <p:attrName>ppt_y</p:attrName>
                                        </p:attrNameLst>
                                      </p:cBhvr>
                                      <p:tavLst>
                                        <p:tav tm="0">
                                          <p:val>
                                            <p:strVal val="#ppt_y"/>
                                          </p:val>
                                        </p:tav>
                                        <p:tav tm="100000">
                                          <p:val>
                                            <p:strVal val="#ppt_y"/>
                                          </p:val>
                                        </p:tav>
                                      </p:tavLst>
                                    </p:anim>
                                    <p:anim calcmode="lin" valueType="num">
                                      <p:cBhvr>
                                        <p:cTn id="39" dur="500" fill="hold"/>
                                        <p:tgtEl>
                                          <p:spTgt spid="149509"/>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49509"/>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4950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1" presetClass="entr" presetSubtype="0" fill="hold" grpId="0" nodeType="clickEffect">
                                  <p:stCondLst>
                                    <p:cond delay="0"/>
                                  </p:stCondLst>
                                  <p:iterate type="lt">
                                    <p:tmPct val="10000"/>
                                  </p:iterate>
                                  <p:childTnLst>
                                    <p:set>
                                      <p:cBhvr>
                                        <p:cTn id="45" dur="1" fill="hold">
                                          <p:stCondLst>
                                            <p:cond delay="0"/>
                                          </p:stCondLst>
                                        </p:cTn>
                                        <p:tgtEl>
                                          <p:spTgt spid="149510"/>
                                        </p:tgtEl>
                                        <p:attrNameLst>
                                          <p:attrName>style.visibility</p:attrName>
                                        </p:attrNameLst>
                                      </p:cBhvr>
                                      <p:to>
                                        <p:strVal val="visible"/>
                                      </p:to>
                                    </p:set>
                                    <p:anim calcmode="lin" valueType="num">
                                      <p:cBhvr>
                                        <p:cTn id="46" dur="500" fill="hold"/>
                                        <p:tgtEl>
                                          <p:spTgt spid="149510"/>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149510"/>
                                        </p:tgtEl>
                                        <p:attrNameLst>
                                          <p:attrName>ppt_y</p:attrName>
                                        </p:attrNameLst>
                                      </p:cBhvr>
                                      <p:tavLst>
                                        <p:tav tm="0">
                                          <p:val>
                                            <p:strVal val="#ppt_y"/>
                                          </p:val>
                                        </p:tav>
                                        <p:tav tm="100000">
                                          <p:val>
                                            <p:strVal val="#ppt_y"/>
                                          </p:val>
                                        </p:tav>
                                      </p:tavLst>
                                    </p:anim>
                                    <p:anim calcmode="lin" valueType="num">
                                      <p:cBhvr>
                                        <p:cTn id="48" dur="500" fill="hold"/>
                                        <p:tgtEl>
                                          <p:spTgt spid="149510"/>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149510"/>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149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6" grpId="0"/>
      <p:bldP spid="149507" grpId="0"/>
      <p:bldP spid="149508" grpId="0"/>
      <p:bldP spid="149509" grpId="0"/>
      <p:bldP spid="149510" grpId="0"/>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Date Placeholder 3"/>
          <p:cNvSpPr>
            <a:spLocks noGrp="1"/>
          </p:cNvSpPr>
          <p:nvPr>
            <p:ph type="dt" sz="half" idx="4294967295"/>
          </p:nvPr>
        </p:nvSpPr>
        <p:spPr>
          <a:xfrm>
            <a:off x="457200" y="6245225"/>
            <a:ext cx="2133600" cy="476250"/>
          </a:xfrm>
          <a:prstGeom prst="rect">
            <a:avLst/>
          </a:prstGeom>
        </p:spPr>
        <p:txBody>
          <a:bodyPr/>
          <a:lstStyle/>
          <a:p>
            <a:fld id="{AF605179-7B80-4F3B-B97F-EE69F13518A3}" type="datetime1">
              <a:rPr lang="en-US" altLang="en-US"/>
              <a:pPr/>
              <a:t>5/15/2017</a:t>
            </a:fld>
            <a:endParaRPr lang="en-US" altLang="en-US"/>
          </a:p>
        </p:txBody>
      </p:sp>
      <p:sp>
        <p:nvSpPr>
          <p:cNvPr id="11" name="Slide Number Placeholder 5"/>
          <p:cNvSpPr>
            <a:spLocks noGrp="1"/>
          </p:cNvSpPr>
          <p:nvPr>
            <p:ph type="sldNum" sz="quarter" idx="4294967295"/>
          </p:nvPr>
        </p:nvSpPr>
        <p:spPr>
          <a:xfrm>
            <a:off x="6553200" y="6245225"/>
            <a:ext cx="2133600" cy="476250"/>
          </a:xfrm>
          <a:prstGeom prst="rect">
            <a:avLst/>
          </a:prstGeom>
        </p:spPr>
        <p:txBody>
          <a:bodyPr/>
          <a:lstStyle/>
          <a:p>
            <a:fld id="{7F738771-9E64-4C85-94A1-10EF27222717}" type="slidenum">
              <a:rPr lang="en-US" altLang="en-US"/>
              <a:pPr/>
              <a:t>81</a:t>
            </a:fld>
            <a:endParaRPr lang="en-US" altLang="en-US"/>
          </a:p>
        </p:txBody>
      </p:sp>
      <p:sp>
        <p:nvSpPr>
          <p:cNvPr id="148482" name="Rectangle 2"/>
          <p:cNvSpPr>
            <a:spLocks noChangeArrowheads="1"/>
          </p:cNvSpPr>
          <p:nvPr/>
        </p:nvSpPr>
        <p:spPr bwMode="auto">
          <a:xfrm>
            <a:off x="684213" y="260350"/>
            <a:ext cx="51911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s-ES_tradnl" altLang="en-US" sz="1400">
                <a:latin typeface="Verdana" panose="020B0604030504040204" pitchFamily="34" charset="0"/>
              </a:rPr>
              <a:t>Berikut adalah contoh penggunaan pernyataan tersebut</a:t>
            </a:r>
            <a:endParaRPr lang="en-US" altLang="en-US" sz="1400">
              <a:latin typeface="Verdana" panose="020B0604030504040204" pitchFamily="34" charset="0"/>
            </a:endParaRPr>
          </a:p>
        </p:txBody>
      </p:sp>
      <p:sp>
        <p:nvSpPr>
          <p:cNvPr id="148483" name="Rectangle 3"/>
          <p:cNvSpPr>
            <a:spLocks noChangeArrowheads="1"/>
          </p:cNvSpPr>
          <p:nvPr/>
        </p:nvSpPr>
        <p:spPr bwMode="auto">
          <a:xfrm>
            <a:off x="1403350" y="765175"/>
            <a:ext cx="46355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en-US" sz="1600">
                <a:latin typeface="Verdana" panose="020B0604030504040204" pitchFamily="34" charset="0"/>
              </a:rPr>
              <a:t>COMPLEX   ch, zdfl*8, xdlf*16</a:t>
            </a:r>
          </a:p>
          <a:p>
            <a:pPr eaLnBrk="0" hangingPunct="0"/>
            <a:r>
              <a:rPr lang="en-US" altLang="en-US" sz="1600">
                <a:latin typeface="Verdana" panose="020B0604030504040204" pitchFamily="34" charset="0"/>
              </a:rPr>
              <a:t>COMPLEX*8  zz</a:t>
            </a:r>
          </a:p>
          <a:p>
            <a:pPr eaLnBrk="0" hangingPunct="0"/>
            <a:r>
              <a:rPr lang="en-US" altLang="en-US" sz="1600">
                <a:latin typeface="Verdana" panose="020B0604030504040204" pitchFamily="34" charset="0"/>
              </a:rPr>
              <a:t>COMPLEX*16	ax,  by</a:t>
            </a:r>
          </a:p>
          <a:p>
            <a:pPr eaLnBrk="0" hangingPunct="0"/>
            <a:r>
              <a:rPr lang="en-US" altLang="en-US" sz="1600">
                <a:latin typeface="Verdana" panose="020B0604030504040204" pitchFamily="34" charset="0"/>
              </a:rPr>
              <a:t>COMPLEX  	x*16,  y(10)*8, z*16(10)</a:t>
            </a:r>
          </a:p>
        </p:txBody>
      </p:sp>
      <p:sp>
        <p:nvSpPr>
          <p:cNvPr id="148484" name="Rectangle 4"/>
          <p:cNvSpPr>
            <a:spLocks noChangeArrowheads="1"/>
          </p:cNvSpPr>
          <p:nvPr/>
        </p:nvSpPr>
        <p:spPr bwMode="auto">
          <a:xfrm>
            <a:off x="179388" y="2205038"/>
            <a:ext cx="15525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b="1">
                <a:latin typeface="Verdana" panose="020B0604030504040204" pitchFamily="34" charset="0"/>
              </a:rPr>
              <a:t>CONTINUE</a:t>
            </a:r>
          </a:p>
        </p:txBody>
      </p:sp>
      <p:sp>
        <p:nvSpPr>
          <p:cNvPr id="148485" name="Rectangle 5"/>
          <p:cNvSpPr>
            <a:spLocks noChangeArrowheads="1"/>
          </p:cNvSpPr>
          <p:nvPr/>
        </p:nvSpPr>
        <p:spPr bwMode="auto">
          <a:xfrm>
            <a:off x="708025" y="2619375"/>
            <a:ext cx="6527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sz="1400">
                <a:latin typeface="Verdana" panose="020B0604030504040204" pitchFamily="34" charset="0"/>
              </a:rPr>
              <a:t>Aksi: Tidak memiliki pengaruh apapun, dengan sintak sebagai berikut:</a:t>
            </a:r>
          </a:p>
        </p:txBody>
      </p:sp>
      <p:sp>
        <p:nvSpPr>
          <p:cNvPr id="148486" name="Rectangle 6"/>
          <p:cNvSpPr>
            <a:spLocks noChangeArrowheads="1"/>
          </p:cNvSpPr>
          <p:nvPr/>
        </p:nvSpPr>
        <p:spPr bwMode="auto">
          <a:xfrm>
            <a:off x="395288" y="3133725"/>
            <a:ext cx="2466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a:latin typeface="Verdana" panose="020B0604030504040204" pitchFamily="34" charset="0"/>
              </a:rPr>
              <a:t>	</a:t>
            </a:r>
            <a:r>
              <a:rPr lang="en-US" altLang="en-US" b="1">
                <a:latin typeface="Verdana" panose="020B0604030504040204" pitchFamily="34" charset="0"/>
              </a:rPr>
              <a:t>CONTINUE</a:t>
            </a:r>
          </a:p>
        </p:txBody>
      </p:sp>
      <p:sp>
        <p:nvSpPr>
          <p:cNvPr id="148487" name="Rectangle 7"/>
          <p:cNvSpPr>
            <a:spLocks noChangeArrowheads="1"/>
          </p:cNvSpPr>
          <p:nvPr/>
        </p:nvSpPr>
        <p:spPr bwMode="auto">
          <a:xfrm>
            <a:off x="684213" y="3629025"/>
            <a:ext cx="52562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sz="1400">
                <a:latin typeface="Verdana" panose="020B0604030504040204" pitchFamily="34" charset="0"/>
              </a:rPr>
              <a:t>Berikut adalah contoh penggunaan pernyataan tersebut.</a:t>
            </a:r>
          </a:p>
        </p:txBody>
      </p:sp>
      <p:sp>
        <p:nvSpPr>
          <p:cNvPr id="148488" name="Rectangle 8"/>
          <p:cNvSpPr>
            <a:spLocks noChangeArrowheads="1"/>
          </p:cNvSpPr>
          <p:nvPr/>
        </p:nvSpPr>
        <p:spPr bwMode="auto">
          <a:xfrm>
            <a:off x="1398588" y="4076700"/>
            <a:ext cx="3513137"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572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eaLnBrk="0" hangingPunct="0"/>
            <a:r>
              <a:rPr lang="id-ID" altLang="en-US" sz="1600">
                <a:latin typeface="Verdana" panose="020B0604030504040204" pitchFamily="34" charset="0"/>
              </a:rPr>
              <a:t>	</a:t>
            </a:r>
            <a:r>
              <a:rPr lang="en-US" altLang="en-US" sz="1600">
                <a:latin typeface="Verdana" panose="020B0604030504040204" pitchFamily="34" charset="0"/>
              </a:rPr>
              <a:t>DIMENSION</a:t>
            </a:r>
            <a:r>
              <a:rPr lang="id-ID" altLang="en-US" sz="1600">
                <a:latin typeface="Verdana" panose="020B0604030504040204" pitchFamily="34" charset="0"/>
              </a:rPr>
              <a:t> </a:t>
            </a:r>
            <a:r>
              <a:rPr lang="en-US" altLang="en-US" sz="1600">
                <a:latin typeface="Verdana" panose="020B0604030504040204" pitchFamily="34" charset="0"/>
              </a:rPr>
              <a:t>narray(10)</a:t>
            </a:r>
          </a:p>
          <a:p>
            <a:pPr eaLnBrk="0" hangingPunct="0"/>
            <a:r>
              <a:rPr lang="id-ID" altLang="en-US" sz="1600">
                <a:latin typeface="Verdana" panose="020B0604030504040204" pitchFamily="34" charset="0"/>
              </a:rPr>
              <a:t>	</a:t>
            </a:r>
            <a:r>
              <a:rPr lang="en-US" altLang="en-US" sz="1600">
                <a:latin typeface="Verdana" panose="020B0604030504040204" pitchFamily="34" charset="0"/>
              </a:rPr>
              <a:t>DO 100 n = 1, 10</a:t>
            </a:r>
          </a:p>
          <a:p>
            <a:pPr eaLnBrk="0" hangingPunct="0"/>
            <a:r>
              <a:rPr lang="id-ID" altLang="en-US" sz="1600">
                <a:latin typeface="Verdana" panose="020B0604030504040204" pitchFamily="34" charset="0"/>
              </a:rPr>
              <a:t>           	      n</a:t>
            </a:r>
            <a:r>
              <a:rPr lang="en-US" altLang="en-US" sz="1600">
                <a:latin typeface="Verdana" panose="020B0604030504040204" pitchFamily="34" charset="0"/>
              </a:rPr>
              <a:t>array(n) = 120</a:t>
            </a:r>
          </a:p>
          <a:p>
            <a:pPr eaLnBrk="0" hangingPunct="0"/>
            <a:r>
              <a:rPr lang="en-US" altLang="en-US" sz="1600">
                <a:latin typeface="Verdana" panose="020B0604030504040204" pitchFamily="34" charset="0"/>
              </a:rPr>
              <a:t>100	CONTIINUE</a:t>
            </a:r>
          </a:p>
        </p:txBody>
      </p:sp>
    </p:spTree>
    <p:extLst>
      <p:ext uri="{BB962C8B-B14F-4D97-AF65-F5344CB8AC3E}">
        <p14:creationId xmlns:p14="http://schemas.microsoft.com/office/powerpoint/2010/main" val="9108731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48482"/>
                                        </p:tgtEl>
                                        <p:attrNameLst>
                                          <p:attrName>style.visibility</p:attrName>
                                        </p:attrNameLst>
                                      </p:cBhvr>
                                      <p:to>
                                        <p:strVal val="visible"/>
                                      </p:to>
                                    </p:set>
                                    <p:animEffect transition="in" filter="strips(downLeft)">
                                      <p:cBhvr>
                                        <p:cTn id="7" dur="500"/>
                                        <p:tgtEl>
                                          <p:spTgt spid="148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48483"/>
                                        </p:tgtEl>
                                        <p:attrNameLst>
                                          <p:attrName>style.visibility</p:attrName>
                                        </p:attrNameLst>
                                      </p:cBhvr>
                                      <p:to>
                                        <p:strVal val="visible"/>
                                      </p:to>
                                    </p:set>
                                    <p:anim calcmode="lin" valueType="num">
                                      <p:cBhvr>
                                        <p:cTn id="12" dur="500" fill="hold"/>
                                        <p:tgtEl>
                                          <p:spTgt spid="14848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48483"/>
                                        </p:tgtEl>
                                        <p:attrNameLst>
                                          <p:attrName>ppt_y</p:attrName>
                                        </p:attrNameLst>
                                      </p:cBhvr>
                                      <p:tavLst>
                                        <p:tav tm="0">
                                          <p:val>
                                            <p:strVal val="#ppt_y"/>
                                          </p:val>
                                        </p:tav>
                                        <p:tav tm="100000">
                                          <p:val>
                                            <p:strVal val="#ppt_y"/>
                                          </p:val>
                                        </p:tav>
                                      </p:tavLst>
                                    </p:anim>
                                    <p:anim calcmode="lin" valueType="num">
                                      <p:cBhvr>
                                        <p:cTn id="14" dur="500" fill="hold"/>
                                        <p:tgtEl>
                                          <p:spTgt spid="14848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4848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4848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148484"/>
                                        </p:tgtEl>
                                        <p:attrNameLst>
                                          <p:attrName>style.visibility</p:attrName>
                                        </p:attrNameLst>
                                      </p:cBhvr>
                                      <p:to>
                                        <p:strVal val="visible"/>
                                      </p:to>
                                    </p:set>
                                    <p:anim calcmode="lin" valueType="num">
                                      <p:cBhvr>
                                        <p:cTn id="21" dur="500" decel="50000" fill="hold">
                                          <p:stCondLst>
                                            <p:cond delay="0"/>
                                          </p:stCondLst>
                                        </p:cTn>
                                        <p:tgtEl>
                                          <p:spTgt spid="148484"/>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48484"/>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48484"/>
                                        </p:tgtEl>
                                        <p:attrNameLst>
                                          <p:attrName>ppt_w</p:attrName>
                                        </p:attrNameLst>
                                      </p:cBhvr>
                                      <p:tavLst>
                                        <p:tav tm="0">
                                          <p:val>
                                            <p:strVal val="#ppt_w*.05"/>
                                          </p:val>
                                        </p:tav>
                                        <p:tav tm="100000">
                                          <p:val>
                                            <p:strVal val="#ppt_w"/>
                                          </p:val>
                                        </p:tav>
                                      </p:tavLst>
                                    </p:anim>
                                    <p:anim calcmode="lin" valueType="num">
                                      <p:cBhvr>
                                        <p:cTn id="24" dur="1000" fill="hold"/>
                                        <p:tgtEl>
                                          <p:spTgt spid="148484"/>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48484"/>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48484"/>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48484"/>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4848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8" presetClass="entr" presetSubtype="6" fill="hold" grpId="0" nodeType="clickEffect">
                                  <p:stCondLst>
                                    <p:cond delay="0"/>
                                  </p:stCondLst>
                                  <p:childTnLst>
                                    <p:set>
                                      <p:cBhvr>
                                        <p:cTn id="32" dur="1" fill="hold">
                                          <p:stCondLst>
                                            <p:cond delay="0"/>
                                          </p:stCondLst>
                                        </p:cTn>
                                        <p:tgtEl>
                                          <p:spTgt spid="148485"/>
                                        </p:tgtEl>
                                        <p:attrNameLst>
                                          <p:attrName>style.visibility</p:attrName>
                                        </p:attrNameLst>
                                      </p:cBhvr>
                                      <p:to>
                                        <p:strVal val="visible"/>
                                      </p:to>
                                    </p:set>
                                    <p:animEffect transition="in" filter="strips(downRight)">
                                      <p:cBhvr>
                                        <p:cTn id="33" dur="500"/>
                                        <p:tgtEl>
                                          <p:spTgt spid="14848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148486"/>
                                        </p:tgtEl>
                                        <p:attrNameLst>
                                          <p:attrName>style.visibility</p:attrName>
                                        </p:attrNameLst>
                                      </p:cBhvr>
                                      <p:to>
                                        <p:strVal val="visible"/>
                                      </p:to>
                                    </p:set>
                                    <p:animEffect transition="in" filter="diamond(in)">
                                      <p:cBhvr>
                                        <p:cTn id="38" dur="500"/>
                                        <p:tgtEl>
                                          <p:spTgt spid="14848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8" presetClass="entr" presetSubtype="12" fill="hold" grpId="0" nodeType="clickEffect">
                                  <p:stCondLst>
                                    <p:cond delay="0"/>
                                  </p:stCondLst>
                                  <p:childTnLst>
                                    <p:set>
                                      <p:cBhvr>
                                        <p:cTn id="42" dur="1" fill="hold">
                                          <p:stCondLst>
                                            <p:cond delay="0"/>
                                          </p:stCondLst>
                                        </p:cTn>
                                        <p:tgtEl>
                                          <p:spTgt spid="148487"/>
                                        </p:tgtEl>
                                        <p:attrNameLst>
                                          <p:attrName>style.visibility</p:attrName>
                                        </p:attrNameLst>
                                      </p:cBhvr>
                                      <p:to>
                                        <p:strVal val="visible"/>
                                      </p:to>
                                    </p:set>
                                    <p:animEffect transition="in" filter="strips(downLeft)">
                                      <p:cBhvr>
                                        <p:cTn id="43" dur="500"/>
                                        <p:tgtEl>
                                          <p:spTgt spid="14848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1" presetClass="entr" presetSubtype="0" fill="hold" grpId="0" nodeType="clickEffect">
                                  <p:stCondLst>
                                    <p:cond delay="0"/>
                                  </p:stCondLst>
                                  <p:iterate type="lt">
                                    <p:tmPct val="10000"/>
                                  </p:iterate>
                                  <p:childTnLst>
                                    <p:set>
                                      <p:cBhvr>
                                        <p:cTn id="47" dur="1" fill="hold">
                                          <p:stCondLst>
                                            <p:cond delay="0"/>
                                          </p:stCondLst>
                                        </p:cTn>
                                        <p:tgtEl>
                                          <p:spTgt spid="148488"/>
                                        </p:tgtEl>
                                        <p:attrNameLst>
                                          <p:attrName>style.visibility</p:attrName>
                                        </p:attrNameLst>
                                      </p:cBhvr>
                                      <p:to>
                                        <p:strVal val="visible"/>
                                      </p:to>
                                    </p:set>
                                    <p:anim calcmode="lin" valueType="num">
                                      <p:cBhvr>
                                        <p:cTn id="48" dur="500" fill="hold"/>
                                        <p:tgtEl>
                                          <p:spTgt spid="148488"/>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148488"/>
                                        </p:tgtEl>
                                        <p:attrNameLst>
                                          <p:attrName>ppt_y</p:attrName>
                                        </p:attrNameLst>
                                      </p:cBhvr>
                                      <p:tavLst>
                                        <p:tav tm="0">
                                          <p:val>
                                            <p:strVal val="#ppt_y"/>
                                          </p:val>
                                        </p:tav>
                                        <p:tav tm="100000">
                                          <p:val>
                                            <p:strVal val="#ppt_y"/>
                                          </p:val>
                                        </p:tav>
                                      </p:tavLst>
                                    </p:anim>
                                    <p:anim calcmode="lin" valueType="num">
                                      <p:cBhvr>
                                        <p:cTn id="50" dur="500" fill="hold"/>
                                        <p:tgtEl>
                                          <p:spTgt spid="148488"/>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148488"/>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148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2" grpId="0"/>
      <p:bldP spid="148483" grpId="0"/>
      <p:bldP spid="148484" grpId="0"/>
      <p:bldP spid="148485" grpId="0"/>
      <p:bldP spid="148486" grpId="0"/>
      <p:bldP spid="148487" grpId="0"/>
      <p:bldP spid="148488" grpId="0"/>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Date Placeholder 3"/>
          <p:cNvSpPr>
            <a:spLocks noGrp="1"/>
          </p:cNvSpPr>
          <p:nvPr>
            <p:ph type="dt" sz="half" idx="4294967295"/>
          </p:nvPr>
        </p:nvSpPr>
        <p:spPr>
          <a:xfrm>
            <a:off x="457200" y="6245225"/>
            <a:ext cx="2133600" cy="476250"/>
          </a:xfrm>
          <a:prstGeom prst="rect">
            <a:avLst/>
          </a:prstGeom>
        </p:spPr>
        <p:txBody>
          <a:bodyPr/>
          <a:lstStyle/>
          <a:p>
            <a:fld id="{374F88D5-A87E-48DC-9866-56E5BE9275A7}" type="datetime1">
              <a:rPr lang="en-US" altLang="en-US"/>
              <a:pPr/>
              <a:t>5/15/2017</a:t>
            </a:fld>
            <a:endParaRPr lang="en-US" altLang="en-US"/>
          </a:p>
        </p:txBody>
      </p:sp>
      <p:sp>
        <p:nvSpPr>
          <p:cNvPr id="12" name="Slide Number Placeholder 5"/>
          <p:cNvSpPr>
            <a:spLocks noGrp="1"/>
          </p:cNvSpPr>
          <p:nvPr>
            <p:ph type="sldNum" sz="quarter" idx="4294967295"/>
          </p:nvPr>
        </p:nvSpPr>
        <p:spPr>
          <a:xfrm>
            <a:off x="6553200" y="6245225"/>
            <a:ext cx="2133600" cy="476250"/>
          </a:xfrm>
          <a:prstGeom prst="rect">
            <a:avLst/>
          </a:prstGeom>
        </p:spPr>
        <p:txBody>
          <a:bodyPr/>
          <a:lstStyle/>
          <a:p>
            <a:fld id="{DB017270-F82B-4050-A600-D1079995D3F2}" type="slidenum">
              <a:rPr lang="en-US" altLang="en-US"/>
              <a:pPr/>
              <a:t>82</a:t>
            </a:fld>
            <a:endParaRPr lang="en-US" altLang="en-US"/>
          </a:p>
        </p:txBody>
      </p:sp>
      <p:sp>
        <p:nvSpPr>
          <p:cNvPr id="147458" name="Rectangle 2"/>
          <p:cNvSpPr>
            <a:spLocks noChangeArrowheads="1"/>
          </p:cNvSpPr>
          <p:nvPr/>
        </p:nvSpPr>
        <p:spPr bwMode="auto">
          <a:xfrm>
            <a:off x="323850" y="333375"/>
            <a:ext cx="984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b="1">
                <a:latin typeface="Verdana" panose="020B0604030504040204" pitchFamily="34" charset="0"/>
              </a:rPr>
              <a:t>CYCLE</a:t>
            </a:r>
          </a:p>
        </p:txBody>
      </p:sp>
      <p:sp>
        <p:nvSpPr>
          <p:cNvPr id="147459" name="Rectangle 3"/>
          <p:cNvSpPr>
            <a:spLocks noChangeArrowheads="1"/>
          </p:cNvSpPr>
          <p:nvPr/>
        </p:nvSpPr>
        <p:spPr bwMode="auto">
          <a:xfrm>
            <a:off x="755650" y="836613"/>
            <a:ext cx="80645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en-US" sz="1400">
                <a:latin typeface="Verdana" panose="020B0604030504040204" pitchFamily="34" charset="0"/>
              </a:rPr>
              <a:t>Aksi: Dalam sebuah loop, kendali lanjut untuk terminasi dari pernyataan loop DO atau DO WHILE, dengan sintak sebagai berikut:</a:t>
            </a:r>
          </a:p>
        </p:txBody>
      </p:sp>
      <p:sp>
        <p:nvSpPr>
          <p:cNvPr id="147460" name="Rectangle 4"/>
          <p:cNvSpPr>
            <a:spLocks noChangeArrowheads="1"/>
          </p:cNvSpPr>
          <p:nvPr/>
        </p:nvSpPr>
        <p:spPr bwMode="auto">
          <a:xfrm>
            <a:off x="944563" y="1484313"/>
            <a:ext cx="189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a:latin typeface="Verdana" panose="020B0604030504040204" pitchFamily="34" charset="0"/>
              </a:rPr>
              <a:t>	</a:t>
            </a:r>
            <a:r>
              <a:rPr lang="en-US" altLang="en-US" b="1">
                <a:latin typeface="Verdana" panose="020B0604030504040204" pitchFamily="34" charset="0"/>
              </a:rPr>
              <a:t>CYCLE</a:t>
            </a:r>
          </a:p>
        </p:txBody>
      </p:sp>
      <p:sp>
        <p:nvSpPr>
          <p:cNvPr id="147461" name="Rectangle 5"/>
          <p:cNvSpPr>
            <a:spLocks noChangeArrowheads="1"/>
          </p:cNvSpPr>
          <p:nvPr/>
        </p:nvSpPr>
        <p:spPr bwMode="auto">
          <a:xfrm>
            <a:off x="779463" y="1971675"/>
            <a:ext cx="76088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latin typeface="Verdana" panose="020B0604030504040204" pitchFamily="34" charset="0"/>
              </a:rPr>
              <a:t>Pernyataan CYCLE melompati bagian tersisa dari sebuah loop DO atau DO WHILE. </a:t>
            </a:r>
          </a:p>
        </p:txBody>
      </p:sp>
      <p:sp>
        <p:nvSpPr>
          <p:cNvPr id="147471" name="Rectangle 15"/>
          <p:cNvSpPr>
            <a:spLocks noChangeArrowheads="1"/>
          </p:cNvSpPr>
          <p:nvPr/>
        </p:nvSpPr>
        <p:spPr bwMode="auto">
          <a:xfrm>
            <a:off x="755650" y="2349500"/>
            <a:ext cx="79930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400">
                <a:latin typeface="Verdana" panose="020B0604030504040204" pitchFamily="34" charset="0"/>
              </a:rPr>
              <a:t>Jika kita ingin mencetak suatu table factor ‘relativistic-time dilation untuk setiap kecepatan mulai dari 0 hingga kecepatan tertinggi, dengan step 100 km/detik. </a:t>
            </a:r>
          </a:p>
        </p:txBody>
      </p:sp>
      <p:sp>
        <p:nvSpPr>
          <p:cNvPr id="147473" name="Rectangle 17"/>
          <p:cNvSpPr>
            <a:spLocks noChangeArrowheads="1"/>
          </p:cNvSpPr>
          <p:nvPr/>
        </p:nvSpPr>
        <p:spPr bwMode="auto">
          <a:xfrm>
            <a:off x="755650" y="2935288"/>
            <a:ext cx="73310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200">
                <a:cs typeface="Times New Roman" panose="02020603050405020304" pitchFamily="18" charset="0"/>
              </a:rPr>
              <a:t>Contoh program berikut memberikan keinginan tersebut, dimana formula dari Time-dilation factor adalah= </a:t>
            </a:r>
            <a:endParaRPr lang="en-US" altLang="en-US"/>
          </a:p>
        </p:txBody>
      </p:sp>
      <p:graphicFrame>
        <p:nvGraphicFramePr>
          <p:cNvPr id="147472" name="Object 16"/>
          <p:cNvGraphicFramePr>
            <a:graphicFrameLocks noChangeAspect="1"/>
          </p:cNvGraphicFramePr>
          <p:nvPr/>
        </p:nvGraphicFramePr>
        <p:xfrm>
          <a:off x="8027988" y="2708275"/>
          <a:ext cx="695325" cy="714375"/>
        </p:xfrm>
        <a:graphic>
          <a:graphicData uri="http://schemas.openxmlformats.org/presentationml/2006/ole">
            <mc:AlternateContent xmlns:mc="http://schemas.openxmlformats.org/markup-compatibility/2006">
              <mc:Choice xmlns:v="urn:schemas-microsoft-com:vml" Requires="v">
                <p:oleObj spid="_x0000_s41987" name="Equation" r:id="rId3" imgW="698500" imgH="711200" progId="Equation.3">
                  <p:embed/>
                </p:oleObj>
              </mc:Choice>
              <mc:Fallback>
                <p:oleObj name="Equation" r:id="rId3" imgW="698500" imgH="71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988" y="2708275"/>
                        <a:ext cx="695325"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7474" name="Rectangle 18"/>
          <p:cNvSpPr>
            <a:spLocks noChangeArrowheads="1"/>
          </p:cNvSpPr>
          <p:nvPr/>
        </p:nvSpPr>
        <p:spPr bwMode="auto">
          <a:xfrm>
            <a:off x="323850" y="3357563"/>
            <a:ext cx="8178800"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en-US" sz="1600">
                <a:latin typeface="Verdana" panose="020B0604030504040204" pitchFamily="34" charset="0"/>
              </a:rPr>
              <a:t>	INTEGER  sub		! subskrip untuk array timedilation</a:t>
            </a:r>
          </a:p>
          <a:p>
            <a:pPr eaLnBrk="0" hangingPunct="0"/>
            <a:r>
              <a:rPr lang="en-US" altLang="en-US" sz="1600">
                <a:latin typeface="Verdana" panose="020B0604030504040204" pitchFamily="34" charset="0"/>
              </a:rPr>
              <a:t>	REAL timedilation(0:300)</a:t>
            </a:r>
          </a:p>
          <a:p>
            <a:pPr eaLnBrk="0" hangingPunct="0"/>
            <a:r>
              <a:rPr lang="en-US" altLang="en-US" sz="1600">
                <a:latin typeface="Verdana" panose="020B0604030504040204" pitchFamily="34" charset="0"/>
              </a:rPr>
              <a:t>	speedolight = 300000e3	! 300000 km/detik</a:t>
            </a:r>
          </a:p>
          <a:p>
            <a:pPr eaLnBrk="0" hangingPunct="0"/>
            <a:r>
              <a:rPr lang="en-US" altLang="en-US" sz="1600">
                <a:latin typeface="Verdana" panose="020B0604030504040204" pitchFamily="34" charset="0"/>
              </a:rPr>
              <a:t>	speedstep = 100e3		! 100 km/detik</a:t>
            </a:r>
          </a:p>
          <a:p>
            <a:pPr eaLnBrk="0" hangingPunct="0"/>
            <a:r>
              <a:rPr lang="en-US" altLang="en-US" sz="1600">
                <a:latin typeface="Verdana" panose="020B0604030504040204" pitchFamily="34" charset="0"/>
              </a:rPr>
              <a:t>	sub = speedolight / speedstep</a:t>
            </a:r>
          </a:p>
          <a:p>
            <a:pPr eaLnBrk="0" hangingPunct="0"/>
            <a:r>
              <a:rPr lang="en-US" altLang="en-US" sz="1600">
                <a:latin typeface="Verdana" panose="020B0604030504040204" pitchFamily="34" charset="0"/>
              </a:rPr>
              <a:t>	DO velocity = 1, speedolight, speedstep</a:t>
            </a:r>
          </a:p>
          <a:p>
            <a:pPr eaLnBrk="0" hangingPunct="0"/>
            <a:r>
              <a:rPr lang="en-US" altLang="en-US" sz="1600">
                <a:latin typeface="Verdana" panose="020B0604030504040204" pitchFamily="34" charset="0"/>
              </a:rPr>
              <a:t>		timedilation(sub) = 1.0</a:t>
            </a:r>
          </a:p>
          <a:p>
            <a:pPr eaLnBrk="0" hangingPunct="0"/>
            <a:r>
              <a:rPr lang="en-US" altLang="en-US" sz="1600">
                <a:latin typeface="Verdana" panose="020B0604030504040204" pitchFamily="34" charset="0"/>
              </a:rPr>
              <a:t>		IF (velocity .LT. (0.1 * speedolight))  CYCLE</a:t>
            </a:r>
          </a:p>
          <a:p>
            <a:pPr eaLnBrk="0" hangingPunct="0"/>
            <a:r>
              <a:rPr lang="en-US" altLang="en-US" sz="1600">
                <a:latin typeface="Verdana" panose="020B0604030504040204" pitchFamily="34" charset="0"/>
              </a:rPr>
              <a:t>		timedilation(sub)=1.0/SQRT(1.0–(velocity/speedolight)**2)</a:t>
            </a:r>
          </a:p>
          <a:p>
            <a:pPr eaLnBrk="0" hangingPunct="0"/>
            <a:r>
              <a:rPr lang="en-US" altLang="en-US" sz="1600">
                <a:latin typeface="Verdana" panose="020B0604030504040204" pitchFamily="34" charset="0"/>
              </a:rPr>
              <a:t>	END DO</a:t>
            </a:r>
          </a:p>
        </p:txBody>
      </p:sp>
    </p:spTree>
    <p:extLst>
      <p:ext uri="{BB962C8B-B14F-4D97-AF65-F5344CB8AC3E}">
        <p14:creationId xmlns:p14="http://schemas.microsoft.com/office/powerpoint/2010/main" val="20282210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47458"/>
                                        </p:tgtEl>
                                        <p:attrNameLst>
                                          <p:attrName>style.visibility</p:attrName>
                                        </p:attrNameLst>
                                      </p:cBhvr>
                                      <p:to>
                                        <p:strVal val="visible"/>
                                      </p:to>
                                    </p:set>
                                    <p:anim calcmode="lin" valueType="num">
                                      <p:cBhvr>
                                        <p:cTn id="7" dur="500" decel="50000" fill="hold">
                                          <p:stCondLst>
                                            <p:cond delay="0"/>
                                          </p:stCondLst>
                                        </p:cTn>
                                        <p:tgtEl>
                                          <p:spTgt spid="14745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4745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47458"/>
                                        </p:tgtEl>
                                        <p:attrNameLst>
                                          <p:attrName>ppt_w</p:attrName>
                                        </p:attrNameLst>
                                      </p:cBhvr>
                                      <p:tavLst>
                                        <p:tav tm="0">
                                          <p:val>
                                            <p:strVal val="#ppt_w*.05"/>
                                          </p:val>
                                        </p:tav>
                                        <p:tav tm="100000">
                                          <p:val>
                                            <p:strVal val="#ppt_w"/>
                                          </p:val>
                                        </p:tav>
                                      </p:tavLst>
                                    </p:anim>
                                    <p:anim calcmode="lin" valueType="num">
                                      <p:cBhvr>
                                        <p:cTn id="10" dur="1000" fill="hold"/>
                                        <p:tgtEl>
                                          <p:spTgt spid="14745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4745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4745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4745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4745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147459"/>
                                        </p:tgtEl>
                                        <p:attrNameLst>
                                          <p:attrName>style.visibility</p:attrName>
                                        </p:attrNameLst>
                                      </p:cBhvr>
                                      <p:to>
                                        <p:strVal val="visible"/>
                                      </p:to>
                                    </p:set>
                                    <p:anim calcmode="lin" valueType="num">
                                      <p:cBhvr>
                                        <p:cTn id="19" dur="500" fill="hold"/>
                                        <p:tgtEl>
                                          <p:spTgt spid="147459"/>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47459"/>
                                        </p:tgtEl>
                                        <p:attrNameLst>
                                          <p:attrName>ppt_y</p:attrName>
                                        </p:attrNameLst>
                                      </p:cBhvr>
                                      <p:tavLst>
                                        <p:tav tm="0">
                                          <p:val>
                                            <p:strVal val="#ppt_y"/>
                                          </p:val>
                                        </p:tav>
                                        <p:tav tm="100000">
                                          <p:val>
                                            <p:strVal val="#ppt_y"/>
                                          </p:val>
                                        </p:tav>
                                      </p:tavLst>
                                    </p:anim>
                                    <p:anim calcmode="lin" valueType="num">
                                      <p:cBhvr>
                                        <p:cTn id="21" dur="500" fill="hold"/>
                                        <p:tgtEl>
                                          <p:spTgt spid="147459"/>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47459"/>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4745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1" presetClass="entr" presetSubtype="0" fill="hold" grpId="0" nodeType="clickEffect">
                                  <p:stCondLst>
                                    <p:cond delay="0"/>
                                  </p:stCondLst>
                                  <p:iterate type="lt">
                                    <p:tmPct val="5000"/>
                                  </p:iterate>
                                  <p:childTnLst>
                                    <p:set>
                                      <p:cBhvr>
                                        <p:cTn id="27" dur="1" fill="hold">
                                          <p:stCondLst>
                                            <p:cond delay="0"/>
                                          </p:stCondLst>
                                        </p:cTn>
                                        <p:tgtEl>
                                          <p:spTgt spid="147460"/>
                                        </p:tgtEl>
                                        <p:attrNameLst>
                                          <p:attrName>style.visibility</p:attrName>
                                        </p:attrNameLst>
                                      </p:cBhvr>
                                      <p:to>
                                        <p:strVal val="visible"/>
                                      </p:to>
                                    </p:set>
                                    <p:anim calcmode="lin" valueType="num">
                                      <p:cBhvr>
                                        <p:cTn id="28" dur="1000" fill="hold"/>
                                        <p:tgtEl>
                                          <p:spTgt spid="147460"/>
                                        </p:tgtEl>
                                        <p:attrNameLst>
                                          <p:attrName>ppt_w</p:attrName>
                                        </p:attrNameLst>
                                      </p:cBhvr>
                                      <p:tavLst>
                                        <p:tav tm="0">
                                          <p:val>
                                            <p:fltVal val="0"/>
                                          </p:val>
                                        </p:tav>
                                        <p:tav tm="100000">
                                          <p:val>
                                            <p:strVal val="#ppt_w"/>
                                          </p:val>
                                        </p:tav>
                                      </p:tavLst>
                                    </p:anim>
                                    <p:anim calcmode="lin" valueType="num">
                                      <p:cBhvr>
                                        <p:cTn id="29" dur="1000" fill="hold"/>
                                        <p:tgtEl>
                                          <p:spTgt spid="147460"/>
                                        </p:tgtEl>
                                        <p:attrNameLst>
                                          <p:attrName>ppt_h</p:attrName>
                                        </p:attrNameLst>
                                      </p:cBhvr>
                                      <p:tavLst>
                                        <p:tav tm="0">
                                          <p:val>
                                            <p:fltVal val="0"/>
                                          </p:val>
                                        </p:tav>
                                        <p:tav tm="100000">
                                          <p:val>
                                            <p:strVal val="#ppt_h"/>
                                          </p:val>
                                        </p:tav>
                                      </p:tavLst>
                                    </p:anim>
                                    <p:anim calcmode="lin" valueType="num">
                                      <p:cBhvr>
                                        <p:cTn id="30" dur="1000" fill="hold"/>
                                        <p:tgtEl>
                                          <p:spTgt spid="147460"/>
                                        </p:tgtEl>
                                        <p:attrNameLst>
                                          <p:attrName>style.rotation</p:attrName>
                                        </p:attrNameLst>
                                      </p:cBhvr>
                                      <p:tavLst>
                                        <p:tav tm="0">
                                          <p:val>
                                            <p:fltVal val="90"/>
                                          </p:val>
                                        </p:tav>
                                        <p:tav tm="100000">
                                          <p:val>
                                            <p:fltVal val="0"/>
                                          </p:val>
                                        </p:tav>
                                      </p:tavLst>
                                    </p:anim>
                                    <p:animEffect transition="in" filter="fade">
                                      <p:cBhvr>
                                        <p:cTn id="31" dur="1000"/>
                                        <p:tgtEl>
                                          <p:spTgt spid="14746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147461"/>
                                        </p:tgtEl>
                                        <p:attrNameLst>
                                          <p:attrName>style.visibility</p:attrName>
                                        </p:attrNameLst>
                                      </p:cBhvr>
                                      <p:to>
                                        <p:strVal val="visible"/>
                                      </p:to>
                                    </p:set>
                                    <p:animEffect transition="in" filter="strips(downLeft)">
                                      <p:cBhvr>
                                        <p:cTn id="36" dur="500"/>
                                        <p:tgtEl>
                                          <p:spTgt spid="14746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1" presetClass="entr" presetSubtype="0" fill="hold" grpId="0" nodeType="clickEffect">
                                  <p:stCondLst>
                                    <p:cond delay="0"/>
                                  </p:stCondLst>
                                  <p:iterate type="lt">
                                    <p:tmPct val="10000"/>
                                  </p:iterate>
                                  <p:childTnLst>
                                    <p:set>
                                      <p:cBhvr>
                                        <p:cTn id="40" dur="1" fill="hold">
                                          <p:stCondLst>
                                            <p:cond delay="0"/>
                                          </p:stCondLst>
                                        </p:cTn>
                                        <p:tgtEl>
                                          <p:spTgt spid="147471"/>
                                        </p:tgtEl>
                                        <p:attrNameLst>
                                          <p:attrName>style.visibility</p:attrName>
                                        </p:attrNameLst>
                                      </p:cBhvr>
                                      <p:to>
                                        <p:strVal val="visible"/>
                                      </p:to>
                                    </p:set>
                                    <p:anim calcmode="lin" valueType="num">
                                      <p:cBhvr>
                                        <p:cTn id="41" dur="500" fill="hold"/>
                                        <p:tgtEl>
                                          <p:spTgt spid="147471"/>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47471"/>
                                        </p:tgtEl>
                                        <p:attrNameLst>
                                          <p:attrName>ppt_y</p:attrName>
                                        </p:attrNameLst>
                                      </p:cBhvr>
                                      <p:tavLst>
                                        <p:tav tm="0">
                                          <p:val>
                                            <p:strVal val="#ppt_y"/>
                                          </p:val>
                                        </p:tav>
                                        <p:tav tm="100000">
                                          <p:val>
                                            <p:strVal val="#ppt_y"/>
                                          </p:val>
                                        </p:tav>
                                      </p:tavLst>
                                    </p:anim>
                                    <p:anim calcmode="lin" valueType="num">
                                      <p:cBhvr>
                                        <p:cTn id="43" dur="500" fill="hold"/>
                                        <p:tgtEl>
                                          <p:spTgt spid="147471"/>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47471"/>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14747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1" presetClass="entr" presetSubtype="0" fill="hold" grpId="0" nodeType="clickEffect">
                                  <p:stCondLst>
                                    <p:cond delay="0"/>
                                  </p:stCondLst>
                                  <p:iterate type="lt">
                                    <p:tmPct val="10000"/>
                                  </p:iterate>
                                  <p:childTnLst>
                                    <p:set>
                                      <p:cBhvr>
                                        <p:cTn id="49" dur="1" fill="hold">
                                          <p:stCondLst>
                                            <p:cond delay="0"/>
                                          </p:stCondLst>
                                        </p:cTn>
                                        <p:tgtEl>
                                          <p:spTgt spid="147473"/>
                                        </p:tgtEl>
                                        <p:attrNameLst>
                                          <p:attrName>style.visibility</p:attrName>
                                        </p:attrNameLst>
                                      </p:cBhvr>
                                      <p:to>
                                        <p:strVal val="visible"/>
                                      </p:to>
                                    </p:set>
                                    <p:anim calcmode="lin" valueType="num">
                                      <p:cBhvr>
                                        <p:cTn id="50" dur="500" fill="hold"/>
                                        <p:tgtEl>
                                          <p:spTgt spid="147473"/>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147473"/>
                                        </p:tgtEl>
                                        <p:attrNameLst>
                                          <p:attrName>ppt_y</p:attrName>
                                        </p:attrNameLst>
                                      </p:cBhvr>
                                      <p:tavLst>
                                        <p:tav tm="0">
                                          <p:val>
                                            <p:strVal val="#ppt_y"/>
                                          </p:val>
                                        </p:tav>
                                        <p:tav tm="100000">
                                          <p:val>
                                            <p:strVal val="#ppt_y"/>
                                          </p:val>
                                        </p:tav>
                                      </p:tavLst>
                                    </p:anim>
                                    <p:anim calcmode="lin" valueType="num">
                                      <p:cBhvr>
                                        <p:cTn id="52" dur="500" fill="hold"/>
                                        <p:tgtEl>
                                          <p:spTgt spid="147473"/>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147473"/>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147473"/>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5" presetClass="entr" presetSubtype="0" fill="hold" nodeType="clickEffect">
                                  <p:stCondLst>
                                    <p:cond delay="0"/>
                                  </p:stCondLst>
                                  <p:childTnLst>
                                    <p:set>
                                      <p:cBhvr>
                                        <p:cTn id="58" dur="1" fill="hold">
                                          <p:stCondLst>
                                            <p:cond delay="0"/>
                                          </p:stCondLst>
                                        </p:cTn>
                                        <p:tgtEl>
                                          <p:spTgt spid="147472"/>
                                        </p:tgtEl>
                                        <p:attrNameLst>
                                          <p:attrName>style.visibility</p:attrName>
                                        </p:attrNameLst>
                                      </p:cBhvr>
                                      <p:to>
                                        <p:strVal val="visible"/>
                                      </p:to>
                                    </p:set>
                                    <p:anim calcmode="lin" valueType="num">
                                      <p:cBhvr>
                                        <p:cTn id="59" dur="500" decel="50000" fill="hold">
                                          <p:stCondLst>
                                            <p:cond delay="0"/>
                                          </p:stCondLst>
                                        </p:cTn>
                                        <p:tgtEl>
                                          <p:spTgt spid="147472"/>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147472"/>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147472"/>
                                        </p:tgtEl>
                                        <p:attrNameLst>
                                          <p:attrName>ppt_w</p:attrName>
                                        </p:attrNameLst>
                                      </p:cBhvr>
                                      <p:tavLst>
                                        <p:tav tm="0">
                                          <p:val>
                                            <p:strVal val="#ppt_w*.05"/>
                                          </p:val>
                                        </p:tav>
                                        <p:tav tm="100000">
                                          <p:val>
                                            <p:strVal val="#ppt_w"/>
                                          </p:val>
                                        </p:tav>
                                      </p:tavLst>
                                    </p:anim>
                                    <p:anim calcmode="lin" valueType="num">
                                      <p:cBhvr>
                                        <p:cTn id="62" dur="1000" fill="hold"/>
                                        <p:tgtEl>
                                          <p:spTgt spid="147472"/>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147472"/>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147472"/>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147472"/>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147472"/>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41" presetClass="entr" presetSubtype="0" fill="hold" grpId="0" nodeType="clickEffect">
                                  <p:stCondLst>
                                    <p:cond delay="0"/>
                                  </p:stCondLst>
                                  <p:iterate type="lt">
                                    <p:tmPct val="10000"/>
                                  </p:iterate>
                                  <p:childTnLst>
                                    <p:set>
                                      <p:cBhvr>
                                        <p:cTn id="70" dur="1" fill="hold">
                                          <p:stCondLst>
                                            <p:cond delay="0"/>
                                          </p:stCondLst>
                                        </p:cTn>
                                        <p:tgtEl>
                                          <p:spTgt spid="147474"/>
                                        </p:tgtEl>
                                        <p:attrNameLst>
                                          <p:attrName>style.visibility</p:attrName>
                                        </p:attrNameLst>
                                      </p:cBhvr>
                                      <p:to>
                                        <p:strVal val="visible"/>
                                      </p:to>
                                    </p:set>
                                    <p:anim calcmode="lin" valueType="num">
                                      <p:cBhvr>
                                        <p:cTn id="71" dur="500" fill="hold"/>
                                        <p:tgtEl>
                                          <p:spTgt spid="147474"/>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147474"/>
                                        </p:tgtEl>
                                        <p:attrNameLst>
                                          <p:attrName>ppt_y</p:attrName>
                                        </p:attrNameLst>
                                      </p:cBhvr>
                                      <p:tavLst>
                                        <p:tav tm="0">
                                          <p:val>
                                            <p:strVal val="#ppt_y"/>
                                          </p:val>
                                        </p:tav>
                                        <p:tav tm="100000">
                                          <p:val>
                                            <p:strVal val="#ppt_y"/>
                                          </p:val>
                                        </p:tav>
                                      </p:tavLst>
                                    </p:anim>
                                    <p:anim calcmode="lin" valueType="num">
                                      <p:cBhvr>
                                        <p:cTn id="73" dur="500" fill="hold"/>
                                        <p:tgtEl>
                                          <p:spTgt spid="147474"/>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147474"/>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147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8" grpId="0"/>
      <p:bldP spid="147459" grpId="0"/>
      <p:bldP spid="147460" grpId="0"/>
      <p:bldP spid="147461" grpId="0"/>
      <p:bldP spid="147471" grpId="0"/>
      <p:bldP spid="147473" grpId="0"/>
      <p:bldP spid="147474"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9"/>
          <p:cNvSpPr>
            <a:spLocks noGrp="1" noChangeArrowheads="1"/>
          </p:cNvSpPr>
          <p:nvPr>
            <p:ph type="dt" sz="half" idx="2"/>
          </p:nvPr>
        </p:nvSpPr>
        <p:spPr/>
        <p:txBody>
          <a:bodyPr/>
          <a:lstStyle/>
          <a:p>
            <a:fld id="{C7A0916D-76FD-4150-A3A7-C7A77362CC72}" type="datetime1">
              <a:rPr lang="en-US" altLang="en-US"/>
              <a:pPr/>
              <a:t>5/15/2017</a:t>
            </a:fld>
            <a:endParaRPr lang="en-US" altLang="en-US"/>
          </a:p>
        </p:txBody>
      </p:sp>
      <p:sp>
        <p:nvSpPr>
          <p:cNvPr id="13" name="Rectangle 11"/>
          <p:cNvSpPr>
            <a:spLocks noGrp="1" noChangeArrowheads="1"/>
          </p:cNvSpPr>
          <p:nvPr>
            <p:ph type="sldNum" sz="quarter" idx="4"/>
          </p:nvPr>
        </p:nvSpPr>
        <p:spPr/>
        <p:txBody>
          <a:bodyPr/>
          <a:lstStyle/>
          <a:p>
            <a:fld id="{410037C1-B040-4982-994F-A6984E03EB64}" type="slidenum">
              <a:rPr lang="en-US" altLang="en-US"/>
              <a:pPr/>
              <a:t>83</a:t>
            </a:fld>
            <a:endParaRPr lang="en-US" altLang="en-US"/>
          </a:p>
        </p:txBody>
      </p:sp>
      <p:pic>
        <p:nvPicPr>
          <p:cNvPr id="94221" name="Picture 13" descr="KIF_1661"/>
          <p:cNvPicPr>
            <a:picLocks noChangeAspect="1" noChangeArrowheads="1"/>
          </p:cNvPicPr>
          <p:nvPr/>
        </p:nvPicPr>
        <p:blipFill>
          <a:blip r:embed="rId3" cstate="print">
            <a:lum bright="18000"/>
            <a:extLst>
              <a:ext uri="{28A0092B-C50C-407E-A947-70E740481C1C}">
                <a14:useLocalDpi xmlns:a14="http://schemas.microsoft.com/office/drawing/2010/main" val="0"/>
              </a:ext>
            </a:extLst>
          </a:blip>
          <a:srcRect/>
          <a:stretch>
            <a:fillRect/>
          </a:stretch>
        </p:blipFill>
        <p:spPr bwMode="auto">
          <a:xfrm>
            <a:off x="0" y="4322763"/>
            <a:ext cx="4140200" cy="2481262"/>
          </a:xfrm>
          <a:prstGeom prst="rect">
            <a:avLst/>
          </a:prstGeom>
          <a:noFill/>
          <a:extLst>
            <a:ext uri="{909E8E84-426E-40DD-AFC4-6F175D3DCCD1}">
              <a14:hiddenFill xmlns:a14="http://schemas.microsoft.com/office/drawing/2010/main">
                <a:solidFill>
                  <a:srgbClr val="FFFFFF"/>
                </a:solidFill>
              </a14:hiddenFill>
            </a:ext>
          </a:extLst>
        </p:spPr>
      </p:pic>
      <p:pic>
        <p:nvPicPr>
          <p:cNvPr id="94222" name="Picture 14" descr="KIF_1663"/>
          <p:cNvPicPr>
            <a:picLocks noChangeAspect="1" noChangeArrowheads="1"/>
          </p:cNvPicPr>
          <p:nvPr/>
        </p:nvPicPr>
        <p:blipFill>
          <a:blip r:embed="rId4" cstate="print">
            <a:lum bright="12000"/>
            <a:extLst>
              <a:ext uri="{28A0092B-C50C-407E-A947-70E740481C1C}">
                <a14:useLocalDpi xmlns:a14="http://schemas.microsoft.com/office/drawing/2010/main" val="0"/>
              </a:ext>
            </a:extLst>
          </a:blip>
          <a:srcRect/>
          <a:stretch>
            <a:fillRect/>
          </a:stretch>
        </p:blipFill>
        <p:spPr bwMode="auto">
          <a:xfrm>
            <a:off x="3635375" y="0"/>
            <a:ext cx="2663825" cy="1484313"/>
          </a:xfrm>
          <a:prstGeom prst="rect">
            <a:avLst/>
          </a:prstGeom>
          <a:noFill/>
          <a:extLst>
            <a:ext uri="{909E8E84-426E-40DD-AFC4-6F175D3DCCD1}">
              <a14:hiddenFill xmlns:a14="http://schemas.microsoft.com/office/drawing/2010/main">
                <a:solidFill>
                  <a:srgbClr val="FFFFFF"/>
                </a:solidFill>
              </a14:hiddenFill>
            </a:ext>
          </a:extLst>
        </p:spPr>
      </p:pic>
      <p:pic>
        <p:nvPicPr>
          <p:cNvPr id="94223" name="Picture 15" descr="KIF_1511"/>
          <p:cNvPicPr>
            <a:picLocks noChangeAspect="1" noChangeArrowheads="1"/>
          </p:cNvPicPr>
          <p:nvPr/>
        </p:nvPicPr>
        <p:blipFill>
          <a:blip r:embed="rId5" cstate="print">
            <a:lum bright="24000"/>
            <a:extLst>
              <a:ext uri="{28A0092B-C50C-407E-A947-70E740481C1C}">
                <a14:useLocalDpi xmlns:a14="http://schemas.microsoft.com/office/drawing/2010/main" val="0"/>
              </a:ext>
            </a:extLst>
          </a:blip>
          <a:srcRect/>
          <a:stretch>
            <a:fillRect/>
          </a:stretch>
        </p:blipFill>
        <p:spPr bwMode="auto">
          <a:xfrm>
            <a:off x="6119813" y="4814888"/>
            <a:ext cx="3024187" cy="2043112"/>
          </a:xfrm>
          <a:prstGeom prst="rect">
            <a:avLst/>
          </a:prstGeom>
          <a:noFill/>
          <a:extLst>
            <a:ext uri="{909E8E84-426E-40DD-AFC4-6F175D3DCCD1}">
              <a14:hiddenFill xmlns:a14="http://schemas.microsoft.com/office/drawing/2010/main">
                <a:solidFill>
                  <a:srgbClr val="FFFFFF"/>
                </a:solidFill>
              </a14:hiddenFill>
            </a:ext>
          </a:extLst>
        </p:spPr>
      </p:pic>
      <p:pic>
        <p:nvPicPr>
          <p:cNvPr id="94224" name="Picture 16" descr="acsr"/>
          <p:cNvPicPr>
            <a:picLocks noChangeAspect="1" noChangeArrowheads="1"/>
          </p:cNvPicPr>
          <p:nvPr/>
        </p:nvPicPr>
        <p:blipFill>
          <a:blip r:embed="rId6">
            <a:lum bright="18000"/>
            <a:extLst>
              <a:ext uri="{28A0092B-C50C-407E-A947-70E740481C1C}">
                <a14:useLocalDpi xmlns:a14="http://schemas.microsoft.com/office/drawing/2010/main" val="0"/>
              </a:ext>
            </a:extLst>
          </a:blip>
          <a:srcRect/>
          <a:stretch>
            <a:fillRect/>
          </a:stretch>
        </p:blipFill>
        <p:spPr bwMode="auto">
          <a:xfrm>
            <a:off x="0" y="0"/>
            <a:ext cx="3708400" cy="1484313"/>
          </a:xfrm>
          <a:prstGeom prst="rect">
            <a:avLst/>
          </a:prstGeom>
          <a:noFill/>
          <a:extLst>
            <a:ext uri="{909E8E84-426E-40DD-AFC4-6F175D3DCCD1}">
              <a14:hiddenFill xmlns:a14="http://schemas.microsoft.com/office/drawing/2010/main">
                <a:solidFill>
                  <a:srgbClr val="FFFFFF"/>
                </a:solidFill>
              </a14:hiddenFill>
            </a:ext>
          </a:extLst>
        </p:spPr>
      </p:pic>
      <p:pic>
        <p:nvPicPr>
          <p:cNvPr id="94226" name="Picture 18" descr="nya"/>
          <p:cNvPicPr>
            <a:picLocks noChangeAspect="1" noChangeArrowheads="1"/>
          </p:cNvPicPr>
          <p:nvPr/>
        </p:nvPicPr>
        <p:blipFill>
          <a:blip r:embed="rId7">
            <a:lum bright="12000"/>
            <a:extLst>
              <a:ext uri="{28A0092B-C50C-407E-A947-70E740481C1C}">
                <a14:useLocalDpi xmlns:a14="http://schemas.microsoft.com/office/drawing/2010/main" val="0"/>
              </a:ext>
            </a:extLst>
          </a:blip>
          <a:srcRect/>
          <a:stretch>
            <a:fillRect/>
          </a:stretch>
        </p:blipFill>
        <p:spPr bwMode="auto">
          <a:xfrm>
            <a:off x="0" y="2997200"/>
            <a:ext cx="3995738" cy="1417638"/>
          </a:xfrm>
          <a:prstGeom prst="rect">
            <a:avLst/>
          </a:prstGeom>
          <a:noFill/>
          <a:extLst>
            <a:ext uri="{909E8E84-426E-40DD-AFC4-6F175D3DCCD1}">
              <a14:hiddenFill xmlns:a14="http://schemas.microsoft.com/office/drawing/2010/main">
                <a:solidFill>
                  <a:srgbClr val="FFFFFF"/>
                </a:solidFill>
              </a14:hiddenFill>
            </a:ext>
          </a:extLst>
        </p:spPr>
      </p:pic>
      <p:pic>
        <p:nvPicPr>
          <p:cNvPr id="94227" name="Picture 19" descr="xlpe"/>
          <p:cNvPicPr>
            <a:picLocks noChangeAspect="1" noChangeArrowheads="1"/>
          </p:cNvPicPr>
          <p:nvPr/>
        </p:nvPicPr>
        <p:blipFill>
          <a:blip r:embed="rId8">
            <a:lum bright="18000"/>
            <a:extLst>
              <a:ext uri="{28A0092B-C50C-407E-A947-70E740481C1C}">
                <a14:useLocalDpi xmlns:a14="http://schemas.microsoft.com/office/drawing/2010/main" val="0"/>
              </a:ext>
            </a:extLst>
          </a:blip>
          <a:srcRect/>
          <a:stretch>
            <a:fillRect/>
          </a:stretch>
        </p:blipFill>
        <p:spPr bwMode="auto">
          <a:xfrm>
            <a:off x="4140200" y="4292600"/>
            <a:ext cx="1979613" cy="2565400"/>
          </a:xfrm>
          <a:prstGeom prst="rect">
            <a:avLst/>
          </a:prstGeom>
          <a:noFill/>
          <a:extLst>
            <a:ext uri="{909E8E84-426E-40DD-AFC4-6F175D3DCCD1}">
              <a14:hiddenFill xmlns:a14="http://schemas.microsoft.com/office/drawing/2010/main">
                <a:solidFill>
                  <a:srgbClr val="FFFFFF"/>
                </a:solidFill>
              </a14:hiddenFill>
            </a:ext>
          </a:extLst>
        </p:spPr>
      </p:pic>
      <p:pic>
        <p:nvPicPr>
          <p:cNvPr id="94228" name="Picture 20" descr="nym"/>
          <p:cNvPicPr>
            <a:picLocks noChangeAspect="1" noChangeArrowheads="1"/>
          </p:cNvPicPr>
          <p:nvPr/>
        </p:nvPicPr>
        <p:blipFill>
          <a:blip r:embed="rId9">
            <a:lum bright="18000"/>
            <a:extLst>
              <a:ext uri="{28A0092B-C50C-407E-A947-70E740481C1C}">
                <a14:useLocalDpi xmlns:a14="http://schemas.microsoft.com/office/drawing/2010/main" val="0"/>
              </a:ext>
            </a:extLst>
          </a:blip>
          <a:srcRect/>
          <a:stretch>
            <a:fillRect/>
          </a:stretch>
        </p:blipFill>
        <p:spPr bwMode="auto">
          <a:xfrm>
            <a:off x="3887788" y="2997200"/>
            <a:ext cx="5256212" cy="1727200"/>
          </a:xfrm>
          <a:prstGeom prst="rect">
            <a:avLst/>
          </a:prstGeom>
          <a:noFill/>
          <a:extLst>
            <a:ext uri="{909E8E84-426E-40DD-AFC4-6F175D3DCCD1}">
              <a14:hiddenFill xmlns:a14="http://schemas.microsoft.com/office/drawing/2010/main">
                <a:solidFill>
                  <a:srgbClr val="FFFFFF"/>
                </a:solidFill>
              </a14:hiddenFill>
            </a:ext>
          </a:extLst>
        </p:spPr>
      </p:pic>
      <p:pic>
        <p:nvPicPr>
          <p:cNvPr id="94229" name="Picture 21" descr="nyfgby"/>
          <p:cNvPicPr>
            <a:picLocks noChangeAspect="1" noChangeArrowheads="1"/>
          </p:cNvPicPr>
          <p:nvPr/>
        </p:nvPicPr>
        <p:blipFill>
          <a:blip r:embed="rId10">
            <a:lum bright="24000"/>
            <a:extLst>
              <a:ext uri="{28A0092B-C50C-407E-A947-70E740481C1C}">
                <a14:useLocalDpi xmlns:a14="http://schemas.microsoft.com/office/drawing/2010/main" val="0"/>
              </a:ext>
            </a:extLst>
          </a:blip>
          <a:srcRect/>
          <a:stretch>
            <a:fillRect/>
          </a:stretch>
        </p:blipFill>
        <p:spPr bwMode="auto">
          <a:xfrm>
            <a:off x="5940425" y="0"/>
            <a:ext cx="3203575" cy="1484313"/>
          </a:xfrm>
          <a:prstGeom prst="rect">
            <a:avLst/>
          </a:prstGeom>
          <a:noFill/>
          <a:extLst>
            <a:ext uri="{909E8E84-426E-40DD-AFC4-6F175D3DCCD1}">
              <a14:hiddenFill xmlns:a14="http://schemas.microsoft.com/office/drawing/2010/main">
                <a:solidFill>
                  <a:srgbClr val="FFFFFF"/>
                </a:solidFill>
              </a14:hiddenFill>
            </a:ext>
          </a:extLst>
        </p:spPr>
      </p:pic>
      <p:sp>
        <p:nvSpPr>
          <p:cNvPr id="94230" name="WordArt 22"/>
          <p:cNvSpPr>
            <a:spLocks noChangeArrowheads="1" noChangeShapeType="1" noTextEdit="1"/>
          </p:cNvSpPr>
          <p:nvPr/>
        </p:nvSpPr>
        <p:spPr bwMode="auto">
          <a:xfrm>
            <a:off x="0" y="1557338"/>
            <a:ext cx="8820150" cy="1295400"/>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panose="020B0A04020102020204" pitchFamily="34" charset="0"/>
              </a:rPr>
              <a:t>Fortran</a:t>
            </a:r>
          </a:p>
        </p:txBody>
      </p:sp>
    </p:spTree>
    <p:extLst>
      <p:ext uri="{BB962C8B-B14F-4D97-AF65-F5344CB8AC3E}">
        <p14:creationId xmlns:p14="http://schemas.microsoft.com/office/powerpoint/2010/main" val="1745948735"/>
      </p:ext>
    </p:extLst>
  </p:cSld>
  <p:clrMapOvr>
    <a:masterClrMapping/>
  </p:clrMapOvr>
  <p:transition spd="slow">
    <p:wheel spokes="8"/>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94223"/>
                                        </p:tgtEl>
                                        <p:attrNameLst>
                                          <p:attrName>style.visibility</p:attrName>
                                        </p:attrNameLst>
                                      </p:cBhvr>
                                      <p:to>
                                        <p:strVal val="visible"/>
                                      </p:to>
                                    </p:set>
                                    <p:animEffect transition="in" filter="diamond(in)">
                                      <p:cBhvr>
                                        <p:cTn id="7" dur="2000"/>
                                        <p:tgtEl>
                                          <p:spTgt spid="942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94229"/>
                                        </p:tgtEl>
                                        <p:attrNameLst>
                                          <p:attrName>style.visibility</p:attrName>
                                        </p:attrNameLst>
                                      </p:cBhvr>
                                      <p:to>
                                        <p:strVal val="visible"/>
                                      </p:to>
                                    </p:set>
                                    <p:anim calcmode="lin" valueType="num">
                                      <p:cBhvr>
                                        <p:cTn id="12" dur="1000" fill="hold"/>
                                        <p:tgtEl>
                                          <p:spTgt spid="94229"/>
                                        </p:tgtEl>
                                        <p:attrNameLst>
                                          <p:attrName>ppt_w</p:attrName>
                                        </p:attrNameLst>
                                      </p:cBhvr>
                                      <p:tavLst>
                                        <p:tav tm="0">
                                          <p:val>
                                            <p:fltVal val="0"/>
                                          </p:val>
                                        </p:tav>
                                        <p:tav tm="100000">
                                          <p:val>
                                            <p:strVal val="#ppt_w"/>
                                          </p:val>
                                        </p:tav>
                                      </p:tavLst>
                                    </p:anim>
                                    <p:anim calcmode="lin" valueType="num">
                                      <p:cBhvr>
                                        <p:cTn id="13" dur="1000" fill="hold"/>
                                        <p:tgtEl>
                                          <p:spTgt spid="94229"/>
                                        </p:tgtEl>
                                        <p:attrNameLst>
                                          <p:attrName>ppt_h</p:attrName>
                                        </p:attrNameLst>
                                      </p:cBhvr>
                                      <p:tavLst>
                                        <p:tav tm="0">
                                          <p:val>
                                            <p:fltVal val="0"/>
                                          </p:val>
                                        </p:tav>
                                        <p:tav tm="100000">
                                          <p:val>
                                            <p:strVal val="#ppt_h"/>
                                          </p:val>
                                        </p:tav>
                                      </p:tavLst>
                                    </p:anim>
                                    <p:anim calcmode="lin" valueType="num">
                                      <p:cBhvr>
                                        <p:cTn id="14" dur="1000" fill="hold"/>
                                        <p:tgtEl>
                                          <p:spTgt spid="94229"/>
                                        </p:tgtEl>
                                        <p:attrNameLst>
                                          <p:attrName>style.rotation</p:attrName>
                                        </p:attrNameLst>
                                      </p:cBhvr>
                                      <p:tavLst>
                                        <p:tav tm="0">
                                          <p:val>
                                            <p:fltVal val="90"/>
                                          </p:val>
                                        </p:tav>
                                        <p:tav tm="100000">
                                          <p:val>
                                            <p:fltVal val="0"/>
                                          </p:val>
                                        </p:tav>
                                      </p:tavLst>
                                    </p:anim>
                                    <p:animEffect transition="in" filter="fade">
                                      <p:cBhvr>
                                        <p:cTn id="15" dur="1000"/>
                                        <p:tgtEl>
                                          <p:spTgt spid="9422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3" presetClass="entr" presetSubtype="16" fill="hold" nodeType="clickEffect">
                                  <p:stCondLst>
                                    <p:cond delay="0"/>
                                  </p:stCondLst>
                                  <p:childTnLst>
                                    <p:set>
                                      <p:cBhvr>
                                        <p:cTn id="19" dur="1" fill="hold">
                                          <p:stCondLst>
                                            <p:cond delay="0"/>
                                          </p:stCondLst>
                                        </p:cTn>
                                        <p:tgtEl>
                                          <p:spTgt spid="94221"/>
                                        </p:tgtEl>
                                        <p:attrNameLst>
                                          <p:attrName>style.visibility</p:attrName>
                                        </p:attrNameLst>
                                      </p:cBhvr>
                                      <p:to>
                                        <p:strVal val="visible"/>
                                      </p:to>
                                    </p:set>
                                    <p:animEffect transition="in" filter="plus(in)">
                                      <p:cBhvr>
                                        <p:cTn id="20" dur="2000"/>
                                        <p:tgtEl>
                                          <p:spTgt spid="9422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94227"/>
                                        </p:tgtEl>
                                        <p:attrNameLst>
                                          <p:attrName>style.visibility</p:attrName>
                                        </p:attrNameLst>
                                      </p:cBhvr>
                                      <p:to>
                                        <p:strVal val="visible"/>
                                      </p:to>
                                    </p:set>
                                    <p:animEffect transition="in" filter="dissolve">
                                      <p:cBhvr>
                                        <p:cTn id="25" dur="500"/>
                                        <p:tgtEl>
                                          <p:spTgt spid="9422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1" presetClass="entr" presetSubtype="0" fill="hold" nodeType="clickEffect">
                                  <p:stCondLst>
                                    <p:cond delay="0"/>
                                  </p:stCondLst>
                                  <p:iterate type="lt">
                                    <p:tmPct val="5000"/>
                                  </p:iterate>
                                  <p:childTnLst>
                                    <p:set>
                                      <p:cBhvr>
                                        <p:cTn id="29" dur="1" fill="hold">
                                          <p:stCondLst>
                                            <p:cond delay="0"/>
                                          </p:stCondLst>
                                        </p:cTn>
                                        <p:tgtEl>
                                          <p:spTgt spid="94228"/>
                                        </p:tgtEl>
                                        <p:attrNameLst>
                                          <p:attrName>style.visibility</p:attrName>
                                        </p:attrNameLst>
                                      </p:cBhvr>
                                      <p:to>
                                        <p:strVal val="visible"/>
                                      </p:to>
                                    </p:set>
                                    <p:anim calcmode="lin" valueType="num">
                                      <p:cBhvr>
                                        <p:cTn id="30" dur="1000" fill="hold"/>
                                        <p:tgtEl>
                                          <p:spTgt spid="94228"/>
                                        </p:tgtEl>
                                        <p:attrNameLst>
                                          <p:attrName>ppt_w</p:attrName>
                                        </p:attrNameLst>
                                      </p:cBhvr>
                                      <p:tavLst>
                                        <p:tav tm="0">
                                          <p:val>
                                            <p:fltVal val="0"/>
                                          </p:val>
                                        </p:tav>
                                        <p:tav tm="100000">
                                          <p:val>
                                            <p:strVal val="#ppt_w"/>
                                          </p:val>
                                        </p:tav>
                                      </p:tavLst>
                                    </p:anim>
                                    <p:anim calcmode="lin" valueType="num">
                                      <p:cBhvr>
                                        <p:cTn id="31" dur="1000" fill="hold"/>
                                        <p:tgtEl>
                                          <p:spTgt spid="94228"/>
                                        </p:tgtEl>
                                        <p:attrNameLst>
                                          <p:attrName>ppt_h</p:attrName>
                                        </p:attrNameLst>
                                      </p:cBhvr>
                                      <p:tavLst>
                                        <p:tav tm="0">
                                          <p:val>
                                            <p:fltVal val="0"/>
                                          </p:val>
                                        </p:tav>
                                        <p:tav tm="100000">
                                          <p:val>
                                            <p:strVal val="#ppt_h"/>
                                          </p:val>
                                        </p:tav>
                                      </p:tavLst>
                                    </p:anim>
                                    <p:anim calcmode="lin" valueType="num">
                                      <p:cBhvr>
                                        <p:cTn id="32" dur="1000" fill="hold"/>
                                        <p:tgtEl>
                                          <p:spTgt spid="94228"/>
                                        </p:tgtEl>
                                        <p:attrNameLst>
                                          <p:attrName>style.rotation</p:attrName>
                                        </p:attrNameLst>
                                      </p:cBhvr>
                                      <p:tavLst>
                                        <p:tav tm="0">
                                          <p:val>
                                            <p:fltVal val="90"/>
                                          </p:val>
                                        </p:tav>
                                        <p:tav tm="100000">
                                          <p:val>
                                            <p:fltVal val="0"/>
                                          </p:val>
                                        </p:tav>
                                      </p:tavLst>
                                    </p:anim>
                                    <p:animEffect transition="in" filter="fade">
                                      <p:cBhvr>
                                        <p:cTn id="33" dur="1000"/>
                                        <p:tgtEl>
                                          <p:spTgt spid="9422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8" presetClass="entr" presetSubtype="12" fill="hold" nodeType="clickEffect">
                                  <p:stCondLst>
                                    <p:cond delay="0"/>
                                  </p:stCondLst>
                                  <p:childTnLst>
                                    <p:set>
                                      <p:cBhvr>
                                        <p:cTn id="37" dur="1" fill="hold">
                                          <p:stCondLst>
                                            <p:cond delay="0"/>
                                          </p:stCondLst>
                                        </p:cTn>
                                        <p:tgtEl>
                                          <p:spTgt spid="94226"/>
                                        </p:tgtEl>
                                        <p:attrNameLst>
                                          <p:attrName>style.visibility</p:attrName>
                                        </p:attrNameLst>
                                      </p:cBhvr>
                                      <p:to>
                                        <p:strVal val="visible"/>
                                      </p:to>
                                    </p:set>
                                    <p:animEffect transition="in" filter="strips(downLeft)">
                                      <p:cBhvr>
                                        <p:cTn id="38" dur="500"/>
                                        <p:tgtEl>
                                          <p:spTgt spid="9422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1" presetClass="entr" presetSubtype="0" fill="hold" nodeType="clickEffect">
                                  <p:stCondLst>
                                    <p:cond delay="0"/>
                                  </p:stCondLst>
                                  <p:iterate type="lt">
                                    <p:tmPct val="5000"/>
                                  </p:iterate>
                                  <p:childTnLst>
                                    <p:set>
                                      <p:cBhvr>
                                        <p:cTn id="42" dur="1" fill="hold">
                                          <p:stCondLst>
                                            <p:cond delay="0"/>
                                          </p:stCondLst>
                                        </p:cTn>
                                        <p:tgtEl>
                                          <p:spTgt spid="94224"/>
                                        </p:tgtEl>
                                        <p:attrNameLst>
                                          <p:attrName>style.visibility</p:attrName>
                                        </p:attrNameLst>
                                      </p:cBhvr>
                                      <p:to>
                                        <p:strVal val="visible"/>
                                      </p:to>
                                    </p:set>
                                    <p:anim calcmode="lin" valueType="num">
                                      <p:cBhvr>
                                        <p:cTn id="43" dur="1000" fill="hold"/>
                                        <p:tgtEl>
                                          <p:spTgt spid="94224"/>
                                        </p:tgtEl>
                                        <p:attrNameLst>
                                          <p:attrName>ppt_w</p:attrName>
                                        </p:attrNameLst>
                                      </p:cBhvr>
                                      <p:tavLst>
                                        <p:tav tm="0">
                                          <p:val>
                                            <p:fltVal val="0"/>
                                          </p:val>
                                        </p:tav>
                                        <p:tav tm="100000">
                                          <p:val>
                                            <p:strVal val="#ppt_w"/>
                                          </p:val>
                                        </p:tav>
                                      </p:tavLst>
                                    </p:anim>
                                    <p:anim calcmode="lin" valueType="num">
                                      <p:cBhvr>
                                        <p:cTn id="44" dur="1000" fill="hold"/>
                                        <p:tgtEl>
                                          <p:spTgt spid="94224"/>
                                        </p:tgtEl>
                                        <p:attrNameLst>
                                          <p:attrName>ppt_h</p:attrName>
                                        </p:attrNameLst>
                                      </p:cBhvr>
                                      <p:tavLst>
                                        <p:tav tm="0">
                                          <p:val>
                                            <p:fltVal val="0"/>
                                          </p:val>
                                        </p:tav>
                                        <p:tav tm="100000">
                                          <p:val>
                                            <p:strVal val="#ppt_h"/>
                                          </p:val>
                                        </p:tav>
                                      </p:tavLst>
                                    </p:anim>
                                    <p:anim calcmode="lin" valueType="num">
                                      <p:cBhvr>
                                        <p:cTn id="45" dur="1000" fill="hold"/>
                                        <p:tgtEl>
                                          <p:spTgt spid="94224"/>
                                        </p:tgtEl>
                                        <p:attrNameLst>
                                          <p:attrName>style.rotation</p:attrName>
                                        </p:attrNameLst>
                                      </p:cBhvr>
                                      <p:tavLst>
                                        <p:tav tm="0">
                                          <p:val>
                                            <p:fltVal val="90"/>
                                          </p:val>
                                        </p:tav>
                                        <p:tav tm="100000">
                                          <p:val>
                                            <p:fltVal val="0"/>
                                          </p:val>
                                        </p:tav>
                                      </p:tavLst>
                                    </p:anim>
                                    <p:animEffect transition="in" filter="fade">
                                      <p:cBhvr>
                                        <p:cTn id="46" dur="1000"/>
                                        <p:tgtEl>
                                          <p:spTgt spid="9422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0" presetClass="entr" presetSubtype="0" fill="hold" nodeType="clickEffect">
                                  <p:stCondLst>
                                    <p:cond delay="0"/>
                                  </p:stCondLst>
                                  <p:childTnLst>
                                    <p:set>
                                      <p:cBhvr>
                                        <p:cTn id="50" dur="1" fill="hold">
                                          <p:stCondLst>
                                            <p:cond delay="0"/>
                                          </p:stCondLst>
                                        </p:cTn>
                                        <p:tgtEl>
                                          <p:spTgt spid="94222"/>
                                        </p:tgtEl>
                                        <p:attrNameLst>
                                          <p:attrName>style.visibility</p:attrName>
                                        </p:attrNameLst>
                                      </p:cBhvr>
                                      <p:to>
                                        <p:strVal val="visible"/>
                                      </p:to>
                                    </p:set>
                                    <p:animEffect transition="in" filter="wedge">
                                      <p:cBhvr>
                                        <p:cTn id="51" dur="2000"/>
                                        <p:tgtEl>
                                          <p:spTgt spid="94222"/>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8" presetClass="entr" presetSubtype="6" fill="hold" grpId="0" nodeType="clickEffect">
                                  <p:stCondLst>
                                    <p:cond delay="0"/>
                                  </p:stCondLst>
                                  <p:childTnLst>
                                    <p:set>
                                      <p:cBhvr>
                                        <p:cTn id="55" dur="1" fill="hold">
                                          <p:stCondLst>
                                            <p:cond delay="0"/>
                                          </p:stCondLst>
                                        </p:cTn>
                                        <p:tgtEl>
                                          <p:spTgt spid="94230"/>
                                        </p:tgtEl>
                                        <p:attrNameLst>
                                          <p:attrName>style.visibility</p:attrName>
                                        </p:attrNameLst>
                                      </p:cBhvr>
                                      <p:to>
                                        <p:strVal val="visible"/>
                                      </p:to>
                                    </p:set>
                                    <p:animEffect transition="in" filter="strips(downRight)">
                                      <p:cBhvr>
                                        <p:cTn id="56" dur="5000"/>
                                        <p:tgtEl>
                                          <p:spTgt spid="94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30" grpId="0" animBg="1"/>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9"/>
          <p:cNvSpPr>
            <a:spLocks noGrp="1" noChangeArrowheads="1"/>
          </p:cNvSpPr>
          <p:nvPr>
            <p:ph type="dt" sz="half" idx="2"/>
          </p:nvPr>
        </p:nvSpPr>
        <p:spPr/>
        <p:txBody>
          <a:bodyPr/>
          <a:lstStyle/>
          <a:p>
            <a:fld id="{56839D8D-FBA8-4448-BA4F-B028900A8FE4}" type="datetime1">
              <a:rPr lang="en-US" altLang="en-US"/>
              <a:pPr/>
              <a:t>5/15/2017</a:t>
            </a:fld>
            <a:endParaRPr lang="en-US" altLang="en-US"/>
          </a:p>
        </p:txBody>
      </p:sp>
      <p:sp>
        <p:nvSpPr>
          <p:cNvPr id="12" name="Rectangle 11"/>
          <p:cNvSpPr>
            <a:spLocks noGrp="1" noChangeArrowheads="1"/>
          </p:cNvSpPr>
          <p:nvPr>
            <p:ph type="sldNum" sz="quarter" idx="4"/>
          </p:nvPr>
        </p:nvSpPr>
        <p:spPr/>
        <p:txBody>
          <a:bodyPr/>
          <a:lstStyle/>
          <a:p>
            <a:fld id="{3E518F9D-0106-416C-8C4B-5A3125924FA6}" type="slidenum">
              <a:rPr lang="en-US" altLang="en-US"/>
              <a:pPr/>
              <a:t>84</a:t>
            </a:fld>
            <a:endParaRPr lang="en-US" altLang="en-US"/>
          </a:p>
        </p:txBody>
      </p:sp>
      <p:sp>
        <p:nvSpPr>
          <p:cNvPr id="180226" name="Rectangle 2"/>
          <p:cNvSpPr>
            <a:spLocks noChangeArrowheads="1"/>
          </p:cNvSpPr>
          <p:nvPr/>
        </p:nvSpPr>
        <p:spPr bwMode="auto">
          <a:xfrm>
            <a:off x="323850" y="188913"/>
            <a:ext cx="819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altLang="en-US" b="1"/>
              <a:t>DATA</a:t>
            </a:r>
          </a:p>
        </p:txBody>
      </p:sp>
      <p:sp>
        <p:nvSpPr>
          <p:cNvPr id="180227" name="Rectangle 3"/>
          <p:cNvSpPr>
            <a:spLocks noChangeArrowheads="1"/>
          </p:cNvSpPr>
          <p:nvPr/>
        </p:nvSpPr>
        <p:spPr bwMode="auto">
          <a:xfrm>
            <a:off x="611188" y="620713"/>
            <a:ext cx="61483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altLang="en-US" sz="1400"/>
              <a:t>Aksi: Assign inisialisasi besaran ke variabel, dengan sintak sebagai berikut: </a:t>
            </a:r>
          </a:p>
        </p:txBody>
      </p:sp>
      <p:sp>
        <p:nvSpPr>
          <p:cNvPr id="180228" name="Rectangle 4"/>
          <p:cNvSpPr>
            <a:spLocks noChangeArrowheads="1"/>
          </p:cNvSpPr>
          <p:nvPr/>
        </p:nvSpPr>
        <p:spPr bwMode="auto">
          <a:xfrm>
            <a:off x="819150" y="1125538"/>
            <a:ext cx="4832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altLang="en-US"/>
              <a:t>	</a:t>
            </a:r>
            <a:r>
              <a:rPr lang="en-US" altLang="en-US" b="1"/>
              <a:t>DATA </a:t>
            </a:r>
            <a:r>
              <a:rPr lang="en-US" altLang="en-US"/>
              <a:t>nlist / clist [[ [[, ]] nlist / clist]]…</a:t>
            </a:r>
          </a:p>
        </p:txBody>
      </p:sp>
      <p:sp>
        <p:nvSpPr>
          <p:cNvPr id="180229" name="Rectangle 5"/>
          <p:cNvSpPr>
            <a:spLocks noChangeArrowheads="1"/>
          </p:cNvSpPr>
          <p:nvPr/>
        </p:nvSpPr>
        <p:spPr bwMode="auto">
          <a:xfrm>
            <a:off x="638175" y="1628775"/>
            <a:ext cx="46545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altLang="en-US" sz="1400"/>
              <a:t>Berikut adalah contoh penggunaan pernyataan tersebut. </a:t>
            </a:r>
          </a:p>
        </p:txBody>
      </p:sp>
      <p:sp>
        <p:nvSpPr>
          <p:cNvPr id="180230" name="Rectangle 6"/>
          <p:cNvSpPr>
            <a:spLocks noChangeArrowheads="1"/>
          </p:cNvSpPr>
          <p:nvPr/>
        </p:nvSpPr>
        <p:spPr bwMode="auto">
          <a:xfrm>
            <a:off x="1763713" y="1989138"/>
            <a:ext cx="5443537" cy="200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572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n-US" altLang="en-US" sz="1400"/>
              <a:t>INTEGER 		n, order, alpha, list(100)</a:t>
            </a:r>
          </a:p>
          <a:p>
            <a:r>
              <a:rPr lang="en-US" altLang="en-US" sz="1400"/>
              <a:t>REAL		coef(4), eps(2), pi(5), x(5,5)</a:t>
            </a:r>
          </a:p>
          <a:p>
            <a:r>
              <a:rPr lang="en-US" altLang="en-US" sz="1400"/>
              <a:t>CHARACTER*12	help</a:t>
            </a:r>
          </a:p>
          <a:p>
            <a:r>
              <a:rPr lang="en-US" altLang="en-US" sz="1400"/>
              <a:t>DATA		n /0/,order /3/</a:t>
            </a:r>
          </a:p>
          <a:p>
            <a:r>
              <a:rPr lang="en-US" altLang="en-US" sz="1400"/>
              <a:t>DATA		alpha /  ‘A’ /</a:t>
            </a:r>
          </a:p>
          <a:p>
            <a:r>
              <a:rPr lang="en-US" altLang="en-US" sz="1400"/>
              <a:t>DATA		coef / 1.0, 2*3.0, 1.0/, eps(1) /0.00001/</a:t>
            </a:r>
          </a:p>
          <a:p>
            <a:r>
              <a:rPr lang="en-US" altLang="en-US" sz="1400"/>
              <a:t>DATA		((x(j,i), I = 1, j), j = 1, 5) / 15* 1.0/</a:t>
            </a:r>
          </a:p>
          <a:p>
            <a:r>
              <a:rPr lang="en-US" altLang="en-US" sz="1400"/>
              <a:t>DATA		pi / 5* 3.14159/</a:t>
            </a:r>
          </a:p>
          <a:p>
            <a:r>
              <a:rPr lang="en-US" altLang="en-US" sz="1400"/>
              <a:t>DATA		HELP(1:4), help(5:8), help(9:12) /3* ‘HELP’/</a:t>
            </a:r>
          </a:p>
        </p:txBody>
      </p:sp>
      <p:sp>
        <p:nvSpPr>
          <p:cNvPr id="180231" name="Rectangle 7"/>
          <p:cNvSpPr>
            <a:spLocks noChangeArrowheads="1"/>
          </p:cNvSpPr>
          <p:nvPr/>
        </p:nvSpPr>
        <p:spPr bwMode="auto">
          <a:xfrm>
            <a:off x="323850" y="4214813"/>
            <a:ext cx="1746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altLang="en-US" b="1"/>
              <a:t>DEALLOCATE</a:t>
            </a:r>
          </a:p>
        </p:txBody>
      </p:sp>
      <p:sp>
        <p:nvSpPr>
          <p:cNvPr id="180232" name="Rectangle 8"/>
          <p:cNvSpPr>
            <a:spLocks noChangeArrowheads="1"/>
          </p:cNvSpPr>
          <p:nvPr/>
        </p:nvSpPr>
        <p:spPr bwMode="auto">
          <a:xfrm>
            <a:off x="611188" y="4567238"/>
            <a:ext cx="80645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altLang="en-US" sz="1400"/>
              <a:t>Aksi: Membebaskan space penyimpanan array yang tadinya dipersiapkan dengan pernyataan ALLOCATE, dengan sintak sebagai berikut: </a:t>
            </a:r>
          </a:p>
        </p:txBody>
      </p:sp>
      <p:sp>
        <p:nvSpPr>
          <p:cNvPr id="180233" name="Rectangle 9"/>
          <p:cNvSpPr>
            <a:spLocks noChangeArrowheads="1"/>
          </p:cNvSpPr>
          <p:nvPr/>
        </p:nvSpPr>
        <p:spPr bwMode="auto">
          <a:xfrm>
            <a:off x="835025" y="5222875"/>
            <a:ext cx="553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altLang="en-US"/>
              <a:t>	</a:t>
            </a:r>
            <a:r>
              <a:rPr lang="en-US" altLang="en-US" b="1"/>
              <a:t>DEALLOCATE </a:t>
            </a:r>
            <a:r>
              <a:rPr lang="en-US" altLang="en-US"/>
              <a:t>(arraylist[[ , </a:t>
            </a:r>
            <a:r>
              <a:rPr lang="en-US" altLang="en-US" b="1"/>
              <a:t>STAT</a:t>
            </a:r>
            <a:r>
              <a:rPr lang="en-US" altLang="en-US"/>
              <a:t> = ierr]])…</a:t>
            </a:r>
          </a:p>
        </p:txBody>
      </p:sp>
    </p:spTree>
    <p:extLst>
      <p:ext uri="{BB962C8B-B14F-4D97-AF65-F5344CB8AC3E}">
        <p14:creationId xmlns:p14="http://schemas.microsoft.com/office/powerpoint/2010/main" val="4031542018"/>
      </p:ext>
    </p:extLst>
  </p:cSld>
  <p:clrMapOvr>
    <a:masterClrMapping/>
  </p:clrMapOvr>
  <p:transition spd="slow">
    <p:circle/>
    <p:sndAc>
      <p:stSnd>
        <p:snd r:embed="rId2" name="hamme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80226"/>
                                        </p:tgtEl>
                                        <p:attrNameLst>
                                          <p:attrName>style.visibility</p:attrName>
                                        </p:attrNameLst>
                                      </p:cBhvr>
                                      <p:to>
                                        <p:strVal val="visible"/>
                                      </p:to>
                                    </p:set>
                                    <p:anim calcmode="lin" valueType="num">
                                      <p:cBhvr>
                                        <p:cTn id="7" dur="500" decel="50000" fill="hold">
                                          <p:stCondLst>
                                            <p:cond delay="0"/>
                                          </p:stCondLst>
                                        </p:cTn>
                                        <p:tgtEl>
                                          <p:spTgt spid="18022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8022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80226"/>
                                        </p:tgtEl>
                                        <p:attrNameLst>
                                          <p:attrName>ppt_w</p:attrName>
                                        </p:attrNameLst>
                                      </p:cBhvr>
                                      <p:tavLst>
                                        <p:tav tm="0">
                                          <p:val>
                                            <p:strVal val="#ppt_w*.05"/>
                                          </p:val>
                                        </p:tav>
                                        <p:tav tm="100000">
                                          <p:val>
                                            <p:strVal val="#ppt_w"/>
                                          </p:val>
                                        </p:tav>
                                      </p:tavLst>
                                    </p:anim>
                                    <p:anim calcmode="lin" valueType="num">
                                      <p:cBhvr>
                                        <p:cTn id="10" dur="1000" fill="hold"/>
                                        <p:tgtEl>
                                          <p:spTgt spid="18022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8022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8022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8022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8022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6" fill="hold" grpId="0" nodeType="clickEffect">
                                  <p:stCondLst>
                                    <p:cond delay="0"/>
                                  </p:stCondLst>
                                  <p:childTnLst>
                                    <p:set>
                                      <p:cBhvr>
                                        <p:cTn id="18" dur="1" fill="hold">
                                          <p:stCondLst>
                                            <p:cond delay="0"/>
                                          </p:stCondLst>
                                        </p:cTn>
                                        <p:tgtEl>
                                          <p:spTgt spid="180227"/>
                                        </p:tgtEl>
                                        <p:attrNameLst>
                                          <p:attrName>style.visibility</p:attrName>
                                        </p:attrNameLst>
                                      </p:cBhvr>
                                      <p:to>
                                        <p:strVal val="visible"/>
                                      </p:to>
                                    </p:set>
                                    <p:animEffect transition="in" filter="strips(downRight)">
                                      <p:cBhvr>
                                        <p:cTn id="19" dur="500"/>
                                        <p:tgtEl>
                                          <p:spTgt spid="18022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1" presetClass="entr" presetSubtype="0" fill="hold" grpId="0" nodeType="clickEffect">
                                  <p:stCondLst>
                                    <p:cond delay="0"/>
                                  </p:stCondLst>
                                  <p:iterate type="lt">
                                    <p:tmPct val="5000"/>
                                  </p:iterate>
                                  <p:childTnLst>
                                    <p:set>
                                      <p:cBhvr>
                                        <p:cTn id="23" dur="1" fill="hold">
                                          <p:stCondLst>
                                            <p:cond delay="0"/>
                                          </p:stCondLst>
                                        </p:cTn>
                                        <p:tgtEl>
                                          <p:spTgt spid="180228"/>
                                        </p:tgtEl>
                                        <p:attrNameLst>
                                          <p:attrName>style.visibility</p:attrName>
                                        </p:attrNameLst>
                                      </p:cBhvr>
                                      <p:to>
                                        <p:strVal val="visible"/>
                                      </p:to>
                                    </p:set>
                                    <p:anim calcmode="lin" valueType="num">
                                      <p:cBhvr>
                                        <p:cTn id="24" dur="1000" fill="hold"/>
                                        <p:tgtEl>
                                          <p:spTgt spid="180228"/>
                                        </p:tgtEl>
                                        <p:attrNameLst>
                                          <p:attrName>ppt_w</p:attrName>
                                        </p:attrNameLst>
                                      </p:cBhvr>
                                      <p:tavLst>
                                        <p:tav tm="0">
                                          <p:val>
                                            <p:fltVal val="0"/>
                                          </p:val>
                                        </p:tav>
                                        <p:tav tm="100000">
                                          <p:val>
                                            <p:strVal val="#ppt_w"/>
                                          </p:val>
                                        </p:tav>
                                      </p:tavLst>
                                    </p:anim>
                                    <p:anim calcmode="lin" valueType="num">
                                      <p:cBhvr>
                                        <p:cTn id="25" dur="1000" fill="hold"/>
                                        <p:tgtEl>
                                          <p:spTgt spid="180228"/>
                                        </p:tgtEl>
                                        <p:attrNameLst>
                                          <p:attrName>ppt_h</p:attrName>
                                        </p:attrNameLst>
                                      </p:cBhvr>
                                      <p:tavLst>
                                        <p:tav tm="0">
                                          <p:val>
                                            <p:fltVal val="0"/>
                                          </p:val>
                                        </p:tav>
                                        <p:tav tm="100000">
                                          <p:val>
                                            <p:strVal val="#ppt_h"/>
                                          </p:val>
                                        </p:tav>
                                      </p:tavLst>
                                    </p:anim>
                                    <p:anim calcmode="lin" valueType="num">
                                      <p:cBhvr>
                                        <p:cTn id="26" dur="1000" fill="hold"/>
                                        <p:tgtEl>
                                          <p:spTgt spid="180228"/>
                                        </p:tgtEl>
                                        <p:attrNameLst>
                                          <p:attrName>style.rotation</p:attrName>
                                        </p:attrNameLst>
                                      </p:cBhvr>
                                      <p:tavLst>
                                        <p:tav tm="0">
                                          <p:val>
                                            <p:fltVal val="90"/>
                                          </p:val>
                                        </p:tav>
                                        <p:tav tm="100000">
                                          <p:val>
                                            <p:fltVal val="0"/>
                                          </p:val>
                                        </p:tav>
                                      </p:tavLst>
                                    </p:anim>
                                    <p:animEffect transition="in" filter="fade">
                                      <p:cBhvr>
                                        <p:cTn id="27" dur="1000"/>
                                        <p:tgtEl>
                                          <p:spTgt spid="18022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80229"/>
                                        </p:tgtEl>
                                        <p:attrNameLst>
                                          <p:attrName>style.visibility</p:attrName>
                                        </p:attrNameLst>
                                      </p:cBhvr>
                                      <p:to>
                                        <p:strVal val="visible"/>
                                      </p:to>
                                    </p:set>
                                    <p:animEffect transition="in" filter="strips(downLeft)">
                                      <p:cBhvr>
                                        <p:cTn id="32" dur="500"/>
                                        <p:tgtEl>
                                          <p:spTgt spid="18022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1" presetClass="entr" presetSubtype="0" fill="hold" grpId="0" nodeType="clickEffect">
                                  <p:stCondLst>
                                    <p:cond delay="0"/>
                                  </p:stCondLst>
                                  <p:iterate type="lt">
                                    <p:tmPct val="10000"/>
                                  </p:iterate>
                                  <p:childTnLst>
                                    <p:set>
                                      <p:cBhvr>
                                        <p:cTn id="36" dur="1" fill="hold">
                                          <p:stCondLst>
                                            <p:cond delay="0"/>
                                          </p:stCondLst>
                                        </p:cTn>
                                        <p:tgtEl>
                                          <p:spTgt spid="180230">
                                            <p:txEl>
                                              <p:pRg st="0" end="0"/>
                                            </p:txEl>
                                          </p:spTgt>
                                        </p:tgtEl>
                                        <p:attrNameLst>
                                          <p:attrName>style.visibility</p:attrName>
                                        </p:attrNameLst>
                                      </p:cBhvr>
                                      <p:to>
                                        <p:strVal val="visible"/>
                                      </p:to>
                                    </p:set>
                                    <p:anim calcmode="lin" valueType="num">
                                      <p:cBhvr>
                                        <p:cTn id="37" dur="500" fill="hold"/>
                                        <p:tgtEl>
                                          <p:spTgt spid="18023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80230">
                                            <p:txEl>
                                              <p:pRg st="0" end="0"/>
                                            </p:txEl>
                                          </p:spTgt>
                                        </p:tgtEl>
                                        <p:attrNameLst>
                                          <p:attrName>ppt_y</p:attrName>
                                        </p:attrNameLst>
                                      </p:cBhvr>
                                      <p:tavLst>
                                        <p:tav tm="0">
                                          <p:val>
                                            <p:strVal val="#ppt_y"/>
                                          </p:val>
                                        </p:tav>
                                        <p:tav tm="100000">
                                          <p:val>
                                            <p:strVal val="#ppt_y"/>
                                          </p:val>
                                        </p:tav>
                                      </p:tavLst>
                                    </p:anim>
                                    <p:anim calcmode="lin" valueType="num">
                                      <p:cBhvr>
                                        <p:cTn id="39" dur="500" fill="hold"/>
                                        <p:tgtEl>
                                          <p:spTgt spid="18023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8023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80230">
                                            <p:txEl>
                                              <p:pRg st="0" end="0"/>
                                            </p:txEl>
                                          </p:spTgt>
                                        </p:tgtEl>
                                      </p:cBhvr>
                                    </p:animEffect>
                                  </p:childTnLst>
                                </p:cTn>
                              </p:par>
                              <p:par>
                                <p:cTn id="42" presetID="41" presetClass="entr" presetSubtype="0" fill="hold" grpId="0" nodeType="withEffect">
                                  <p:stCondLst>
                                    <p:cond delay="0"/>
                                  </p:stCondLst>
                                  <p:iterate type="lt">
                                    <p:tmPct val="10000"/>
                                  </p:iterate>
                                  <p:childTnLst>
                                    <p:set>
                                      <p:cBhvr>
                                        <p:cTn id="43" dur="1" fill="hold">
                                          <p:stCondLst>
                                            <p:cond delay="0"/>
                                          </p:stCondLst>
                                        </p:cTn>
                                        <p:tgtEl>
                                          <p:spTgt spid="180230">
                                            <p:txEl>
                                              <p:pRg st="1" end="1"/>
                                            </p:txEl>
                                          </p:spTgt>
                                        </p:tgtEl>
                                        <p:attrNameLst>
                                          <p:attrName>style.visibility</p:attrName>
                                        </p:attrNameLst>
                                      </p:cBhvr>
                                      <p:to>
                                        <p:strVal val="visible"/>
                                      </p:to>
                                    </p:set>
                                    <p:anim calcmode="lin" valueType="num">
                                      <p:cBhvr>
                                        <p:cTn id="44" dur="500" fill="hold"/>
                                        <p:tgtEl>
                                          <p:spTgt spid="180230">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180230">
                                            <p:txEl>
                                              <p:pRg st="1" end="1"/>
                                            </p:txEl>
                                          </p:spTgt>
                                        </p:tgtEl>
                                        <p:attrNameLst>
                                          <p:attrName>ppt_y</p:attrName>
                                        </p:attrNameLst>
                                      </p:cBhvr>
                                      <p:tavLst>
                                        <p:tav tm="0">
                                          <p:val>
                                            <p:strVal val="#ppt_y"/>
                                          </p:val>
                                        </p:tav>
                                        <p:tav tm="100000">
                                          <p:val>
                                            <p:strVal val="#ppt_y"/>
                                          </p:val>
                                        </p:tav>
                                      </p:tavLst>
                                    </p:anim>
                                    <p:anim calcmode="lin" valueType="num">
                                      <p:cBhvr>
                                        <p:cTn id="46" dur="500" fill="hold"/>
                                        <p:tgtEl>
                                          <p:spTgt spid="180230">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180230">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180230">
                                            <p:txEl>
                                              <p:pRg st="1" end="1"/>
                                            </p:txEl>
                                          </p:spTgt>
                                        </p:tgtEl>
                                      </p:cBhvr>
                                    </p:animEffect>
                                  </p:childTnLst>
                                </p:cTn>
                              </p:par>
                              <p:par>
                                <p:cTn id="49" presetID="41" presetClass="entr" presetSubtype="0" fill="hold" grpId="0" nodeType="withEffect">
                                  <p:stCondLst>
                                    <p:cond delay="0"/>
                                  </p:stCondLst>
                                  <p:iterate type="lt">
                                    <p:tmPct val="10000"/>
                                  </p:iterate>
                                  <p:childTnLst>
                                    <p:set>
                                      <p:cBhvr>
                                        <p:cTn id="50" dur="1" fill="hold">
                                          <p:stCondLst>
                                            <p:cond delay="0"/>
                                          </p:stCondLst>
                                        </p:cTn>
                                        <p:tgtEl>
                                          <p:spTgt spid="180230">
                                            <p:txEl>
                                              <p:pRg st="2" end="2"/>
                                            </p:txEl>
                                          </p:spTgt>
                                        </p:tgtEl>
                                        <p:attrNameLst>
                                          <p:attrName>style.visibility</p:attrName>
                                        </p:attrNameLst>
                                      </p:cBhvr>
                                      <p:to>
                                        <p:strVal val="visible"/>
                                      </p:to>
                                    </p:set>
                                    <p:anim calcmode="lin" valueType="num">
                                      <p:cBhvr>
                                        <p:cTn id="51" dur="500" fill="hold"/>
                                        <p:tgtEl>
                                          <p:spTgt spid="180230">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180230">
                                            <p:txEl>
                                              <p:pRg st="2" end="2"/>
                                            </p:txEl>
                                          </p:spTgt>
                                        </p:tgtEl>
                                        <p:attrNameLst>
                                          <p:attrName>ppt_y</p:attrName>
                                        </p:attrNameLst>
                                      </p:cBhvr>
                                      <p:tavLst>
                                        <p:tav tm="0">
                                          <p:val>
                                            <p:strVal val="#ppt_y"/>
                                          </p:val>
                                        </p:tav>
                                        <p:tav tm="100000">
                                          <p:val>
                                            <p:strVal val="#ppt_y"/>
                                          </p:val>
                                        </p:tav>
                                      </p:tavLst>
                                    </p:anim>
                                    <p:anim calcmode="lin" valueType="num">
                                      <p:cBhvr>
                                        <p:cTn id="53" dur="500" fill="hold"/>
                                        <p:tgtEl>
                                          <p:spTgt spid="180230">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180230">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180230">
                                            <p:txEl>
                                              <p:pRg st="2" end="2"/>
                                            </p:txEl>
                                          </p:spTgt>
                                        </p:tgtEl>
                                      </p:cBhvr>
                                    </p:animEffect>
                                  </p:childTnLst>
                                </p:cTn>
                              </p:par>
                              <p:par>
                                <p:cTn id="56" presetID="41" presetClass="entr" presetSubtype="0" fill="hold" grpId="0" nodeType="withEffect">
                                  <p:stCondLst>
                                    <p:cond delay="0"/>
                                  </p:stCondLst>
                                  <p:iterate type="lt">
                                    <p:tmPct val="10000"/>
                                  </p:iterate>
                                  <p:childTnLst>
                                    <p:set>
                                      <p:cBhvr>
                                        <p:cTn id="57" dur="1" fill="hold">
                                          <p:stCondLst>
                                            <p:cond delay="0"/>
                                          </p:stCondLst>
                                        </p:cTn>
                                        <p:tgtEl>
                                          <p:spTgt spid="180230">
                                            <p:txEl>
                                              <p:pRg st="3" end="3"/>
                                            </p:txEl>
                                          </p:spTgt>
                                        </p:tgtEl>
                                        <p:attrNameLst>
                                          <p:attrName>style.visibility</p:attrName>
                                        </p:attrNameLst>
                                      </p:cBhvr>
                                      <p:to>
                                        <p:strVal val="visible"/>
                                      </p:to>
                                    </p:set>
                                    <p:anim calcmode="lin" valueType="num">
                                      <p:cBhvr>
                                        <p:cTn id="58" dur="500" fill="hold"/>
                                        <p:tgtEl>
                                          <p:spTgt spid="180230">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180230">
                                            <p:txEl>
                                              <p:pRg st="3" end="3"/>
                                            </p:txEl>
                                          </p:spTgt>
                                        </p:tgtEl>
                                        <p:attrNameLst>
                                          <p:attrName>ppt_y</p:attrName>
                                        </p:attrNameLst>
                                      </p:cBhvr>
                                      <p:tavLst>
                                        <p:tav tm="0">
                                          <p:val>
                                            <p:strVal val="#ppt_y"/>
                                          </p:val>
                                        </p:tav>
                                        <p:tav tm="100000">
                                          <p:val>
                                            <p:strVal val="#ppt_y"/>
                                          </p:val>
                                        </p:tav>
                                      </p:tavLst>
                                    </p:anim>
                                    <p:anim calcmode="lin" valueType="num">
                                      <p:cBhvr>
                                        <p:cTn id="60" dur="500" fill="hold"/>
                                        <p:tgtEl>
                                          <p:spTgt spid="180230">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180230">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180230">
                                            <p:txEl>
                                              <p:pRg st="3" end="3"/>
                                            </p:txEl>
                                          </p:spTgt>
                                        </p:tgtEl>
                                      </p:cBhvr>
                                    </p:animEffect>
                                  </p:childTnLst>
                                </p:cTn>
                              </p:par>
                              <p:par>
                                <p:cTn id="63" presetID="41" presetClass="entr" presetSubtype="0" fill="hold" grpId="0" nodeType="withEffect">
                                  <p:stCondLst>
                                    <p:cond delay="0"/>
                                  </p:stCondLst>
                                  <p:iterate type="lt">
                                    <p:tmPct val="10000"/>
                                  </p:iterate>
                                  <p:childTnLst>
                                    <p:set>
                                      <p:cBhvr>
                                        <p:cTn id="64" dur="1" fill="hold">
                                          <p:stCondLst>
                                            <p:cond delay="0"/>
                                          </p:stCondLst>
                                        </p:cTn>
                                        <p:tgtEl>
                                          <p:spTgt spid="180230">
                                            <p:txEl>
                                              <p:pRg st="4" end="4"/>
                                            </p:txEl>
                                          </p:spTgt>
                                        </p:tgtEl>
                                        <p:attrNameLst>
                                          <p:attrName>style.visibility</p:attrName>
                                        </p:attrNameLst>
                                      </p:cBhvr>
                                      <p:to>
                                        <p:strVal val="visible"/>
                                      </p:to>
                                    </p:set>
                                    <p:anim calcmode="lin" valueType="num">
                                      <p:cBhvr>
                                        <p:cTn id="65" dur="500" fill="hold"/>
                                        <p:tgtEl>
                                          <p:spTgt spid="180230">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180230">
                                            <p:txEl>
                                              <p:pRg st="4" end="4"/>
                                            </p:txEl>
                                          </p:spTgt>
                                        </p:tgtEl>
                                        <p:attrNameLst>
                                          <p:attrName>ppt_y</p:attrName>
                                        </p:attrNameLst>
                                      </p:cBhvr>
                                      <p:tavLst>
                                        <p:tav tm="0">
                                          <p:val>
                                            <p:strVal val="#ppt_y"/>
                                          </p:val>
                                        </p:tav>
                                        <p:tav tm="100000">
                                          <p:val>
                                            <p:strVal val="#ppt_y"/>
                                          </p:val>
                                        </p:tav>
                                      </p:tavLst>
                                    </p:anim>
                                    <p:anim calcmode="lin" valueType="num">
                                      <p:cBhvr>
                                        <p:cTn id="67" dur="500" fill="hold"/>
                                        <p:tgtEl>
                                          <p:spTgt spid="180230">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180230">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180230">
                                            <p:txEl>
                                              <p:pRg st="4" end="4"/>
                                            </p:txEl>
                                          </p:spTgt>
                                        </p:tgtEl>
                                      </p:cBhvr>
                                    </p:animEffect>
                                  </p:childTnLst>
                                </p:cTn>
                              </p:par>
                              <p:par>
                                <p:cTn id="70" presetID="41" presetClass="entr" presetSubtype="0" fill="hold" grpId="0" nodeType="withEffect">
                                  <p:stCondLst>
                                    <p:cond delay="0"/>
                                  </p:stCondLst>
                                  <p:iterate type="lt">
                                    <p:tmPct val="10000"/>
                                  </p:iterate>
                                  <p:childTnLst>
                                    <p:set>
                                      <p:cBhvr>
                                        <p:cTn id="71" dur="1" fill="hold">
                                          <p:stCondLst>
                                            <p:cond delay="0"/>
                                          </p:stCondLst>
                                        </p:cTn>
                                        <p:tgtEl>
                                          <p:spTgt spid="180230">
                                            <p:txEl>
                                              <p:pRg st="5" end="5"/>
                                            </p:txEl>
                                          </p:spTgt>
                                        </p:tgtEl>
                                        <p:attrNameLst>
                                          <p:attrName>style.visibility</p:attrName>
                                        </p:attrNameLst>
                                      </p:cBhvr>
                                      <p:to>
                                        <p:strVal val="visible"/>
                                      </p:to>
                                    </p:set>
                                    <p:anim calcmode="lin" valueType="num">
                                      <p:cBhvr>
                                        <p:cTn id="72" dur="500" fill="hold"/>
                                        <p:tgtEl>
                                          <p:spTgt spid="180230">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180230">
                                            <p:txEl>
                                              <p:pRg st="5" end="5"/>
                                            </p:txEl>
                                          </p:spTgt>
                                        </p:tgtEl>
                                        <p:attrNameLst>
                                          <p:attrName>ppt_y</p:attrName>
                                        </p:attrNameLst>
                                      </p:cBhvr>
                                      <p:tavLst>
                                        <p:tav tm="0">
                                          <p:val>
                                            <p:strVal val="#ppt_y"/>
                                          </p:val>
                                        </p:tav>
                                        <p:tav tm="100000">
                                          <p:val>
                                            <p:strVal val="#ppt_y"/>
                                          </p:val>
                                        </p:tav>
                                      </p:tavLst>
                                    </p:anim>
                                    <p:anim calcmode="lin" valueType="num">
                                      <p:cBhvr>
                                        <p:cTn id="74" dur="500" fill="hold"/>
                                        <p:tgtEl>
                                          <p:spTgt spid="180230">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180230">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6" dur="500" tmFilter="0,0; .5, 1; 1, 1"/>
                                        <p:tgtEl>
                                          <p:spTgt spid="180230">
                                            <p:txEl>
                                              <p:pRg st="5" end="5"/>
                                            </p:txEl>
                                          </p:spTgt>
                                        </p:tgtEl>
                                      </p:cBhvr>
                                    </p:animEffect>
                                  </p:childTnLst>
                                </p:cTn>
                              </p:par>
                              <p:par>
                                <p:cTn id="77" presetID="41" presetClass="entr" presetSubtype="0" fill="hold" grpId="0" nodeType="withEffect">
                                  <p:stCondLst>
                                    <p:cond delay="0"/>
                                  </p:stCondLst>
                                  <p:iterate type="lt">
                                    <p:tmPct val="10000"/>
                                  </p:iterate>
                                  <p:childTnLst>
                                    <p:set>
                                      <p:cBhvr>
                                        <p:cTn id="78" dur="1" fill="hold">
                                          <p:stCondLst>
                                            <p:cond delay="0"/>
                                          </p:stCondLst>
                                        </p:cTn>
                                        <p:tgtEl>
                                          <p:spTgt spid="180230">
                                            <p:txEl>
                                              <p:pRg st="6" end="6"/>
                                            </p:txEl>
                                          </p:spTgt>
                                        </p:tgtEl>
                                        <p:attrNameLst>
                                          <p:attrName>style.visibility</p:attrName>
                                        </p:attrNameLst>
                                      </p:cBhvr>
                                      <p:to>
                                        <p:strVal val="visible"/>
                                      </p:to>
                                    </p:set>
                                    <p:anim calcmode="lin" valueType="num">
                                      <p:cBhvr>
                                        <p:cTn id="79" dur="500" fill="hold"/>
                                        <p:tgtEl>
                                          <p:spTgt spid="180230">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180230">
                                            <p:txEl>
                                              <p:pRg st="6" end="6"/>
                                            </p:txEl>
                                          </p:spTgt>
                                        </p:tgtEl>
                                        <p:attrNameLst>
                                          <p:attrName>ppt_y</p:attrName>
                                        </p:attrNameLst>
                                      </p:cBhvr>
                                      <p:tavLst>
                                        <p:tav tm="0">
                                          <p:val>
                                            <p:strVal val="#ppt_y"/>
                                          </p:val>
                                        </p:tav>
                                        <p:tav tm="100000">
                                          <p:val>
                                            <p:strVal val="#ppt_y"/>
                                          </p:val>
                                        </p:tav>
                                      </p:tavLst>
                                    </p:anim>
                                    <p:anim calcmode="lin" valueType="num">
                                      <p:cBhvr>
                                        <p:cTn id="81" dur="500" fill="hold"/>
                                        <p:tgtEl>
                                          <p:spTgt spid="180230">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180230">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180230">
                                            <p:txEl>
                                              <p:pRg st="6" end="6"/>
                                            </p:txEl>
                                          </p:spTgt>
                                        </p:tgtEl>
                                      </p:cBhvr>
                                    </p:animEffect>
                                  </p:childTnLst>
                                </p:cTn>
                              </p:par>
                              <p:par>
                                <p:cTn id="84" presetID="41" presetClass="entr" presetSubtype="0" fill="hold" grpId="0" nodeType="withEffect">
                                  <p:stCondLst>
                                    <p:cond delay="0"/>
                                  </p:stCondLst>
                                  <p:iterate type="lt">
                                    <p:tmPct val="10000"/>
                                  </p:iterate>
                                  <p:childTnLst>
                                    <p:set>
                                      <p:cBhvr>
                                        <p:cTn id="85" dur="1" fill="hold">
                                          <p:stCondLst>
                                            <p:cond delay="0"/>
                                          </p:stCondLst>
                                        </p:cTn>
                                        <p:tgtEl>
                                          <p:spTgt spid="180230">
                                            <p:txEl>
                                              <p:pRg st="7" end="7"/>
                                            </p:txEl>
                                          </p:spTgt>
                                        </p:tgtEl>
                                        <p:attrNameLst>
                                          <p:attrName>style.visibility</p:attrName>
                                        </p:attrNameLst>
                                      </p:cBhvr>
                                      <p:to>
                                        <p:strVal val="visible"/>
                                      </p:to>
                                    </p:set>
                                    <p:anim calcmode="lin" valueType="num">
                                      <p:cBhvr>
                                        <p:cTn id="86" dur="500" fill="hold"/>
                                        <p:tgtEl>
                                          <p:spTgt spid="180230">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180230">
                                            <p:txEl>
                                              <p:pRg st="7" end="7"/>
                                            </p:txEl>
                                          </p:spTgt>
                                        </p:tgtEl>
                                        <p:attrNameLst>
                                          <p:attrName>ppt_y</p:attrName>
                                        </p:attrNameLst>
                                      </p:cBhvr>
                                      <p:tavLst>
                                        <p:tav tm="0">
                                          <p:val>
                                            <p:strVal val="#ppt_y"/>
                                          </p:val>
                                        </p:tav>
                                        <p:tav tm="100000">
                                          <p:val>
                                            <p:strVal val="#ppt_y"/>
                                          </p:val>
                                        </p:tav>
                                      </p:tavLst>
                                    </p:anim>
                                    <p:anim calcmode="lin" valueType="num">
                                      <p:cBhvr>
                                        <p:cTn id="88" dur="500" fill="hold"/>
                                        <p:tgtEl>
                                          <p:spTgt spid="180230">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180230">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180230">
                                            <p:txEl>
                                              <p:pRg st="7" end="7"/>
                                            </p:txEl>
                                          </p:spTgt>
                                        </p:tgtEl>
                                      </p:cBhvr>
                                    </p:animEffect>
                                  </p:childTnLst>
                                </p:cTn>
                              </p:par>
                              <p:par>
                                <p:cTn id="91" presetID="41" presetClass="entr" presetSubtype="0" fill="hold" grpId="0" nodeType="withEffect">
                                  <p:stCondLst>
                                    <p:cond delay="0"/>
                                  </p:stCondLst>
                                  <p:iterate type="lt">
                                    <p:tmPct val="10000"/>
                                  </p:iterate>
                                  <p:childTnLst>
                                    <p:set>
                                      <p:cBhvr>
                                        <p:cTn id="92" dur="1" fill="hold">
                                          <p:stCondLst>
                                            <p:cond delay="0"/>
                                          </p:stCondLst>
                                        </p:cTn>
                                        <p:tgtEl>
                                          <p:spTgt spid="180230">
                                            <p:txEl>
                                              <p:pRg st="8" end="8"/>
                                            </p:txEl>
                                          </p:spTgt>
                                        </p:tgtEl>
                                        <p:attrNameLst>
                                          <p:attrName>style.visibility</p:attrName>
                                        </p:attrNameLst>
                                      </p:cBhvr>
                                      <p:to>
                                        <p:strVal val="visible"/>
                                      </p:to>
                                    </p:set>
                                    <p:anim calcmode="lin" valueType="num">
                                      <p:cBhvr>
                                        <p:cTn id="93" dur="500" fill="hold"/>
                                        <p:tgtEl>
                                          <p:spTgt spid="180230">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180230">
                                            <p:txEl>
                                              <p:pRg st="8" end="8"/>
                                            </p:txEl>
                                          </p:spTgt>
                                        </p:tgtEl>
                                        <p:attrNameLst>
                                          <p:attrName>ppt_y</p:attrName>
                                        </p:attrNameLst>
                                      </p:cBhvr>
                                      <p:tavLst>
                                        <p:tav tm="0">
                                          <p:val>
                                            <p:strVal val="#ppt_y"/>
                                          </p:val>
                                        </p:tav>
                                        <p:tav tm="100000">
                                          <p:val>
                                            <p:strVal val="#ppt_y"/>
                                          </p:val>
                                        </p:tav>
                                      </p:tavLst>
                                    </p:anim>
                                    <p:anim calcmode="lin" valueType="num">
                                      <p:cBhvr>
                                        <p:cTn id="95" dur="500" fill="hold"/>
                                        <p:tgtEl>
                                          <p:spTgt spid="180230">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180230">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180230">
                                            <p:txEl>
                                              <p:pRg st="8" end="8"/>
                                            </p:txEl>
                                          </p:spTgt>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5" presetClass="entr" presetSubtype="0" fill="hold" grpId="0" nodeType="clickEffect">
                                  <p:stCondLst>
                                    <p:cond delay="0"/>
                                  </p:stCondLst>
                                  <p:childTnLst>
                                    <p:set>
                                      <p:cBhvr>
                                        <p:cTn id="101" dur="1" fill="hold">
                                          <p:stCondLst>
                                            <p:cond delay="0"/>
                                          </p:stCondLst>
                                        </p:cTn>
                                        <p:tgtEl>
                                          <p:spTgt spid="180231"/>
                                        </p:tgtEl>
                                        <p:attrNameLst>
                                          <p:attrName>style.visibility</p:attrName>
                                        </p:attrNameLst>
                                      </p:cBhvr>
                                      <p:to>
                                        <p:strVal val="visible"/>
                                      </p:to>
                                    </p:set>
                                    <p:anim calcmode="lin" valueType="num">
                                      <p:cBhvr>
                                        <p:cTn id="102" dur="500" decel="50000" fill="hold">
                                          <p:stCondLst>
                                            <p:cond delay="0"/>
                                          </p:stCondLst>
                                        </p:cTn>
                                        <p:tgtEl>
                                          <p:spTgt spid="180231"/>
                                        </p:tgtEl>
                                        <p:attrNameLst>
                                          <p:attrName>style.rotation</p:attrName>
                                        </p:attrNameLst>
                                      </p:cBhvr>
                                      <p:tavLst>
                                        <p:tav tm="0">
                                          <p:val>
                                            <p:fltVal val="-90"/>
                                          </p:val>
                                        </p:tav>
                                        <p:tav tm="100000">
                                          <p:val>
                                            <p:fltVal val="0"/>
                                          </p:val>
                                        </p:tav>
                                      </p:tavLst>
                                    </p:anim>
                                    <p:anim calcmode="lin" valueType="num">
                                      <p:cBhvr>
                                        <p:cTn id="103" dur="500" decel="50000" fill="hold">
                                          <p:stCondLst>
                                            <p:cond delay="0"/>
                                          </p:stCondLst>
                                        </p:cTn>
                                        <p:tgtEl>
                                          <p:spTgt spid="180231"/>
                                        </p:tgtEl>
                                        <p:attrNameLst>
                                          <p:attrName>ppt_w</p:attrName>
                                        </p:attrNameLst>
                                      </p:cBhvr>
                                      <p:tavLst>
                                        <p:tav tm="0">
                                          <p:val>
                                            <p:strVal val="#ppt_w"/>
                                          </p:val>
                                        </p:tav>
                                        <p:tav tm="100000">
                                          <p:val>
                                            <p:strVal val="#ppt_w*.05"/>
                                          </p:val>
                                        </p:tav>
                                      </p:tavLst>
                                    </p:anim>
                                    <p:anim calcmode="lin" valueType="num">
                                      <p:cBhvr>
                                        <p:cTn id="104" dur="500" accel="50000" fill="hold">
                                          <p:stCondLst>
                                            <p:cond delay="500"/>
                                          </p:stCondLst>
                                        </p:cTn>
                                        <p:tgtEl>
                                          <p:spTgt spid="180231"/>
                                        </p:tgtEl>
                                        <p:attrNameLst>
                                          <p:attrName>ppt_w</p:attrName>
                                        </p:attrNameLst>
                                      </p:cBhvr>
                                      <p:tavLst>
                                        <p:tav tm="0">
                                          <p:val>
                                            <p:strVal val="#ppt_w*.05"/>
                                          </p:val>
                                        </p:tav>
                                        <p:tav tm="100000">
                                          <p:val>
                                            <p:strVal val="#ppt_w"/>
                                          </p:val>
                                        </p:tav>
                                      </p:tavLst>
                                    </p:anim>
                                    <p:anim calcmode="lin" valueType="num">
                                      <p:cBhvr>
                                        <p:cTn id="105" dur="1000" fill="hold"/>
                                        <p:tgtEl>
                                          <p:spTgt spid="180231"/>
                                        </p:tgtEl>
                                        <p:attrNameLst>
                                          <p:attrName>ppt_h</p:attrName>
                                        </p:attrNameLst>
                                      </p:cBhvr>
                                      <p:tavLst>
                                        <p:tav tm="0">
                                          <p:val>
                                            <p:strVal val="#ppt_h"/>
                                          </p:val>
                                        </p:tav>
                                        <p:tav tm="100000">
                                          <p:val>
                                            <p:strVal val="#ppt_h"/>
                                          </p:val>
                                        </p:tav>
                                      </p:tavLst>
                                    </p:anim>
                                    <p:anim calcmode="lin" valueType="num">
                                      <p:cBhvr>
                                        <p:cTn id="106" dur="500" decel="50000" fill="hold">
                                          <p:stCondLst>
                                            <p:cond delay="0"/>
                                          </p:stCondLst>
                                        </p:cTn>
                                        <p:tgtEl>
                                          <p:spTgt spid="180231"/>
                                        </p:tgtEl>
                                        <p:attrNameLst>
                                          <p:attrName>ppt_x</p:attrName>
                                        </p:attrNameLst>
                                      </p:cBhvr>
                                      <p:tavLst>
                                        <p:tav tm="0">
                                          <p:val>
                                            <p:strVal val="#ppt_x+.4"/>
                                          </p:val>
                                        </p:tav>
                                        <p:tav tm="100000">
                                          <p:val>
                                            <p:strVal val="#ppt_x"/>
                                          </p:val>
                                        </p:tav>
                                      </p:tavLst>
                                    </p:anim>
                                    <p:anim calcmode="lin" valueType="num">
                                      <p:cBhvr>
                                        <p:cTn id="107" dur="500" decel="50000" fill="hold">
                                          <p:stCondLst>
                                            <p:cond delay="0"/>
                                          </p:stCondLst>
                                        </p:cTn>
                                        <p:tgtEl>
                                          <p:spTgt spid="180231"/>
                                        </p:tgtEl>
                                        <p:attrNameLst>
                                          <p:attrName>ppt_y</p:attrName>
                                        </p:attrNameLst>
                                      </p:cBhvr>
                                      <p:tavLst>
                                        <p:tav tm="0">
                                          <p:val>
                                            <p:strVal val="#ppt_y-.2"/>
                                          </p:val>
                                        </p:tav>
                                        <p:tav tm="100000">
                                          <p:val>
                                            <p:strVal val="#ppt_y+.1"/>
                                          </p:val>
                                        </p:tav>
                                      </p:tavLst>
                                    </p:anim>
                                    <p:anim calcmode="lin" valueType="num">
                                      <p:cBhvr>
                                        <p:cTn id="108" dur="500" accel="50000" fill="hold">
                                          <p:stCondLst>
                                            <p:cond delay="500"/>
                                          </p:stCondLst>
                                        </p:cTn>
                                        <p:tgtEl>
                                          <p:spTgt spid="180231"/>
                                        </p:tgtEl>
                                        <p:attrNameLst>
                                          <p:attrName>ppt_y</p:attrName>
                                        </p:attrNameLst>
                                      </p:cBhvr>
                                      <p:tavLst>
                                        <p:tav tm="0">
                                          <p:val>
                                            <p:strVal val="#ppt_y+.1"/>
                                          </p:val>
                                        </p:tav>
                                        <p:tav tm="100000">
                                          <p:val>
                                            <p:strVal val="#ppt_y"/>
                                          </p:val>
                                        </p:tav>
                                      </p:tavLst>
                                    </p:anim>
                                    <p:animEffect transition="in" filter="fade">
                                      <p:cBhvr>
                                        <p:cTn id="109" dur="1000" decel="50000">
                                          <p:stCondLst>
                                            <p:cond delay="0"/>
                                          </p:stCondLst>
                                        </p:cTn>
                                        <p:tgtEl>
                                          <p:spTgt spid="180231"/>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41" presetClass="entr" presetSubtype="0" fill="hold" grpId="0" nodeType="clickEffect">
                                  <p:stCondLst>
                                    <p:cond delay="0"/>
                                  </p:stCondLst>
                                  <p:iterate type="lt">
                                    <p:tmPct val="10000"/>
                                  </p:iterate>
                                  <p:childTnLst>
                                    <p:set>
                                      <p:cBhvr>
                                        <p:cTn id="113" dur="1" fill="hold">
                                          <p:stCondLst>
                                            <p:cond delay="0"/>
                                          </p:stCondLst>
                                        </p:cTn>
                                        <p:tgtEl>
                                          <p:spTgt spid="180232"/>
                                        </p:tgtEl>
                                        <p:attrNameLst>
                                          <p:attrName>style.visibility</p:attrName>
                                        </p:attrNameLst>
                                      </p:cBhvr>
                                      <p:to>
                                        <p:strVal val="visible"/>
                                      </p:to>
                                    </p:set>
                                    <p:anim calcmode="lin" valueType="num">
                                      <p:cBhvr>
                                        <p:cTn id="114" dur="500" fill="hold"/>
                                        <p:tgtEl>
                                          <p:spTgt spid="180232"/>
                                        </p:tgtEl>
                                        <p:attrNameLst>
                                          <p:attrName>ppt_x</p:attrName>
                                        </p:attrNameLst>
                                      </p:cBhvr>
                                      <p:tavLst>
                                        <p:tav tm="0">
                                          <p:val>
                                            <p:strVal val="#ppt_x"/>
                                          </p:val>
                                        </p:tav>
                                        <p:tav tm="50000">
                                          <p:val>
                                            <p:strVal val="#ppt_x+.1"/>
                                          </p:val>
                                        </p:tav>
                                        <p:tav tm="100000">
                                          <p:val>
                                            <p:strVal val="#ppt_x"/>
                                          </p:val>
                                        </p:tav>
                                      </p:tavLst>
                                    </p:anim>
                                    <p:anim calcmode="lin" valueType="num">
                                      <p:cBhvr>
                                        <p:cTn id="115" dur="500" fill="hold"/>
                                        <p:tgtEl>
                                          <p:spTgt spid="180232"/>
                                        </p:tgtEl>
                                        <p:attrNameLst>
                                          <p:attrName>ppt_y</p:attrName>
                                        </p:attrNameLst>
                                      </p:cBhvr>
                                      <p:tavLst>
                                        <p:tav tm="0">
                                          <p:val>
                                            <p:strVal val="#ppt_y"/>
                                          </p:val>
                                        </p:tav>
                                        <p:tav tm="100000">
                                          <p:val>
                                            <p:strVal val="#ppt_y"/>
                                          </p:val>
                                        </p:tav>
                                      </p:tavLst>
                                    </p:anim>
                                    <p:anim calcmode="lin" valueType="num">
                                      <p:cBhvr>
                                        <p:cTn id="116" dur="500" fill="hold"/>
                                        <p:tgtEl>
                                          <p:spTgt spid="180232"/>
                                        </p:tgtEl>
                                        <p:attrNameLst>
                                          <p:attrName>ppt_h</p:attrName>
                                        </p:attrNameLst>
                                      </p:cBhvr>
                                      <p:tavLst>
                                        <p:tav tm="0">
                                          <p:val>
                                            <p:strVal val="#ppt_h/10"/>
                                          </p:val>
                                        </p:tav>
                                        <p:tav tm="50000">
                                          <p:val>
                                            <p:strVal val="#ppt_h+.01"/>
                                          </p:val>
                                        </p:tav>
                                        <p:tav tm="100000">
                                          <p:val>
                                            <p:strVal val="#ppt_h"/>
                                          </p:val>
                                        </p:tav>
                                      </p:tavLst>
                                    </p:anim>
                                    <p:anim calcmode="lin" valueType="num">
                                      <p:cBhvr>
                                        <p:cTn id="117" dur="500" fill="hold"/>
                                        <p:tgtEl>
                                          <p:spTgt spid="180232"/>
                                        </p:tgtEl>
                                        <p:attrNameLst>
                                          <p:attrName>ppt_w</p:attrName>
                                        </p:attrNameLst>
                                      </p:cBhvr>
                                      <p:tavLst>
                                        <p:tav tm="0">
                                          <p:val>
                                            <p:strVal val="#ppt_w/10"/>
                                          </p:val>
                                        </p:tav>
                                        <p:tav tm="50000">
                                          <p:val>
                                            <p:strVal val="#ppt_w+.01"/>
                                          </p:val>
                                        </p:tav>
                                        <p:tav tm="100000">
                                          <p:val>
                                            <p:strVal val="#ppt_w"/>
                                          </p:val>
                                        </p:tav>
                                      </p:tavLst>
                                    </p:anim>
                                    <p:animEffect transition="in" filter="fade">
                                      <p:cBhvr>
                                        <p:cTn id="118" dur="500" tmFilter="0,0; .5, 1; 1, 1"/>
                                        <p:tgtEl>
                                          <p:spTgt spid="180232"/>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31" presetClass="entr" presetSubtype="0" fill="hold" grpId="0" nodeType="clickEffect">
                                  <p:stCondLst>
                                    <p:cond delay="0"/>
                                  </p:stCondLst>
                                  <p:iterate type="lt">
                                    <p:tmPct val="5000"/>
                                  </p:iterate>
                                  <p:childTnLst>
                                    <p:set>
                                      <p:cBhvr>
                                        <p:cTn id="122" dur="1" fill="hold">
                                          <p:stCondLst>
                                            <p:cond delay="0"/>
                                          </p:stCondLst>
                                        </p:cTn>
                                        <p:tgtEl>
                                          <p:spTgt spid="180233"/>
                                        </p:tgtEl>
                                        <p:attrNameLst>
                                          <p:attrName>style.visibility</p:attrName>
                                        </p:attrNameLst>
                                      </p:cBhvr>
                                      <p:to>
                                        <p:strVal val="visible"/>
                                      </p:to>
                                    </p:set>
                                    <p:anim calcmode="lin" valueType="num">
                                      <p:cBhvr>
                                        <p:cTn id="123" dur="1000" fill="hold"/>
                                        <p:tgtEl>
                                          <p:spTgt spid="180233"/>
                                        </p:tgtEl>
                                        <p:attrNameLst>
                                          <p:attrName>ppt_w</p:attrName>
                                        </p:attrNameLst>
                                      </p:cBhvr>
                                      <p:tavLst>
                                        <p:tav tm="0">
                                          <p:val>
                                            <p:fltVal val="0"/>
                                          </p:val>
                                        </p:tav>
                                        <p:tav tm="100000">
                                          <p:val>
                                            <p:strVal val="#ppt_w"/>
                                          </p:val>
                                        </p:tav>
                                      </p:tavLst>
                                    </p:anim>
                                    <p:anim calcmode="lin" valueType="num">
                                      <p:cBhvr>
                                        <p:cTn id="124" dur="1000" fill="hold"/>
                                        <p:tgtEl>
                                          <p:spTgt spid="180233"/>
                                        </p:tgtEl>
                                        <p:attrNameLst>
                                          <p:attrName>ppt_h</p:attrName>
                                        </p:attrNameLst>
                                      </p:cBhvr>
                                      <p:tavLst>
                                        <p:tav tm="0">
                                          <p:val>
                                            <p:fltVal val="0"/>
                                          </p:val>
                                        </p:tav>
                                        <p:tav tm="100000">
                                          <p:val>
                                            <p:strVal val="#ppt_h"/>
                                          </p:val>
                                        </p:tav>
                                      </p:tavLst>
                                    </p:anim>
                                    <p:anim calcmode="lin" valueType="num">
                                      <p:cBhvr>
                                        <p:cTn id="125" dur="1000" fill="hold"/>
                                        <p:tgtEl>
                                          <p:spTgt spid="180233"/>
                                        </p:tgtEl>
                                        <p:attrNameLst>
                                          <p:attrName>style.rotation</p:attrName>
                                        </p:attrNameLst>
                                      </p:cBhvr>
                                      <p:tavLst>
                                        <p:tav tm="0">
                                          <p:val>
                                            <p:fltVal val="90"/>
                                          </p:val>
                                        </p:tav>
                                        <p:tav tm="100000">
                                          <p:val>
                                            <p:fltVal val="0"/>
                                          </p:val>
                                        </p:tav>
                                      </p:tavLst>
                                    </p:anim>
                                    <p:animEffect transition="in" filter="fade">
                                      <p:cBhvr>
                                        <p:cTn id="126" dur="1000"/>
                                        <p:tgtEl>
                                          <p:spTgt spid="180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6" grpId="0"/>
      <p:bldP spid="180227" grpId="0"/>
      <p:bldP spid="180228" grpId="0"/>
      <p:bldP spid="180229" grpId="0"/>
      <p:bldP spid="180230" grpId="0" build="allAtOnce"/>
      <p:bldP spid="180231" grpId="0"/>
      <p:bldP spid="180232" grpId="0"/>
      <p:bldP spid="180233" grpId="0"/>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9"/>
          <p:cNvSpPr>
            <a:spLocks noGrp="1" noChangeArrowheads="1"/>
          </p:cNvSpPr>
          <p:nvPr>
            <p:ph type="dt" sz="half" idx="2"/>
          </p:nvPr>
        </p:nvSpPr>
        <p:spPr/>
        <p:txBody>
          <a:bodyPr/>
          <a:lstStyle/>
          <a:p>
            <a:fld id="{DC26B771-BFFB-46FA-8070-8BB23EBA05A5}" type="datetime1">
              <a:rPr lang="en-US" altLang="en-US"/>
              <a:pPr/>
              <a:t>5/15/2017</a:t>
            </a:fld>
            <a:endParaRPr lang="en-US" altLang="en-US"/>
          </a:p>
        </p:txBody>
      </p:sp>
      <p:sp>
        <p:nvSpPr>
          <p:cNvPr id="11" name="Rectangle 11"/>
          <p:cNvSpPr>
            <a:spLocks noGrp="1" noChangeArrowheads="1"/>
          </p:cNvSpPr>
          <p:nvPr>
            <p:ph type="sldNum" sz="quarter" idx="4"/>
          </p:nvPr>
        </p:nvSpPr>
        <p:spPr/>
        <p:txBody>
          <a:bodyPr/>
          <a:lstStyle/>
          <a:p>
            <a:fld id="{B31CFCA5-3E78-4A2B-9D05-21222F7B21C0}" type="slidenum">
              <a:rPr lang="en-US" altLang="en-US"/>
              <a:pPr/>
              <a:t>85</a:t>
            </a:fld>
            <a:endParaRPr lang="en-US" altLang="en-US"/>
          </a:p>
        </p:txBody>
      </p:sp>
      <p:sp>
        <p:nvSpPr>
          <p:cNvPr id="179202" name="Rectangle 2"/>
          <p:cNvSpPr>
            <a:spLocks noChangeArrowheads="1"/>
          </p:cNvSpPr>
          <p:nvPr/>
        </p:nvSpPr>
        <p:spPr bwMode="auto">
          <a:xfrm>
            <a:off x="709613" y="333375"/>
            <a:ext cx="46545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altLang="en-US" sz="1400"/>
              <a:t>Berikut adalah contoh penggunaan pernyataan tersebut. </a:t>
            </a:r>
          </a:p>
        </p:txBody>
      </p:sp>
      <p:sp>
        <p:nvSpPr>
          <p:cNvPr id="179203" name="Rectangle 3"/>
          <p:cNvSpPr>
            <a:spLocks noChangeArrowheads="1"/>
          </p:cNvSpPr>
          <p:nvPr/>
        </p:nvSpPr>
        <p:spPr bwMode="auto">
          <a:xfrm>
            <a:off x="1763713" y="839788"/>
            <a:ext cx="6638925"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572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n-US" altLang="en-US" sz="1600"/>
              <a:t>ITEGER		dataset[ALLOCATABLE] (:,:,</a:t>
            </a:r>
            <a:r>
              <a:rPr lang="en-US" altLang="en-US" sz="1600">
                <a:sym typeface="Wingdings" panose="05000000000000000000" pitchFamily="2" charset="2"/>
              </a:rPr>
              <a:t></a:t>
            </a:r>
            <a:endParaRPr lang="en-US" altLang="en-US" sz="1600"/>
          </a:p>
          <a:p>
            <a:r>
              <a:rPr lang="en-US" altLang="en-US" sz="1600">
                <a:sym typeface="Wingdings" panose="05000000000000000000" pitchFamily="2" charset="2"/>
              </a:rPr>
              <a:t>INTEGER		reactor, level, points, error</a:t>
            </a:r>
          </a:p>
          <a:p>
            <a:r>
              <a:rPr lang="en-US" altLang="en-US" sz="1600">
                <a:sym typeface="Wingdings" panose="05000000000000000000" pitchFamily="2" charset="2"/>
              </a:rPr>
              <a:t>DATA		reactor, level, point / 10, 50, 10 /</a:t>
            </a:r>
          </a:p>
          <a:p>
            <a:r>
              <a:rPr lang="en-US" altLang="en-US" sz="1600">
                <a:sym typeface="Wingdings" panose="05000000000000000000" pitchFamily="2" charset="2"/>
              </a:rPr>
              <a:t>ALLOCATE</a:t>
            </a:r>
            <a:r>
              <a:rPr lang="id-ID" altLang="en-US" sz="1600">
                <a:sym typeface="Wingdings" panose="05000000000000000000" pitchFamily="2" charset="2"/>
              </a:rPr>
              <a:t>	</a:t>
            </a:r>
            <a:r>
              <a:rPr lang="en-US" altLang="en-US" sz="1600">
                <a:sym typeface="Wingdings" panose="05000000000000000000" pitchFamily="2" charset="2"/>
              </a:rPr>
              <a:t>(dataset(1:reactor, 1:level, 1:points)&lt; STAT = error)</a:t>
            </a:r>
          </a:p>
          <a:p>
            <a:r>
              <a:rPr lang="en-US" altLang="en-US" sz="1600">
                <a:sym typeface="Wingdings" panose="05000000000000000000" pitchFamily="2" charset="2"/>
              </a:rPr>
              <a:t>DEALLOCATE	(dataset, STAT = error)</a:t>
            </a:r>
          </a:p>
        </p:txBody>
      </p:sp>
      <p:sp>
        <p:nvSpPr>
          <p:cNvPr id="179204" name="Rectangle 4"/>
          <p:cNvSpPr>
            <a:spLocks noChangeArrowheads="1"/>
          </p:cNvSpPr>
          <p:nvPr/>
        </p:nvSpPr>
        <p:spPr bwMode="auto">
          <a:xfrm>
            <a:off x="250825" y="2414588"/>
            <a:ext cx="1543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altLang="en-US" b="1"/>
              <a:t>DIMENSION</a:t>
            </a:r>
            <a:r>
              <a:rPr lang="en-US" altLang="en-US"/>
              <a:t> </a:t>
            </a:r>
          </a:p>
        </p:txBody>
      </p:sp>
      <p:sp>
        <p:nvSpPr>
          <p:cNvPr id="179205" name="Rectangle 5"/>
          <p:cNvSpPr>
            <a:spLocks noChangeArrowheads="1"/>
          </p:cNvSpPr>
          <p:nvPr/>
        </p:nvSpPr>
        <p:spPr bwMode="auto">
          <a:xfrm>
            <a:off x="684213" y="2840038"/>
            <a:ext cx="81359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s-ES_tradnl" altLang="en-US" sz="1400"/>
              <a:t>Aksi: Mendeklarasikan bahwa suatu variabel itu array, dan menyatakan jumlah dimensi dan batasannya, dengan sintak sebagai berikut:</a:t>
            </a:r>
            <a:r>
              <a:rPr lang="en-US" altLang="en-US" sz="1400"/>
              <a:t> </a:t>
            </a:r>
          </a:p>
        </p:txBody>
      </p:sp>
      <p:sp>
        <p:nvSpPr>
          <p:cNvPr id="179206" name="Rectangle 6"/>
          <p:cNvSpPr>
            <a:spLocks noChangeArrowheads="1"/>
          </p:cNvSpPr>
          <p:nvPr/>
        </p:nvSpPr>
        <p:spPr bwMode="auto">
          <a:xfrm>
            <a:off x="1092200" y="3422650"/>
            <a:ext cx="794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s-ES_tradnl" altLang="en-US"/>
              <a:t>          </a:t>
            </a:r>
            <a:r>
              <a:rPr lang="en-US" altLang="en-US" b="1"/>
              <a:t>DIMENSION </a:t>
            </a:r>
            <a:r>
              <a:rPr lang="en-US" altLang="en-US"/>
              <a:t>array[[ [ attr] ]] ({[lower:]]upper/:)[[ , {[[ lower:]]upper/:)…]])</a:t>
            </a:r>
          </a:p>
        </p:txBody>
      </p:sp>
      <p:sp>
        <p:nvSpPr>
          <p:cNvPr id="179207" name="Rectangle 7"/>
          <p:cNvSpPr>
            <a:spLocks noChangeArrowheads="1"/>
          </p:cNvSpPr>
          <p:nvPr/>
        </p:nvSpPr>
        <p:spPr bwMode="auto">
          <a:xfrm>
            <a:off x="687388" y="3916363"/>
            <a:ext cx="46053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altLang="en-US" sz="1400"/>
              <a:t>Berikut adalah contoh penggunaan pernyataan tersebut </a:t>
            </a:r>
          </a:p>
        </p:txBody>
      </p:sp>
      <p:sp>
        <p:nvSpPr>
          <p:cNvPr id="179208" name="Rectangle 8"/>
          <p:cNvSpPr>
            <a:spLocks noChangeArrowheads="1"/>
          </p:cNvSpPr>
          <p:nvPr/>
        </p:nvSpPr>
        <p:spPr bwMode="auto">
          <a:xfrm>
            <a:off x="831850" y="4332288"/>
            <a:ext cx="489267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en-US" sz="1600"/>
              <a:t>	</a:t>
            </a:r>
            <a:r>
              <a:rPr lang="en-US" altLang="en-US" sz="1600"/>
              <a:t>DIMENSION  a(2,3), v(10)</a:t>
            </a:r>
          </a:p>
          <a:p>
            <a:r>
              <a:rPr lang="en-US" altLang="en-US" sz="1600"/>
              <a:t>	DIMENSION vec (3, 4)</a:t>
            </a:r>
          </a:p>
          <a:p>
            <a:r>
              <a:rPr lang="en-US" altLang="en-US" sz="1600"/>
              <a:t>	DATA 	vec /1,1,1,2,   1,0,3,4,   7,-2,2,1/</a:t>
            </a:r>
          </a:p>
        </p:txBody>
      </p:sp>
    </p:spTree>
    <p:extLst>
      <p:ext uri="{BB962C8B-B14F-4D97-AF65-F5344CB8AC3E}">
        <p14:creationId xmlns:p14="http://schemas.microsoft.com/office/powerpoint/2010/main" val="3913818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79202"/>
                                        </p:tgtEl>
                                        <p:attrNameLst>
                                          <p:attrName>style.visibility</p:attrName>
                                        </p:attrNameLst>
                                      </p:cBhvr>
                                      <p:to>
                                        <p:strVal val="visible"/>
                                      </p:to>
                                    </p:set>
                                    <p:animEffect transition="in" filter="strips(downRight)">
                                      <p:cBhvr>
                                        <p:cTn id="7" dur="500"/>
                                        <p:tgtEl>
                                          <p:spTgt spid="1792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79203"/>
                                        </p:tgtEl>
                                        <p:attrNameLst>
                                          <p:attrName>style.visibility</p:attrName>
                                        </p:attrNameLst>
                                      </p:cBhvr>
                                      <p:to>
                                        <p:strVal val="visible"/>
                                      </p:to>
                                    </p:set>
                                    <p:anim calcmode="lin" valueType="num">
                                      <p:cBhvr>
                                        <p:cTn id="12" dur="500" fill="hold"/>
                                        <p:tgtEl>
                                          <p:spTgt spid="17920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79203"/>
                                        </p:tgtEl>
                                        <p:attrNameLst>
                                          <p:attrName>ppt_y</p:attrName>
                                        </p:attrNameLst>
                                      </p:cBhvr>
                                      <p:tavLst>
                                        <p:tav tm="0">
                                          <p:val>
                                            <p:strVal val="#ppt_y"/>
                                          </p:val>
                                        </p:tav>
                                        <p:tav tm="100000">
                                          <p:val>
                                            <p:strVal val="#ppt_y"/>
                                          </p:val>
                                        </p:tav>
                                      </p:tavLst>
                                    </p:anim>
                                    <p:anim calcmode="lin" valueType="num">
                                      <p:cBhvr>
                                        <p:cTn id="14" dur="500" fill="hold"/>
                                        <p:tgtEl>
                                          <p:spTgt spid="17920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7920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7920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179204"/>
                                        </p:tgtEl>
                                        <p:attrNameLst>
                                          <p:attrName>style.visibility</p:attrName>
                                        </p:attrNameLst>
                                      </p:cBhvr>
                                      <p:to>
                                        <p:strVal val="visible"/>
                                      </p:to>
                                    </p:set>
                                    <p:anim calcmode="lin" valueType="num">
                                      <p:cBhvr>
                                        <p:cTn id="21" dur="500" decel="50000" fill="hold">
                                          <p:stCondLst>
                                            <p:cond delay="0"/>
                                          </p:stCondLst>
                                        </p:cTn>
                                        <p:tgtEl>
                                          <p:spTgt spid="179204"/>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79204"/>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79204"/>
                                        </p:tgtEl>
                                        <p:attrNameLst>
                                          <p:attrName>ppt_w</p:attrName>
                                        </p:attrNameLst>
                                      </p:cBhvr>
                                      <p:tavLst>
                                        <p:tav tm="0">
                                          <p:val>
                                            <p:strVal val="#ppt_w*.05"/>
                                          </p:val>
                                        </p:tav>
                                        <p:tav tm="100000">
                                          <p:val>
                                            <p:strVal val="#ppt_w"/>
                                          </p:val>
                                        </p:tav>
                                      </p:tavLst>
                                    </p:anim>
                                    <p:anim calcmode="lin" valueType="num">
                                      <p:cBhvr>
                                        <p:cTn id="24" dur="1000" fill="hold"/>
                                        <p:tgtEl>
                                          <p:spTgt spid="179204"/>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79204"/>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79204"/>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79204"/>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7920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179205"/>
                                        </p:tgtEl>
                                        <p:attrNameLst>
                                          <p:attrName>style.visibility</p:attrName>
                                        </p:attrNameLst>
                                      </p:cBhvr>
                                      <p:to>
                                        <p:strVal val="visible"/>
                                      </p:to>
                                    </p:set>
                                    <p:anim calcmode="lin" valueType="num">
                                      <p:cBhvr>
                                        <p:cTn id="33" dur="500" fill="hold"/>
                                        <p:tgtEl>
                                          <p:spTgt spid="179205"/>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179205"/>
                                        </p:tgtEl>
                                        <p:attrNameLst>
                                          <p:attrName>ppt_y</p:attrName>
                                        </p:attrNameLst>
                                      </p:cBhvr>
                                      <p:tavLst>
                                        <p:tav tm="0">
                                          <p:val>
                                            <p:strVal val="#ppt_y"/>
                                          </p:val>
                                        </p:tav>
                                        <p:tav tm="100000">
                                          <p:val>
                                            <p:strVal val="#ppt_y"/>
                                          </p:val>
                                        </p:tav>
                                      </p:tavLst>
                                    </p:anim>
                                    <p:anim calcmode="lin" valueType="num">
                                      <p:cBhvr>
                                        <p:cTn id="35" dur="500" fill="hold"/>
                                        <p:tgtEl>
                                          <p:spTgt spid="179205"/>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179205"/>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17920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5" presetClass="entr" presetSubtype="0" fill="hold" grpId="0" nodeType="clickEffect">
                                  <p:stCondLst>
                                    <p:cond delay="0"/>
                                  </p:stCondLst>
                                  <p:childTnLst>
                                    <p:set>
                                      <p:cBhvr>
                                        <p:cTn id="41" dur="1" fill="hold">
                                          <p:stCondLst>
                                            <p:cond delay="0"/>
                                          </p:stCondLst>
                                        </p:cTn>
                                        <p:tgtEl>
                                          <p:spTgt spid="179206"/>
                                        </p:tgtEl>
                                        <p:attrNameLst>
                                          <p:attrName>style.visibility</p:attrName>
                                        </p:attrNameLst>
                                      </p:cBhvr>
                                      <p:to>
                                        <p:strVal val="visible"/>
                                      </p:to>
                                    </p:set>
                                    <p:animEffect transition="in" filter="fade">
                                      <p:cBhvr>
                                        <p:cTn id="42" dur="2000"/>
                                        <p:tgtEl>
                                          <p:spTgt spid="179206"/>
                                        </p:tgtEl>
                                      </p:cBhvr>
                                    </p:animEffect>
                                    <p:anim calcmode="lin" valueType="num">
                                      <p:cBhvr>
                                        <p:cTn id="43" dur="2000" fill="hold"/>
                                        <p:tgtEl>
                                          <p:spTgt spid="179206"/>
                                        </p:tgtEl>
                                        <p:attrNameLst>
                                          <p:attrName>style.rotation</p:attrName>
                                        </p:attrNameLst>
                                      </p:cBhvr>
                                      <p:tavLst>
                                        <p:tav tm="0">
                                          <p:val>
                                            <p:fltVal val="720"/>
                                          </p:val>
                                        </p:tav>
                                        <p:tav tm="100000">
                                          <p:val>
                                            <p:fltVal val="0"/>
                                          </p:val>
                                        </p:tav>
                                      </p:tavLst>
                                    </p:anim>
                                    <p:anim calcmode="lin" valueType="num">
                                      <p:cBhvr>
                                        <p:cTn id="44" dur="2000" fill="hold"/>
                                        <p:tgtEl>
                                          <p:spTgt spid="179206"/>
                                        </p:tgtEl>
                                        <p:attrNameLst>
                                          <p:attrName>ppt_h</p:attrName>
                                        </p:attrNameLst>
                                      </p:cBhvr>
                                      <p:tavLst>
                                        <p:tav tm="0">
                                          <p:val>
                                            <p:fltVal val="0"/>
                                          </p:val>
                                        </p:tav>
                                        <p:tav tm="100000">
                                          <p:val>
                                            <p:strVal val="#ppt_h"/>
                                          </p:val>
                                        </p:tav>
                                      </p:tavLst>
                                    </p:anim>
                                    <p:anim calcmode="lin" valueType="num">
                                      <p:cBhvr>
                                        <p:cTn id="45" dur="2000" fill="hold"/>
                                        <p:tgtEl>
                                          <p:spTgt spid="179206"/>
                                        </p:tgtEl>
                                        <p:attrNameLst>
                                          <p:attrName>ppt_w</p:attrName>
                                        </p:attrNameLst>
                                      </p:cBhvr>
                                      <p:tavLst>
                                        <p:tav tm="0">
                                          <p:val>
                                            <p:fltVal val="0"/>
                                          </p:val>
                                        </p:tav>
                                        <p:tav tm="100000">
                                          <p:val>
                                            <p:strVal val="#ppt_w"/>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18" presetClass="entr" presetSubtype="6" fill="hold" grpId="0" nodeType="clickEffect">
                                  <p:stCondLst>
                                    <p:cond delay="0"/>
                                  </p:stCondLst>
                                  <p:childTnLst>
                                    <p:set>
                                      <p:cBhvr>
                                        <p:cTn id="49" dur="1" fill="hold">
                                          <p:stCondLst>
                                            <p:cond delay="0"/>
                                          </p:stCondLst>
                                        </p:cTn>
                                        <p:tgtEl>
                                          <p:spTgt spid="179207"/>
                                        </p:tgtEl>
                                        <p:attrNameLst>
                                          <p:attrName>style.visibility</p:attrName>
                                        </p:attrNameLst>
                                      </p:cBhvr>
                                      <p:to>
                                        <p:strVal val="visible"/>
                                      </p:to>
                                    </p:set>
                                    <p:animEffect transition="in" filter="strips(downRight)">
                                      <p:cBhvr>
                                        <p:cTn id="50" dur="500"/>
                                        <p:tgtEl>
                                          <p:spTgt spid="179207"/>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1" presetClass="entr" presetSubtype="0" fill="hold" grpId="0" nodeType="clickEffect">
                                  <p:stCondLst>
                                    <p:cond delay="0"/>
                                  </p:stCondLst>
                                  <p:iterate type="lt">
                                    <p:tmPct val="10000"/>
                                  </p:iterate>
                                  <p:childTnLst>
                                    <p:set>
                                      <p:cBhvr>
                                        <p:cTn id="54" dur="1" fill="hold">
                                          <p:stCondLst>
                                            <p:cond delay="0"/>
                                          </p:stCondLst>
                                        </p:cTn>
                                        <p:tgtEl>
                                          <p:spTgt spid="179208"/>
                                        </p:tgtEl>
                                        <p:attrNameLst>
                                          <p:attrName>style.visibility</p:attrName>
                                        </p:attrNameLst>
                                      </p:cBhvr>
                                      <p:to>
                                        <p:strVal val="visible"/>
                                      </p:to>
                                    </p:set>
                                    <p:anim calcmode="lin" valueType="num">
                                      <p:cBhvr>
                                        <p:cTn id="55" dur="500" fill="hold"/>
                                        <p:tgtEl>
                                          <p:spTgt spid="179208"/>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179208"/>
                                        </p:tgtEl>
                                        <p:attrNameLst>
                                          <p:attrName>ppt_y</p:attrName>
                                        </p:attrNameLst>
                                      </p:cBhvr>
                                      <p:tavLst>
                                        <p:tav tm="0">
                                          <p:val>
                                            <p:strVal val="#ppt_y"/>
                                          </p:val>
                                        </p:tav>
                                        <p:tav tm="100000">
                                          <p:val>
                                            <p:strVal val="#ppt_y"/>
                                          </p:val>
                                        </p:tav>
                                      </p:tavLst>
                                    </p:anim>
                                    <p:anim calcmode="lin" valueType="num">
                                      <p:cBhvr>
                                        <p:cTn id="57" dur="500" fill="hold"/>
                                        <p:tgtEl>
                                          <p:spTgt spid="179208"/>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179208"/>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179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2" grpId="0"/>
      <p:bldP spid="179203" grpId="0"/>
      <p:bldP spid="179204" grpId="0"/>
      <p:bldP spid="179205" grpId="0"/>
      <p:bldP spid="179206" grpId="0"/>
      <p:bldP spid="179207" grpId="0"/>
      <p:bldP spid="179208" grpId="0"/>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9"/>
          <p:cNvSpPr>
            <a:spLocks noGrp="1" noChangeArrowheads="1"/>
          </p:cNvSpPr>
          <p:nvPr>
            <p:ph type="dt" sz="half" idx="2"/>
          </p:nvPr>
        </p:nvSpPr>
        <p:spPr/>
        <p:txBody>
          <a:bodyPr/>
          <a:lstStyle/>
          <a:p>
            <a:fld id="{BBC80404-9756-4138-AAB5-1FEFD243921D}" type="datetime1">
              <a:rPr lang="en-US" altLang="en-US"/>
              <a:pPr/>
              <a:t>5/15/2017</a:t>
            </a:fld>
            <a:endParaRPr lang="en-US" altLang="en-US"/>
          </a:p>
        </p:txBody>
      </p:sp>
      <p:sp>
        <p:nvSpPr>
          <p:cNvPr id="12" name="Rectangle 11"/>
          <p:cNvSpPr>
            <a:spLocks noGrp="1" noChangeArrowheads="1"/>
          </p:cNvSpPr>
          <p:nvPr>
            <p:ph type="sldNum" sz="quarter" idx="4"/>
          </p:nvPr>
        </p:nvSpPr>
        <p:spPr/>
        <p:txBody>
          <a:bodyPr/>
          <a:lstStyle/>
          <a:p>
            <a:fld id="{7228970C-FA14-4AF6-8C9A-34E74A00F927}" type="slidenum">
              <a:rPr lang="en-US" altLang="en-US"/>
              <a:pPr/>
              <a:t>86</a:t>
            </a:fld>
            <a:endParaRPr lang="en-US" altLang="en-US"/>
          </a:p>
        </p:txBody>
      </p:sp>
      <p:sp>
        <p:nvSpPr>
          <p:cNvPr id="178178" name="Rectangle 2"/>
          <p:cNvSpPr>
            <a:spLocks noChangeArrowheads="1"/>
          </p:cNvSpPr>
          <p:nvPr/>
        </p:nvSpPr>
        <p:spPr bwMode="auto">
          <a:xfrm>
            <a:off x="228600" y="260350"/>
            <a:ext cx="527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altLang="en-US" b="1"/>
              <a:t>DO</a:t>
            </a:r>
          </a:p>
        </p:txBody>
      </p:sp>
      <p:sp>
        <p:nvSpPr>
          <p:cNvPr id="178179" name="Rectangle 3"/>
          <p:cNvSpPr>
            <a:spLocks noChangeArrowheads="1"/>
          </p:cNvSpPr>
          <p:nvPr/>
        </p:nvSpPr>
        <p:spPr bwMode="auto">
          <a:xfrm>
            <a:off x="611188" y="765175"/>
            <a:ext cx="83883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altLang="en-US" sz="1400"/>
              <a:t>Aksi: Secara berulang mengeksekusi pernyataan-pernyataan yang mengikuti pernyataan DO sampai akhir loop, dengan sintak sebagai berikut: </a:t>
            </a:r>
          </a:p>
        </p:txBody>
      </p:sp>
      <p:sp>
        <p:nvSpPr>
          <p:cNvPr id="178180" name="Rectangle 4"/>
          <p:cNvSpPr>
            <a:spLocks noChangeArrowheads="1"/>
          </p:cNvSpPr>
          <p:nvPr/>
        </p:nvSpPr>
        <p:spPr bwMode="auto">
          <a:xfrm>
            <a:off x="763588" y="1412875"/>
            <a:ext cx="5321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altLang="en-US"/>
              <a:t>	</a:t>
            </a:r>
            <a:r>
              <a:rPr lang="en-US" altLang="en-US" b="1"/>
              <a:t>DO </a:t>
            </a:r>
            <a:r>
              <a:rPr lang="en-US" altLang="en-US"/>
              <a:t>[[label[[,]] [[dovar = start, stop [[ , inc ]]</a:t>
            </a:r>
          </a:p>
        </p:txBody>
      </p:sp>
      <p:sp>
        <p:nvSpPr>
          <p:cNvPr id="178181" name="Rectangle 5"/>
          <p:cNvSpPr>
            <a:spLocks noChangeArrowheads="1"/>
          </p:cNvSpPr>
          <p:nvPr/>
        </p:nvSpPr>
        <p:spPr bwMode="auto">
          <a:xfrm>
            <a:off x="611188" y="1900238"/>
            <a:ext cx="46545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altLang="en-US" sz="1400"/>
              <a:t>Berikut adalah contoh penggunaan pernyataan tersebut. </a:t>
            </a:r>
          </a:p>
        </p:txBody>
      </p:sp>
      <p:sp>
        <p:nvSpPr>
          <p:cNvPr id="178182" name="Rectangle 6"/>
          <p:cNvSpPr>
            <a:spLocks noChangeArrowheads="1"/>
          </p:cNvSpPr>
          <p:nvPr/>
        </p:nvSpPr>
        <p:spPr bwMode="auto">
          <a:xfrm>
            <a:off x="736600" y="2330450"/>
            <a:ext cx="4122738"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en-US" sz="1600"/>
              <a:t>		</a:t>
            </a:r>
            <a:r>
              <a:rPr lang="en-US" altLang="en-US" sz="1600"/>
              <a:t>DO 100 j = 2, 20, 2</a:t>
            </a:r>
          </a:p>
          <a:p>
            <a:r>
              <a:rPr lang="en-US" altLang="en-US" sz="1600"/>
              <a:t>	100	</a:t>
            </a:r>
            <a:r>
              <a:rPr lang="id-ID" altLang="en-US" sz="1600"/>
              <a:t>      </a:t>
            </a:r>
            <a:r>
              <a:rPr lang="en-US" altLang="en-US" sz="1600"/>
              <a:t>array(j) = 12.0	</a:t>
            </a:r>
          </a:p>
          <a:p>
            <a:r>
              <a:rPr lang="en-US" altLang="en-US" sz="1600" b="1"/>
              <a:t>	</a:t>
            </a:r>
            <a:endParaRPr lang="en-US" altLang="en-US" sz="1600"/>
          </a:p>
          <a:p>
            <a:r>
              <a:rPr lang="en-US" altLang="en-US" sz="1600" b="1"/>
              <a:t>		</a:t>
            </a:r>
            <a:r>
              <a:rPr lang="en-US" altLang="en-US" sz="1600"/>
              <a:t>DO 200 j = 1, 10</a:t>
            </a:r>
          </a:p>
          <a:p>
            <a:r>
              <a:rPr lang="en-US" altLang="en-US" sz="1600"/>
              <a:t>	200      </a:t>
            </a:r>
            <a:r>
              <a:rPr lang="id-ID" altLang="en-US" sz="1600"/>
              <a:t>	      </a:t>
            </a:r>
            <a:r>
              <a:rPr lang="en-US" altLang="en-US" sz="1600"/>
              <a:t>WRITE ( *,  ‘(I5) ‘ ) j</a:t>
            </a:r>
          </a:p>
        </p:txBody>
      </p:sp>
      <p:sp>
        <p:nvSpPr>
          <p:cNvPr id="178183" name="Rectangle 7"/>
          <p:cNvSpPr>
            <a:spLocks noChangeArrowheads="1"/>
          </p:cNvSpPr>
          <p:nvPr/>
        </p:nvSpPr>
        <p:spPr bwMode="auto">
          <a:xfrm>
            <a:off x="250825" y="4070350"/>
            <a:ext cx="1327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altLang="en-US" b="1"/>
              <a:t>DO WHILE</a:t>
            </a:r>
          </a:p>
        </p:txBody>
      </p:sp>
      <p:sp>
        <p:nvSpPr>
          <p:cNvPr id="178184" name="Rectangle 8"/>
          <p:cNvSpPr>
            <a:spLocks noChangeArrowheads="1"/>
          </p:cNvSpPr>
          <p:nvPr/>
        </p:nvSpPr>
        <p:spPr bwMode="auto">
          <a:xfrm>
            <a:off x="611188" y="4351338"/>
            <a:ext cx="820896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altLang="en-US" sz="1400"/>
              <a:t>Aksi: Mengeksekusi blok pernyataan secara berulang selama kondisi logical benar, dengan sintak sebagai berikut: </a:t>
            </a:r>
          </a:p>
        </p:txBody>
      </p:sp>
      <p:sp>
        <p:nvSpPr>
          <p:cNvPr id="178185" name="Rectangle 9"/>
          <p:cNvSpPr>
            <a:spLocks noChangeArrowheads="1"/>
          </p:cNvSpPr>
          <p:nvPr/>
        </p:nvSpPr>
        <p:spPr bwMode="auto">
          <a:xfrm>
            <a:off x="793750" y="5013325"/>
            <a:ext cx="4857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altLang="en-US"/>
              <a:t>	</a:t>
            </a:r>
            <a:r>
              <a:rPr lang="en-US" altLang="en-US" b="1"/>
              <a:t>DO </a:t>
            </a:r>
            <a:r>
              <a:rPr lang="en-US" altLang="en-US"/>
              <a:t>[[label[[ , ]] ]] </a:t>
            </a:r>
            <a:r>
              <a:rPr lang="en-US" altLang="en-US" b="1"/>
              <a:t>WHILE </a:t>
            </a:r>
            <a:r>
              <a:rPr lang="en-US" altLang="en-US"/>
              <a:t>(logicalexpr)</a:t>
            </a:r>
          </a:p>
        </p:txBody>
      </p:sp>
    </p:spTree>
    <p:extLst>
      <p:ext uri="{BB962C8B-B14F-4D97-AF65-F5344CB8AC3E}">
        <p14:creationId xmlns:p14="http://schemas.microsoft.com/office/powerpoint/2010/main" val="31761583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8178"/>
                                        </p:tgtEl>
                                        <p:attrNameLst>
                                          <p:attrName>style.visibility</p:attrName>
                                        </p:attrNameLst>
                                      </p:cBhvr>
                                      <p:to>
                                        <p:strVal val="visible"/>
                                      </p:to>
                                    </p:set>
                                    <p:animEffect transition="in" filter="dissolve">
                                      <p:cBhvr>
                                        <p:cTn id="7" dur="2000"/>
                                        <p:tgtEl>
                                          <p:spTgt spid="1781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78179"/>
                                        </p:tgtEl>
                                        <p:attrNameLst>
                                          <p:attrName>style.visibility</p:attrName>
                                        </p:attrNameLst>
                                      </p:cBhvr>
                                      <p:to>
                                        <p:strVal val="visible"/>
                                      </p:to>
                                    </p:set>
                                    <p:anim calcmode="lin" valueType="num">
                                      <p:cBhvr>
                                        <p:cTn id="12" dur="500" fill="hold"/>
                                        <p:tgtEl>
                                          <p:spTgt spid="178179"/>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78179"/>
                                        </p:tgtEl>
                                        <p:attrNameLst>
                                          <p:attrName>ppt_y</p:attrName>
                                        </p:attrNameLst>
                                      </p:cBhvr>
                                      <p:tavLst>
                                        <p:tav tm="0">
                                          <p:val>
                                            <p:strVal val="#ppt_y"/>
                                          </p:val>
                                        </p:tav>
                                        <p:tav tm="100000">
                                          <p:val>
                                            <p:strVal val="#ppt_y"/>
                                          </p:val>
                                        </p:tav>
                                      </p:tavLst>
                                    </p:anim>
                                    <p:anim calcmode="lin" valueType="num">
                                      <p:cBhvr>
                                        <p:cTn id="14" dur="500" fill="hold"/>
                                        <p:tgtEl>
                                          <p:spTgt spid="178179"/>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7817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7817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178180"/>
                                        </p:tgtEl>
                                        <p:attrNameLst>
                                          <p:attrName>style.visibility</p:attrName>
                                        </p:attrNameLst>
                                      </p:cBhvr>
                                      <p:to>
                                        <p:strVal val="visible"/>
                                      </p:to>
                                    </p:set>
                                    <p:animEffect transition="in" filter="strips(downLeft)">
                                      <p:cBhvr>
                                        <p:cTn id="21" dur="500"/>
                                        <p:tgtEl>
                                          <p:spTgt spid="17818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3" presetClass="entr" presetSubtype="16" fill="hold" grpId="0" nodeType="clickEffect">
                                  <p:stCondLst>
                                    <p:cond delay="0"/>
                                  </p:stCondLst>
                                  <p:childTnLst>
                                    <p:set>
                                      <p:cBhvr>
                                        <p:cTn id="25" dur="1" fill="hold">
                                          <p:stCondLst>
                                            <p:cond delay="0"/>
                                          </p:stCondLst>
                                        </p:cTn>
                                        <p:tgtEl>
                                          <p:spTgt spid="178181"/>
                                        </p:tgtEl>
                                        <p:attrNameLst>
                                          <p:attrName>style.visibility</p:attrName>
                                        </p:attrNameLst>
                                      </p:cBhvr>
                                      <p:to>
                                        <p:strVal val="visible"/>
                                      </p:to>
                                    </p:set>
                                    <p:animEffect transition="in" filter="plus(in)">
                                      <p:cBhvr>
                                        <p:cTn id="26" dur="1000"/>
                                        <p:tgtEl>
                                          <p:spTgt spid="17818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178182"/>
                                        </p:tgtEl>
                                        <p:attrNameLst>
                                          <p:attrName>style.visibility</p:attrName>
                                        </p:attrNameLst>
                                      </p:cBhvr>
                                      <p:to>
                                        <p:strVal val="visible"/>
                                      </p:to>
                                    </p:set>
                                    <p:anim calcmode="lin" valueType="num">
                                      <p:cBhvr>
                                        <p:cTn id="31" dur="500" fill="hold"/>
                                        <p:tgtEl>
                                          <p:spTgt spid="178182"/>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78182"/>
                                        </p:tgtEl>
                                        <p:attrNameLst>
                                          <p:attrName>ppt_y</p:attrName>
                                        </p:attrNameLst>
                                      </p:cBhvr>
                                      <p:tavLst>
                                        <p:tav tm="0">
                                          <p:val>
                                            <p:strVal val="#ppt_y"/>
                                          </p:val>
                                        </p:tav>
                                        <p:tav tm="100000">
                                          <p:val>
                                            <p:strVal val="#ppt_y"/>
                                          </p:val>
                                        </p:tav>
                                      </p:tavLst>
                                    </p:anim>
                                    <p:anim calcmode="lin" valueType="num">
                                      <p:cBhvr>
                                        <p:cTn id="33" dur="500" fill="hold"/>
                                        <p:tgtEl>
                                          <p:spTgt spid="178182"/>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78182"/>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7818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0" presetClass="entr" presetSubtype="0" fill="hold" grpId="0" nodeType="clickEffect">
                                  <p:stCondLst>
                                    <p:cond delay="0"/>
                                  </p:stCondLst>
                                  <p:childTnLst>
                                    <p:set>
                                      <p:cBhvr>
                                        <p:cTn id="39" dur="1" fill="hold">
                                          <p:stCondLst>
                                            <p:cond delay="0"/>
                                          </p:stCondLst>
                                        </p:cTn>
                                        <p:tgtEl>
                                          <p:spTgt spid="178183"/>
                                        </p:tgtEl>
                                        <p:attrNameLst>
                                          <p:attrName>style.visibility</p:attrName>
                                        </p:attrNameLst>
                                      </p:cBhvr>
                                      <p:to>
                                        <p:strVal val="visible"/>
                                      </p:to>
                                    </p:set>
                                    <p:animEffect transition="in" filter="wedge">
                                      <p:cBhvr>
                                        <p:cTn id="40" dur="2000"/>
                                        <p:tgtEl>
                                          <p:spTgt spid="17818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1" presetClass="entr" presetSubtype="0" fill="hold" grpId="0" nodeType="clickEffect">
                                  <p:stCondLst>
                                    <p:cond delay="0"/>
                                  </p:stCondLst>
                                  <p:iterate type="lt">
                                    <p:tmPct val="10000"/>
                                  </p:iterate>
                                  <p:childTnLst>
                                    <p:set>
                                      <p:cBhvr>
                                        <p:cTn id="44" dur="1" fill="hold">
                                          <p:stCondLst>
                                            <p:cond delay="0"/>
                                          </p:stCondLst>
                                        </p:cTn>
                                        <p:tgtEl>
                                          <p:spTgt spid="178184"/>
                                        </p:tgtEl>
                                        <p:attrNameLst>
                                          <p:attrName>style.visibility</p:attrName>
                                        </p:attrNameLst>
                                      </p:cBhvr>
                                      <p:to>
                                        <p:strVal val="visible"/>
                                      </p:to>
                                    </p:set>
                                    <p:anim calcmode="lin" valueType="num">
                                      <p:cBhvr>
                                        <p:cTn id="45" dur="500" fill="hold"/>
                                        <p:tgtEl>
                                          <p:spTgt spid="178184"/>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178184"/>
                                        </p:tgtEl>
                                        <p:attrNameLst>
                                          <p:attrName>ppt_y</p:attrName>
                                        </p:attrNameLst>
                                      </p:cBhvr>
                                      <p:tavLst>
                                        <p:tav tm="0">
                                          <p:val>
                                            <p:strVal val="#ppt_y"/>
                                          </p:val>
                                        </p:tav>
                                        <p:tav tm="100000">
                                          <p:val>
                                            <p:strVal val="#ppt_y"/>
                                          </p:val>
                                        </p:tav>
                                      </p:tavLst>
                                    </p:anim>
                                    <p:anim calcmode="lin" valueType="num">
                                      <p:cBhvr>
                                        <p:cTn id="47" dur="500" fill="hold"/>
                                        <p:tgtEl>
                                          <p:spTgt spid="178184"/>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178184"/>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17818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1" presetClass="entr" presetSubtype="0" fill="hold" grpId="0" nodeType="clickEffect">
                                  <p:stCondLst>
                                    <p:cond delay="0"/>
                                  </p:stCondLst>
                                  <p:iterate type="lt">
                                    <p:tmPct val="5000"/>
                                  </p:iterate>
                                  <p:childTnLst>
                                    <p:set>
                                      <p:cBhvr>
                                        <p:cTn id="53" dur="1" fill="hold">
                                          <p:stCondLst>
                                            <p:cond delay="0"/>
                                          </p:stCondLst>
                                        </p:cTn>
                                        <p:tgtEl>
                                          <p:spTgt spid="178185"/>
                                        </p:tgtEl>
                                        <p:attrNameLst>
                                          <p:attrName>style.visibility</p:attrName>
                                        </p:attrNameLst>
                                      </p:cBhvr>
                                      <p:to>
                                        <p:strVal val="visible"/>
                                      </p:to>
                                    </p:set>
                                    <p:anim calcmode="lin" valueType="num">
                                      <p:cBhvr>
                                        <p:cTn id="54" dur="1000" fill="hold"/>
                                        <p:tgtEl>
                                          <p:spTgt spid="178185"/>
                                        </p:tgtEl>
                                        <p:attrNameLst>
                                          <p:attrName>ppt_w</p:attrName>
                                        </p:attrNameLst>
                                      </p:cBhvr>
                                      <p:tavLst>
                                        <p:tav tm="0">
                                          <p:val>
                                            <p:fltVal val="0"/>
                                          </p:val>
                                        </p:tav>
                                        <p:tav tm="100000">
                                          <p:val>
                                            <p:strVal val="#ppt_w"/>
                                          </p:val>
                                        </p:tav>
                                      </p:tavLst>
                                    </p:anim>
                                    <p:anim calcmode="lin" valueType="num">
                                      <p:cBhvr>
                                        <p:cTn id="55" dur="1000" fill="hold"/>
                                        <p:tgtEl>
                                          <p:spTgt spid="178185"/>
                                        </p:tgtEl>
                                        <p:attrNameLst>
                                          <p:attrName>ppt_h</p:attrName>
                                        </p:attrNameLst>
                                      </p:cBhvr>
                                      <p:tavLst>
                                        <p:tav tm="0">
                                          <p:val>
                                            <p:fltVal val="0"/>
                                          </p:val>
                                        </p:tav>
                                        <p:tav tm="100000">
                                          <p:val>
                                            <p:strVal val="#ppt_h"/>
                                          </p:val>
                                        </p:tav>
                                      </p:tavLst>
                                    </p:anim>
                                    <p:anim calcmode="lin" valueType="num">
                                      <p:cBhvr>
                                        <p:cTn id="56" dur="1000" fill="hold"/>
                                        <p:tgtEl>
                                          <p:spTgt spid="178185"/>
                                        </p:tgtEl>
                                        <p:attrNameLst>
                                          <p:attrName>style.rotation</p:attrName>
                                        </p:attrNameLst>
                                      </p:cBhvr>
                                      <p:tavLst>
                                        <p:tav tm="0">
                                          <p:val>
                                            <p:fltVal val="90"/>
                                          </p:val>
                                        </p:tav>
                                        <p:tav tm="100000">
                                          <p:val>
                                            <p:fltVal val="0"/>
                                          </p:val>
                                        </p:tav>
                                      </p:tavLst>
                                    </p:anim>
                                    <p:animEffect transition="in" filter="fade">
                                      <p:cBhvr>
                                        <p:cTn id="57" dur="1000"/>
                                        <p:tgtEl>
                                          <p:spTgt spid="178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8" grpId="0"/>
      <p:bldP spid="178179" grpId="0"/>
      <p:bldP spid="178180" grpId="0"/>
      <p:bldP spid="178181" grpId="0"/>
      <p:bldP spid="178182" grpId="0"/>
      <p:bldP spid="178183" grpId="0"/>
      <p:bldP spid="178184" grpId="0"/>
      <p:bldP spid="178185" grpId="0"/>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9"/>
          <p:cNvSpPr>
            <a:spLocks noGrp="1" noChangeArrowheads="1"/>
          </p:cNvSpPr>
          <p:nvPr>
            <p:ph type="dt" sz="half" idx="2"/>
          </p:nvPr>
        </p:nvSpPr>
        <p:spPr/>
        <p:txBody>
          <a:bodyPr/>
          <a:lstStyle/>
          <a:p>
            <a:fld id="{E6A70E45-E359-42CF-BF44-C1F9196AB4EF}" type="datetime1">
              <a:rPr lang="en-US" altLang="en-US"/>
              <a:pPr/>
              <a:t>5/15/2017</a:t>
            </a:fld>
            <a:endParaRPr lang="en-US" altLang="en-US"/>
          </a:p>
        </p:txBody>
      </p:sp>
      <p:sp>
        <p:nvSpPr>
          <p:cNvPr id="11" name="Rectangle 11"/>
          <p:cNvSpPr>
            <a:spLocks noGrp="1" noChangeArrowheads="1"/>
          </p:cNvSpPr>
          <p:nvPr>
            <p:ph type="sldNum" sz="quarter" idx="4"/>
          </p:nvPr>
        </p:nvSpPr>
        <p:spPr/>
        <p:txBody>
          <a:bodyPr/>
          <a:lstStyle/>
          <a:p>
            <a:fld id="{DA4B0A68-07B1-424D-BAAE-3F4441B5E67C}" type="slidenum">
              <a:rPr lang="en-US" altLang="en-US"/>
              <a:pPr/>
              <a:t>87</a:t>
            </a:fld>
            <a:endParaRPr lang="en-US" altLang="en-US"/>
          </a:p>
        </p:txBody>
      </p:sp>
      <p:sp>
        <p:nvSpPr>
          <p:cNvPr id="206850" name="Rectangle 2"/>
          <p:cNvSpPr>
            <a:spLocks noChangeArrowheads="1"/>
          </p:cNvSpPr>
          <p:nvPr/>
        </p:nvSpPr>
        <p:spPr bwMode="auto">
          <a:xfrm>
            <a:off x="900113" y="260350"/>
            <a:ext cx="46545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altLang="en-US" sz="1400"/>
              <a:t>Berikut adalah contoh penggunaan pernyataan tersebut. </a:t>
            </a:r>
          </a:p>
        </p:txBody>
      </p:sp>
      <p:sp>
        <p:nvSpPr>
          <p:cNvPr id="206851" name="Rectangle 3"/>
          <p:cNvSpPr>
            <a:spLocks noChangeArrowheads="1"/>
          </p:cNvSpPr>
          <p:nvPr/>
        </p:nvSpPr>
        <p:spPr bwMode="auto">
          <a:xfrm>
            <a:off x="1692275" y="620713"/>
            <a:ext cx="4773613"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572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n-US" altLang="en-US" sz="1600"/>
              <a:t>CHARATER* input</a:t>
            </a:r>
          </a:p>
          <a:p>
            <a:r>
              <a:rPr lang="en-US" altLang="en-US" sz="1600"/>
              <a:t>input = ‘  ‘</a:t>
            </a:r>
          </a:p>
          <a:p>
            <a:r>
              <a:rPr lang="en-US" altLang="en-US" sz="1600"/>
              <a:t>DO WHILE ((input  .NE. ‘n’) .AND. (input  .NE.  ‘y’))</a:t>
            </a:r>
          </a:p>
          <a:p>
            <a:r>
              <a:rPr lang="id-ID" altLang="en-US" sz="1600"/>
              <a:t>	</a:t>
            </a:r>
            <a:r>
              <a:rPr lang="en-US" altLang="en-US" sz="1600"/>
              <a:t>WRITE ( *,  ‘(A)’ )  ‘Enter y or n ‘</a:t>
            </a:r>
          </a:p>
          <a:p>
            <a:r>
              <a:rPr lang="id-ID" altLang="en-US" sz="1600"/>
              <a:t>	</a:t>
            </a:r>
            <a:r>
              <a:rPr lang="en-US" altLang="en-US" sz="1600"/>
              <a:t>READ   ( *,  ‘(A)’ )  input</a:t>
            </a:r>
          </a:p>
          <a:p>
            <a:r>
              <a:rPr lang="en-US" altLang="en-US" sz="1600"/>
              <a:t>END DO</a:t>
            </a:r>
          </a:p>
        </p:txBody>
      </p:sp>
      <p:sp>
        <p:nvSpPr>
          <p:cNvPr id="206852" name="Rectangle 4"/>
          <p:cNvSpPr>
            <a:spLocks noChangeArrowheads="1"/>
          </p:cNvSpPr>
          <p:nvPr/>
        </p:nvSpPr>
        <p:spPr bwMode="auto">
          <a:xfrm>
            <a:off x="250825" y="2349500"/>
            <a:ext cx="2343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altLang="en-US" b="1"/>
              <a:t>DOUBLE COMPLEX</a:t>
            </a:r>
          </a:p>
        </p:txBody>
      </p:sp>
      <p:sp>
        <p:nvSpPr>
          <p:cNvPr id="206853" name="Rectangle 5"/>
          <p:cNvSpPr>
            <a:spLocks noChangeArrowheads="1"/>
          </p:cNvSpPr>
          <p:nvPr/>
        </p:nvSpPr>
        <p:spPr bwMode="auto">
          <a:xfrm>
            <a:off x="900113" y="2708275"/>
            <a:ext cx="79216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1400"/>
              <a:t>Aksi: Menyatakan tipe double complex pada nama-nama yang didefinisikan oleh user, dengan sintak sebagai berikut:</a:t>
            </a:r>
          </a:p>
        </p:txBody>
      </p:sp>
      <p:sp>
        <p:nvSpPr>
          <p:cNvPr id="206854" name="Rectangle 6"/>
          <p:cNvSpPr>
            <a:spLocks noChangeArrowheads="1"/>
          </p:cNvSpPr>
          <p:nvPr/>
        </p:nvSpPr>
        <p:spPr bwMode="auto">
          <a:xfrm>
            <a:off x="1076325" y="3292475"/>
            <a:ext cx="6991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a:t>	</a:t>
            </a:r>
            <a:r>
              <a:rPr lang="en-US" altLang="en-US" b="1"/>
              <a:t>DOUBLE COMPLEX </a:t>
            </a:r>
            <a:r>
              <a:rPr lang="en-US" altLang="en-US"/>
              <a:t>vname[[ [attrs] ]] [[(dim)]][[/values/]]</a:t>
            </a:r>
          </a:p>
          <a:p>
            <a:pPr algn="ctr"/>
            <a:r>
              <a:rPr lang="en-US" altLang="en-US"/>
              <a:t>…			[[ , vname[[ [attrs] ]] [[(dim)]][[/values/]]…</a:t>
            </a:r>
          </a:p>
        </p:txBody>
      </p:sp>
      <p:sp>
        <p:nvSpPr>
          <p:cNvPr id="206855" name="Rectangle 7"/>
          <p:cNvSpPr>
            <a:spLocks noChangeArrowheads="1"/>
          </p:cNvSpPr>
          <p:nvPr/>
        </p:nvSpPr>
        <p:spPr bwMode="auto">
          <a:xfrm>
            <a:off x="1135063" y="4546600"/>
            <a:ext cx="7037387"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572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n-US" altLang="en-US"/>
              <a:t>	</a:t>
            </a:r>
            <a:r>
              <a:rPr lang="en-US" altLang="en-US" sz="1600"/>
              <a:t>DOUBLE COMPLEX	vector,  array(7, 29)</a:t>
            </a:r>
          </a:p>
          <a:p>
            <a:r>
              <a:rPr lang="id-ID" altLang="en-US" sz="1600"/>
              <a:t>	</a:t>
            </a:r>
            <a:r>
              <a:rPr lang="en-US" altLang="en-US" sz="1600"/>
              <a:t>DOUBLE COMPLEX	pi, 2pi /3.141592654, 6.283185308/</a:t>
            </a:r>
          </a:p>
        </p:txBody>
      </p:sp>
      <p:sp>
        <p:nvSpPr>
          <p:cNvPr id="206856" name="Rectangle 8"/>
          <p:cNvSpPr>
            <a:spLocks noChangeArrowheads="1"/>
          </p:cNvSpPr>
          <p:nvPr/>
        </p:nvSpPr>
        <p:spPr bwMode="auto">
          <a:xfrm>
            <a:off x="854075" y="4060825"/>
            <a:ext cx="46545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altLang="en-US" sz="1400"/>
              <a:t>Berikut adalah contoh penggunaan pernyataan tersebut. </a:t>
            </a:r>
          </a:p>
        </p:txBody>
      </p:sp>
    </p:spTree>
    <p:extLst>
      <p:ext uri="{BB962C8B-B14F-4D97-AF65-F5344CB8AC3E}">
        <p14:creationId xmlns:p14="http://schemas.microsoft.com/office/powerpoint/2010/main" val="20746984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06850"/>
                                        </p:tgtEl>
                                        <p:attrNameLst>
                                          <p:attrName>style.visibility</p:attrName>
                                        </p:attrNameLst>
                                      </p:cBhvr>
                                      <p:to>
                                        <p:strVal val="visible"/>
                                      </p:to>
                                    </p:set>
                                    <p:animEffect transition="in" filter="plus(in)">
                                      <p:cBhvr>
                                        <p:cTn id="7" dur="2000"/>
                                        <p:tgtEl>
                                          <p:spTgt spid="2068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206851"/>
                                        </p:tgtEl>
                                        <p:attrNameLst>
                                          <p:attrName>style.visibility</p:attrName>
                                        </p:attrNameLst>
                                      </p:cBhvr>
                                      <p:to>
                                        <p:strVal val="visible"/>
                                      </p:to>
                                    </p:set>
                                    <p:anim calcmode="lin" valueType="num">
                                      <p:cBhvr>
                                        <p:cTn id="12" dur="500" fill="hold"/>
                                        <p:tgtEl>
                                          <p:spTgt spid="206851"/>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06851"/>
                                        </p:tgtEl>
                                        <p:attrNameLst>
                                          <p:attrName>ppt_y</p:attrName>
                                        </p:attrNameLst>
                                      </p:cBhvr>
                                      <p:tavLst>
                                        <p:tav tm="0">
                                          <p:val>
                                            <p:strVal val="#ppt_y"/>
                                          </p:val>
                                        </p:tav>
                                        <p:tav tm="100000">
                                          <p:val>
                                            <p:strVal val="#ppt_y"/>
                                          </p:val>
                                        </p:tav>
                                      </p:tavLst>
                                    </p:anim>
                                    <p:anim calcmode="lin" valueType="num">
                                      <p:cBhvr>
                                        <p:cTn id="14" dur="500" fill="hold"/>
                                        <p:tgtEl>
                                          <p:spTgt spid="206851"/>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06851"/>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0685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206852"/>
                                        </p:tgtEl>
                                        <p:attrNameLst>
                                          <p:attrName>style.visibility</p:attrName>
                                        </p:attrNameLst>
                                      </p:cBhvr>
                                      <p:to>
                                        <p:strVal val="visible"/>
                                      </p:to>
                                    </p:set>
                                    <p:anim calcmode="lin" valueType="num">
                                      <p:cBhvr>
                                        <p:cTn id="21" dur="500" decel="50000" fill="hold">
                                          <p:stCondLst>
                                            <p:cond delay="0"/>
                                          </p:stCondLst>
                                        </p:cTn>
                                        <p:tgtEl>
                                          <p:spTgt spid="206852"/>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206852"/>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206852"/>
                                        </p:tgtEl>
                                        <p:attrNameLst>
                                          <p:attrName>ppt_w</p:attrName>
                                        </p:attrNameLst>
                                      </p:cBhvr>
                                      <p:tavLst>
                                        <p:tav tm="0">
                                          <p:val>
                                            <p:strVal val="#ppt_w*.05"/>
                                          </p:val>
                                        </p:tav>
                                        <p:tav tm="100000">
                                          <p:val>
                                            <p:strVal val="#ppt_w"/>
                                          </p:val>
                                        </p:tav>
                                      </p:tavLst>
                                    </p:anim>
                                    <p:anim calcmode="lin" valueType="num">
                                      <p:cBhvr>
                                        <p:cTn id="24" dur="1000" fill="hold"/>
                                        <p:tgtEl>
                                          <p:spTgt spid="206852"/>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206852"/>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206852"/>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206852"/>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20685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206853"/>
                                        </p:tgtEl>
                                        <p:attrNameLst>
                                          <p:attrName>style.visibility</p:attrName>
                                        </p:attrNameLst>
                                      </p:cBhvr>
                                      <p:to>
                                        <p:strVal val="visible"/>
                                      </p:to>
                                    </p:set>
                                    <p:anim calcmode="lin" valueType="num">
                                      <p:cBhvr>
                                        <p:cTn id="33" dur="500" fill="hold"/>
                                        <p:tgtEl>
                                          <p:spTgt spid="206853"/>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206853"/>
                                        </p:tgtEl>
                                        <p:attrNameLst>
                                          <p:attrName>ppt_y</p:attrName>
                                        </p:attrNameLst>
                                      </p:cBhvr>
                                      <p:tavLst>
                                        <p:tav tm="0">
                                          <p:val>
                                            <p:strVal val="#ppt_y"/>
                                          </p:val>
                                        </p:tav>
                                        <p:tav tm="100000">
                                          <p:val>
                                            <p:strVal val="#ppt_y"/>
                                          </p:val>
                                        </p:tav>
                                      </p:tavLst>
                                    </p:anim>
                                    <p:anim calcmode="lin" valueType="num">
                                      <p:cBhvr>
                                        <p:cTn id="35" dur="500" fill="hold"/>
                                        <p:tgtEl>
                                          <p:spTgt spid="206853"/>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206853"/>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20685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1" presetClass="entr" presetSubtype="0" fill="hold" grpId="0" nodeType="clickEffect">
                                  <p:stCondLst>
                                    <p:cond delay="0"/>
                                  </p:stCondLst>
                                  <p:iterate type="lt">
                                    <p:tmPct val="10000"/>
                                  </p:iterate>
                                  <p:childTnLst>
                                    <p:set>
                                      <p:cBhvr>
                                        <p:cTn id="41" dur="1" fill="hold">
                                          <p:stCondLst>
                                            <p:cond delay="0"/>
                                          </p:stCondLst>
                                        </p:cTn>
                                        <p:tgtEl>
                                          <p:spTgt spid="206854"/>
                                        </p:tgtEl>
                                        <p:attrNameLst>
                                          <p:attrName>style.visibility</p:attrName>
                                        </p:attrNameLst>
                                      </p:cBhvr>
                                      <p:to>
                                        <p:strVal val="visible"/>
                                      </p:to>
                                    </p:set>
                                    <p:anim calcmode="lin" valueType="num">
                                      <p:cBhvr>
                                        <p:cTn id="42" dur="500" fill="hold"/>
                                        <p:tgtEl>
                                          <p:spTgt spid="206854"/>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206854"/>
                                        </p:tgtEl>
                                        <p:attrNameLst>
                                          <p:attrName>ppt_y</p:attrName>
                                        </p:attrNameLst>
                                      </p:cBhvr>
                                      <p:tavLst>
                                        <p:tav tm="0">
                                          <p:val>
                                            <p:strVal val="#ppt_y"/>
                                          </p:val>
                                        </p:tav>
                                        <p:tav tm="100000">
                                          <p:val>
                                            <p:strVal val="#ppt_y"/>
                                          </p:val>
                                        </p:tav>
                                      </p:tavLst>
                                    </p:anim>
                                    <p:anim calcmode="lin" valueType="num">
                                      <p:cBhvr>
                                        <p:cTn id="44" dur="500" fill="hold"/>
                                        <p:tgtEl>
                                          <p:spTgt spid="206854"/>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206854"/>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20685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3" presetClass="entr" presetSubtype="16" fill="hold" grpId="0" nodeType="clickEffect">
                                  <p:stCondLst>
                                    <p:cond delay="0"/>
                                  </p:stCondLst>
                                  <p:childTnLst>
                                    <p:set>
                                      <p:cBhvr>
                                        <p:cTn id="50" dur="1" fill="hold">
                                          <p:stCondLst>
                                            <p:cond delay="0"/>
                                          </p:stCondLst>
                                        </p:cTn>
                                        <p:tgtEl>
                                          <p:spTgt spid="206856"/>
                                        </p:tgtEl>
                                        <p:attrNameLst>
                                          <p:attrName>style.visibility</p:attrName>
                                        </p:attrNameLst>
                                      </p:cBhvr>
                                      <p:to>
                                        <p:strVal val="visible"/>
                                      </p:to>
                                    </p:set>
                                    <p:animEffect transition="in" filter="plus(in)">
                                      <p:cBhvr>
                                        <p:cTn id="51" dur="2000"/>
                                        <p:tgtEl>
                                          <p:spTgt spid="206856"/>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1" presetClass="entr" presetSubtype="0" fill="hold" grpId="0" nodeType="clickEffect">
                                  <p:stCondLst>
                                    <p:cond delay="0"/>
                                  </p:stCondLst>
                                  <p:iterate type="lt">
                                    <p:tmPct val="10000"/>
                                  </p:iterate>
                                  <p:childTnLst>
                                    <p:set>
                                      <p:cBhvr>
                                        <p:cTn id="55" dur="1" fill="hold">
                                          <p:stCondLst>
                                            <p:cond delay="0"/>
                                          </p:stCondLst>
                                        </p:cTn>
                                        <p:tgtEl>
                                          <p:spTgt spid="206855"/>
                                        </p:tgtEl>
                                        <p:attrNameLst>
                                          <p:attrName>style.visibility</p:attrName>
                                        </p:attrNameLst>
                                      </p:cBhvr>
                                      <p:to>
                                        <p:strVal val="visible"/>
                                      </p:to>
                                    </p:set>
                                    <p:anim calcmode="lin" valueType="num">
                                      <p:cBhvr>
                                        <p:cTn id="56" dur="500" fill="hold"/>
                                        <p:tgtEl>
                                          <p:spTgt spid="206855"/>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206855"/>
                                        </p:tgtEl>
                                        <p:attrNameLst>
                                          <p:attrName>ppt_y</p:attrName>
                                        </p:attrNameLst>
                                      </p:cBhvr>
                                      <p:tavLst>
                                        <p:tav tm="0">
                                          <p:val>
                                            <p:strVal val="#ppt_y"/>
                                          </p:val>
                                        </p:tav>
                                        <p:tav tm="100000">
                                          <p:val>
                                            <p:strVal val="#ppt_y"/>
                                          </p:val>
                                        </p:tav>
                                      </p:tavLst>
                                    </p:anim>
                                    <p:anim calcmode="lin" valueType="num">
                                      <p:cBhvr>
                                        <p:cTn id="58" dur="500" fill="hold"/>
                                        <p:tgtEl>
                                          <p:spTgt spid="206855"/>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206855"/>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2068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0" grpId="0"/>
      <p:bldP spid="206851" grpId="0"/>
      <p:bldP spid="206852" grpId="0"/>
      <p:bldP spid="206853" grpId="0"/>
      <p:bldP spid="206854" grpId="0"/>
      <p:bldP spid="206855" grpId="0"/>
      <p:bldP spid="206856" grpId="0"/>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ctangle 9"/>
          <p:cNvSpPr>
            <a:spLocks noGrp="1" noChangeArrowheads="1"/>
          </p:cNvSpPr>
          <p:nvPr>
            <p:ph type="dt" sz="half" idx="2"/>
          </p:nvPr>
        </p:nvSpPr>
        <p:spPr/>
        <p:txBody>
          <a:bodyPr/>
          <a:lstStyle/>
          <a:p>
            <a:fld id="{420B48A4-587E-45C3-8A6D-F5BE99BAF36F}" type="datetime1">
              <a:rPr lang="en-US" altLang="en-US"/>
              <a:pPr/>
              <a:t>5/15/2017</a:t>
            </a:fld>
            <a:endParaRPr lang="en-US" altLang="en-US"/>
          </a:p>
        </p:txBody>
      </p:sp>
      <p:sp>
        <p:nvSpPr>
          <p:cNvPr id="14" name="Rectangle 11"/>
          <p:cNvSpPr>
            <a:spLocks noGrp="1" noChangeArrowheads="1"/>
          </p:cNvSpPr>
          <p:nvPr>
            <p:ph type="sldNum" sz="quarter" idx="4"/>
          </p:nvPr>
        </p:nvSpPr>
        <p:spPr/>
        <p:txBody>
          <a:bodyPr/>
          <a:lstStyle/>
          <a:p>
            <a:fld id="{22E742CF-A7BB-459A-9E25-0C606EB190FC}" type="slidenum">
              <a:rPr lang="en-US" altLang="en-US"/>
              <a:pPr/>
              <a:t>88</a:t>
            </a:fld>
            <a:endParaRPr lang="en-US" altLang="en-US"/>
          </a:p>
        </p:txBody>
      </p:sp>
      <p:sp>
        <p:nvSpPr>
          <p:cNvPr id="205826" name="Rectangle 2"/>
          <p:cNvSpPr>
            <a:spLocks noChangeArrowheads="1"/>
          </p:cNvSpPr>
          <p:nvPr/>
        </p:nvSpPr>
        <p:spPr bwMode="auto">
          <a:xfrm>
            <a:off x="323850" y="260350"/>
            <a:ext cx="2470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altLang="en-US" b="1"/>
              <a:t>DOUBLE PRECISION</a:t>
            </a:r>
          </a:p>
        </p:txBody>
      </p:sp>
      <p:sp>
        <p:nvSpPr>
          <p:cNvPr id="205827" name="Rectangle 3"/>
          <p:cNvSpPr>
            <a:spLocks noChangeArrowheads="1"/>
          </p:cNvSpPr>
          <p:nvPr/>
        </p:nvSpPr>
        <p:spPr bwMode="auto">
          <a:xfrm>
            <a:off x="755650" y="692150"/>
            <a:ext cx="82089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1400"/>
              <a:t>Aksi: Menyatakan double precision pada nama-nama yang didefinisikan oleh user, dengan sintak sebagai berikut:</a:t>
            </a:r>
          </a:p>
        </p:txBody>
      </p:sp>
      <p:sp>
        <p:nvSpPr>
          <p:cNvPr id="205828" name="Rectangle 4"/>
          <p:cNvSpPr>
            <a:spLocks noChangeArrowheads="1"/>
          </p:cNvSpPr>
          <p:nvPr/>
        </p:nvSpPr>
        <p:spPr bwMode="auto">
          <a:xfrm>
            <a:off x="901700" y="1268413"/>
            <a:ext cx="7054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a:t>	</a:t>
            </a:r>
            <a:r>
              <a:rPr lang="en-US" altLang="en-US" b="1"/>
              <a:t>DOUBLE PRECISION </a:t>
            </a:r>
            <a:r>
              <a:rPr lang="en-US" altLang="en-US"/>
              <a:t>vname[[ [attrs] ]] [[(dim)]][[/values/]]</a:t>
            </a:r>
          </a:p>
          <a:p>
            <a:pPr algn="ctr"/>
            <a:r>
              <a:rPr lang="en-US" altLang="en-US"/>
              <a:t>…			[[ , vname[[ [attrs] ]] [[(dim)]][[/values/]]… </a:t>
            </a:r>
          </a:p>
        </p:txBody>
      </p:sp>
      <p:sp>
        <p:nvSpPr>
          <p:cNvPr id="205829" name="Rectangle 5"/>
          <p:cNvSpPr>
            <a:spLocks noChangeArrowheads="1"/>
          </p:cNvSpPr>
          <p:nvPr/>
        </p:nvSpPr>
        <p:spPr bwMode="auto">
          <a:xfrm>
            <a:off x="755650" y="1989138"/>
            <a:ext cx="46545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altLang="en-US" sz="1400"/>
              <a:t>Berikut adalah contoh penggunaan pernyataan tersebut. </a:t>
            </a:r>
          </a:p>
        </p:txBody>
      </p:sp>
      <p:sp>
        <p:nvSpPr>
          <p:cNvPr id="205830" name="Rectangle 6"/>
          <p:cNvSpPr>
            <a:spLocks noChangeArrowheads="1"/>
          </p:cNvSpPr>
          <p:nvPr/>
        </p:nvSpPr>
        <p:spPr bwMode="auto">
          <a:xfrm>
            <a:off x="989013" y="2349500"/>
            <a:ext cx="45196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altLang="en-US"/>
              <a:t>	</a:t>
            </a:r>
            <a:r>
              <a:rPr lang="en-US" altLang="en-US" sz="1600"/>
              <a:t>DOUBLE PRECISION	varnam</a:t>
            </a:r>
          </a:p>
        </p:txBody>
      </p:sp>
      <p:sp>
        <p:nvSpPr>
          <p:cNvPr id="205831" name="Rectangle 7"/>
          <p:cNvSpPr>
            <a:spLocks noChangeArrowheads="1"/>
          </p:cNvSpPr>
          <p:nvPr/>
        </p:nvSpPr>
        <p:spPr bwMode="auto">
          <a:xfrm>
            <a:off x="323850" y="2924175"/>
            <a:ext cx="781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altLang="en-US" b="1"/>
              <a:t>ELSE</a:t>
            </a:r>
          </a:p>
        </p:txBody>
      </p:sp>
      <p:sp>
        <p:nvSpPr>
          <p:cNvPr id="205832" name="Rectangle 8"/>
          <p:cNvSpPr>
            <a:spLocks noChangeArrowheads="1"/>
          </p:cNvSpPr>
          <p:nvPr/>
        </p:nvSpPr>
        <p:spPr bwMode="auto">
          <a:xfrm>
            <a:off x="731838" y="3284538"/>
            <a:ext cx="6216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altLang="en-US" sz="1400"/>
              <a:t>Aksi: Menandai awal dari sebuah blok ELSE, dengan sintak sebagai berikut: </a:t>
            </a:r>
          </a:p>
        </p:txBody>
      </p:sp>
      <p:sp>
        <p:nvSpPr>
          <p:cNvPr id="205833" name="Rectangle 9"/>
          <p:cNvSpPr>
            <a:spLocks noChangeArrowheads="1"/>
          </p:cNvSpPr>
          <p:nvPr/>
        </p:nvSpPr>
        <p:spPr bwMode="auto">
          <a:xfrm>
            <a:off x="971550" y="3644900"/>
            <a:ext cx="1695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altLang="en-US"/>
              <a:t>	</a:t>
            </a:r>
            <a:r>
              <a:rPr lang="en-US" altLang="en-US" b="1"/>
              <a:t>ELSE</a:t>
            </a:r>
          </a:p>
        </p:txBody>
      </p:sp>
      <p:sp>
        <p:nvSpPr>
          <p:cNvPr id="205834" name="Rectangle 10"/>
          <p:cNvSpPr>
            <a:spLocks noChangeArrowheads="1"/>
          </p:cNvSpPr>
          <p:nvPr/>
        </p:nvSpPr>
        <p:spPr bwMode="auto">
          <a:xfrm>
            <a:off x="755650" y="4005263"/>
            <a:ext cx="46545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altLang="en-US" sz="1400"/>
              <a:t>Berikut adalah contoh penggunaan pernyataan tersebut. </a:t>
            </a:r>
          </a:p>
        </p:txBody>
      </p:sp>
      <p:sp>
        <p:nvSpPr>
          <p:cNvPr id="205835" name="Rectangle 11"/>
          <p:cNvSpPr>
            <a:spLocks noChangeArrowheads="1"/>
          </p:cNvSpPr>
          <p:nvPr/>
        </p:nvSpPr>
        <p:spPr bwMode="auto">
          <a:xfrm>
            <a:off x="1908175" y="4362450"/>
            <a:ext cx="2273300"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572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n-US" altLang="en-US" sz="1600"/>
              <a:t>CHARACTER  c</a:t>
            </a:r>
          </a:p>
          <a:p>
            <a:r>
              <a:rPr lang="en-US" altLang="en-US" sz="1600"/>
              <a:t>READ ( *, ‘ (A) ‘) c</a:t>
            </a:r>
          </a:p>
          <a:p>
            <a:r>
              <a:rPr lang="en-US" altLang="en-US" sz="1600"/>
              <a:t>IF (c  .EQ.  ‘A’)  THEN</a:t>
            </a:r>
          </a:p>
          <a:p>
            <a:r>
              <a:rPr lang="id-ID" altLang="en-US" sz="1600"/>
              <a:t>	</a:t>
            </a:r>
            <a:r>
              <a:rPr lang="en-US" altLang="en-US" sz="1600"/>
              <a:t>CALL Asub</a:t>
            </a:r>
          </a:p>
          <a:p>
            <a:r>
              <a:rPr lang="en-US" altLang="en-US" sz="1600"/>
              <a:t>ELSE</a:t>
            </a:r>
          </a:p>
          <a:p>
            <a:r>
              <a:rPr lang="id-ID" altLang="en-US" sz="1600"/>
              <a:t>	</a:t>
            </a:r>
            <a:r>
              <a:rPr lang="en-US" altLang="en-US" sz="1600"/>
              <a:t>CALL Others</a:t>
            </a:r>
          </a:p>
          <a:p>
            <a:r>
              <a:rPr lang="en-US" altLang="en-US" sz="1600"/>
              <a:t> END IF</a:t>
            </a:r>
          </a:p>
        </p:txBody>
      </p:sp>
    </p:spTree>
    <p:extLst>
      <p:ext uri="{BB962C8B-B14F-4D97-AF65-F5344CB8AC3E}">
        <p14:creationId xmlns:p14="http://schemas.microsoft.com/office/powerpoint/2010/main" val="41090868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05826"/>
                                        </p:tgtEl>
                                        <p:attrNameLst>
                                          <p:attrName>style.visibility</p:attrName>
                                        </p:attrNameLst>
                                      </p:cBhvr>
                                      <p:to>
                                        <p:strVal val="visible"/>
                                      </p:to>
                                    </p:set>
                                    <p:anim calcmode="lin" valueType="num">
                                      <p:cBhvr>
                                        <p:cTn id="7" dur="500" decel="50000" fill="hold">
                                          <p:stCondLst>
                                            <p:cond delay="0"/>
                                          </p:stCondLst>
                                        </p:cTn>
                                        <p:tgtEl>
                                          <p:spTgt spid="20582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0582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05826"/>
                                        </p:tgtEl>
                                        <p:attrNameLst>
                                          <p:attrName>ppt_w</p:attrName>
                                        </p:attrNameLst>
                                      </p:cBhvr>
                                      <p:tavLst>
                                        <p:tav tm="0">
                                          <p:val>
                                            <p:strVal val="#ppt_w*.05"/>
                                          </p:val>
                                        </p:tav>
                                        <p:tav tm="100000">
                                          <p:val>
                                            <p:strVal val="#ppt_w"/>
                                          </p:val>
                                        </p:tav>
                                      </p:tavLst>
                                    </p:anim>
                                    <p:anim calcmode="lin" valueType="num">
                                      <p:cBhvr>
                                        <p:cTn id="10" dur="1000" fill="hold"/>
                                        <p:tgtEl>
                                          <p:spTgt spid="20582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0582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0582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0582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0582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205827"/>
                                        </p:tgtEl>
                                        <p:attrNameLst>
                                          <p:attrName>style.visibility</p:attrName>
                                        </p:attrNameLst>
                                      </p:cBhvr>
                                      <p:to>
                                        <p:strVal val="visible"/>
                                      </p:to>
                                    </p:set>
                                    <p:anim calcmode="lin" valueType="num">
                                      <p:cBhvr>
                                        <p:cTn id="19" dur="500" fill="hold"/>
                                        <p:tgtEl>
                                          <p:spTgt spid="20582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05827"/>
                                        </p:tgtEl>
                                        <p:attrNameLst>
                                          <p:attrName>ppt_y</p:attrName>
                                        </p:attrNameLst>
                                      </p:cBhvr>
                                      <p:tavLst>
                                        <p:tav tm="0">
                                          <p:val>
                                            <p:strVal val="#ppt_y"/>
                                          </p:val>
                                        </p:tav>
                                        <p:tav tm="100000">
                                          <p:val>
                                            <p:strVal val="#ppt_y"/>
                                          </p:val>
                                        </p:tav>
                                      </p:tavLst>
                                    </p:anim>
                                    <p:anim calcmode="lin" valueType="num">
                                      <p:cBhvr>
                                        <p:cTn id="21" dur="500" fill="hold"/>
                                        <p:tgtEl>
                                          <p:spTgt spid="20582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0582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0582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205828"/>
                                        </p:tgtEl>
                                        <p:attrNameLst>
                                          <p:attrName>style.visibility</p:attrName>
                                        </p:attrNameLst>
                                      </p:cBhvr>
                                      <p:to>
                                        <p:strVal val="visible"/>
                                      </p:to>
                                    </p:set>
                                    <p:anim calcmode="lin" valueType="num">
                                      <p:cBhvr>
                                        <p:cTn id="28" dur="500" fill="hold"/>
                                        <p:tgtEl>
                                          <p:spTgt spid="205828"/>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205828"/>
                                        </p:tgtEl>
                                        <p:attrNameLst>
                                          <p:attrName>ppt_y</p:attrName>
                                        </p:attrNameLst>
                                      </p:cBhvr>
                                      <p:tavLst>
                                        <p:tav tm="0">
                                          <p:val>
                                            <p:strVal val="#ppt_y"/>
                                          </p:val>
                                        </p:tav>
                                        <p:tav tm="100000">
                                          <p:val>
                                            <p:strVal val="#ppt_y"/>
                                          </p:val>
                                        </p:tav>
                                      </p:tavLst>
                                    </p:anim>
                                    <p:anim calcmode="lin" valueType="num">
                                      <p:cBhvr>
                                        <p:cTn id="30" dur="500" fill="hold"/>
                                        <p:tgtEl>
                                          <p:spTgt spid="205828"/>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205828"/>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20582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3" presetClass="entr" presetSubtype="16" fill="hold" grpId="0" nodeType="clickEffect">
                                  <p:stCondLst>
                                    <p:cond delay="0"/>
                                  </p:stCondLst>
                                  <p:childTnLst>
                                    <p:set>
                                      <p:cBhvr>
                                        <p:cTn id="36" dur="1" fill="hold">
                                          <p:stCondLst>
                                            <p:cond delay="0"/>
                                          </p:stCondLst>
                                        </p:cTn>
                                        <p:tgtEl>
                                          <p:spTgt spid="205829"/>
                                        </p:tgtEl>
                                        <p:attrNameLst>
                                          <p:attrName>style.visibility</p:attrName>
                                        </p:attrNameLst>
                                      </p:cBhvr>
                                      <p:to>
                                        <p:strVal val="visible"/>
                                      </p:to>
                                    </p:set>
                                    <p:animEffect transition="in" filter="plus(in)">
                                      <p:cBhvr>
                                        <p:cTn id="37" dur="2000"/>
                                        <p:tgtEl>
                                          <p:spTgt spid="20582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3" presetClass="entr" presetSubtype="16" fill="hold" grpId="0" nodeType="clickEffect">
                                  <p:stCondLst>
                                    <p:cond delay="0"/>
                                  </p:stCondLst>
                                  <p:childTnLst>
                                    <p:set>
                                      <p:cBhvr>
                                        <p:cTn id="41" dur="1" fill="hold">
                                          <p:stCondLst>
                                            <p:cond delay="0"/>
                                          </p:stCondLst>
                                        </p:cTn>
                                        <p:tgtEl>
                                          <p:spTgt spid="205830"/>
                                        </p:tgtEl>
                                        <p:attrNameLst>
                                          <p:attrName>style.visibility</p:attrName>
                                        </p:attrNameLst>
                                      </p:cBhvr>
                                      <p:to>
                                        <p:strVal val="visible"/>
                                      </p:to>
                                    </p:set>
                                    <p:animEffect transition="in" filter="plus(in)">
                                      <p:cBhvr>
                                        <p:cTn id="42" dur="2000"/>
                                        <p:tgtEl>
                                          <p:spTgt spid="20583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5" presetClass="entr" presetSubtype="0" fill="hold" grpId="0" nodeType="clickEffect">
                                  <p:stCondLst>
                                    <p:cond delay="0"/>
                                  </p:stCondLst>
                                  <p:childTnLst>
                                    <p:set>
                                      <p:cBhvr>
                                        <p:cTn id="46" dur="1" fill="hold">
                                          <p:stCondLst>
                                            <p:cond delay="0"/>
                                          </p:stCondLst>
                                        </p:cTn>
                                        <p:tgtEl>
                                          <p:spTgt spid="205831"/>
                                        </p:tgtEl>
                                        <p:attrNameLst>
                                          <p:attrName>style.visibility</p:attrName>
                                        </p:attrNameLst>
                                      </p:cBhvr>
                                      <p:to>
                                        <p:strVal val="visible"/>
                                      </p:to>
                                    </p:set>
                                    <p:anim calcmode="lin" valueType="num">
                                      <p:cBhvr>
                                        <p:cTn id="47" dur="500" decel="50000" fill="hold">
                                          <p:stCondLst>
                                            <p:cond delay="0"/>
                                          </p:stCondLst>
                                        </p:cTn>
                                        <p:tgtEl>
                                          <p:spTgt spid="205831"/>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205831"/>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205831"/>
                                        </p:tgtEl>
                                        <p:attrNameLst>
                                          <p:attrName>ppt_w</p:attrName>
                                        </p:attrNameLst>
                                      </p:cBhvr>
                                      <p:tavLst>
                                        <p:tav tm="0">
                                          <p:val>
                                            <p:strVal val="#ppt_w*.05"/>
                                          </p:val>
                                        </p:tav>
                                        <p:tav tm="100000">
                                          <p:val>
                                            <p:strVal val="#ppt_w"/>
                                          </p:val>
                                        </p:tav>
                                      </p:tavLst>
                                    </p:anim>
                                    <p:anim calcmode="lin" valueType="num">
                                      <p:cBhvr>
                                        <p:cTn id="50" dur="1000" fill="hold"/>
                                        <p:tgtEl>
                                          <p:spTgt spid="205831"/>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205831"/>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205831"/>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205831"/>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205831"/>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8" presetClass="entr" presetSubtype="12" fill="hold" grpId="0" nodeType="clickEffect">
                                  <p:stCondLst>
                                    <p:cond delay="0"/>
                                  </p:stCondLst>
                                  <p:childTnLst>
                                    <p:set>
                                      <p:cBhvr>
                                        <p:cTn id="58" dur="1" fill="hold">
                                          <p:stCondLst>
                                            <p:cond delay="0"/>
                                          </p:stCondLst>
                                        </p:cTn>
                                        <p:tgtEl>
                                          <p:spTgt spid="205832"/>
                                        </p:tgtEl>
                                        <p:attrNameLst>
                                          <p:attrName>style.visibility</p:attrName>
                                        </p:attrNameLst>
                                      </p:cBhvr>
                                      <p:to>
                                        <p:strVal val="visible"/>
                                      </p:to>
                                    </p:set>
                                    <p:animEffect transition="in" filter="strips(downLeft)">
                                      <p:cBhvr>
                                        <p:cTn id="59" dur="500"/>
                                        <p:tgtEl>
                                          <p:spTgt spid="205832"/>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1" presetClass="entr" presetSubtype="0" fill="hold" grpId="0" nodeType="clickEffect">
                                  <p:stCondLst>
                                    <p:cond delay="0"/>
                                  </p:stCondLst>
                                  <p:iterate type="lt">
                                    <p:tmPct val="5000"/>
                                  </p:iterate>
                                  <p:childTnLst>
                                    <p:set>
                                      <p:cBhvr>
                                        <p:cTn id="63" dur="1" fill="hold">
                                          <p:stCondLst>
                                            <p:cond delay="0"/>
                                          </p:stCondLst>
                                        </p:cTn>
                                        <p:tgtEl>
                                          <p:spTgt spid="205833"/>
                                        </p:tgtEl>
                                        <p:attrNameLst>
                                          <p:attrName>style.visibility</p:attrName>
                                        </p:attrNameLst>
                                      </p:cBhvr>
                                      <p:to>
                                        <p:strVal val="visible"/>
                                      </p:to>
                                    </p:set>
                                    <p:anim calcmode="lin" valueType="num">
                                      <p:cBhvr>
                                        <p:cTn id="64" dur="1000" fill="hold"/>
                                        <p:tgtEl>
                                          <p:spTgt spid="205833"/>
                                        </p:tgtEl>
                                        <p:attrNameLst>
                                          <p:attrName>ppt_w</p:attrName>
                                        </p:attrNameLst>
                                      </p:cBhvr>
                                      <p:tavLst>
                                        <p:tav tm="0">
                                          <p:val>
                                            <p:fltVal val="0"/>
                                          </p:val>
                                        </p:tav>
                                        <p:tav tm="100000">
                                          <p:val>
                                            <p:strVal val="#ppt_w"/>
                                          </p:val>
                                        </p:tav>
                                      </p:tavLst>
                                    </p:anim>
                                    <p:anim calcmode="lin" valueType="num">
                                      <p:cBhvr>
                                        <p:cTn id="65" dur="1000" fill="hold"/>
                                        <p:tgtEl>
                                          <p:spTgt spid="205833"/>
                                        </p:tgtEl>
                                        <p:attrNameLst>
                                          <p:attrName>ppt_h</p:attrName>
                                        </p:attrNameLst>
                                      </p:cBhvr>
                                      <p:tavLst>
                                        <p:tav tm="0">
                                          <p:val>
                                            <p:fltVal val="0"/>
                                          </p:val>
                                        </p:tav>
                                        <p:tav tm="100000">
                                          <p:val>
                                            <p:strVal val="#ppt_h"/>
                                          </p:val>
                                        </p:tav>
                                      </p:tavLst>
                                    </p:anim>
                                    <p:anim calcmode="lin" valueType="num">
                                      <p:cBhvr>
                                        <p:cTn id="66" dur="1000" fill="hold"/>
                                        <p:tgtEl>
                                          <p:spTgt spid="205833"/>
                                        </p:tgtEl>
                                        <p:attrNameLst>
                                          <p:attrName>style.rotation</p:attrName>
                                        </p:attrNameLst>
                                      </p:cBhvr>
                                      <p:tavLst>
                                        <p:tav tm="0">
                                          <p:val>
                                            <p:fltVal val="90"/>
                                          </p:val>
                                        </p:tav>
                                        <p:tav tm="100000">
                                          <p:val>
                                            <p:fltVal val="0"/>
                                          </p:val>
                                        </p:tav>
                                      </p:tavLst>
                                    </p:anim>
                                    <p:animEffect transition="in" filter="fade">
                                      <p:cBhvr>
                                        <p:cTn id="67" dur="1000"/>
                                        <p:tgtEl>
                                          <p:spTgt spid="205833"/>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3" presetClass="entr" presetSubtype="16" fill="hold" grpId="0" nodeType="clickEffect">
                                  <p:stCondLst>
                                    <p:cond delay="0"/>
                                  </p:stCondLst>
                                  <p:childTnLst>
                                    <p:set>
                                      <p:cBhvr>
                                        <p:cTn id="71" dur="1" fill="hold">
                                          <p:stCondLst>
                                            <p:cond delay="0"/>
                                          </p:stCondLst>
                                        </p:cTn>
                                        <p:tgtEl>
                                          <p:spTgt spid="205834"/>
                                        </p:tgtEl>
                                        <p:attrNameLst>
                                          <p:attrName>style.visibility</p:attrName>
                                        </p:attrNameLst>
                                      </p:cBhvr>
                                      <p:to>
                                        <p:strVal val="visible"/>
                                      </p:to>
                                    </p:set>
                                    <p:animEffect transition="in" filter="plus(in)">
                                      <p:cBhvr>
                                        <p:cTn id="72" dur="2000"/>
                                        <p:tgtEl>
                                          <p:spTgt spid="20583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41" presetClass="entr" presetSubtype="0" fill="hold" grpId="0" nodeType="clickEffect">
                                  <p:stCondLst>
                                    <p:cond delay="0"/>
                                  </p:stCondLst>
                                  <p:iterate type="lt">
                                    <p:tmPct val="10000"/>
                                  </p:iterate>
                                  <p:childTnLst>
                                    <p:set>
                                      <p:cBhvr>
                                        <p:cTn id="76" dur="1" fill="hold">
                                          <p:stCondLst>
                                            <p:cond delay="0"/>
                                          </p:stCondLst>
                                        </p:cTn>
                                        <p:tgtEl>
                                          <p:spTgt spid="205835"/>
                                        </p:tgtEl>
                                        <p:attrNameLst>
                                          <p:attrName>style.visibility</p:attrName>
                                        </p:attrNameLst>
                                      </p:cBhvr>
                                      <p:to>
                                        <p:strVal val="visible"/>
                                      </p:to>
                                    </p:set>
                                    <p:anim calcmode="lin" valueType="num">
                                      <p:cBhvr>
                                        <p:cTn id="77" dur="500" fill="hold"/>
                                        <p:tgtEl>
                                          <p:spTgt spid="205835"/>
                                        </p:tgtEl>
                                        <p:attrNameLst>
                                          <p:attrName>ppt_x</p:attrName>
                                        </p:attrNameLst>
                                      </p:cBhvr>
                                      <p:tavLst>
                                        <p:tav tm="0">
                                          <p:val>
                                            <p:strVal val="#ppt_x"/>
                                          </p:val>
                                        </p:tav>
                                        <p:tav tm="50000">
                                          <p:val>
                                            <p:strVal val="#ppt_x+.1"/>
                                          </p:val>
                                        </p:tav>
                                        <p:tav tm="100000">
                                          <p:val>
                                            <p:strVal val="#ppt_x"/>
                                          </p:val>
                                        </p:tav>
                                      </p:tavLst>
                                    </p:anim>
                                    <p:anim calcmode="lin" valueType="num">
                                      <p:cBhvr>
                                        <p:cTn id="78" dur="500" fill="hold"/>
                                        <p:tgtEl>
                                          <p:spTgt spid="205835"/>
                                        </p:tgtEl>
                                        <p:attrNameLst>
                                          <p:attrName>ppt_y</p:attrName>
                                        </p:attrNameLst>
                                      </p:cBhvr>
                                      <p:tavLst>
                                        <p:tav tm="0">
                                          <p:val>
                                            <p:strVal val="#ppt_y"/>
                                          </p:val>
                                        </p:tav>
                                        <p:tav tm="100000">
                                          <p:val>
                                            <p:strVal val="#ppt_y"/>
                                          </p:val>
                                        </p:tav>
                                      </p:tavLst>
                                    </p:anim>
                                    <p:anim calcmode="lin" valueType="num">
                                      <p:cBhvr>
                                        <p:cTn id="79" dur="500" fill="hold"/>
                                        <p:tgtEl>
                                          <p:spTgt spid="205835"/>
                                        </p:tgtEl>
                                        <p:attrNameLst>
                                          <p:attrName>ppt_h</p:attrName>
                                        </p:attrNameLst>
                                      </p:cBhvr>
                                      <p:tavLst>
                                        <p:tav tm="0">
                                          <p:val>
                                            <p:strVal val="#ppt_h/10"/>
                                          </p:val>
                                        </p:tav>
                                        <p:tav tm="50000">
                                          <p:val>
                                            <p:strVal val="#ppt_h+.01"/>
                                          </p:val>
                                        </p:tav>
                                        <p:tav tm="100000">
                                          <p:val>
                                            <p:strVal val="#ppt_h"/>
                                          </p:val>
                                        </p:tav>
                                      </p:tavLst>
                                    </p:anim>
                                    <p:anim calcmode="lin" valueType="num">
                                      <p:cBhvr>
                                        <p:cTn id="80" dur="500" fill="hold"/>
                                        <p:tgtEl>
                                          <p:spTgt spid="205835"/>
                                        </p:tgtEl>
                                        <p:attrNameLst>
                                          <p:attrName>ppt_w</p:attrName>
                                        </p:attrNameLst>
                                      </p:cBhvr>
                                      <p:tavLst>
                                        <p:tav tm="0">
                                          <p:val>
                                            <p:strVal val="#ppt_w/10"/>
                                          </p:val>
                                        </p:tav>
                                        <p:tav tm="50000">
                                          <p:val>
                                            <p:strVal val="#ppt_w+.01"/>
                                          </p:val>
                                        </p:tav>
                                        <p:tav tm="100000">
                                          <p:val>
                                            <p:strVal val="#ppt_w"/>
                                          </p:val>
                                        </p:tav>
                                      </p:tavLst>
                                    </p:anim>
                                    <p:animEffect transition="in" filter="fade">
                                      <p:cBhvr>
                                        <p:cTn id="81" dur="500" tmFilter="0,0; .5, 1; 1, 1"/>
                                        <p:tgtEl>
                                          <p:spTgt spid="2058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6" grpId="0"/>
      <p:bldP spid="205827" grpId="0"/>
      <p:bldP spid="205828" grpId="0"/>
      <p:bldP spid="205829" grpId="0"/>
      <p:bldP spid="205830" grpId="0"/>
      <p:bldP spid="205831" grpId="0"/>
      <p:bldP spid="205832" grpId="0"/>
      <p:bldP spid="205833" grpId="0"/>
      <p:bldP spid="205834" grpId="0"/>
      <p:bldP spid="205835" grpId="0"/>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9"/>
          <p:cNvSpPr>
            <a:spLocks noGrp="1" noChangeArrowheads="1"/>
          </p:cNvSpPr>
          <p:nvPr>
            <p:ph type="dt" sz="half" idx="2"/>
          </p:nvPr>
        </p:nvSpPr>
        <p:spPr/>
        <p:txBody>
          <a:bodyPr/>
          <a:lstStyle/>
          <a:p>
            <a:fld id="{EAF7F64A-1B6A-4899-8840-F8F12FE339BD}" type="datetime1">
              <a:rPr lang="en-US" altLang="en-US"/>
              <a:pPr/>
              <a:t>5/15/2017</a:t>
            </a:fld>
            <a:endParaRPr lang="en-US" altLang="en-US"/>
          </a:p>
        </p:txBody>
      </p:sp>
      <p:sp>
        <p:nvSpPr>
          <p:cNvPr id="12" name="Rectangle 11"/>
          <p:cNvSpPr>
            <a:spLocks noGrp="1" noChangeArrowheads="1"/>
          </p:cNvSpPr>
          <p:nvPr>
            <p:ph type="sldNum" sz="quarter" idx="4"/>
          </p:nvPr>
        </p:nvSpPr>
        <p:spPr/>
        <p:txBody>
          <a:bodyPr/>
          <a:lstStyle/>
          <a:p>
            <a:fld id="{AFD23572-1221-4C5E-9A29-43C1DF6AF96E}" type="slidenum">
              <a:rPr lang="en-US" altLang="en-US"/>
              <a:pPr/>
              <a:t>89</a:t>
            </a:fld>
            <a:endParaRPr lang="en-US" altLang="en-US"/>
          </a:p>
        </p:txBody>
      </p:sp>
      <p:sp>
        <p:nvSpPr>
          <p:cNvPr id="204802" name="Rectangle 2"/>
          <p:cNvSpPr>
            <a:spLocks noChangeArrowheads="1"/>
          </p:cNvSpPr>
          <p:nvPr/>
        </p:nvSpPr>
        <p:spPr bwMode="auto">
          <a:xfrm>
            <a:off x="323850" y="260350"/>
            <a:ext cx="1047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altLang="en-US" b="1"/>
              <a:t>ELSE IF</a:t>
            </a:r>
          </a:p>
        </p:txBody>
      </p:sp>
      <p:sp>
        <p:nvSpPr>
          <p:cNvPr id="204803" name="Rectangle 3"/>
          <p:cNvSpPr>
            <a:spLocks noChangeArrowheads="1"/>
          </p:cNvSpPr>
          <p:nvPr/>
        </p:nvSpPr>
        <p:spPr bwMode="auto">
          <a:xfrm>
            <a:off x="755650" y="692150"/>
            <a:ext cx="79930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1400"/>
              <a:t>Aksi: Menyebabkan eksekusi suatu blok pernyataan bilamana ekspresinya benar, dengan sintak sebagai berikut:</a:t>
            </a:r>
          </a:p>
        </p:txBody>
      </p:sp>
      <p:sp>
        <p:nvSpPr>
          <p:cNvPr id="204804" name="Rectangle 4"/>
          <p:cNvSpPr>
            <a:spLocks noChangeArrowheads="1"/>
          </p:cNvSpPr>
          <p:nvPr/>
        </p:nvSpPr>
        <p:spPr bwMode="auto">
          <a:xfrm>
            <a:off x="963613" y="1262063"/>
            <a:ext cx="3968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altLang="en-US"/>
              <a:t>	</a:t>
            </a:r>
            <a:r>
              <a:rPr lang="en-US" altLang="en-US" b="1"/>
              <a:t>ELSE IF </a:t>
            </a:r>
            <a:r>
              <a:rPr lang="en-US" altLang="en-US"/>
              <a:t>(expression) </a:t>
            </a:r>
            <a:r>
              <a:rPr lang="en-US" altLang="en-US" b="1"/>
              <a:t>THEN</a:t>
            </a:r>
          </a:p>
        </p:txBody>
      </p:sp>
      <p:sp>
        <p:nvSpPr>
          <p:cNvPr id="204805" name="Rectangle 5"/>
          <p:cNvSpPr>
            <a:spLocks noChangeArrowheads="1"/>
          </p:cNvSpPr>
          <p:nvPr/>
        </p:nvSpPr>
        <p:spPr bwMode="auto">
          <a:xfrm>
            <a:off x="758825" y="1611313"/>
            <a:ext cx="4605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altLang="en-US" sz="1400"/>
              <a:t>Berikut adalah contoh penggunaan pernyataan tersebut.</a:t>
            </a:r>
          </a:p>
        </p:txBody>
      </p:sp>
      <p:sp>
        <p:nvSpPr>
          <p:cNvPr id="204806" name="Rectangle 6"/>
          <p:cNvSpPr>
            <a:spLocks noChangeArrowheads="1"/>
          </p:cNvSpPr>
          <p:nvPr/>
        </p:nvSpPr>
        <p:spPr bwMode="auto">
          <a:xfrm>
            <a:off x="3028950" y="1989138"/>
            <a:ext cx="3168650"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572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n-US" altLang="en-US" sz="1600"/>
              <a:t>CHARACTER  char</a:t>
            </a:r>
          </a:p>
          <a:p>
            <a:r>
              <a:rPr lang="en-US" altLang="en-US" sz="1600"/>
              <a:t>READ ( *, ‘ (A) ‘) char</a:t>
            </a:r>
          </a:p>
          <a:p>
            <a:r>
              <a:rPr lang="en-US" altLang="en-US" sz="1600"/>
              <a:t>IF (char  .EQ.  ‘L’)  THEN</a:t>
            </a:r>
          </a:p>
          <a:p>
            <a:r>
              <a:rPr lang="id-ID" altLang="en-US" sz="1600"/>
              <a:t>	</a:t>
            </a:r>
            <a:r>
              <a:rPr lang="en-US" altLang="en-US" sz="1600"/>
              <a:t>CALL Lsub</a:t>
            </a:r>
          </a:p>
          <a:p>
            <a:r>
              <a:rPr lang="id-ID" altLang="en-US" sz="1600"/>
              <a:t>    </a:t>
            </a:r>
            <a:r>
              <a:rPr lang="en-US" altLang="en-US" sz="1600"/>
              <a:t>ELSE IF (char .EQ.  ‘X’) THEN</a:t>
            </a:r>
          </a:p>
          <a:p>
            <a:r>
              <a:rPr lang="id-ID" altLang="en-US" sz="1600"/>
              <a:t>	</a:t>
            </a:r>
            <a:r>
              <a:rPr lang="en-US" altLang="en-US" sz="1600"/>
              <a:t>CALL Xsub</a:t>
            </a:r>
          </a:p>
          <a:p>
            <a:r>
              <a:rPr lang="en-US" altLang="en-US" sz="1600"/>
              <a:t>ELSE</a:t>
            </a:r>
          </a:p>
          <a:p>
            <a:r>
              <a:rPr lang="en-US" altLang="en-US" sz="1600"/>
              <a:t>	CALL Other</a:t>
            </a:r>
          </a:p>
          <a:p>
            <a:r>
              <a:rPr lang="en-US" altLang="en-US" sz="1600"/>
              <a:t>END IF</a:t>
            </a:r>
          </a:p>
        </p:txBody>
      </p:sp>
      <p:sp>
        <p:nvSpPr>
          <p:cNvPr id="204807" name="Rectangle 7"/>
          <p:cNvSpPr>
            <a:spLocks noChangeArrowheads="1"/>
          </p:cNvSpPr>
          <p:nvPr/>
        </p:nvSpPr>
        <p:spPr bwMode="auto">
          <a:xfrm>
            <a:off x="323850" y="4357688"/>
            <a:ext cx="666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altLang="en-US" b="1"/>
              <a:t>END</a:t>
            </a:r>
          </a:p>
        </p:txBody>
      </p:sp>
      <p:sp>
        <p:nvSpPr>
          <p:cNvPr id="204808" name="Rectangle 8"/>
          <p:cNvSpPr>
            <a:spLocks noChangeArrowheads="1"/>
          </p:cNvSpPr>
          <p:nvPr/>
        </p:nvSpPr>
        <p:spPr bwMode="auto">
          <a:xfrm>
            <a:off x="682625" y="4711700"/>
            <a:ext cx="78501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1400"/>
              <a:t>Aksi: Terminal akhir eksekusi program atau kendali return dari subprogram, dengan sintak sebagai berikut:</a:t>
            </a:r>
          </a:p>
        </p:txBody>
      </p:sp>
      <p:sp>
        <p:nvSpPr>
          <p:cNvPr id="204809" name="Rectangle 9"/>
          <p:cNvSpPr>
            <a:spLocks noChangeArrowheads="1"/>
          </p:cNvSpPr>
          <p:nvPr/>
        </p:nvSpPr>
        <p:spPr bwMode="auto">
          <a:xfrm>
            <a:off x="971550" y="5367338"/>
            <a:ext cx="1644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altLang="en-US"/>
              <a:t>	</a:t>
            </a:r>
            <a:r>
              <a:rPr lang="en-US" altLang="en-US" b="1"/>
              <a:t>END</a:t>
            </a:r>
            <a:r>
              <a:rPr lang="en-US" altLang="en-US"/>
              <a:t> </a:t>
            </a:r>
          </a:p>
        </p:txBody>
      </p:sp>
    </p:spTree>
    <p:extLst>
      <p:ext uri="{BB962C8B-B14F-4D97-AF65-F5344CB8AC3E}">
        <p14:creationId xmlns:p14="http://schemas.microsoft.com/office/powerpoint/2010/main" val="477776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04802"/>
                                        </p:tgtEl>
                                        <p:attrNameLst>
                                          <p:attrName>style.visibility</p:attrName>
                                        </p:attrNameLst>
                                      </p:cBhvr>
                                      <p:to>
                                        <p:strVal val="visible"/>
                                      </p:to>
                                    </p:set>
                                    <p:anim calcmode="lin" valueType="num">
                                      <p:cBhvr>
                                        <p:cTn id="7" dur="500" decel="50000" fill="hold">
                                          <p:stCondLst>
                                            <p:cond delay="0"/>
                                          </p:stCondLst>
                                        </p:cTn>
                                        <p:tgtEl>
                                          <p:spTgt spid="20480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0480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04802"/>
                                        </p:tgtEl>
                                        <p:attrNameLst>
                                          <p:attrName>ppt_w</p:attrName>
                                        </p:attrNameLst>
                                      </p:cBhvr>
                                      <p:tavLst>
                                        <p:tav tm="0">
                                          <p:val>
                                            <p:strVal val="#ppt_w*.05"/>
                                          </p:val>
                                        </p:tav>
                                        <p:tav tm="100000">
                                          <p:val>
                                            <p:strVal val="#ppt_w"/>
                                          </p:val>
                                        </p:tav>
                                      </p:tavLst>
                                    </p:anim>
                                    <p:anim calcmode="lin" valueType="num">
                                      <p:cBhvr>
                                        <p:cTn id="10" dur="1000" fill="hold"/>
                                        <p:tgtEl>
                                          <p:spTgt spid="20480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0480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0480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0480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0480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204803"/>
                                        </p:tgtEl>
                                        <p:attrNameLst>
                                          <p:attrName>style.visibility</p:attrName>
                                        </p:attrNameLst>
                                      </p:cBhvr>
                                      <p:to>
                                        <p:strVal val="visible"/>
                                      </p:to>
                                    </p:set>
                                    <p:anim calcmode="lin" valueType="num">
                                      <p:cBhvr>
                                        <p:cTn id="19" dur="500" fill="hold"/>
                                        <p:tgtEl>
                                          <p:spTgt spid="204803"/>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04803"/>
                                        </p:tgtEl>
                                        <p:attrNameLst>
                                          <p:attrName>ppt_y</p:attrName>
                                        </p:attrNameLst>
                                      </p:cBhvr>
                                      <p:tavLst>
                                        <p:tav tm="0">
                                          <p:val>
                                            <p:strVal val="#ppt_y"/>
                                          </p:val>
                                        </p:tav>
                                        <p:tav tm="100000">
                                          <p:val>
                                            <p:strVal val="#ppt_y"/>
                                          </p:val>
                                        </p:tav>
                                      </p:tavLst>
                                    </p:anim>
                                    <p:anim calcmode="lin" valueType="num">
                                      <p:cBhvr>
                                        <p:cTn id="21" dur="500" fill="hold"/>
                                        <p:tgtEl>
                                          <p:spTgt spid="204803"/>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04803"/>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0480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204804"/>
                                        </p:tgtEl>
                                        <p:attrNameLst>
                                          <p:attrName>style.visibility</p:attrName>
                                        </p:attrNameLst>
                                      </p:cBhvr>
                                      <p:to>
                                        <p:strVal val="visible"/>
                                      </p:to>
                                    </p:set>
                                    <p:animEffect transition="in" filter="diamond(in)">
                                      <p:cBhvr>
                                        <p:cTn id="28" dur="1000"/>
                                        <p:tgtEl>
                                          <p:spTgt spid="20480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8" presetClass="entr" presetSubtype="6" fill="hold" grpId="0" nodeType="clickEffect">
                                  <p:stCondLst>
                                    <p:cond delay="0"/>
                                  </p:stCondLst>
                                  <p:childTnLst>
                                    <p:set>
                                      <p:cBhvr>
                                        <p:cTn id="32" dur="1" fill="hold">
                                          <p:stCondLst>
                                            <p:cond delay="0"/>
                                          </p:stCondLst>
                                        </p:cTn>
                                        <p:tgtEl>
                                          <p:spTgt spid="204805"/>
                                        </p:tgtEl>
                                        <p:attrNameLst>
                                          <p:attrName>style.visibility</p:attrName>
                                        </p:attrNameLst>
                                      </p:cBhvr>
                                      <p:to>
                                        <p:strVal val="visible"/>
                                      </p:to>
                                    </p:set>
                                    <p:animEffect transition="in" filter="strips(downRight)">
                                      <p:cBhvr>
                                        <p:cTn id="33" dur="500"/>
                                        <p:tgtEl>
                                          <p:spTgt spid="20480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1" presetClass="entr" presetSubtype="0" fill="hold" grpId="0" nodeType="clickEffect">
                                  <p:stCondLst>
                                    <p:cond delay="0"/>
                                  </p:stCondLst>
                                  <p:iterate type="lt">
                                    <p:tmPct val="10000"/>
                                  </p:iterate>
                                  <p:childTnLst>
                                    <p:set>
                                      <p:cBhvr>
                                        <p:cTn id="37" dur="1" fill="hold">
                                          <p:stCondLst>
                                            <p:cond delay="0"/>
                                          </p:stCondLst>
                                        </p:cTn>
                                        <p:tgtEl>
                                          <p:spTgt spid="204806"/>
                                        </p:tgtEl>
                                        <p:attrNameLst>
                                          <p:attrName>style.visibility</p:attrName>
                                        </p:attrNameLst>
                                      </p:cBhvr>
                                      <p:to>
                                        <p:strVal val="visible"/>
                                      </p:to>
                                    </p:set>
                                    <p:anim calcmode="lin" valueType="num">
                                      <p:cBhvr>
                                        <p:cTn id="38" dur="500" fill="hold"/>
                                        <p:tgtEl>
                                          <p:spTgt spid="204806"/>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204806"/>
                                        </p:tgtEl>
                                        <p:attrNameLst>
                                          <p:attrName>ppt_y</p:attrName>
                                        </p:attrNameLst>
                                      </p:cBhvr>
                                      <p:tavLst>
                                        <p:tav tm="0">
                                          <p:val>
                                            <p:strVal val="#ppt_y"/>
                                          </p:val>
                                        </p:tav>
                                        <p:tav tm="100000">
                                          <p:val>
                                            <p:strVal val="#ppt_y"/>
                                          </p:val>
                                        </p:tav>
                                      </p:tavLst>
                                    </p:anim>
                                    <p:anim calcmode="lin" valueType="num">
                                      <p:cBhvr>
                                        <p:cTn id="40" dur="500" fill="hold"/>
                                        <p:tgtEl>
                                          <p:spTgt spid="204806"/>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204806"/>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20480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1" presetClass="entr" presetSubtype="0" fill="hold" grpId="0" nodeType="clickEffect">
                                  <p:stCondLst>
                                    <p:cond delay="0"/>
                                  </p:stCondLst>
                                  <p:iterate type="lt">
                                    <p:tmPct val="5000"/>
                                  </p:iterate>
                                  <p:childTnLst>
                                    <p:set>
                                      <p:cBhvr>
                                        <p:cTn id="46" dur="1" fill="hold">
                                          <p:stCondLst>
                                            <p:cond delay="0"/>
                                          </p:stCondLst>
                                        </p:cTn>
                                        <p:tgtEl>
                                          <p:spTgt spid="204807"/>
                                        </p:tgtEl>
                                        <p:attrNameLst>
                                          <p:attrName>style.visibility</p:attrName>
                                        </p:attrNameLst>
                                      </p:cBhvr>
                                      <p:to>
                                        <p:strVal val="visible"/>
                                      </p:to>
                                    </p:set>
                                    <p:anim calcmode="lin" valueType="num">
                                      <p:cBhvr>
                                        <p:cTn id="47" dur="1000" fill="hold"/>
                                        <p:tgtEl>
                                          <p:spTgt spid="204807"/>
                                        </p:tgtEl>
                                        <p:attrNameLst>
                                          <p:attrName>ppt_w</p:attrName>
                                        </p:attrNameLst>
                                      </p:cBhvr>
                                      <p:tavLst>
                                        <p:tav tm="0">
                                          <p:val>
                                            <p:fltVal val="0"/>
                                          </p:val>
                                        </p:tav>
                                        <p:tav tm="100000">
                                          <p:val>
                                            <p:strVal val="#ppt_w"/>
                                          </p:val>
                                        </p:tav>
                                      </p:tavLst>
                                    </p:anim>
                                    <p:anim calcmode="lin" valueType="num">
                                      <p:cBhvr>
                                        <p:cTn id="48" dur="1000" fill="hold"/>
                                        <p:tgtEl>
                                          <p:spTgt spid="204807"/>
                                        </p:tgtEl>
                                        <p:attrNameLst>
                                          <p:attrName>ppt_h</p:attrName>
                                        </p:attrNameLst>
                                      </p:cBhvr>
                                      <p:tavLst>
                                        <p:tav tm="0">
                                          <p:val>
                                            <p:fltVal val="0"/>
                                          </p:val>
                                        </p:tav>
                                        <p:tav tm="100000">
                                          <p:val>
                                            <p:strVal val="#ppt_h"/>
                                          </p:val>
                                        </p:tav>
                                      </p:tavLst>
                                    </p:anim>
                                    <p:anim calcmode="lin" valueType="num">
                                      <p:cBhvr>
                                        <p:cTn id="49" dur="1000" fill="hold"/>
                                        <p:tgtEl>
                                          <p:spTgt spid="204807"/>
                                        </p:tgtEl>
                                        <p:attrNameLst>
                                          <p:attrName>style.rotation</p:attrName>
                                        </p:attrNameLst>
                                      </p:cBhvr>
                                      <p:tavLst>
                                        <p:tav tm="0">
                                          <p:val>
                                            <p:fltVal val="90"/>
                                          </p:val>
                                        </p:tav>
                                        <p:tav tm="100000">
                                          <p:val>
                                            <p:fltVal val="0"/>
                                          </p:val>
                                        </p:tav>
                                      </p:tavLst>
                                    </p:anim>
                                    <p:animEffect transition="in" filter="fade">
                                      <p:cBhvr>
                                        <p:cTn id="50" dur="1000"/>
                                        <p:tgtEl>
                                          <p:spTgt spid="204807"/>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1" presetClass="entr" presetSubtype="0" fill="hold" grpId="0" nodeType="clickEffect">
                                  <p:stCondLst>
                                    <p:cond delay="0"/>
                                  </p:stCondLst>
                                  <p:iterate type="lt">
                                    <p:tmPct val="10000"/>
                                  </p:iterate>
                                  <p:childTnLst>
                                    <p:set>
                                      <p:cBhvr>
                                        <p:cTn id="54" dur="1" fill="hold">
                                          <p:stCondLst>
                                            <p:cond delay="0"/>
                                          </p:stCondLst>
                                        </p:cTn>
                                        <p:tgtEl>
                                          <p:spTgt spid="204808"/>
                                        </p:tgtEl>
                                        <p:attrNameLst>
                                          <p:attrName>style.visibility</p:attrName>
                                        </p:attrNameLst>
                                      </p:cBhvr>
                                      <p:to>
                                        <p:strVal val="visible"/>
                                      </p:to>
                                    </p:set>
                                    <p:anim calcmode="lin" valueType="num">
                                      <p:cBhvr>
                                        <p:cTn id="55" dur="500" fill="hold"/>
                                        <p:tgtEl>
                                          <p:spTgt spid="204808"/>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204808"/>
                                        </p:tgtEl>
                                        <p:attrNameLst>
                                          <p:attrName>ppt_y</p:attrName>
                                        </p:attrNameLst>
                                      </p:cBhvr>
                                      <p:tavLst>
                                        <p:tav tm="0">
                                          <p:val>
                                            <p:strVal val="#ppt_y"/>
                                          </p:val>
                                        </p:tav>
                                        <p:tav tm="100000">
                                          <p:val>
                                            <p:strVal val="#ppt_y"/>
                                          </p:val>
                                        </p:tav>
                                      </p:tavLst>
                                    </p:anim>
                                    <p:anim calcmode="lin" valueType="num">
                                      <p:cBhvr>
                                        <p:cTn id="57" dur="500" fill="hold"/>
                                        <p:tgtEl>
                                          <p:spTgt spid="204808"/>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204808"/>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204808"/>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0" presetClass="entr" presetSubtype="0" fill="hold" grpId="0" nodeType="clickEffect">
                                  <p:stCondLst>
                                    <p:cond delay="0"/>
                                  </p:stCondLst>
                                  <p:childTnLst>
                                    <p:set>
                                      <p:cBhvr>
                                        <p:cTn id="63" dur="1" fill="hold">
                                          <p:stCondLst>
                                            <p:cond delay="0"/>
                                          </p:stCondLst>
                                        </p:cTn>
                                        <p:tgtEl>
                                          <p:spTgt spid="204809"/>
                                        </p:tgtEl>
                                        <p:attrNameLst>
                                          <p:attrName>style.visibility</p:attrName>
                                        </p:attrNameLst>
                                      </p:cBhvr>
                                      <p:to>
                                        <p:strVal val="visible"/>
                                      </p:to>
                                    </p:set>
                                    <p:animEffect transition="in" filter="wedge">
                                      <p:cBhvr>
                                        <p:cTn id="64" dur="2000"/>
                                        <p:tgtEl>
                                          <p:spTgt spid="2048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2" grpId="0"/>
      <p:bldP spid="204803" grpId="0"/>
      <p:bldP spid="204804" grpId="0"/>
      <p:bldP spid="204805" grpId="0"/>
      <p:bldP spid="204806" grpId="0"/>
      <p:bldP spid="204807" grpId="0"/>
      <p:bldP spid="204808" grpId="0"/>
      <p:bldP spid="20480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07950" y="109538"/>
            <a:ext cx="4235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en-US" altLang="en-US" b="1"/>
              <a:t>1. 2.3   Penyiapan Program Flowchart</a:t>
            </a:r>
          </a:p>
        </p:txBody>
      </p:sp>
      <p:sp>
        <p:nvSpPr>
          <p:cNvPr id="24581" name="AutoShape 5"/>
          <p:cNvSpPr>
            <a:spLocks noChangeArrowheads="1"/>
          </p:cNvSpPr>
          <p:nvPr/>
        </p:nvSpPr>
        <p:spPr bwMode="auto">
          <a:xfrm>
            <a:off x="1187450" y="836613"/>
            <a:ext cx="1512888" cy="360362"/>
          </a:xfrm>
          <a:prstGeom prst="flowChartTerminator">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d-ID" altLang="en-US"/>
              <a:t>START</a:t>
            </a:r>
            <a:endParaRPr lang="en-US" altLang="en-US"/>
          </a:p>
        </p:txBody>
      </p:sp>
      <p:sp>
        <p:nvSpPr>
          <p:cNvPr id="24582" name="AutoShape 6"/>
          <p:cNvSpPr>
            <a:spLocks noChangeArrowheads="1"/>
          </p:cNvSpPr>
          <p:nvPr/>
        </p:nvSpPr>
        <p:spPr bwMode="auto">
          <a:xfrm>
            <a:off x="1042988" y="1557338"/>
            <a:ext cx="1728787" cy="1079500"/>
          </a:xfrm>
          <a:prstGeom prst="flowChartInputOutpu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d-ID" altLang="en-US"/>
              <a:t>READ</a:t>
            </a:r>
          </a:p>
          <a:p>
            <a:pPr algn="ctr"/>
            <a:r>
              <a:rPr lang="id-ID" altLang="en-US"/>
              <a:t>WRITE</a:t>
            </a:r>
            <a:endParaRPr lang="en-US" altLang="en-US"/>
          </a:p>
        </p:txBody>
      </p:sp>
      <p:sp>
        <p:nvSpPr>
          <p:cNvPr id="24583" name="AutoShape 7"/>
          <p:cNvSpPr>
            <a:spLocks noChangeArrowheads="1"/>
          </p:cNvSpPr>
          <p:nvPr/>
        </p:nvSpPr>
        <p:spPr bwMode="auto">
          <a:xfrm>
            <a:off x="971550" y="2997200"/>
            <a:ext cx="1584325" cy="936625"/>
          </a:xfrm>
          <a:prstGeom prst="flowChart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d-ID" altLang="en-US"/>
              <a:t>Process</a:t>
            </a:r>
            <a:endParaRPr lang="en-US" altLang="en-US"/>
          </a:p>
        </p:txBody>
      </p:sp>
      <p:sp>
        <p:nvSpPr>
          <p:cNvPr id="24584" name="AutoShape 8"/>
          <p:cNvSpPr>
            <a:spLocks noChangeArrowheads="1"/>
          </p:cNvSpPr>
          <p:nvPr/>
        </p:nvSpPr>
        <p:spPr bwMode="auto">
          <a:xfrm>
            <a:off x="2916238" y="3068638"/>
            <a:ext cx="1439862" cy="792162"/>
          </a:xfrm>
          <a:prstGeom prst="flowChartPredefined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d-ID" altLang="en-US" sz="1400"/>
              <a:t>Predefined</a:t>
            </a:r>
            <a:endParaRPr lang="en-US" altLang="en-US" sz="1400"/>
          </a:p>
        </p:txBody>
      </p:sp>
      <p:sp>
        <p:nvSpPr>
          <p:cNvPr id="24585" name="AutoShape 9"/>
          <p:cNvSpPr>
            <a:spLocks noChangeArrowheads="1"/>
          </p:cNvSpPr>
          <p:nvPr/>
        </p:nvSpPr>
        <p:spPr bwMode="auto">
          <a:xfrm>
            <a:off x="3203575" y="1628775"/>
            <a:ext cx="1366838" cy="863600"/>
          </a:xfrm>
          <a:prstGeom prst="flowChartManualInpu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d-ID" altLang="en-US" sz="1600"/>
              <a:t>Manual input</a:t>
            </a:r>
            <a:endParaRPr lang="en-US" altLang="en-US" sz="1600"/>
          </a:p>
        </p:txBody>
      </p:sp>
      <p:sp>
        <p:nvSpPr>
          <p:cNvPr id="24586" name="AutoShape 10"/>
          <p:cNvSpPr>
            <a:spLocks noChangeArrowheads="1"/>
          </p:cNvSpPr>
          <p:nvPr/>
        </p:nvSpPr>
        <p:spPr bwMode="auto">
          <a:xfrm>
            <a:off x="4859338" y="3068638"/>
            <a:ext cx="1441450" cy="720725"/>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d-ID" altLang="en-US"/>
              <a:t>Alternated</a:t>
            </a:r>
            <a:endParaRPr lang="en-US" altLang="en-US"/>
          </a:p>
        </p:txBody>
      </p:sp>
      <p:sp>
        <p:nvSpPr>
          <p:cNvPr id="24587" name="AutoShape 11"/>
          <p:cNvSpPr>
            <a:spLocks noChangeArrowheads="1"/>
          </p:cNvSpPr>
          <p:nvPr/>
        </p:nvSpPr>
        <p:spPr bwMode="auto">
          <a:xfrm>
            <a:off x="900113" y="4221163"/>
            <a:ext cx="1657350" cy="1079500"/>
          </a:xfrm>
          <a:prstGeom prst="flowChartDecis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d-ID" altLang="en-US"/>
              <a:t>Decision</a:t>
            </a:r>
            <a:endParaRPr lang="en-US" altLang="en-US"/>
          </a:p>
        </p:txBody>
      </p:sp>
      <p:sp>
        <p:nvSpPr>
          <p:cNvPr id="24588" name="AutoShape 12"/>
          <p:cNvSpPr>
            <a:spLocks noChangeArrowheads="1"/>
          </p:cNvSpPr>
          <p:nvPr/>
        </p:nvSpPr>
        <p:spPr bwMode="auto">
          <a:xfrm>
            <a:off x="827088" y="5589588"/>
            <a:ext cx="1800225" cy="792162"/>
          </a:xfrm>
          <a:prstGeom prst="flowChartPrepar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d-ID" altLang="en-US"/>
              <a:t>Preparation</a:t>
            </a:r>
            <a:endParaRPr lang="en-US" altLang="en-US"/>
          </a:p>
        </p:txBody>
      </p:sp>
    </p:spTree>
  </p:cSld>
  <p:clrMapOvr>
    <a:masterClrMapping/>
  </p:clrMapOvr>
  <p:transition spd="slow">
    <p:wheel spokes="8"/>
    <p:sndAc>
      <p:stSnd>
        <p:snd r:embed="rId2" name="arrow.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wedge">
                                      <p:cBhvr>
                                        <p:cTn id="7" dur="2000"/>
                                        <p:tgtEl>
                                          <p:spTgt spid="24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4581"/>
                                        </p:tgtEl>
                                        <p:attrNameLst>
                                          <p:attrName>style.visibility</p:attrName>
                                        </p:attrNameLst>
                                      </p:cBhvr>
                                      <p:to>
                                        <p:strVal val="visible"/>
                                      </p:to>
                                    </p:set>
                                    <p:animEffect transition="in" filter="wedge">
                                      <p:cBhvr>
                                        <p:cTn id="12" dur="2000"/>
                                        <p:tgtEl>
                                          <p:spTgt spid="2458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4582">
                                            <p:bg/>
                                          </p:spTgt>
                                        </p:tgtEl>
                                        <p:attrNameLst>
                                          <p:attrName>style.visibility</p:attrName>
                                        </p:attrNameLst>
                                      </p:cBhvr>
                                      <p:to>
                                        <p:strVal val="visible"/>
                                      </p:to>
                                    </p:set>
                                    <p:animEffect transition="in" filter="diamond(in)">
                                      <p:cBhvr>
                                        <p:cTn id="17" dur="2000"/>
                                        <p:tgtEl>
                                          <p:spTgt spid="24582">
                                            <p:bg/>
                                          </p:spTgt>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24582">
                                            <p:txEl>
                                              <p:pRg st="0" end="0"/>
                                            </p:txEl>
                                          </p:spTgt>
                                        </p:tgtEl>
                                        <p:attrNameLst>
                                          <p:attrName>style.visibility</p:attrName>
                                        </p:attrNameLst>
                                      </p:cBhvr>
                                      <p:to>
                                        <p:strVal val="visible"/>
                                      </p:to>
                                    </p:set>
                                    <p:animEffect transition="in" filter="diamond(in)">
                                      <p:cBhvr>
                                        <p:cTn id="20" dur="2000"/>
                                        <p:tgtEl>
                                          <p:spTgt spid="24582">
                                            <p:txEl>
                                              <p:pRg st="0" end="0"/>
                                            </p:txEl>
                                          </p:spTgt>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24582">
                                            <p:txEl>
                                              <p:pRg st="1" end="1"/>
                                            </p:txEl>
                                          </p:spTgt>
                                        </p:tgtEl>
                                        <p:attrNameLst>
                                          <p:attrName>style.visibility</p:attrName>
                                        </p:attrNameLst>
                                      </p:cBhvr>
                                      <p:to>
                                        <p:strVal val="visible"/>
                                      </p:to>
                                    </p:set>
                                    <p:animEffect transition="in" filter="diamond(in)">
                                      <p:cBhvr>
                                        <p:cTn id="23" dur="2000"/>
                                        <p:tgtEl>
                                          <p:spTgt spid="24582">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4585"/>
                                        </p:tgtEl>
                                        <p:attrNameLst>
                                          <p:attrName>style.visibility</p:attrName>
                                        </p:attrNameLst>
                                      </p:cBhvr>
                                      <p:to>
                                        <p:strVal val="visible"/>
                                      </p:to>
                                    </p:set>
                                    <p:anim calcmode="lin" valueType="num">
                                      <p:cBhvr>
                                        <p:cTn id="28" dur="1000" fill="hold"/>
                                        <p:tgtEl>
                                          <p:spTgt spid="24585"/>
                                        </p:tgtEl>
                                        <p:attrNameLst>
                                          <p:attrName>ppt_w</p:attrName>
                                        </p:attrNameLst>
                                      </p:cBhvr>
                                      <p:tavLst>
                                        <p:tav tm="0">
                                          <p:val>
                                            <p:strVal val="#ppt_w*0.70"/>
                                          </p:val>
                                        </p:tav>
                                        <p:tav tm="100000">
                                          <p:val>
                                            <p:strVal val="#ppt_w"/>
                                          </p:val>
                                        </p:tav>
                                      </p:tavLst>
                                    </p:anim>
                                    <p:anim calcmode="lin" valueType="num">
                                      <p:cBhvr>
                                        <p:cTn id="29" dur="1000" fill="hold"/>
                                        <p:tgtEl>
                                          <p:spTgt spid="24585"/>
                                        </p:tgtEl>
                                        <p:attrNameLst>
                                          <p:attrName>ppt_h</p:attrName>
                                        </p:attrNameLst>
                                      </p:cBhvr>
                                      <p:tavLst>
                                        <p:tav tm="0">
                                          <p:val>
                                            <p:strVal val="#ppt_h"/>
                                          </p:val>
                                        </p:tav>
                                        <p:tav tm="100000">
                                          <p:val>
                                            <p:strVal val="#ppt_h"/>
                                          </p:val>
                                        </p:tav>
                                      </p:tavLst>
                                    </p:anim>
                                    <p:animEffect transition="in" filter="fade">
                                      <p:cBhvr>
                                        <p:cTn id="30" dur="1000"/>
                                        <p:tgtEl>
                                          <p:spTgt spid="2458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8" presetClass="entr" presetSubtype="12" fill="hold" grpId="0" nodeType="clickEffect">
                                  <p:stCondLst>
                                    <p:cond delay="0"/>
                                  </p:stCondLst>
                                  <p:childTnLst>
                                    <p:set>
                                      <p:cBhvr>
                                        <p:cTn id="34" dur="1" fill="hold">
                                          <p:stCondLst>
                                            <p:cond delay="0"/>
                                          </p:stCondLst>
                                        </p:cTn>
                                        <p:tgtEl>
                                          <p:spTgt spid="24583"/>
                                        </p:tgtEl>
                                        <p:attrNameLst>
                                          <p:attrName>style.visibility</p:attrName>
                                        </p:attrNameLst>
                                      </p:cBhvr>
                                      <p:to>
                                        <p:strVal val="visible"/>
                                      </p:to>
                                    </p:set>
                                    <p:animEffect transition="in" filter="strips(downLeft)">
                                      <p:cBhvr>
                                        <p:cTn id="35" dur="500"/>
                                        <p:tgtEl>
                                          <p:spTgt spid="2458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0" presetClass="entr" presetSubtype="0" fill="hold" grpId="0" nodeType="clickEffect">
                                  <p:stCondLst>
                                    <p:cond delay="0"/>
                                  </p:stCondLst>
                                  <p:childTnLst>
                                    <p:set>
                                      <p:cBhvr>
                                        <p:cTn id="39" dur="1" fill="hold">
                                          <p:stCondLst>
                                            <p:cond delay="0"/>
                                          </p:stCondLst>
                                        </p:cTn>
                                        <p:tgtEl>
                                          <p:spTgt spid="24584"/>
                                        </p:tgtEl>
                                        <p:attrNameLst>
                                          <p:attrName>style.visibility</p:attrName>
                                        </p:attrNameLst>
                                      </p:cBhvr>
                                      <p:to>
                                        <p:strVal val="visible"/>
                                      </p:to>
                                    </p:set>
                                    <p:animEffect transition="in" filter="wedge">
                                      <p:cBhvr>
                                        <p:cTn id="40" dur="2000"/>
                                        <p:tgtEl>
                                          <p:spTgt spid="2458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1" presetClass="entr" presetSubtype="4" fill="hold" grpId="0" nodeType="clickEffect">
                                  <p:stCondLst>
                                    <p:cond delay="0"/>
                                  </p:stCondLst>
                                  <p:childTnLst>
                                    <p:set>
                                      <p:cBhvr>
                                        <p:cTn id="44" dur="1" fill="hold">
                                          <p:stCondLst>
                                            <p:cond delay="0"/>
                                          </p:stCondLst>
                                        </p:cTn>
                                        <p:tgtEl>
                                          <p:spTgt spid="24586"/>
                                        </p:tgtEl>
                                        <p:attrNameLst>
                                          <p:attrName>style.visibility</p:attrName>
                                        </p:attrNameLst>
                                      </p:cBhvr>
                                      <p:to>
                                        <p:strVal val="visible"/>
                                      </p:to>
                                    </p:set>
                                    <p:animEffect transition="in" filter="wheel(4)">
                                      <p:cBhvr>
                                        <p:cTn id="45" dur="2000"/>
                                        <p:tgtEl>
                                          <p:spTgt spid="24586"/>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1" presetClass="entr" presetSubtype="4" fill="hold" grpId="0" nodeType="clickEffect">
                                  <p:stCondLst>
                                    <p:cond delay="0"/>
                                  </p:stCondLst>
                                  <p:childTnLst>
                                    <p:set>
                                      <p:cBhvr>
                                        <p:cTn id="49" dur="1" fill="hold">
                                          <p:stCondLst>
                                            <p:cond delay="0"/>
                                          </p:stCondLst>
                                        </p:cTn>
                                        <p:tgtEl>
                                          <p:spTgt spid="24587"/>
                                        </p:tgtEl>
                                        <p:attrNameLst>
                                          <p:attrName>style.visibility</p:attrName>
                                        </p:attrNameLst>
                                      </p:cBhvr>
                                      <p:to>
                                        <p:strVal val="visible"/>
                                      </p:to>
                                    </p:set>
                                    <p:animEffect transition="in" filter="wheel(4)">
                                      <p:cBhvr>
                                        <p:cTn id="50" dur="2000"/>
                                        <p:tgtEl>
                                          <p:spTgt spid="24587"/>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8" presetClass="entr" presetSubtype="16" fill="hold" grpId="0" nodeType="clickEffect">
                                  <p:stCondLst>
                                    <p:cond delay="0"/>
                                  </p:stCondLst>
                                  <p:childTnLst>
                                    <p:set>
                                      <p:cBhvr>
                                        <p:cTn id="54" dur="1" fill="hold">
                                          <p:stCondLst>
                                            <p:cond delay="0"/>
                                          </p:stCondLst>
                                        </p:cTn>
                                        <p:tgtEl>
                                          <p:spTgt spid="24588"/>
                                        </p:tgtEl>
                                        <p:attrNameLst>
                                          <p:attrName>style.visibility</p:attrName>
                                        </p:attrNameLst>
                                      </p:cBhvr>
                                      <p:to>
                                        <p:strVal val="visible"/>
                                      </p:to>
                                    </p:set>
                                    <p:animEffect transition="in" filter="diamond(in)">
                                      <p:cBhvr>
                                        <p:cTn id="55" dur="2000"/>
                                        <p:tgtEl>
                                          <p:spTgt spid="24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81" grpId="0" animBg="1"/>
      <p:bldP spid="24582" grpId="0" build="allAtOnce" animBg="1"/>
      <p:bldP spid="24583" grpId="0" animBg="1"/>
      <p:bldP spid="24584" grpId="0" animBg="1"/>
      <p:bldP spid="24585" grpId="0" animBg="1"/>
      <p:bldP spid="24586" grpId="0" animBg="1"/>
      <p:bldP spid="24587" grpId="0" animBg="1"/>
      <p:bldP spid="24588"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9"/>
          <p:cNvSpPr>
            <a:spLocks noGrp="1" noChangeArrowheads="1"/>
          </p:cNvSpPr>
          <p:nvPr>
            <p:ph type="dt" sz="half" idx="2"/>
          </p:nvPr>
        </p:nvSpPr>
        <p:spPr/>
        <p:txBody>
          <a:bodyPr/>
          <a:lstStyle/>
          <a:p>
            <a:fld id="{611ED4AB-8949-4678-A219-429B3AC90B6A}" type="datetime1">
              <a:rPr lang="en-US" altLang="en-US"/>
              <a:pPr/>
              <a:t>5/15/2017</a:t>
            </a:fld>
            <a:endParaRPr lang="en-US" altLang="en-US"/>
          </a:p>
        </p:txBody>
      </p:sp>
      <p:sp>
        <p:nvSpPr>
          <p:cNvPr id="11" name="Rectangle 11"/>
          <p:cNvSpPr>
            <a:spLocks noGrp="1" noChangeArrowheads="1"/>
          </p:cNvSpPr>
          <p:nvPr>
            <p:ph type="sldNum" sz="quarter" idx="4"/>
          </p:nvPr>
        </p:nvSpPr>
        <p:spPr/>
        <p:txBody>
          <a:bodyPr/>
          <a:lstStyle/>
          <a:p>
            <a:fld id="{8FD0D95E-86A4-46BF-AB16-8CC94C9EB1C3}" type="slidenum">
              <a:rPr lang="en-US" altLang="en-US"/>
              <a:pPr/>
              <a:t>90</a:t>
            </a:fld>
            <a:endParaRPr lang="en-US" altLang="en-US"/>
          </a:p>
        </p:txBody>
      </p:sp>
      <p:sp>
        <p:nvSpPr>
          <p:cNvPr id="203778" name="Rectangle 2"/>
          <p:cNvSpPr>
            <a:spLocks noChangeArrowheads="1"/>
          </p:cNvSpPr>
          <p:nvPr/>
        </p:nvSpPr>
        <p:spPr bwMode="auto">
          <a:xfrm>
            <a:off x="758825" y="260350"/>
            <a:ext cx="4605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altLang="en-US" sz="1400"/>
              <a:t>Berikut adalah contoh penggunaan pernyataan tersebut.</a:t>
            </a:r>
          </a:p>
        </p:txBody>
      </p:sp>
      <p:sp>
        <p:nvSpPr>
          <p:cNvPr id="203779" name="Rectangle 3"/>
          <p:cNvSpPr>
            <a:spLocks noChangeArrowheads="1"/>
          </p:cNvSpPr>
          <p:nvPr/>
        </p:nvSpPr>
        <p:spPr bwMode="auto">
          <a:xfrm>
            <a:off x="985838" y="692150"/>
            <a:ext cx="4017962"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en-US" sz="1600"/>
              <a:t>	</a:t>
            </a:r>
            <a:r>
              <a:rPr lang="en-US" altLang="en-US" sz="1600"/>
              <a:t>PROGRAM  	MyProgg</a:t>
            </a:r>
          </a:p>
          <a:p>
            <a:r>
              <a:rPr lang="en-US" altLang="en-US" sz="1600"/>
              <a:t>	WRITE (* ,  ‘ (“ Hello,  world!”) ‘ )</a:t>
            </a:r>
          </a:p>
          <a:p>
            <a:r>
              <a:rPr lang="en-US" altLang="en-US" sz="1600"/>
              <a:t>	END</a:t>
            </a:r>
          </a:p>
        </p:txBody>
      </p:sp>
      <p:sp>
        <p:nvSpPr>
          <p:cNvPr id="203780" name="Rectangle 4"/>
          <p:cNvSpPr>
            <a:spLocks noChangeArrowheads="1"/>
          </p:cNvSpPr>
          <p:nvPr/>
        </p:nvSpPr>
        <p:spPr bwMode="auto">
          <a:xfrm>
            <a:off x="185738" y="1628775"/>
            <a:ext cx="1073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altLang="en-US" b="1"/>
              <a:t>END DO</a:t>
            </a:r>
          </a:p>
        </p:txBody>
      </p:sp>
      <p:sp>
        <p:nvSpPr>
          <p:cNvPr id="203781" name="Rectangle 5"/>
          <p:cNvSpPr>
            <a:spLocks noChangeArrowheads="1"/>
          </p:cNvSpPr>
          <p:nvPr/>
        </p:nvSpPr>
        <p:spPr bwMode="auto">
          <a:xfrm>
            <a:off x="769938" y="1989138"/>
            <a:ext cx="6610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altLang="en-US" sz="1400"/>
              <a:t>Aksi: Terminal akhir dari loop DO atau DO WHILE, dengan sintak sebagai berikut:</a:t>
            </a:r>
          </a:p>
        </p:txBody>
      </p:sp>
      <p:sp>
        <p:nvSpPr>
          <p:cNvPr id="203782" name="Rectangle 6"/>
          <p:cNvSpPr>
            <a:spLocks noChangeArrowheads="1"/>
          </p:cNvSpPr>
          <p:nvPr/>
        </p:nvSpPr>
        <p:spPr bwMode="auto">
          <a:xfrm>
            <a:off x="971550" y="2420938"/>
            <a:ext cx="1987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altLang="en-US"/>
              <a:t>	</a:t>
            </a:r>
            <a:r>
              <a:rPr lang="en-US" altLang="en-US" b="1"/>
              <a:t>END DO</a:t>
            </a:r>
          </a:p>
        </p:txBody>
      </p:sp>
      <p:sp>
        <p:nvSpPr>
          <p:cNvPr id="203783" name="Rectangle 7"/>
          <p:cNvSpPr>
            <a:spLocks noChangeArrowheads="1"/>
          </p:cNvSpPr>
          <p:nvPr/>
        </p:nvSpPr>
        <p:spPr bwMode="auto">
          <a:xfrm>
            <a:off x="755650" y="2852738"/>
            <a:ext cx="4605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altLang="en-US" sz="1400"/>
              <a:t>Berikut adalah contoh penggunaan pernyataan tersebut.</a:t>
            </a:r>
          </a:p>
        </p:txBody>
      </p:sp>
      <p:sp>
        <p:nvSpPr>
          <p:cNvPr id="203784" name="Rectangle 8"/>
          <p:cNvSpPr>
            <a:spLocks noChangeArrowheads="1"/>
          </p:cNvSpPr>
          <p:nvPr/>
        </p:nvSpPr>
        <p:spPr bwMode="auto">
          <a:xfrm>
            <a:off x="971550" y="3284538"/>
            <a:ext cx="337185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572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id-ID" altLang="en-US" sz="1600"/>
              <a:t>	</a:t>
            </a:r>
            <a:r>
              <a:rPr lang="en-US" altLang="en-US" sz="1600"/>
              <a:t>DO  ivar = 1, 10</a:t>
            </a:r>
          </a:p>
          <a:p>
            <a:r>
              <a:rPr lang="en-US" altLang="en-US" sz="1600"/>
              <a:t>	</a:t>
            </a:r>
            <a:r>
              <a:rPr lang="id-ID" altLang="en-US" sz="1600"/>
              <a:t>	</a:t>
            </a:r>
            <a:r>
              <a:rPr lang="en-US" altLang="en-US" sz="1600"/>
              <a:t>PRINT  ivar</a:t>
            </a:r>
          </a:p>
          <a:p>
            <a:r>
              <a:rPr lang="en-US" altLang="en-US" sz="1600"/>
              <a:t>	END DO</a:t>
            </a:r>
          </a:p>
          <a:p>
            <a:r>
              <a:rPr lang="en-US" altLang="en-US" sz="1600"/>
              <a:t>	ivar = 0</a:t>
            </a:r>
          </a:p>
          <a:p>
            <a:r>
              <a:rPr lang="id-ID" altLang="en-US" sz="1600"/>
              <a:t>	</a:t>
            </a:r>
            <a:r>
              <a:rPr lang="en-US" altLang="en-US" sz="1600"/>
              <a:t>DO WHILE (ivar  .LT. 10)</a:t>
            </a:r>
          </a:p>
          <a:p>
            <a:r>
              <a:rPr lang="en-US" altLang="en-US" sz="1600"/>
              <a:t>	</a:t>
            </a:r>
            <a:r>
              <a:rPr lang="id-ID" altLang="en-US" sz="1600"/>
              <a:t>	</a:t>
            </a:r>
            <a:r>
              <a:rPr lang="en-US" altLang="en-US" sz="1600"/>
              <a:t>ivar = ivar + 1</a:t>
            </a:r>
          </a:p>
          <a:p>
            <a:r>
              <a:rPr lang="en-US" altLang="en-US" sz="1600"/>
              <a:t>	</a:t>
            </a:r>
            <a:r>
              <a:rPr lang="id-ID" altLang="en-US" sz="1600"/>
              <a:t>	</a:t>
            </a:r>
            <a:r>
              <a:rPr lang="en-US" altLang="en-US" sz="1600"/>
              <a:t>PRINT  ivar</a:t>
            </a:r>
          </a:p>
          <a:p>
            <a:r>
              <a:rPr lang="id-ID" altLang="en-US" sz="1600"/>
              <a:t>	</a:t>
            </a:r>
            <a:r>
              <a:rPr lang="en-US" altLang="en-US" sz="1600"/>
              <a:t>END DO</a:t>
            </a:r>
          </a:p>
        </p:txBody>
      </p:sp>
    </p:spTree>
    <p:extLst>
      <p:ext uri="{BB962C8B-B14F-4D97-AF65-F5344CB8AC3E}">
        <p14:creationId xmlns:p14="http://schemas.microsoft.com/office/powerpoint/2010/main" val="40788389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03778"/>
                                        </p:tgtEl>
                                        <p:attrNameLst>
                                          <p:attrName>style.visibility</p:attrName>
                                        </p:attrNameLst>
                                      </p:cBhvr>
                                      <p:to>
                                        <p:strVal val="visible"/>
                                      </p:to>
                                    </p:set>
                                    <p:animEffect transition="in" filter="strips(downRight)">
                                      <p:cBhvr>
                                        <p:cTn id="7" dur="500"/>
                                        <p:tgtEl>
                                          <p:spTgt spid="2037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03779"/>
                                        </p:tgtEl>
                                        <p:attrNameLst>
                                          <p:attrName>style.visibility</p:attrName>
                                        </p:attrNameLst>
                                      </p:cBhvr>
                                      <p:to>
                                        <p:strVal val="visible"/>
                                      </p:to>
                                    </p:set>
                                    <p:animEffect transition="in" filter="wedge">
                                      <p:cBhvr>
                                        <p:cTn id="12" dur="2000"/>
                                        <p:tgtEl>
                                          <p:spTgt spid="2037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5" presetClass="entr" presetSubtype="0" fill="hold" grpId="0" nodeType="clickEffect">
                                  <p:stCondLst>
                                    <p:cond delay="0"/>
                                  </p:stCondLst>
                                  <p:childTnLst>
                                    <p:set>
                                      <p:cBhvr>
                                        <p:cTn id="16" dur="1" fill="hold">
                                          <p:stCondLst>
                                            <p:cond delay="0"/>
                                          </p:stCondLst>
                                        </p:cTn>
                                        <p:tgtEl>
                                          <p:spTgt spid="203780"/>
                                        </p:tgtEl>
                                        <p:attrNameLst>
                                          <p:attrName>style.visibility</p:attrName>
                                        </p:attrNameLst>
                                      </p:cBhvr>
                                      <p:to>
                                        <p:strVal val="visible"/>
                                      </p:to>
                                    </p:set>
                                    <p:anim calcmode="lin" valueType="num">
                                      <p:cBhvr>
                                        <p:cTn id="17" dur="500" decel="50000" fill="hold">
                                          <p:stCondLst>
                                            <p:cond delay="0"/>
                                          </p:stCondLst>
                                        </p:cTn>
                                        <p:tgtEl>
                                          <p:spTgt spid="203780"/>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03780"/>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03780"/>
                                        </p:tgtEl>
                                        <p:attrNameLst>
                                          <p:attrName>ppt_w</p:attrName>
                                        </p:attrNameLst>
                                      </p:cBhvr>
                                      <p:tavLst>
                                        <p:tav tm="0">
                                          <p:val>
                                            <p:strVal val="#ppt_w*.05"/>
                                          </p:val>
                                        </p:tav>
                                        <p:tav tm="100000">
                                          <p:val>
                                            <p:strVal val="#ppt_w"/>
                                          </p:val>
                                        </p:tav>
                                      </p:tavLst>
                                    </p:anim>
                                    <p:anim calcmode="lin" valueType="num">
                                      <p:cBhvr>
                                        <p:cTn id="20" dur="1000" fill="hold"/>
                                        <p:tgtEl>
                                          <p:spTgt spid="203780"/>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03780"/>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03780"/>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03780"/>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0378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3" presetClass="entr" presetSubtype="16" fill="hold" grpId="0" nodeType="clickEffect">
                                  <p:stCondLst>
                                    <p:cond delay="0"/>
                                  </p:stCondLst>
                                  <p:childTnLst>
                                    <p:set>
                                      <p:cBhvr>
                                        <p:cTn id="28" dur="1" fill="hold">
                                          <p:stCondLst>
                                            <p:cond delay="0"/>
                                          </p:stCondLst>
                                        </p:cTn>
                                        <p:tgtEl>
                                          <p:spTgt spid="203781"/>
                                        </p:tgtEl>
                                        <p:attrNameLst>
                                          <p:attrName>style.visibility</p:attrName>
                                        </p:attrNameLst>
                                      </p:cBhvr>
                                      <p:to>
                                        <p:strVal val="visible"/>
                                      </p:to>
                                    </p:set>
                                    <p:animEffect transition="in" filter="plus(in)">
                                      <p:cBhvr>
                                        <p:cTn id="29" dur="2000"/>
                                        <p:tgtEl>
                                          <p:spTgt spid="20378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5" presetClass="entr" presetSubtype="0" fill="hold" grpId="0" nodeType="clickEffect">
                                  <p:stCondLst>
                                    <p:cond delay="0"/>
                                  </p:stCondLst>
                                  <p:childTnLst>
                                    <p:set>
                                      <p:cBhvr>
                                        <p:cTn id="33" dur="1" fill="hold">
                                          <p:stCondLst>
                                            <p:cond delay="0"/>
                                          </p:stCondLst>
                                        </p:cTn>
                                        <p:tgtEl>
                                          <p:spTgt spid="203782"/>
                                        </p:tgtEl>
                                        <p:attrNameLst>
                                          <p:attrName>style.visibility</p:attrName>
                                        </p:attrNameLst>
                                      </p:cBhvr>
                                      <p:to>
                                        <p:strVal val="visible"/>
                                      </p:to>
                                    </p:set>
                                    <p:anim calcmode="lin" valueType="num">
                                      <p:cBhvr>
                                        <p:cTn id="34" dur="500" decel="50000" fill="hold">
                                          <p:stCondLst>
                                            <p:cond delay="0"/>
                                          </p:stCondLst>
                                        </p:cTn>
                                        <p:tgtEl>
                                          <p:spTgt spid="203782"/>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203782"/>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203782"/>
                                        </p:tgtEl>
                                        <p:attrNameLst>
                                          <p:attrName>ppt_w</p:attrName>
                                        </p:attrNameLst>
                                      </p:cBhvr>
                                      <p:tavLst>
                                        <p:tav tm="0">
                                          <p:val>
                                            <p:strVal val="#ppt_w*.05"/>
                                          </p:val>
                                        </p:tav>
                                        <p:tav tm="100000">
                                          <p:val>
                                            <p:strVal val="#ppt_w"/>
                                          </p:val>
                                        </p:tav>
                                      </p:tavLst>
                                    </p:anim>
                                    <p:anim calcmode="lin" valueType="num">
                                      <p:cBhvr>
                                        <p:cTn id="37" dur="1000" fill="hold"/>
                                        <p:tgtEl>
                                          <p:spTgt spid="203782"/>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203782"/>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203782"/>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203782"/>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20378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8" presetClass="entr" presetSubtype="6" fill="hold" grpId="0" nodeType="clickEffect">
                                  <p:stCondLst>
                                    <p:cond delay="0"/>
                                  </p:stCondLst>
                                  <p:childTnLst>
                                    <p:set>
                                      <p:cBhvr>
                                        <p:cTn id="45" dur="1" fill="hold">
                                          <p:stCondLst>
                                            <p:cond delay="0"/>
                                          </p:stCondLst>
                                        </p:cTn>
                                        <p:tgtEl>
                                          <p:spTgt spid="203783"/>
                                        </p:tgtEl>
                                        <p:attrNameLst>
                                          <p:attrName>style.visibility</p:attrName>
                                        </p:attrNameLst>
                                      </p:cBhvr>
                                      <p:to>
                                        <p:strVal val="visible"/>
                                      </p:to>
                                    </p:set>
                                    <p:animEffect transition="in" filter="strips(downRight)">
                                      <p:cBhvr>
                                        <p:cTn id="46" dur="500"/>
                                        <p:tgtEl>
                                          <p:spTgt spid="20378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1" presetClass="entr" presetSubtype="0" fill="hold" grpId="0" nodeType="clickEffect">
                                  <p:stCondLst>
                                    <p:cond delay="0"/>
                                  </p:stCondLst>
                                  <p:iterate type="lt">
                                    <p:tmPct val="10000"/>
                                  </p:iterate>
                                  <p:childTnLst>
                                    <p:set>
                                      <p:cBhvr>
                                        <p:cTn id="50" dur="1" fill="hold">
                                          <p:stCondLst>
                                            <p:cond delay="0"/>
                                          </p:stCondLst>
                                        </p:cTn>
                                        <p:tgtEl>
                                          <p:spTgt spid="203784"/>
                                        </p:tgtEl>
                                        <p:attrNameLst>
                                          <p:attrName>style.visibility</p:attrName>
                                        </p:attrNameLst>
                                      </p:cBhvr>
                                      <p:to>
                                        <p:strVal val="visible"/>
                                      </p:to>
                                    </p:set>
                                    <p:anim calcmode="lin" valueType="num">
                                      <p:cBhvr>
                                        <p:cTn id="51" dur="500" fill="hold"/>
                                        <p:tgtEl>
                                          <p:spTgt spid="203784"/>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203784"/>
                                        </p:tgtEl>
                                        <p:attrNameLst>
                                          <p:attrName>ppt_y</p:attrName>
                                        </p:attrNameLst>
                                      </p:cBhvr>
                                      <p:tavLst>
                                        <p:tav tm="0">
                                          <p:val>
                                            <p:strVal val="#ppt_y"/>
                                          </p:val>
                                        </p:tav>
                                        <p:tav tm="100000">
                                          <p:val>
                                            <p:strVal val="#ppt_y"/>
                                          </p:val>
                                        </p:tav>
                                      </p:tavLst>
                                    </p:anim>
                                    <p:anim calcmode="lin" valueType="num">
                                      <p:cBhvr>
                                        <p:cTn id="53" dur="500" fill="hold"/>
                                        <p:tgtEl>
                                          <p:spTgt spid="203784"/>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203784"/>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2037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8" grpId="0"/>
      <p:bldP spid="203779" grpId="0"/>
      <p:bldP spid="203780" grpId="0"/>
      <p:bldP spid="203781" grpId="0"/>
      <p:bldP spid="203782" grpId="0"/>
      <p:bldP spid="203783" grpId="0"/>
      <p:bldP spid="203784" grpId="0"/>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Rectangle 9"/>
          <p:cNvSpPr>
            <a:spLocks noGrp="1" noChangeArrowheads="1"/>
          </p:cNvSpPr>
          <p:nvPr>
            <p:ph type="dt" sz="half" idx="2"/>
          </p:nvPr>
        </p:nvSpPr>
        <p:spPr/>
        <p:txBody>
          <a:bodyPr/>
          <a:lstStyle/>
          <a:p>
            <a:fld id="{50EE7D0C-A565-4EC7-91CC-040E2E7FF2EA}" type="datetime1">
              <a:rPr lang="en-US" altLang="en-US"/>
              <a:pPr/>
              <a:t>5/15/2017</a:t>
            </a:fld>
            <a:endParaRPr lang="en-US" altLang="en-US"/>
          </a:p>
        </p:txBody>
      </p:sp>
      <p:sp>
        <p:nvSpPr>
          <p:cNvPr id="13" name="Rectangle 11"/>
          <p:cNvSpPr>
            <a:spLocks noGrp="1" noChangeArrowheads="1"/>
          </p:cNvSpPr>
          <p:nvPr>
            <p:ph type="sldNum" sz="quarter" idx="4"/>
          </p:nvPr>
        </p:nvSpPr>
        <p:spPr/>
        <p:txBody>
          <a:bodyPr/>
          <a:lstStyle/>
          <a:p>
            <a:fld id="{607A4FF1-89B1-4C4B-9882-30D4DB35E953}" type="slidenum">
              <a:rPr lang="en-US" altLang="en-US"/>
              <a:pPr/>
              <a:t>91</a:t>
            </a:fld>
            <a:endParaRPr lang="en-US" altLang="en-US"/>
          </a:p>
        </p:txBody>
      </p:sp>
      <p:sp>
        <p:nvSpPr>
          <p:cNvPr id="202754" name="Rectangle 2"/>
          <p:cNvSpPr>
            <a:spLocks noChangeArrowheads="1"/>
          </p:cNvSpPr>
          <p:nvPr/>
        </p:nvSpPr>
        <p:spPr bwMode="auto">
          <a:xfrm>
            <a:off x="250825" y="254000"/>
            <a:ext cx="933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altLang="en-US" b="1"/>
              <a:t>END IF</a:t>
            </a:r>
          </a:p>
        </p:txBody>
      </p:sp>
      <p:sp>
        <p:nvSpPr>
          <p:cNvPr id="202755" name="Rectangle 3"/>
          <p:cNvSpPr>
            <a:spLocks noChangeArrowheads="1"/>
          </p:cNvSpPr>
          <p:nvPr/>
        </p:nvSpPr>
        <p:spPr bwMode="auto">
          <a:xfrm>
            <a:off x="827088" y="692150"/>
            <a:ext cx="6635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altLang="en-US" sz="1400"/>
              <a:t>Aksi: Terminal akhir dari suatu blok pernyataan IF, dengan sintak sebagai berikut: </a:t>
            </a:r>
          </a:p>
        </p:txBody>
      </p:sp>
      <p:sp>
        <p:nvSpPr>
          <p:cNvPr id="202756" name="Rectangle 4"/>
          <p:cNvSpPr>
            <a:spLocks noChangeArrowheads="1"/>
          </p:cNvSpPr>
          <p:nvPr/>
        </p:nvSpPr>
        <p:spPr bwMode="auto">
          <a:xfrm>
            <a:off x="995363" y="1052513"/>
            <a:ext cx="1847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altLang="en-US"/>
              <a:t>	</a:t>
            </a:r>
            <a:r>
              <a:rPr lang="en-US" altLang="en-US" b="1"/>
              <a:t>END IF</a:t>
            </a:r>
          </a:p>
        </p:txBody>
      </p:sp>
      <p:sp>
        <p:nvSpPr>
          <p:cNvPr id="202757" name="Rectangle 5"/>
          <p:cNvSpPr>
            <a:spLocks noChangeArrowheads="1"/>
          </p:cNvSpPr>
          <p:nvPr/>
        </p:nvSpPr>
        <p:spPr bwMode="auto">
          <a:xfrm>
            <a:off x="827088" y="1484313"/>
            <a:ext cx="46053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altLang="en-US" sz="1400"/>
              <a:t>Berikut adalah contoh penggunaan pernyataan tersebut.</a:t>
            </a:r>
          </a:p>
        </p:txBody>
      </p:sp>
      <p:sp>
        <p:nvSpPr>
          <p:cNvPr id="202758" name="Rectangle 6"/>
          <p:cNvSpPr>
            <a:spLocks noChangeArrowheads="1"/>
          </p:cNvSpPr>
          <p:nvPr/>
        </p:nvSpPr>
        <p:spPr bwMode="auto">
          <a:xfrm>
            <a:off x="1908175" y="1844675"/>
            <a:ext cx="197167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572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n-US" altLang="en-US" sz="1600"/>
              <a:t>IF ( n  .LT. 0) THEN</a:t>
            </a:r>
          </a:p>
          <a:p>
            <a:r>
              <a:rPr lang="id-ID" altLang="en-US" sz="1600"/>
              <a:t>	</a:t>
            </a:r>
            <a:r>
              <a:rPr lang="en-US" altLang="en-US" sz="1600"/>
              <a:t>x = - n</a:t>
            </a:r>
          </a:p>
          <a:p>
            <a:r>
              <a:rPr lang="id-ID" altLang="en-US" sz="1600"/>
              <a:t>	</a:t>
            </a:r>
            <a:r>
              <a:rPr lang="en-US" altLang="en-US" sz="1600"/>
              <a:t>y = - n</a:t>
            </a:r>
          </a:p>
          <a:p>
            <a:r>
              <a:rPr lang="en-US" altLang="en-US" sz="1600"/>
              <a:t>END IF</a:t>
            </a:r>
          </a:p>
        </p:txBody>
      </p:sp>
      <p:sp>
        <p:nvSpPr>
          <p:cNvPr id="202759" name="Rectangle 7"/>
          <p:cNvSpPr>
            <a:spLocks noChangeArrowheads="1"/>
          </p:cNvSpPr>
          <p:nvPr/>
        </p:nvSpPr>
        <p:spPr bwMode="auto">
          <a:xfrm>
            <a:off x="250825" y="3133725"/>
            <a:ext cx="1162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altLang="en-US" b="1"/>
              <a:t>ENDFILE</a:t>
            </a:r>
          </a:p>
        </p:txBody>
      </p:sp>
      <p:sp>
        <p:nvSpPr>
          <p:cNvPr id="202760" name="Rectangle 8"/>
          <p:cNvSpPr>
            <a:spLocks noChangeArrowheads="1"/>
          </p:cNvSpPr>
          <p:nvPr/>
        </p:nvSpPr>
        <p:spPr bwMode="auto">
          <a:xfrm>
            <a:off x="827088" y="3484563"/>
            <a:ext cx="70596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altLang="en-US" sz="1400"/>
              <a:t>Aksi: Menuliskan sebuah akhir record pada unit tertentu, dengan sintak sebagai berikut:</a:t>
            </a:r>
          </a:p>
        </p:txBody>
      </p:sp>
      <p:sp>
        <p:nvSpPr>
          <p:cNvPr id="202761" name="Rectangle 9"/>
          <p:cNvSpPr>
            <a:spLocks noChangeArrowheads="1"/>
          </p:cNvSpPr>
          <p:nvPr/>
        </p:nvSpPr>
        <p:spPr bwMode="auto">
          <a:xfrm>
            <a:off x="1008063" y="3967163"/>
            <a:ext cx="43561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a:t>	</a:t>
            </a:r>
            <a:r>
              <a:rPr lang="en-US" altLang="en-US" b="1"/>
              <a:t>ENDFILE  </a:t>
            </a:r>
            <a:r>
              <a:rPr lang="en-US" altLang="en-US"/>
              <a:t>{unitspec/</a:t>
            </a:r>
          </a:p>
          <a:p>
            <a:r>
              <a:rPr lang="en-US" altLang="en-US" b="1"/>
              <a:t>	UNIT</a:t>
            </a:r>
            <a:r>
              <a:rPr lang="en-US" altLang="en-US"/>
              <a:t>=]]unitspec</a:t>
            </a:r>
            <a:r>
              <a:rPr lang="en-US" altLang="en-US" b="1"/>
              <a:t> </a:t>
            </a:r>
            <a:endParaRPr lang="en-US" altLang="en-US"/>
          </a:p>
          <a:p>
            <a:r>
              <a:rPr lang="en-US" altLang="en-US" b="1"/>
              <a:t>	</a:t>
            </a:r>
            <a:r>
              <a:rPr lang="id-ID" altLang="en-US" b="1"/>
              <a:t>	</a:t>
            </a:r>
            <a:r>
              <a:rPr lang="en-US" altLang="en-US"/>
              <a:t>[[ , </a:t>
            </a:r>
            <a:r>
              <a:rPr lang="en-US" altLang="en-US" b="1"/>
              <a:t>ERR</a:t>
            </a:r>
            <a:r>
              <a:rPr lang="en-US" altLang="en-US"/>
              <a:t>=errlabel]]</a:t>
            </a:r>
          </a:p>
          <a:p>
            <a:r>
              <a:rPr lang="en-US" altLang="en-US" b="1"/>
              <a:t>	</a:t>
            </a:r>
            <a:r>
              <a:rPr lang="id-ID" altLang="en-US" b="1"/>
              <a:t>	</a:t>
            </a:r>
            <a:r>
              <a:rPr lang="en-US" altLang="en-US"/>
              <a:t>[[ , </a:t>
            </a:r>
            <a:r>
              <a:rPr lang="en-US" altLang="en-US" b="1"/>
              <a:t>IOSTAT</a:t>
            </a:r>
            <a:r>
              <a:rPr lang="en-US" altLang="en-US"/>
              <a:t>=iocheck]])}</a:t>
            </a:r>
          </a:p>
        </p:txBody>
      </p:sp>
      <p:sp>
        <p:nvSpPr>
          <p:cNvPr id="202762" name="Rectangle 10"/>
          <p:cNvSpPr>
            <a:spLocks noChangeArrowheads="1"/>
          </p:cNvSpPr>
          <p:nvPr/>
        </p:nvSpPr>
        <p:spPr bwMode="auto">
          <a:xfrm>
            <a:off x="827088" y="5356225"/>
            <a:ext cx="46053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altLang="en-US" sz="1400"/>
              <a:t>Berikut adalah contoh penggunaan pernyataan tersebut.</a:t>
            </a:r>
          </a:p>
        </p:txBody>
      </p:sp>
    </p:spTree>
    <p:extLst>
      <p:ext uri="{BB962C8B-B14F-4D97-AF65-F5344CB8AC3E}">
        <p14:creationId xmlns:p14="http://schemas.microsoft.com/office/powerpoint/2010/main" val="33863507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02754"/>
                                        </p:tgtEl>
                                        <p:attrNameLst>
                                          <p:attrName>style.visibility</p:attrName>
                                        </p:attrNameLst>
                                      </p:cBhvr>
                                      <p:to>
                                        <p:strVal val="visible"/>
                                      </p:to>
                                    </p:set>
                                    <p:anim calcmode="lin" valueType="num">
                                      <p:cBhvr>
                                        <p:cTn id="7" dur="1000" fill="hold"/>
                                        <p:tgtEl>
                                          <p:spTgt spid="202754"/>
                                        </p:tgtEl>
                                        <p:attrNameLst>
                                          <p:attrName>ppt_w</p:attrName>
                                        </p:attrNameLst>
                                      </p:cBhvr>
                                      <p:tavLst>
                                        <p:tav tm="0">
                                          <p:val>
                                            <p:fltVal val="0"/>
                                          </p:val>
                                        </p:tav>
                                        <p:tav tm="100000">
                                          <p:val>
                                            <p:strVal val="#ppt_w"/>
                                          </p:val>
                                        </p:tav>
                                      </p:tavLst>
                                    </p:anim>
                                    <p:anim calcmode="lin" valueType="num">
                                      <p:cBhvr>
                                        <p:cTn id="8" dur="1000" fill="hold"/>
                                        <p:tgtEl>
                                          <p:spTgt spid="202754"/>
                                        </p:tgtEl>
                                        <p:attrNameLst>
                                          <p:attrName>ppt_h</p:attrName>
                                        </p:attrNameLst>
                                      </p:cBhvr>
                                      <p:tavLst>
                                        <p:tav tm="0">
                                          <p:val>
                                            <p:fltVal val="0"/>
                                          </p:val>
                                        </p:tav>
                                        <p:tav tm="100000">
                                          <p:val>
                                            <p:strVal val="#ppt_h"/>
                                          </p:val>
                                        </p:tav>
                                      </p:tavLst>
                                    </p:anim>
                                    <p:anim calcmode="lin" valueType="num">
                                      <p:cBhvr>
                                        <p:cTn id="9" dur="1000" fill="hold"/>
                                        <p:tgtEl>
                                          <p:spTgt spid="202754"/>
                                        </p:tgtEl>
                                        <p:attrNameLst>
                                          <p:attrName>style.rotation</p:attrName>
                                        </p:attrNameLst>
                                      </p:cBhvr>
                                      <p:tavLst>
                                        <p:tav tm="0">
                                          <p:val>
                                            <p:fltVal val="90"/>
                                          </p:val>
                                        </p:tav>
                                        <p:tav tm="100000">
                                          <p:val>
                                            <p:fltVal val="0"/>
                                          </p:val>
                                        </p:tav>
                                      </p:tavLst>
                                    </p:anim>
                                    <p:animEffect transition="in" filter="fade">
                                      <p:cBhvr>
                                        <p:cTn id="10" dur="1000"/>
                                        <p:tgtEl>
                                          <p:spTgt spid="20275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202755"/>
                                        </p:tgtEl>
                                        <p:attrNameLst>
                                          <p:attrName>style.visibility</p:attrName>
                                        </p:attrNameLst>
                                      </p:cBhvr>
                                      <p:to>
                                        <p:strVal val="visible"/>
                                      </p:to>
                                    </p:set>
                                    <p:animEffect transition="in" filter="strips(downRight)">
                                      <p:cBhvr>
                                        <p:cTn id="15" dur="500"/>
                                        <p:tgtEl>
                                          <p:spTgt spid="20275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202756"/>
                                        </p:tgtEl>
                                        <p:attrNameLst>
                                          <p:attrName>style.visibility</p:attrName>
                                        </p:attrNameLst>
                                      </p:cBhvr>
                                      <p:to>
                                        <p:strVal val="visible"/>
                                      </p:to>
                                    </p:set>
                                    <p:animEffect transition="in" filter="diamond(in)">
                                      <p:cBhvr>
                                        <p:cTn id="20" dur="2000"/>
                                        <p:tgtEl>
                                          <p:spTgt spid="20275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202757"/>
                                        </p:tgtEl>
                                        <p:attrNameLst>
                                          <p:attrName>style.visibility</p:attrName>
                                        </p:attrNameLst>
                                      </p:cBhvr>
                                      <p:to>
                                        <p:strVal val="visible"/>
                                      </p:to>
                                    </p:set>
                                    <p:animEffect transition="in" filter="strips(downRight)">
                                      <p:cBhvr>
                                        <p:cTn id="25" dur="500"/>
                                        <p:tgtEl>
                                          <p:spTgt spid="20275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202758"/>
                                        </p:tgtEl>
                                        <p:attrNameLst>
                                          <p:attrName>style.visibility</p:attrName>
                                        </p:attrNameLst>
                                      </p:cBhvr>
                                      <p:to>
                                        <p:strVal val="visible"/>
                                      </p:to>
                                    </p:set>
                                    <p:anim calcmode="lin" valueType="num">
                                      <p:cBhvr>
                                        <p:cTn id="30" dur="500" fill="hold"/>
                                        <p:tgtEl>
                                          <p:spTgt spid="202758"/>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202758"/>
                                        </p:tgtEl>
                                        <p:attrNameLst>
                                          <p:attrName>ppt_y</p:attrName>
                                        </p:attrNameLst>
                                      </p:cBhvr>
                                      <p:tavLst>
                                        <p:tav tm="0">
                                          <p:val>
                                            <p:strVal val="#ppt_y"/>
                                          </p:val>
                                        </p:tav>
                                        <p:tav tm="100000">
                                          <p:val>
                                            <p:strVal val="#ppt_y"/>
                                          </p:val>
                                        </p:tav>
                                      </p:tavLst>
                                    </p:anim>
                                    <p:anim calcmode="lin" valueType="num">
                                      <p:cBhvr>
                                        <p:cTn id="32" dur="500" fill="hold"/>
                                        <p:tgtEl>
                                          <p:spTgt spid="202758"/>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202758"/>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20275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202759"/>
                                        </p:tgtEl>
                                        <p:attrNameLst>
                                          <p:attrName>style.visibility</p:attrName>
                                        </p:attrNameLst>
                                      </p:cBhvr>
                                      <p:to>
                                        <p:strVal val="visible"/>
                                      </p:to>
                                    </p:set>
                                    <p:anim calcmode="lin" valueType="num">
                                      <p:cBhvr>
                                        <p:cTn id="39" dur="500" decel="50000" fill="hold">
                                          <p:stCondLst>
                                            <p:cond delay="0"/>
                                          </p:stCondLst>
                                        </p:cTn>
                                        <p:tgtEl>
                                          <p:spTgt spid="202759"/>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202759"/>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202759"/>
                                        </p:tgtEl>
                                        <p:attrNameLst>
                                          <p:attrName>ppt_w</p:attrName>
                                        </p:attrNameLst>
                                      </p:cBhvr>
                                      <p:tavLst>
                                        <p:tav tm="0">
                                          <p:val>
                                            <p:strVal val="#ppt_w*.05"/>
                                          </p:val>
                                        </p:tav>
                                        <p:tav tm="100000">
                                          <p:val>
                                            <p:strVal val="#ppt_w"/>
                                          </p:val>
                                        </p:tav>
                                      </p:tavLst>
                                    </p:anim>
                                    <p:anim calcmode="lin" valueType="num">
                                      <p:cBhvr>
                                        <p:cTn id="42" dur="1000" fill="hold"/>
                                        <p:tgtEl>
                                          <p:spTgt spid="202759"/>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202759"/>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202759"/>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202759"/>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20275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8" presetClass="entr" presetSubtype="6" fill="hold" grpId="0" nodeType="clickEffect">
                                  <p:stCondLst>
                                    <p:cond delay="0"/>
                                  </p:stCondLst>
                                  <p:childTnLst>
                                    <p:set>
                                      <p:cBhvr>
                                        <p:cTn id="50" dur="1" fill="hold">
                                          <p:stCondLst>
                                            <p:cond delay="0"/>
                                          </p:stCondLst>
                                        </p:cTn>
                                        <p:tgtEl>
                                          <p:spTgt spid="202760"/>
                                        </p:tgtEl>
                                        <p:attrNameLst>
                                          <p:attrName>style.visibility</p:attrName>
                                        </p:attrNameLst>
                                      </p:cBhvr>
                                      <p:to>
                                        <p:strVal val="visible"/>
                                      </p:to>
                                    </p:set>
                                    <p:animEffect transition="in" filter="strips(downRight)">
                                      <p:cBhvr>
                                        <p:cTn id="51" dur="500"/>
                                        <p:tgtEl>
                                          <p:spTgt spid="202760"/>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1" presetClass="entr" presetSubtype="0" fill="hold" grpId="0" nodeType="clickEffect">
                                  <p:stCondLst>
                                    <p:cond delay="0"/>
                                  </p:stCondLst>
                                  <p:iterate type="lt">
                                    <p:tmPct val="10000"/>
                                  </p:iterate>
                                  <p:childTnLst>
                                    <p:set>
                                      <p:cBhvr>
                                        <p:cTn id="55" dur="1" fill="hold">
                                          <p:stCondLst>
                                            <p:cond delay="0"/>
                                          </p:stCondLst>
                                        </p:cTn>
                                        <p:tgtEl>
                                          <p:spTgt spid="202761"/>
                                        </p:tgtEl>
                                        <p:attrNameLst>
                                          <p:attrName>style.visibility</p:attrName>
                                        </p:attrNameLst>
                                      </p:cBhvr>
                                      <p:to>
                                        <p:strVal val="visible"/>
                                      </p:to>
                                    </p:set>
                                    <p:anim calcmode="lin" valueType="num">
                                      <p:cBhvr>
                                        <p:cTn id="56" dur="500" fill="hold"/>
                                        <p:tgtEl>
                                          <p:spTgt spid="202761"/>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202761"/>
                                        </p:tgtEl>
                                        <p:attrNameLst>
                                          <p:attrName>ppt_y</p:attrName>
                                        </p:attrNameLst>
                                      </p:cBhvr>
                                      <p:tavLst>
                                        <p:tav tm="0">
                                          <p:val>
                                            <p:strVal val="#ppt_y"/>
                                          </p:val>
                                        </p:tav>
                                        <p:tav tm="100000">
                                          <p:val>
                                            <p:strVal val="#ppt_y"/>
                                          </p:val>
                                        </p:tav>
                                      </p:tavLst>
                                    </p:anim>
                                    <p:anim calcmode="lin" valueType="num">
                                      <p:cBhvr>
                                        <p:cTn id="58" dur="500" fill="hold"/>
                                        <p:tgtEl>
                                          <p:spTgt spid="202761"/>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202761"/>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202761"/>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8" presetClass="entr" presetSubtype="6" fill="hold" grpId="0" nodeType="clickEffect">
                                  <p:stCondLst>
                                    <p:cond delay="0"/>
                                  </p:stCondLst>
                                  <p:childTnLst>
                                    <p:set>
                                      <p:cBhvr>
                                        <p:cTn id="64" dur="1" fill="hold">
                                          <p:stCondLst>
                                            <p:cond delay="0"/>
                                          </p:stCondLst>
                                        </p:cTn>
                                        <p:tgtEl>
                                          <p:spTgt spid="202762"/>
                                        </p:tgtEl>
                                        <p:attrNameLst>
                                          <p:attrName>style.visibility</p:attrName>
                                        </p:attrNameLst>
                                      </p:cBhvr>
                                      <p:to>
                                        <p:strVal val="visible"/>
                                      </p:to>
                                    </p:set>
                                    <p:animEffect transition="in" filter="strips(downRight)">
                                      <p:cBhvr>
                                        <p:cTn id="65" dur="500"/>
                                        <p:tgtEl>
                                          <p:spTgt spid="202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4" grpId="0"/>
      <p:bldP spid="202755" grpId="0"/>
      <p:bldP spid="202756" grpId="0"/>
      <p:bldP spid="202757" grpId="0"/>
      <p:bldP spid="202758" grpId="0"/>
      <p:bldP spid="202759" grpId="0"/>
      <p:bldP spid="202760" grpId="0"/>
      <p:bldP spid="202761" grpId="0"/>
      <p:bldP spid="202762" grpId="0"/>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9"/>
          <p:cNvSpPr>
            <a:spLocks noGrp="1" noChangeArrowheads="1"/>
          </p:cNvSpPr>
          <p:nvPr>
            <p:ph type="dt" sz="half" idx="2"/>
          </p:nvPr>
        </p:nvSpPr>
        <p:spPr/>
        <p:txBody>
          <a:bodyPr/>
          <a:lstStyle/>
          <a:p>
            <a:fld id="{85DC194A-1EA5-43D3-988F-68FE306B1276}" type="datetime1">
              <a:rPr lang="en-US" altLang="en-US"/>
              <a:pPr/>
              <a:t>5/15/2017</a:t>
            </a:fld>
            <a:endParaRPr lang="en-US" altLang="en-US"/>
          </a:p>
        </p:txBody>
      </p:sp>
      <p:sp>
        <p:nvSpPr>
          <p:cNvPr id="10" name="Rectangle 11"/>
          <p:cNvSpPr>
            <a:spLocks noGrp="1" noChangeArrowheads="1"/>
          </p:cNvSpPr>
          <p:nvPr>
            <p:ph type="sldNum" sz="quarter" idx="4"/>
          </p:nvPr>
        </p:nvSpPr>
        <p:spPr/>
        <p:txBody>
          <a:bodyPr/>
          <a:lstStyle/>
          <a:p>
            <a:fld id="{F363E494-3544-4AA2-AC86-BCF4B11930B0}" type="slidenum">
              <a:rPr lang="en-US" altLang="en-US"/>
              <a:pPr/>
              <a:t>92</a:t>
            </a:fld>
            <a:endParaRPr lang="en-US" altLang="en-US"/>
          </a:p>
        </p:txBody>
      </p:sp>
      <p:sp>
        <p:nvSpPr>
          <p:cNvPr id="201730" name="Rectangle 2"/>
          <p:cNvSpPr>
            <a:spLocks noChangeArrowheads="1"/>
          </p:cNvSpPr>
          <p:nvPr/>
        </p:nvSpPr>
        <p:spPr bwMode="auto">
          <a:xfrm>
            <a:off x="1547813" y="260350"/>
            <a:ext cx="2411412"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en-US" sz="1600"/>
              <a:t>	</a:t>
            </a:r>
            <a:r>
              <a:rPr lang="en-US" altLang="en-US" sz="1600"/>
              <a:t>WRITE (6, *) x</a:t>
            </a:r>
          </a:p>
          <a:p>
            <a:r>
              <a:rPr lang="en-US" altLang="en-US" sz="1600"/>
              <a:t>	ENDFILE  6</a:t>
            </a:r>
          </a:p>
          <a:p>
            <a:r>
              <a:rPr lang="en-US" altLang="en-US" sz="1600"/>
              <a:t>	REWIND  6</a:t>
            </a:r>
          </a:p>
          <a:p>
            <a:r>
              <a:rPr lang="en-US" altLang="en-US" sz="1600"/>
              <a:t>	READ (6, *) y</a:t>
            </a:r>
          </a:p>
        </p:txBody>
      </p:sp>
      <p:sp>
        <p:nvSpPr>
          <p:cNvPr id="201731" name="Rectangle 3"/>
          <p:cNvSpPr>
            <a:spLocks noChangeArrowheads="1"/>
          </p:cNvSpPr>
          <p:nvPr/>
        </p:nvSpPr>
        <p:spPr bwMode="auto">
          <a:xfrm>
            <a:off x="395288" y="1412875"/>
            <a:ext cx="958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altLang="en-US" b="1"/>
              <a:t>ENTRY</a:t>
            </a:r>
          </a:p>
        </p:txBody>
      </p:sp>
      <p:sp>
        <p:nvSpPr>
          <p:cNvPr id="201732" name="Rectangle 4"/>
          <p:cNvSpPr>
            <a:spLocks noChangeArrowheads="1"/>
          </p:cNvSpPr>
          <p:nvPr/>
        </p:nvSpPr>
        <p:spPr bwMode="auto">
          <a:xfrm>
            <a:off x="827088" y="1844675"/>
            <a:ext cx="79216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1400"/>
              <a:t>Aksi: Menetapkan spesifikasi suatu entry point pada sebuah subroutine atau fungsi eksternal, dengan sintak sebagai berikut:</a:t>
            </a:r>
          </a:p>
        </p:txBody>
      </p:sp>
      <p:sp>
        <p:nvSpPr>
          <p:cNvPr id="201733" name="Rectangle 5"/>
          <p:cNvSpPr>
            <a:spLocks noChangeArrowheads="1"/>
          </p:cNvSpPr>
          <p:nvPr/>
        </p:nvSpPr>
        <p:spPr bwMode="auto">
          <a:xfrm>
            <a:off x="876300" y="2420938"/>
            <a:ext cx="815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altLang="en-US"/>
              <a:t>	</a:t>
            </a:r>
            <a:r>
              <a:rPr lang="en-US" altLang="en-US" b="1"/>
              <a:t>ENTRY </a:t>
            </a:r>
            <a:r>
              <a:rPr lang="en-US" altLang="en-US"/>
              <a:t>ename[[ [eattrs] ]] [[([[formal[[ [attrs] ] [[,formal[[ [attrs]] ]] …[[)]]</a:t>
            </a:r>
          </a:p>
        </p:txBody>
      </p:sp>
      <p:sp>
        <p:nvSpPr>
          <p:cNvPr id="201734" name="Rectangle 6"/>
          <p:cNvSpPr>
            <a:spLocks noChangeArrowheads="1"/>
          </p:cNvSpPr>
          <p:nvPr/>
        </p:nvSpPr>
        <p:spPr bwMode="auto">
          <a:xfrm>
            <a:off x="827088" y="2924175"/>
            <a:ext cx="46053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altLang="en-US" sz="1400"/>
              <a:t>Berikut adalah contoh penggunaan pernyataan tersebut.</a:t>
            </a:r>
          </a:p>
        </p:txBody>
      </p:sp>
      <p:sp>
        <p:nvSpPr>
          <p:cNvPr id="201735" name="Rectangle 7"/>
          <p:cNvSpPr>
            <a:spLocks noChangeArrowheads="1"/>
          </p:cNvSpPr>
          <p:nvPr/>
        </p:nvSpPr>
        <p:spPr bwMode="auto">
          <a:xfrm>
            <a:off x="3059113" y="3284538"/>
            <a:ext cx="3455987" cy="307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4572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n-US" altLang="en-US" sz="1400"/>
              <a:t>IF (num .GE. 0) THEN</a:t>
            </a:r>
          </a:p>
          <a:p>
            <a:r>
              <a:rPr lang="id-ID" altLang="en-US" sz="1400"/>
              <a:t>	</a:t>
            </a:r>
            <a:r>
              <a:rPr lang="en-US" altLang="en-US" sz="1400"/>
              <a:t>CALL Positive</a:t>
            </a:r>
          </a:p>
          <a:p>
            <a:r>
              <a:rPr lang="en-US" altLang="en-US" sz="1400"/>
              <a:t>ELSE</a:t>
            </a:r>
          </a:p>
          <a:p>
            <a:r>
              <a:rPr lang="id-ID" altLang="en-US" sz="1400"/>
              <a:t>	</a:t>
            </a:r>
            <a:r>
              <a:rPr lang="en-US" altLang="en-US" sz="1400"/>
              <a:t>CALL Negative</a:t>
            </a:r>
          </a:p>
          <a:p>
            <a:r>
              <a:rPr lang="en-US" altLang="en-US" sz="1400"/>
              <a:t>END IF</a:t>
            </a:r>
          </a:p>
          <a:p>
            <a:r>
              <a:rPr lang="en-US" altLang="en-US" sz="1400"/>
              <a:t>END</a:t>
            </a:r>
          </a:p>
          <a:p>
            <a:r>
              <a:rPr lang="en-US" altLang="en-US" sz="1400"/>
              <a:t>SUBROUTINE Sign</a:t>
            </a:r>
          </a:p>
          <a:p>
            <a:r>
              <a:rPr lang="en-US" altLang="en-US" sz="1400"/>
              <a:t>ENTRY Positive</a:t>
            </a:r>
          </a:p>
          <a:p>
            <a:r>
              <a:rPr lang="en-US" altLang="en-US" sz="1400"/>
              <a:t>WRITE (*, *) ‘It is positive’</a:t>
            </a:r>
          </a:p>
          <a:p>
            <a:r>
              <a:rPr lang="en-US" altLang="en-US" sz="1400"/>
              <a:t>RETURN</a:t>
            </a:r>
          </a:p>
          <a:p>
            <a:r>
              <a:rPr lang="en-US" altLang="en-US" sz="1400"/>
              <a:t>ENTRY Negative</a:t>
            </a:r>
          </a:p>
          <a:p>
            <a:r>
              <a:rPr lang="en-US" altLang="en-US" sz="1400"/>
              <a:t>WRITE (*, *) ‘It is negative’</a:t>
            </a:r>
          </a:p>
          <a:p>
            <a:r>
              <a:rPr lang="en-US" altLang="en-US" sz="1400"/>
              <a:t>RETURN</a:t>
            </a:r>
          </a:p>
          <a:p>
            <a:r>
              <a:rPr lang="en-US" altLang="en-US" sz="1400"/>
              <a:t>END</a:t>
            </a:r>
          </a:p>
        </p:txBody>
      </p:sp>
    </p:spTree>
    <p:extLst>
      <p:ext uri="{BB962C8B-B14F-4D97-AF65-F5344CB8AC3E}">
        <p14:creationId xmlns:p14="http://schemas.microsoft.com/office/powerpoint/2010/main" val="13520579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01730"/>
                                        </p:tgtEl>
                                        <p:attrNameLst>
                                          <p:attrName>style.visibility</p:attrName>
                                        </p:attrNameLst>
                                      </p:cBhvr>
                                      <p:to>
                                        <p:strVal val="visible"/>
                                      </p:to>
                                    </p:set>
                                    <p:anim calcmode="lin" valueType="num">
                                      <p:cBhvr>
                                        <p:cTn id="7" dur="1000" fill="hold"/>
                                        <p:tgtEl>
                                          <p:spTgt spid="201730"/>
                                        </p:tgtEl>
                                        <p:attrNameLst>
                                          <p:attrName>ppt_w</p:attrName>
                                        </p:attrNameLst>
                                      </p:cBhvr>
                                      <p:tavLst>
                                        <p:tav tm="0">
                                          <p:val>
                                            <p:fltVal val="0"/>
                                          </p:val>
                                        </p:tav>
                                        <p:tav tm="100000">
                                          <p:val>
                                            <p:strVal val="#ppt_w"/>
                                          </p:val>
                                        </p:tav>
                                      </p:tavLst>
                                    </p:anim>
                                    <p:anim calcmode="lin" valueType="num">
                                      <p:cBhvr>
                                        <p:cTn id="8" dur="1000" fill="hold"/>
                                        <p:tgtEl>
                                          <p:spTgt spid="201730"/>
                                        </p:tgtEl>
                                        <p:attrNameLst>
                                          <p:attrName>ppt_h</p:attrName>
                                        </p:attrNameLst>
                                      </p:cBhvr>
                                      <p:tavLst>
                                        <p:tav tm="0">
                                          <p:val>
                                            <p:fltVal val="0"/>
                                          </p:val>
                                        </p:tav>
                                        <p:tav tm="100000">
                                          <p:val>
                                            <p:strVal val="#ppt_h"/>
                                          </p:val>
                                        </p:tav>
                                      </p:tavLst>
                                    </p:anim>
                                    <p:anim calcmode="lin" valueType="num">
                                      <p:cBhvr>
                                        <p:cTn id="9" dur="1000" fill="hold"/>
                                        <p:tgtEl>
                                          <p:spTgt spid="201730"/>
                                        </p:tgtEl>
                                        <p:attrNameLst>
                                          <p:attrName>style.rotation</p:attrName>
                                        </p:attrNameLst>
                                      </p:cBhvr>
                                      <p:tavLst>
                                        <p:tav tm="0">
                                          <p:val>
                                            <p:fltVal val="90"/>
                                          </p:val>
                                        </p:tav>
                                        <p:tav tm="100000">
                                          <p:val>
                                            <p:fltVal val="0"/>
                                          </p:val>
                                        </p:tav>
                                      </p:tavLst>
                                    </p:anim>
                                    <p:animEffect transition="in" filter="fade">
                                      <p:cBhvr>
                                        <p:cTn id="10" dur="1000"/>
                                        <p:tgtEl>
                                          <p:spTgt spid="20173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201731"/>
                                        </p:tgtEl>
                                        <p:attrNameLst>
                                          <p:attrName>style.visibility</p:attrName>
                                        </p:attrNameLst>
                                      </p:cBhvr>
                                      <p:to>
                                        <p:strVal val="visible"/>
                                      </p:to>
                                    </p:set>
                                    <p:anim calcmode="lin" valueType="num">
                                      <p:cBhvr>
                                        <p:cTn id="15" dur="500" decel="50000" fill="hold">
                                          <p:stCondLst>
                                            <p:cond delay="0"/>
                                          </p:stCondLst>
                                        </p:cTn>
                                        <p:tgtEl>
                                          <p:spTgt spid="201731"/>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201731"/>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201731"/>
                                        </p:tgtEl>
                                        <p:attrNameLst>
                                          <p:attrName>ppt_w</p:attrName>
                                        </p:attrNameLst>
                                      </p:cBhvr>
                                      <p:tavLst>
                                        <p:tav tm="0">
                                          <p:val>
                                            <p:strVal val="#ppt_w*.05"/>
                                          </p:val>
                                        </p:tav>
                                        <p:tav tm="100000">
                                          <p:val>
                                            <p:strVal val="#ppt_w"/>
                                          </p:val>
                                        </p:tav>
                                      </p:tavLst>
                                    </p:anim>
                                    <p:anim calcmode="lin" valueType="num">
                                      <p:cBhvr>
                                        <p:cTn id="18" dur="1000" fill="hold"/>
                                        <p:tgtEl>
                                          <p:spTgt spid="201731"/>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201731"/>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201731"/>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201731"/>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20173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1" presetClass="entr" presetSubtype="0" fill="hold" grpId="0" nodeType="clickEffect">
                                  <p:stCondLst>
                                    <p:cond delay="0"/>
                                  </p:stCondLst>
                                  <p:iterate type="lt">
                                    <p:tmPct val="10000"/>
                                  </p:iterate>
                                  <p:childTnLst>
                                    <p:set>
                                      <p:cBhvr>
                                        <p:cTn id="26" dur="1" fill="hold">
                                          <p:stCondLst>
                                            <p:cond delay="0"/>
                                          </p:stCondLst>
                                        </p:cTn>
                                        <p:tgtEl>
                                          <p:spTgt spid="201732"/>
                                        </p:tgtEl>
                                        <p:attrNameLst>
                                          <p:attrName>style.visibility</p:attrName>
                                        </p:attrNameLst>
                                      </p:cBhvr>
                                      <p:to>
                                        <p:strVal val="visible"/>
                                      </p:to>
                                    </p:set>
                                    <p:anim calcmode="lin" valueType="num">
                                      <p:cBhvr>
                                        <p:cTn id="27" dur="500" fill="hold"/>
                                        <p:tgtEl>
                                          <p:spTgt spid="201732"/>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201732"/>
                                        </p:tgtEl>
                                        <p:attrNameLst>
                                          <p:attrName>ppt_y</p:attrName>
                                        </p:attrNameLst>
                                      </p:cBhvr>
                                      <p:tavLst>
                                        <p:tav tm="0">
                                          <p:val>
                                            <p:strVal val="#ppt_y"/>
                                          </p:val>
                                        </p:tav>
                                        <p:tav tm="100000">
                                          <p:val>
                                            <p:strVal val="#ppt_y"/>
                                          </p:val>
                                        </p:tav>
                                      </p:tavLst>
                                    </p:anim>
                                    <p:anim calcmode="lin" valueType="num">
                                      <p:cBhvr>
                                        <p:cTn id="29" dur="500" fill="hold"/>
                                        <p:tgtEl>
                                          <p:spTgt spid="201732"/>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201732"/>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20173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5" presetClass="entr" presetSubtype="0" fill="hold" grpId="0" nodeType="clickEffect">
                                  <p:stCondLst>
                                    <p:cond delay="0"/>
                                  </p:stCondLst>
                                  <p:childTnLst>
                                    <p:set>
                                      <p:cBhvr>
                                        <p:cTn id="35" dur="1" fill="hold">
                                          <p:stCondLst>
                                            <p:cond delay="0"/>
                                          </p:stCondLst>
                                        </p:cTn>
                                        <p:tgtEl>
                                          <p:spTgt spid="201733"/>
                                        </p:tgtEl>
                                        <p:attrNameLst>
                                          <p:attrName>style.visibility</p:attrName>
                                        </p:attrNameLst>
                                      </p:cBhvr>
                                      <p:to>
                                        <p:strVal val="visible"/>
                                      </p:to>
                                    </p:set>
                                    <p:anim calcmode="lin" valueType="num">
                                      <p:cBhvr>
                                        <p:cTn id="36" dur="500" decel="50000" fill="hold">
                                          <p:stCondLst>
                                            <p:cond delay="0"/>
                                          </p:stCondLst>
                                        </p:cTn>
                                        <p:tgtEl>
                                          <p:spTgt spid="201733"/>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201733"/>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201733"/>
                                        </p:tgtEl>
                                        <p:attrNameLst>
                                          <p:attrName>ppt_w</p:attrName>
                                        </p:attrNameLst>
                                      </p:cBhvr>
                                      <p:tavLst>
                                        <p:tav tm="0">
                                          <p:val>
                                            <p:strVal val="#ppt_w*.05"/>
                                          </p:val>
                                        </p:tav>
                                        <p:tav tm="100000">
                                          <p:val>
                                            <p:strVal val="#ppt_w"/>
                                          </p:val>
                                        </p:tav>
                                      </p:tavLst>
                                    </p:anim>
                                    <p:anim calcmode="lin" valueType="num">
                                      <p:cBhvr>
                                        <p:cTn id="39" dur="1000" fill="hold"/>
                                        <p:tgtEl>
                                          <p:spTgt spid="201733"/>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201733"/>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201733"/>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201733"/>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20173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8" presetClass="entr" presetSubtype="6" fill="hold" grpId="0" nodeType="clickEffect">
                                  <p:stCondLst>
                                    <p:cond delay="0"/>
                                  </p:stCondLst>
                                  <p:childTnLst>
                                    <p:set>
                                      <p:cBhvr>
                                        <p:cTn id="47" dur="1" fill="hold">
                                          <p:stCondLst>
                                            <p:cond delay="0"/>
                                          </p:stCondLst>
                                        </p:cTn>
                                        <p:tgtEl>
                                          <p:spTgt spid="201734"/>
                                        </p:tgtEl>
                                        <p:attrNameLst>
                                          <p:attrName>style.visibility</p:attrName>
                                        </p:attrNameLst>
                                      </p:cBhvr>
                                      <p:to>
                                        <p:strVal val="visible"/>
                                      </p:to>
                                    </p:set>
                                    <p:animEffect transition="in" filter="strips(downRight)">
                                      <p:cBhvr>
                                        <p:cTn id="48" dur="500"/>
                                        <p:tgtEl>
                                          <p:spTgt spid="201734"/>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1" presetClass="entr" presetSubtype="0" fill="hold" grpId="0" nodeType="clickEffect">
                                  <p:stCondLst>
                                    <p:cond delay="0"/>
                                  </p:stCondLst>
                                  <p:iterate type="lt">
                                    <p:tmPct val="10000"/>
                                  </p:iterate>
                                  <p:childTnLst>
                                    <p:set>
                                      <p:cBhvr>
                                        <p:cTn id="52" dur="1" fill="hold">
                                          <p:stCondLst>
                                            <p:cond delay="0"/>
                                          </p:stCondLst>
                                        </p:cTn>
                                        <p:tgtEl>
                                          <p:spTgt spid="201735"/>
                                        </p:tgtEl>
                                        <p:attrNameLst>
                                          <p:attrName>style.visibility</p:attrName>
                                        </p:attrNameLst>
                                      </p:cBhvr>
                                      <p:to>
                                        <p:strVal val="visible"/>
                                      </p:to>
                                    </p:set>
                                    <p:anim calcmode="lin" valueType="num">
                                      <p:cBhvr>
                                        <p:cTn id="53" dur="500" fill="hold"/>
                                        <p:tgtEl>
                                          <p:spTgt spid="201735"/>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201735"/>
                                        </p:tgtEl>
                                        <p:attrNameLst>
                                          <p:attrName>ppt_y</p:attrName>
                                        </p:attrNameLst>
                                      </p:cBhvr>
                                      <p:tavLst>
                                        <p:tav tm="0">
                                          <p:val>
                                            <p:strVal val="#ppt_y"/>
                                          </p:val>
                                        </p:tav>
                                        <p:tav tm="100000">
                                          <p:val>
                                            <p:strVal val="#ppt_y"/>
                                          </p:val>
                                        </p:tav>
                                      </p:tavLst>
                                    </p:anim>
                                    <p:anim calcmode="lin" valueType="num">
                                      <p:cBhvr>
                                        <p:cTn id="55" dur="500" fill="hold"/>
                                        <p:tgtEl>
                                          <p:spTgt spid="201735"/>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201735"/>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201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0" grpId="0"/>
      <p:bldP spid="201731" grpId="0"/>
      <p:bldP spid="201732" grpId="0"/>
      <p:bldP spid="201733" grpId="0"/>
      <p:bldP spid="201734" grpId="0"/>
      <p:bldP spid="201735" grpId="0"/>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9"/>
          <p:cNvSpPr>
            <a:spLocks noGrp="1" noChangeArrowheads="1"/>
          </p:cNvSpPr>
          <p:nvPr>
            <p:ph type="dt" sz="half" idx="2"/>
          </p:nvPr>
        </p:nvSpPr>
        <p:spPr/>
        <p:txBody>
          <a:bodyPr/>
          <a:lstStyle/>
          <a:p>
            <a:fld id="{32F00E69-3080-4E3D-95AB-8AD086A08FD2}" type="datetime1">
              <a:rPr lang="en-US" altLang="en-US"/>
              <a:pPr/>
              <a:t>5/15/2017</a:t>
            </a:fld>
            <a:endParaRPr lang="en-US" altLang="en-US"/>
          </a:p>
        </p:txBody>
      </p:sp>
      <p:sp>
        <p:nvSpPr>
          <p:cNvPr id="12" name="Rectangle 11"/>
          <p:cNvSpPr>
            <a:spLocks noGrp="1" noChangeArrowheads="1"/>
          </p:cNvSpPr>
          <p:nvPr>
            <p:ph type="sldNum" sz="quarter" idx="4"/>
          </p:nvPr>
        </p:nvSpPr>
        <p:spPr/>
        <p:txBody>
          <a:bodyPr/>
          <a:lstStyle/>
          <a:p>
            <a:fld id="{4BA34604-7566-449B-B459-C2C1DA739EF1}" type="slidenum">
              <a:rPr lang="en-US" altLang="en-US"/>
              <a:pPr/>
              <a:t>93</a:t>
            </a:fld>
            <a:endParaRPr lang="en-US" altLang="en-US"/>
          </a:p>
        </p:txBody>
      </p:sp>
      <p:sp>
        <p:nvSpPr>
          <p:cNvPr id="200706" name="Rectangle 2"/>
          <p:cNvSpPr>
            <a:spLocks noChangeArrowheads="1"/>
          </p:cNvSpPr>
          <p:nvPr/>
        </p:nvSpPr>
        <p:spPr bwMode="auto">
          <a:xfrm>
            <a:off x="107950" y="333375"/>
            <a:ext cx="1898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altLang="en-US" b="1"/>
              <a:t>EQUIVALENCE</a:t>
            </a:r>
            <a:r>
              <a:rPr lang="en-US" altLang="en-US"/>
              <a:t> </a:t>
            </a:r>
          </a:p>
        </p:txBody>
      </p:sp>
      <p:sp>
        <p:nvSpPr>
          <p:cNvPr id="200707" name="Rectangle 3"/>
          <p:cNvSpPr>
            <a:spLocks noChangeArrowheads="1"/>
          </p:cNvSpPr>
          <p:nvPr/>
        </p:nvSpPr>
        <p:spPr bwMode="auto">
          <a:xfrm>
            <a:off x="323850" y="765175"/>
            <a:ext cx="82073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1600"/>
              <a:t>Aksi: Menyebabkan dua atau lebih array atau variabel menempati lokasi memori yang sama, dengan sintak sebagai berikut:</a:t>
            </a:r>
          </a:p>
        </p:txBody>
      </p:sp>
      <p:sp>
        <p:nvSpPr>
          <p:cNvPr id="200708" name="Rectangle 4"/>
          <p:cNvSpPr>
            <a:spLocks noChangeArrowheads="1"/>
          </p:cNvSpPr>
          <p:nvPr/>
        </p:nvSpPr>
        <p:spPr bwMode="auto">
          <a:xfrm>
            <a:off x="1331913" y="1557338"/>
            <a:ext cx="3752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altLang="en-US" b="1"/>
              <a:t>EQUIVALENCE </a:t>
            </a:r>
            <a:r>
              <a:rPr lang="en-US" altLang="en-US"/>
              <a:t>(nlist) [[, (nlist)]]….</a:t>
            </a:r>
          </a:p>
        </p:txBody>
      </p:sp>
      <p:sp>
        <p:nvSpPr>
          <p:cNvPr id="200709" name="Rectangle 5"/>
          <p:cNvSpPr>
            <a:spLocks noChangeArrowheads="1"/>
          </p:cNvSpPr>
          <p:nvPr/>
        </p:nvSpPr>
        <p:spPr bwMode="auto">
          <a:xfrm>
            <a:off x="339725" y="2228850"/>
            <a:ext cx="53117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altLang="en-US" sz="1600"/>
              <a:t>Berikut adalah contoh penggunaan pernyataan tersebut. </a:t>
            </a:r>
          </a:p>
        </p:txBody>
      </p:sp>
      <p:sp>
        <p:nvSpPr>
          <p:cNvPr id="200710" name="Rectangle 6"/>
          <p:cNvSpPr>
            <a:spLocks noChangeArrowheads="1"/>
          </p:cNvSpPr>
          <p:nvPr/>
        </p:nvSpPr>
        <p:spPr bwMode="auto">
          <a:xfrm>
            <a:off x="1331913" y="2646363"/>
            <a:ext cx="568007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572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n-US" altLang="en-US" sz="1600"/>
              <a:t>CHARACTER	name, first, middle, last</a:t>
            </a:r>
          </a:p>
          <a:p>
            <a:r>
              <a:rPr lang="en-US" altLang="en-US" sz="1600"/>
              <a:t>DIMENSION	name(60), first(60), midle(60), last(60)</a:t>
            </a:r>
          </a:p>
          <a:p>
            <a:r>
              <a:rPr lang="en-US" altLang="en-US" sz="1600"/>
              <a:t>EQUIVALENCE	(name(1), first(1)), (name(21), middle(1))</a:t>
            </a:r>
          </a:p>
          <a:p>
            <a:r>
              <a:rPr lang="en-US" altLang="en-US" sz="1600"/>
              <a:t>EQUIVALENCE	(name(41), last(1))</a:t>
            </a:r>
          </a:p>
        </p:txBody>
      </p:sp>
      <p:sp>
        <p:nvSpPr>
          <p:cNvPr id="200711" name="Rectangle 7"/>
          <p:cNvSpPr>
            <a:spLocks noChangeArrowheads="1"/>
          </p:cNvSpPr>
          <p:nvPr/>
        </p:nvSpPr>
        <p:spPr bwMode="auto">
          <a:xfrm>
            <a:off x="107950" y="3998913"/>
            <a:ext cx="69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altLang="en-US" b="1"/>
              <a:t>EXIT</a:t>
            </a:r>
          </a:p>
        </p:txBody>
      </p:sp>
      <p:sp>
        <p:nvSpPr>
          <p:cNvPr id="200712" name="Rectangle 8"/>
          <p:cNvSpPr>
            <a:spLocks noChangeArrowheads="1"/>
          </p:cNvSpPr>
          <p:nvPr/>
        </p:nvSpPr>
        <p:spPr bwMode="auto">
          <a:xfrm>
            <a:off x="323850" y="4503738"/>
            <a:ext cx="866933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1600"/>
              <a:t>Aksi: Memindahkan kendali dari loop DO atau DO WHILE ke pernyataan tereksekusi pertama yang mengikuti akhir dari loop, dengan sintak sebagai berikut:</a:t>
            </a:r>
          </a:p>
        </p:txBody>
      </p:sp>
      <p:sp>
        <p:nvSpPr>
          <p:cNvPr id="200713" name="Rectangle 9"/>
          <p:cNvSpPr>
            <a:spLocks noChangeArrowheads="1"/>
          </p:cNvSpPr>
          <p:nvPr/>
        </p:nvSpPr>
        <p:spPr bwMode="auto">
          <a:xfrm>
            <a:off x="1331913" y="5222875"/>
            <a:ext cx="755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altLang="en-US" b="1"/>
              <a:t>EXIT</a:t>
            </a:r>
            <a:r>
              <a:rPr lang="en-US" altLang="en-US"/>
              <a:t> </a:t>
            </a:r>
          </a:p>
        </p:txBody>
      </p:sp>
    </p:spTree>
    <p:extLst>
      <p:ext uri="{BB962C8B-B14F-4D97-AF65-F5344CB8AC3E}">
        <p14:creationId xmlns:p14="http://schemas.microsoft.com/office/powerpoint/2010/main" val="12445248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00706"/>
                                        </p:tgtEl>
                                        <p:attrNameLst>
                                          <p:attrName>style.visibility</p:attrName>
                                        </p:attrNameLst>
                                      </p:cBhvr>
                                      <p:to>
                                        <p:strVal val="visible"/>
                                      </p:to>
                                    </p:set>
                                    <p:anim calcmode="lin" valueType="num">
                                      <p:cBhvr>
                                        <p:cTn id="7" dur="500" decel="50000" fill="hold">
                                          <p:stCondLst>
                                            <p:cond delay="0"/>
                                          </p:stCondLst>
                                        </p:cTn>
                                        <p:tgtEl>
                                          <p:spTgt spid="20070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0070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00706"/>
                                        </p:tgtEl>
                                        <p:attrNameLst>
                                          <p:attrName>ppt_w</p:attrName>
                                        </p:attrNameLst>
                                      </p:cBhvr>
                                      <p:tavLst>
                                        <p:tav tm="0">
                                          <p:val>
                                            <p:strVal val="#ppt_w*.05"/>
                                          </p:val>
                                        </p:tav>
                                        <p:tav tm="100000">
                                          <p:val>
                                            <p:strVal val="#ppt_w"/>
                                          </p:val>
                                        </p:tav>
                                      </p:tavLst>
                                    </p:anim>
                                    <p:anim calcmode="lin" valueType="num">
                                      <p:cBhvr>
                                        <p:cTn id="10" dur="1000" fill="hold"/>
                                        <p:tgtEl>
                                          <p:spTgt spid="20070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0070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0070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0070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0070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200707"/>
                                        </p:tgtEl>
                                        <p:attrNameLst>
                                          <p:attrName>style.visibility</p:attrName>
                                        </p:attrNameLst>
                                      </p:cBhvr>
                                      <p:to>
                                        <p:strVal val="visible"/>
                                      </p:to>
                                    </p:set>
                                    <p:anim calcmode="lin" valueType="num">
                                      <p:cBhvr>
                                        <p:cTn id="19" dur="500" fill="hold"/>
                                        <p:tgtEl>
                                          <p:spTgt spid="20070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00707"/>
                                        </p:tgtEl>
                                        <p:attrNameLst>
                                          <p:attrName>ppt_y</p:attrName>
                                        </p:attrNameLst>
                                      </p:cBhvr>
                                      <p:tavLst>
                                        <p:tav tm="0">
                                          <p:val>
                                            <p:strVal val="#ppt_y"/>
                                          </p:val>
                                        </p:tav>
                                        <p:tav tm="100000">
                                          <p:val>
                                            <p:strVal val="#ppt_y"/>
                                          </p:val>
                                        </p:tav>
                                      </p:tavLst>
                                    </p:anim>
                                    <p:anim calcmode="lin" valueType="num">
                                      <p:cBhvr>
                                        <p:cTn id="21" dur="500" fill="hold"/>
                                        <p:tgtEl>
                                          <p:spTgt spid="20070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0070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0070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5" presetClass="entr" presetSubtype="0" fill="hold" grpId="0" nodeType="clickEffect">
                                  <p:stCondLst>
                                    <p:cond delay="0"/>
                                  </p:stCondLst>
                                  <p:childTnLst>
                                    <p:set>
                                      <p:cBhvr>
                                        <p:cTn id="27" dur="1" fill="hold">
                                          <p:stCondLst>
                                            <p:cond delay="0"/>
                                          </p:stCondLst>
                                        </p:cTn>
                                        <p:tgtEl>
                                          <p:spTgt spid="200708"/>
                                        </p:tgtEl>
                                        <p:attrNameLst>
                                          <p:attrName>style.visibility</p:attrName>
                                        </p:attrNameLst>
                                      </p:cBhvr>
                                      <p:to>
                                        <p:strVal val="visible"/>
                                      </p:to>
                                    </p:set>
                                    <p:anim calcmode="lin" valueType="num">
                                      <p:cBhvr>
                                        <p:cTn id="28" dur="500" decel="50000" fill="hold">
                                          <p:stCondLst>
                                            <p:cond delay="0"/>
                                          </p:stCondLst>
                                        </p:cTn>
                                        <p:tgtEl>
                                          <p:spTgt spid="200708"/>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200708"/>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200708"/>
                                        </p:tgtEl>
                                        <p:attrNameLst>
                                          <p:attrName>ppt_w</p:attrName>
                                        </p:attrNameLst>
                                      </p:cBhvr>
                                      <p:tavLst>
                                        <p:tav tm="0">
                                          <p:val>
                                            <p:strVal val="#ppt_w*.05"/>
                                          </p:val>
                                        </p:tav>
                                        <p:tav tm="100000">
                                          <p:val>
                                            <p:strVal val="#ppt_w"/>
                                          </p:val>
                                        </p:tav>
                                      </p:tavLst>
                                    </p:anim>
                                    <p:anim calcmode="lin" valueType="num">
                                      <p:cBhvr>
                                        <p:cTn id="31" dur="1000" fill="hold"/>
                                        <p:tgtEl>
                                          <p:spTgt spid="200708"/>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200708"/>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200708"/>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200708"/>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20070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8" presetClass="entr" presetSubtype="12" fill="hold" grpId="0" nodeType="clickEffect">
                                  <p:stCondLst>
                                    <p:cond delay="0"/>
                                  </p:stCondLst>
                                  <p:childTnLst>
                                    <p:set>
                                      <p:cBhvr>
                                        <p:cTn id="39" dur="1" fill="hold">
                                          <p:stCondLst>
                                            <p:cond delay="0"/>
                                          </p:stCondLst>
                                        </p:cTn>
                                        <p:tgtEl>
                                          <p:spTgt spid="200709"/>
                                        </p:tgtEl>
                                        <p:attrNameLst>
                                          <p:attrName>style.visibility</p:attrName>
                                        </p:attrNameLst>
                                      </p:cBhvr>
                                      <p:to>
                                        <p:strVal val="visible"/>
                                      </p:to>
                                    </p:set>
                                    <p:animEffect transition="in" filter="strips(downLeft)">
                                      <p:cBhvr>
                                        <p:cTn id="40" dur="500"/>
                                        <p:tgtEl>
                                          <p:spTgt spid="20070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8" presetClass="entr" presetSubtype="12" fill="hold" grpId="0" nodeType="clickEffect">
                                  <p:stCondLst>
                                    <p:cond delay="0"/>
                                  </p:stCondLst>
                                  <p:childTnLst>
                                    <p:set>
                                      <p:cBhvr>
                                        <p:cTn id="44" dur="1" fill="hold">
                                          <p:stCondLst>
                                            <p:cond delay="0"/>
                                          </p:stCondLst>
                                        </p:cTn>
                                        <p:tgtEl>
                                          <p:spTgt spid="200710"/>
                                        </p:tgtEl>
                                        <p:attrNameLst>
                                          <p:attrName>style.visibility</p:attrName>
                                        </p:attrNameLst>
                                      </p:cBhvr>
                                      <p:to>
                                        <p:strVal val="visible"/>
                                      </p:to>
                                    </p:set>
                                    <p:animEffect transition="in" filter="strips(downLeft)">
                                      <p:cBhvr>
                                        <p:cTn id="45" dur="500"/>
                                        <p:tgtEl>
                                          <p:spTgt spid="200710"/>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5" presetClass="entr" presetSubtype="0" fill="hold" grpId="0" nodeType="clickEffect">
                                  <p:stCondLst>
                                    <p:cond delay="0"/>
                                  </p:stCondLst>
                                  <p:childTnLst>
                                    <p:set>
                                      <p:cBhvr>
                                        <p:cTn id="49" dur="1" fill="hold">
                                          <p:stCondLst>
                                            <p:cond delay="0"/>
                                          </p:stCondLst>
                                        </p:cTn>
                                        <p:tgtEl>
                                          <p:spTgt spid="200711"/>
                                        </p:tgtEl>
                                        <p:attrNameLst>
                                          <p:attrName>style.visibility</p:attrName>
                                        </p:attrNameLst>
                                      </p:cBhvr>
                                      <p:to>
                                        <p:strVal val="visible"/>
                                      </p:to>
                                    </p:set>
                                    <p:anim calcmode="lin" valueType="num">
                                      <p:cBhvr>
                                        <p:cTn id="50" dur="500" decel="50000" fill="hold">
                                          <p:stCondLst>
                                            <p:cond delay="0"/>
                                          </p:stCondLst>
                                        </p:cTn>
                                        <p:tgtEl>
                                          <p:spTgt spid="200711"/>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200711"/>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200711"/>
                                        </p:tgtEl>
                                        <p:attrNameLst>
                                          <p:attrName>ppt_w</p:attrName>
                                        </p:attrNameLst>
                                      </p:cBhvr>
                                      <p:tavLst>
                                        <p:tav tm="0">
                                          <p:val>
                                            <p:strVal val="#ppt_w*.05"/>
                                          </p:val>
                                        </p:tav>
                                        <p:tav tm="100000">
                                          <p:val>
                                            <p:strVal val="#ppt_w"/>
                                          </p:val>
                                        </p:tav>
                                      </p:tavLst>
                                    </p:anim>
                                    <p:anim calcmode="lin" valueType="num">
                                      <p:cBhvr>
                                        <p:cTn id="53" dur="1000" fill="hold"/>
                                        <p:tgtEl>
                                          <p:spTgt spid="200711"/>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200711"/>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200711"/>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200711"/>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20071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8" presetClass="entr" presetSubtype="12" fill="hold" nodeType="clickEffect">
                                  <p:stCondLst>
                                    <p:cond delay="0"/>
                                  </p:stCondLst>
                                  <p:childTnLst>
                                    <p:set>
                                      <p:cBhvr>
                                        <p:cTn id="61" dur="1" fill="hold">
                                          <p:stCondLst>
                                            <p:cond delay="0"/>
                                          </p:stCondLst>
                                        </p:cTn>
                                        <p:tgtEl>
                                          <p:spTgt spid="200712">
                                            <p:txEl>
                                              <p:pRg st="0" end="0"/>
                                            </p:txEl>
                                          </p:spTgt>
                                        </p:tgtEl>
                                        <p:attrNameLst>
                                          <p:attrName>style.visibility</p:attrName>
                                        </p:attrNameLst>
                                      </p:cBhvr>
                                      <p:to>
                                        <p:strVal val="visible"/>
                                      </p:to>
                                    </p:set>
                                    <p:animEffect transition="in" filter="strips(downLeft)">
                                      <p:cBhvr>
                                        <p:cTn id="62" dur="500"/>
                                        <p:tgtEl>
                                          <p:spTgt spid="200712">
                                            <p:txEl>
                                              <p:pRg st="0" end="0"/>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1" presetClass="entr" presetSubtype="0" fill="hold" grpId="0" nodeType="clickEffect">
                                  <p:stCondLst>
                                    <p:cond delay="0"/>
                                  </p:stCondLst>
                                  <p:iterate type="lt">
                                    <p:tmPct val="10000"/>
                                  </p:iterate>
                                  <p:childTnLst>
                                    <p:set>
                                      <p:cBhvr>
                                        <p:cTn id="66" dur="1" fill="hold">
                                          <p:stCondLst>
                                            <p:cond delay="0"/>
                                          </p:stCondLst>
                                        </p:cTn>
                                        <p:tgtEl>
                                          <p:spTgt spid="200713"/>
                                        </p:tgtEl>
                                        <p:attrNameLst>
                                          <p:attrName>style.visibility</p:attrName>
                                        </p:attrNameLst>
                                      </p:cBhvr>
                                      <p:to>
                                        <p:strVal val="visible"/>
                                      </p:to>
                                    </p:set>
                                    <p:anim calcmode="lin" valueType="num">
                                      <p:cBhvr>
                                        <p:cTn id="67" dur="500" fill="hold"/>
                                        <p:tgtEl>
                                          <p:spTgt spid="200713"/>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200713"/>
                                        </p:tgtEl>
                                        <p:attrNameLst>
                                          <p:attrName>ppt_y</p:attrName>
                                        </p:attrNameLst>
                                      </p:cBhvr>
                                      <p:tavLst>
                                        <p:tav tm="0">
                                          <p:val>
                                            <p:strVal val="#ppt_y"/>
                                          </p:val>
                                        </p:tav>
                                        <p:tav tm="100000">
                                          <p:val>
                                            <p:strVal val="#ppt_y"/>
                                          </p:val>
                                        </p:tav>
                                      </p:tavLst>
                                    </p:anim>
                                    <p:anim calcmode="lin" valueType="num">
                                      <p:cBhvr>
                                        <p:cTn id="69" dur="500" fill="hold"/>
                                        <p:tgtEl>
                                          <p:spTgt spid="200713"/>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200713"/>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2007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6" grpId="0"/>
      <p:bldP spid="200707" grpId="0"/>
      <p:bldP spid="200708" grpId="0"/>
      <p:bldP spid="200709" grpId="0"/>
      <p:bldP spid="200710" grpId="0"/>
      <p:bldP spid="200711" grpId="0"/>
      <p:bldP spid="200713" grpId="0"/>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9"/>
          <p:cNvSpPr>
            <a:spLocks noGrp="1" noChangeArrowheads="1"/>
          </p:cNvSpPr>
          <p:nvPr>
            <p:ph type="dt" sz="half" idx="2"/>
          </p:nvPr>
        </p:nvSpPr>
        <p:spPr/>
        <p:txBody>
          <a:bodyPr/>
          <a:lstStyle/>
          <a:p>
            <a:fld id="{FF7F3A0B-6311-460B-8F08-FC0064213511}" type="datetime1">
              <a:rPr lang="en-US" altLang="en-US"/>
              <a:pPr/>
              <a:t>5/15/2017</a:t>
            </a:fld>
            <a:endParaRPr lang="en-US" altLang="en-US"/>
          </a:p>
        </p:txBody>
      </p:sp>
      <p:sp>
        <p:nvSpPr>
          <p:cNvPr id="11" name="Rectangle 11"/>
          <p:cNvSpPr>
            <a:spLocks noGrp="1" noChangeArrowheads="1"/>
          </p:cNvSpPr>
          <p:nvPr>
            <p:ph type="sldNum" sz="quarter" idx="4"/>
          </p:nvPr>
        </p:nvSpPr>
        <p:spPr/>
        <p:txBody>
          <a:bodyPr/>
          <a:lstStyle/>
          <a:p>
            <a:fld id="{CE40110E-6391-4F2B-9D3C-6DA986B669FB}" type="slidenum">
              <a:rPr lang="en-US" altLang="en-US"/>
              <a:pPr/>
              <a:t>94</a:t>
            </a:fld>
            <a:endParaRPr lang="en-US" altLang="en-US"/>
          </a:p>
        </p:txBody>
      </p:sp>
      <p:sp>
        <p:nvSpPr>
          <p:cNvPr id="199682" name="Rectangle 2"/>
          <p:cNvSpPr>
            <a:spLocks noChangeArrowheads="1"/>
          </p:cNvSpPr>
          <p:nvPr/>
        </p:nvSpPr>
        <p:spPr bwMode="auto">
          <a:xfrm>
            <a:off x="539750" y="188913"/>
            <a:ext cx="53117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altLang="en-US" sz="1600"/>
              <a:t>Berikut adalah contoh penggunaan pernyataan tersebut. </a:t>
            </a:r>
          </a:p>
        </p:txBody>
      </p:sp>
      <p:sp>
        <p:nvSpPr>
          <p:cNvPr id="199683" name="Rectangle 3"/>
          <p:cNvSpPr>
            <a:spLocks noChangeArrowheads="1"/>
          </p:cNvSpPr>
          <p:nvPr/>
        </p:nvSpPr>
        <p:spPr bwMode="auto">
          <a:xfrm>
            <a:off x="1403350" y="620713"/>
            <a:ext cx="4340225"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572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n-US" altLang="en-US" sz="1600"/>
              <a:t>INTEGER	numpoint, point</a:t>
            </a:r>
          </a:p>
          <a:p>
            <a:r>
              <a:rPr lang="en-US" altLang="en-US" sz="1600"/>
              <a:t>REAL		datarray(1000), num</a:t>
            </a:r>
          </a:p>
          <a:p>
            <a:r>
              <a:rPr lang="en-US" altLang="en-US" sz="1600"/>
              <a:t>sum = 0.0</a:t>
            </a:r>
          </a:p>
          <a:p>
            <a:r>
              <a:rPr lang="en-US" altLang="en-US" sz="1600"/>
              <a:t>DO point = 1, 1000</a:t>
            </a:r>
          </a:p>
          <a:p>
            <a:r>
              <a:rPr lang="en-US" altLang="en-US" sz="1600"/>
              <a:t>	numpoint = point</a:t>
            </a:r>
          </a:p>
          <a:p>
            <a:r>
              <a:rPr lang="en-US" altLang="en-US" sz="1600"/>
              <a:t>	sum = sum + datarray(point) </a:t>
            </a:r>
          </a:p>
          <a:p>
            <a:r>
              <a:rPr lang="en-US" altLang="en-US" sz="1600"/>
              <a:t>	IF (datarray(point+1) .EQ. 0.0) EXIT</a:t>
            </a:r>
          </a:p>
          <a:p>
            <a:r>
              <a:rPr lang="en-US" altLang="en-US" sz="1600"/>
              <a:t>END DO</a:t>
            </a:r>
          </a:p>
        </p:txBody>
      </p:sp>
      <p:sp>
        <p:nvSpPr>
          <p:cNvPr id="199684" name="Rectangle 4"/>
          <p:cNvSpPr>
            <a:spLocks noChangeArrowheads="1"/>
          </p:cNvSpPr>
          <p:nvPr/>
        </p:nvSpPr>
        <p:spPr bwMode="auto">
          <a:xfrm>
            <a:off x="107950" y="2924175"/>
            <a:ext cx="1416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altLang="en-US" b="1"/>
              <a:t>EXTERNAL</a:t>
            </a:r>
          </a:p>
        </p:txBody>
      </p:sp>
      <p:sp>
        <p:nvSpPr>
          <p:cNvPr id="199685" name="Rectangle 5"/>
          <p:cNvSpPr>
            <a:spLocks noChangeArrowheads="1"/>
          </p:cNvSpPr>
          <p:nvPr/>
        </p:nvSpPr>
        <p:spPr bwMode="auto">
          <a:xfrm>
            <a:off x="539750" y="3279775"/>
            <a:ext cx="820896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1600"/>
              <a:t>Aksi: Mengidentifikasi nama-nama yang didefinisikan user sebagai subroutine eksternal atau fungsi, dengan sintak sebagai berikut:</a:t>
            </a:r>
          </a:p>
        </p:txBody>
      </p:sp>
      <p:sp>
        <p:nvSpPr>
          <p:cNvPr id="199686" name="Rectangle 6"/>
          <p:cNvSpPr>
            <a:spLocks noChangeArrowheads="1"/>
          </p:cNvSpPr>
          <p:nvPr/>
        </p:nvSpPr>
        <p:spPr bwMode="auto">
          <a:xfrm>
            <a:off x="1042988" y="3933825"/>
            <a:ext cx="4819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altLang="en-US" b="1"/>
              <a:t>EXTERNAL </a:t>
            </a:r>
            <a:r>
              <a:rPr lang="en-US" altLang="en-US"/>
              <a:t>name[[attrs]] [[, name[[attrs]] ]]….</a:t>
            </a:r>
          </a:p>
        </p:txBody>
      </p:sp>
      <p:sp>
        <p:nvSpPr>
          <p:cNvPr id="199687" name="Rectangle 7"/>
          <p:cNvSpPr>
            <a:spLocks noChangeArrowheads="1"/>
          </p:cNvSpPr>
          <p:nvPr/>
        </p:nvSpPr>
        <p:spPr bwMode="auto">
          <a:xfrm>
            <a:off x="539750" y="4387850"/>
            <a:ext cx="53117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altLang="en-US" sz="1600"/>
              <a:t>Berikut adalah contoh penggunaan pernyataan tersebut. </a:t>
            </a:r>
          </a:p>
        </p:txBody>
      </p:sp>
      <p:sp>
        <p:nvSpPr>
          <p:cNvPr id="199688" name="Rectangle 8"/>
          <p:cNvSpPr>
            <a:spLocks noChangeArrowheads="1"/>
          </p:cNvSpPr>
          <p:nvPr/>
        </p:nvSpPr>
        <p:spPr bwMode="auto">
          <a:xfrm>
            <a:off x="468313" y="4879975"/>
            <a:ext cx="3729037"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en-US" sz="1600"/>
              <a:t>	</a:t>
            </a:r>
            <a:r>
              <a:rPr lang="en-US" altLang="en-US" sz="1600"/>
              <a:t>EXTERNAL MyFunc, MySub</a:t>
            </a:r>
          </a:p>
          <a:p>
            <a:r>
              <a:rPr lang="en-US" altLang="en-US" sz="1600"/>
              <a:t>	CALL Calc (MyFunc, MySub)</a:t>
            </a:r>
          </a:p>
          <a:p>
            <a:r>
              <a:rPr lang="en-US" altLang="en-US" sz="1600"/>
              <a:t>	</a:t>
            </a:r>
            <a:r>
              <a:rPr lang="es-ES_tradnl" altLang="en-US" sz="1600"/>
              <a:t>EXTERNAL SIN</a:t>
            </a:r>
            <a:endParaRPr lang="en-US" altLang="en-US" sz="1600"/>
          </a:p>
          <a:p>
            <a:r>
              <a:rPr lang="es-ES_tradnl" altLang="en-US" sz="1600"/>
              <a:t>	x = SIN (a,  4.2, 37)</a:t>
            </a:r>
          </a:p>
        </p:txBody>
      </p:sp>
    </p:spTree>
    <p:extLst>
      <p:ext uri="{BB962C8B-B14F-4D97-AF65-F5344CB8AC3E}">
        <p14:creationId xmlns:p14="http://schemas.microsoft.com/office/powerpoint/2010/main" val="26597629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99682"/>
                                        </p:tgtEl>
                                        <p:attrNameLst>
                                          <p:attrName>style.visibility</p:attrName>
                                        </p:attrNameLst>
                                      </p:cBhvr>
                                      <p:to>
                                        <p:strVal val="visible"/>
                                      </p:to>
                                    </p:set>
                                    <p:anim calcmode="lin" valueType="num">
                                      <p:cBhvr>
                                        <p:cTn id="7" dur="500" fill="hold"/>
                                        <p:tgtEl>
                                          <p:spTgt spid="19968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9682"/>
                                        </p:tgtEl>
                                        <p:attrNameLst>
                                          <p:attrName>ppt_y</p:attrName>
                                        </p:attrNameLst>
                                      </p:cBhvr>
                                      <p:tavLst>
                                        <p:tav tm="0">
                                          <p:val>
                                            <p:strVal val="#ppt_y"/>
                                          </p:val>
                                        </p:tav>
                                        <p:tav tm="100000">
                                          <p:val>
                                            <p:strVal val="#ppt_y"/>
                                          </p:val>
                                        </p:tav>
                                      </p:tavLst>
                                    </p:anim>
                                    <p:anim calcmode="lin" valueType="num">
                                      <p:cBhvr>
                                        <p:cTn id="9" dur="500" fill="hold"/>
                                        <p:tgtEl>
                                          <p:spTgt spid="19968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968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968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199683"/>
                                        </p:tgtEl>
                                        <p:attrNameLst>
                                          <p:attrName>style.visibility</p:attrName>
                                        </p:attrNameLst>
                                      </p:cBhvr>
                                      <p:to>
                                        <p:strVal val="visible"/>
                                      </p:to>
                                    </p:set>
                                    <p:anim calcmode="lin" valueType="num">
                                      <p:cBhvr>
                                        <p:cTn id="16" dur="500" fill="hold"/>
                                        <p:tgtEl>
                                          <p:spTgt spid="19968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99683"/>
                                        </p:tgtEl>
                                        <p:attrNameLst>
                                          <p:attrName>ppt_y</p:attrName>
                                        </p:attrNameLst>
                                      </p:cBhvr>
                                      <p:tavLst>
                                        <p:tav tm="0">
                                          <p:val>
                                            <p:strVal val="#ppt_y"/>
                                          </p:val>
                                        </p:tav>
                                        <p:tav tm="100000">
                                          <p:val>
                                            <p:strVal val="#ppt_y"/>
                                          </p:val>
                                        </p:tav>
                                      </p:tavLst>
                                    </p:anim>
                                    <p:anim calcmode="lin" valueType="num">
                                      <p:cBhvr>
                                        <p:cTn id="18" dur="500" fill="hold"/>
                                        <p:tgtEl>
                                          <p:spTgt spid="19968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9968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9968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199684"/>
                                        </p:tgtEl>
                                        <p:attrNameLst>
                                          <p:attrName>style.visibility</p:attrName>
                                        </p:attrNameLst>
                                      </p:cBhvr>
                                      <p:to>
                                        <p:strVal val="visible"/>
                                      </p:to>
                                    </p:set>
                                    <p:anim calcmode="lin" valueType="num">
                                      <p:cBhvr>
                                        <p:cTn id="25" dur="500" decel="50000" fill="hold">
                                          <p:stCondLst>
                                            <p:cond delay="0"/>
                                          </p:stCondLst>
                                        </p:cTn>
                                        <p:tgtEl>
                                          <p:spTgt spid="199684"/>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199684"/>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199684"/>
                                        </p:tgtEl>
                                        <p:attrNameLst>
                                          <p:attrName>ppt_w</p:attrName>
                                        </p:attrNameLst>
                                      </p:cBhvr>
                                      <p:tavLst>
                                        <p:tav tm="0">
                                          <p:val>
                                            <p:strVal val="#ppt_w*.05"/>
                                          </p:val>
                                        </p:tav>
                                        <p:tav tm="100000">
                                          <p:val>
                                            <p:strVal val="#ppt_w"/>
                                          </p:val>
                                        </p:tav>
                                      </p:tavLst>
                                    </p:anim>
                                    <p:anim calcmode="lin" valueType="num">
                                      <p:cBhvr>
                                        <p:cTn id="28" dur="1000" fill="hold"/>
                                        <p:tgtEl>
                                          <p:spTgt spid="199684"/>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199684"/>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199684"/>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199684"/>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19968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1" presetClass="entr" presetSubtype="0" fill="hold" grpId="0" nodeType="clickEffect">
                                  <p:stCondLst>
                                    <p:cond delay="0"/>
                                  </p:stCondLst>
                                  <p:iterate type="lt">
                                    <p:tmPct val="10000"/>
                                  </p:iterate>
                                  <p:childTnLst>
                                    <p:set>
                                      <p:cBhvr>
                                        <p:cTn id="36" dur="1" fill="hold">
                                          <p:stCondLst>
                                            <p:cond delay="0"/>
                                          </p:stCondLst>
                                        </p:cTn>
                                        <p:tgtEl>
                                          <p:spTgt spid="199685"/>
                                        </p:tgtEl>
                                        <p:attrNameLst>
                                          <p:attrName>style.visibility</p:attrName>
                                        </p:attrNameLst>
                                      </p:cBhvr>
                                      <p:to>
                                        <p:strVal val="visible"/>
                                      </p:to>
                                    </p:set>
                                    <p:anim calcmode="lin" valueType="num">
                                      <p:cBhvr>
                                        <p:cTn id="37" dur="500" fill="hold"/>
                                        <p:tgtEl>
                                          <p:spTgt spid="199685"/>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99685"/>
                                        </p:tgtEl>
                                        <p:attrNameLst>
                                          <p:attrName>ppt_y</p:attrName>
                                        </p:attrNameLst>
                                      </p:cBhvr>
                                      <p:tavLst>
                                        <p:tav tm="0">
                                          <p:val>
                                            <p:strVal val="#ppt_y"/>
                                          </p:val>
                                        </p:tav>
                                        <p:tav tm="100000">
                                          <p:val>
                                            <p:strVal val="#ppt_y"/>
                                          </p:val>
                                        </p:tav>
                                      </p:tavLst>
                                    </p:anim>
                                    <p:anim calcmode="lin" valueType="num">
                                      <p:cBhvr>
                                        <p:cTn id="39" dur="500" fill="hold"/>
                                        <p:tgtEl>
                                          <p:spTgt spid="199685"/>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99685"/>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9968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5" presetClass="entr" presetSubtype="0" fill="hold" grpId="0" nodeType="clickEffect">
                                  <p:stCondLst>
                                    <p:cond delay="0"/>
                                  </p:stCondLst>
                                  <p:childTnLst>
                                    <p:set>
                                      <p:cBhvr>
                                        <p:cTn id="45" dur="1" fill="hold">
                                          <p:stCondLst>
                                            <p:cond delay="0"/>
                                          </p:stCondLst>
                                        </p:cTn>
                                        <p:tgtEl>
                                          <p:spTgt spid="199686"/>
                                        </p:tgtEl>
                                        <p:attrNameLst>
                                          <p:attrName>style.visibility</p:attrName>
                                        </p:attrNameLst>
                                      </p:cBhvr>
                                      <p:to>
                                        <p:strVal val="visible"/>
                                      </p:to>
                                    </p:set>
                                    <p:anim calcmode="lin" valueType="num">
                                      <p:cBhvr>
                                        <p:cTn id="46" dur="500" decel="50000" fill="hold">
                                          <p:stCondLst>
                                            <p:cond delay="0"/>
                                          </p:stCondLst>
                                        </p:cTn>
                                        <p:tgtEl>
                                          <p:spTgt spid="199686"/>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99686"/>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99686"/>
                                        </p:tgtEl>
                                        <p:attrNameLst>
                                          <p:attrName>ppt_w</p:attrName>
                                        </p:attrNameLst>
                                      </p:cBhvr>
                                      <p:tavLst>
                                        <p:tav tm="0">
                                          <p:val>
                                            <p:strVal val="#ppt_w*.05"/>
                                          </p:val>
                                        </p:tav>
                                        <p:tav tm="100000">
                                          <p:val>
                                            <p:strVal val="#ppt_w"/>
                                          </p:val>
                                        </p:tav>
                                      </p:tavLst>
                                    </p:anim>
                                    <p:anim calcmode="lin" valueType="num">
                                      <p:cBhvr>
                                        <p:cTn id="49" dur="1000" fill="hold"/>
                                        <p:tgtEl>
                                          <p:spTgt spid="199686"/>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99686"/>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99686"/>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99686"/>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99686"/>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1" presetClass="entr" presetSubtype="0" fill="hold" grpId="0" nodeType="clickEffect">
                                  <p:stCondLst>
                                    <p:cond delay="0"/>
                                  </p:stCondLst>
                                  <p:iterate type="lt">
                                    <p:tmPct val="10000"/>
                                  </p:iterate>
                                  <p:childTnLst>
                                    <p:set>
                                      <p:cBhvr>
                                        <p:cTn id="57" dur="1" fill="hold">
                                          <p:stCondLst>
                                            <p:cond delay="0"/>
                                          </p:stCondLst>
                                        </p:cTn>
                                        <p:tgtEl>
                                          <p:spTgt spid="199687"/>
                                        </p:tgtEl>
                                        <p:attrNameLst>
                                          <p:attrName>style.visibility</p:attrName>
                                        </p:attrNameLst>
                                      </p:cBhvr>
                                      <p:to>
                                        <p:strVal val="visible"/>
                                      </p:to>
                                    </p:set>
                                    <p:anim calcmode="lin" valueType="num">
                                      <p:cBhvr>
                                        <p:cTn id="58" dur="500" fill="hold"/>
                                        <p:tgtEl>
                                          <p:spTgt spid="199687"/>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199687"/>
                                        </p:tgtEl>
                                        <p:attrNameLst>
                                          <p:attrName>ppt_y</p:attrName>
                                        </p:attrNameLst>
                                      </p:cBhvr>
                                      <p:tavLst>
                                        <p:tav tm="0">
                                          <p:val>
                                            <p:strVal val="#ppt_y"/>
                                          </p:val>
                                        </p:tav>
                                        <p:tav tm="100000">
                                          <p:val>
                                            <p:strVal val="#ppt_y"/>
                                          </p:val>
                                        </p:tav>
                                      </p:tavLst>
                                    </p:anim>
                                    <p:anim calcmode="lin" valueType="num">
                                      <p:cBhvr>
                                        <p:cTn id="60" dur="500" fill="hold"/>
                                        <p:tgtEl>
                                          <p:spTgt spid="199687"/>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199687"/>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19968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1" presetClass="entr" presetSubtype="0" fill="hold" grpId="0" nodeType="clickEffect">
                                  <p:stCondLst>
                                    <p:cond delay="0"/>
                                  </p:stCondLst>
                                  <p:iterate type="lt">
                                    <p:tmPct val="10000"/>
                                  </p:iterate>
                                  <p:childTnLst>
                                    <p:set>
                                      <p:cBhvr>
                                        <p:cTn id="66" dur="1" fill="hold">
                                          <p:stCondLst>
                                            <p:cond delay="0"/>
                                          </p:stCondLst>
                                        </p:cTn>
                                        <p:tgtEl>
                                          <p:spTgt spid="199688"/>
                                        </p:tgtEl>
                                        <p:attrNameLst>
                                          <p:attrName>style.visibility</p:attrName>
                                        </p:attrNameLst>
                                      </p:cBhvr>
                                      <p:to>
                                        <p:strVal val="visible"/>
                                      </p:to>
                                    </p:set>
                                    <p:anim calcmode="lin" valueType="num">
                                      <p:cBhvr>
                                        <p:cTn id="67" dur="500" fill="hold"/>
                                        <p:tgtEl>
                                          <p:spTgt spid="199688"/>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199688"/>
                                        </p:tgtEl>
                                        <p:attrNameLst>
                                          <p:attrName>ppt_y</p:attrName>
                                        </p:attrNameLst>
                                      </p:cBhvr>
                                      <p:tavLst>
                                        <p:tav tm="0">
                                          <p:val>
                                            <p:strVal val="#ppt_y"/>
                                          </p:val>
                                        </p:tav>
                                        <p:tav tm="100000">
                                          <p:val>
                                            <p:strVal val="#ppt_y"/>
                                          </p:val>
                                        </p:tav>
                                      </p:tavLst>
                                    </p:anim>
                                    <p:anim calcmode="lin" valueType="num">
                                      <p:cBhvr>
                                        <p:cTn id="69" dur="500" fill="hold"/>
                                        <p:tgtEl>
                                          <p:spTgt spid="199688"/>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199688"/>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199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2" grpId="0"/>
      <p:bldP spid="199683" grpId="0"/>
      <p:bldP spid="199684" grpId="0"/>
      <p:bldP spid="199685" grpId="0"/>
      <p:bldP spid="199686" grpId="0"/>
      <p:bldP spid="199687" grpId="0"/>
      <p:bldP spid="199688" grpId="0"/>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 name="Rectangle 9"/>
          <p:cNvSpPr>
            <a:spLocks noGrp="1" noChangeArrowheads="1"/>
          </p:cNvSpPr>
          <p:nvPr>
            <p:ph type="dt" sz="half" idx="2"/>
          </p:nvPr>
        </p:nvSpPr>
        <p:spPr/>
        <p:txBody>
          <a:bodyPr/>
          <a:lstStyle/>
          <a:p>
            <a:fld id="{BF3C1074-131A-4116-A16F-8E58EEA53830}" type="datetime1">
              <a:rPr lang="en-US" altLang="en-US"/>
              <a:pPr/>
              <a:t>5/15/2017</a:t>
            </a:fld>
            <a:endParaRPr lang="en-US" altLang="en-US"/>
          </a:p>
        </p:txBody>
      </p:sp>
      <p:sp>
        <p:nvSpPr>
          <p:cNvPr id="31" name="Rectangle 11"/>
          <p:cNvSpPr>
            <a:spLocks noGrp="1" noChangeArrowheads="1"/>
          </p:cNvSpPr>
          <p:nvPr>
            <p:ph type="sldNum" sz="quarter" idx="4"/>
          </p:nvPr>
        </p:nvSpPr>
        <p:spPr/>
        <p:txBody>
          <a:bodyPr/>
          <a:lstStyle/>
          <a:p>
            <a:fld id="{C50CBE56-9315-45A2-A438-F9EAE1E72883}" type="slidenum">
              <a:rPr lang="en-US" altLang="en-US"/>
              <a:pPr/>
              <a:t>95</a:t>
            </a:fld>
            <a:endParaRPr lang="en-US" altLang="en-US"/>
          </a:p>
        </p:txBody>
      </p:sp>
      <p:sp>
        <p:nvSpPr>
          <p:cNvPr id="198658" name="Rectangle 2"/>
          <p:cNvSpPr>
            <a:spLocks noChangeArrowheads="1"/>
          </p:cNvSpPr>
          <p:nvPr/>
        </p:nvSpPr>
        <p:spPr bwMode="auto">
          <a:xfrm>
            <a:off x="107950" y="188913"/>
            <a:ext cx="1162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s-ES_tradnl" altLang="en-US" b="1"/>
              <a:t>FORMAT</a:t>
            </a:r>
          </a:p>
        </p:txBody>
      </p:sp>
      <p:sp>
        <p:nvSpPr>
          <p:cNvPr id="198659" name="Rectangle 3"/>
          <p:cNvSpPr>
            <a:spLocks noChangeArrowheads="1"/>
          </p:cNvSpPr>
          <p:nvPr/>
        </p:nvSpPr>
        <p:spPr bwMode="auto">
          <a:xfrm>
            <a:off x="395288" y="549275"/>
            <a:ext cx="79914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it-IT" altLang="en-US" sz="1600"/>
              <a:t>Aksi: Mengatur format dimana data akan dituliskan atau dibaca dari suatu file, dengan sintak sebagai berikut:</a:t>
            </a:r>
            <a:r>
              <a:rPr lang="en-US" altLang="en-US" sz="1600"/>
              <a:t> </a:t>
            </a:r>
          </a:p>
        </p:txBody>
      </p:sp>
      <p:sp>
        <p:nvSpPr>
          <p:cNvPr id="198660" name="Rectangle 4"/>
          <p:cNvSpPr>
            <a:spLocks noChangeArrowheads="1"/>
          </p:cNvSpPr>
          <p:nvPr/>
        </p:nvSpPr>
        <p:spPr bwMode="auto">
          <a:xfrm>
            <a:off x="107950" y="1262063"/>
            <a:ext cx="3130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it-IT" altLang="en-US"/>
              <a:t>	</a:t>
            </a:r>
            <a:r>
              <a:rPr lang="es-ES_tradnl" altLang="en-US" b="1"/>
              <a:t>FORMAT </a:t>
            </a:r>
            <a:r>
              <a:rPr lang="es-ES_tradnl" altLang="en-US"/>
              <a:t>([[editlist])</a:t>
            </a:r>
          </a:p>
        </p:txBody>
      </p:sp>
      <p:sp>
        <p:nvSpPr>
          <p:cNvPr id="198661" name="Rectangle 5"/>
          <p:cNvSpPr>
            <a:spLocks noChangeArrowheads="1"/>
          </p:cNvSpPr>
          <p:nvPr/>
        </p:nvSpPr>
        <p:spPr bwMode="auto">
          <a:xfrm>
            <a:off x="395288" y="1724025"/>
            <a:ext cx="62341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s-ES_tradnl" altLang="en-US" sz="1600"/>
              <a:t>Dalam Tabel 4.5 berikut ini akan disajikan descriptor edit berulang:</a:t>
            </a:r>
            <a:r>
              <a:rPr lang="en-US" altLang="en-US" sz="1600"/>
              <a:t> </a:t>
            </a:r>
          </a:p>
        </p:txBody>
      </p:sp>
      <p:graphicFrame>
        <p:nvGraphicFramePr>
          <p:cNvPr id="198708" name="Group 52"/>
          <p:cNvGraphicFramePr>
            <a:graphicFrameLocks noGrp="1"/>
          </p:cNvGraphicFramePr>
          <p:nvPr/>
        </p:nvGraphicFramePr>
        <p:xfrm>
          <a:off x="1042988" y="2286000"/>
          <a:ext cx="4589462" cy="3014663"/>
        </p:xfrm>
        <a:graphic>
          <a:graphicData uri="http://schemas.openxmlformats.org/drawingml/2006/table">
            <a:tbl>
              <a:tblPr/>
              <a:tblGrid>
                <a:gridCol w="1128712"/>
                <a:gridCol w="3460750"/>
              </a:tblGrid>
              <a:tr h="260350">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Deskriptor</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cap="flat">
                      <a:noFill/>
                    </a:lnL>
                    <a:lnR>
                      <a:noFill/>
                    </a:lnR>
                    <a:lnT cap="flat">
                      <a:noFill/>
                    </a:lnT>
                    <a:lnB>
                      <a:noFill/>
                    </a:lnB>
                    <a:lnTlToBr>
                      <a:noFill/>
                    </a:lnTlToBr>
                    <a:lnBlToTr>
                      <a:noFill/>
                    </a:lnBlToTr>
                    <a:noFill/>
                  </a:tcPr>
                </a:tc>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Penggunaan</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a:noFill/>
                    </a:lnL>
                    <a:lnR cap="flat">
                      <a:noFill/>
                    </a:lnR>
                    <a:lnT cap="flat">
                      <a:noFill/>
                    </a:lnT>
                    <a:lnB>
                      <a:noFill/>
                    </a:lnB>
                    <a:lnTlToBr>
                      <a:noFill/>
                    </a:lnTlToBr>
                    <a:lnBlToTr>
                      <a:noFill/>
                    </a:lnBlToTr>
                    <a:noFill/>
                  </a:tcPr>
                </a:tc>
              </a:tr>
              <a:tr h="260350">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I</a:t>
                      </a:r>
                      <a:r>
                        <a:rPr kumimoji="0" lang="en-US"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w[[m]]</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Besaran INTEGER</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a:noFill/>
                    </a:lnL>
                    <a:lnR cap="flat">
                      <a:noFill/>
                    </a:lnR>
                    <a:lnT>
                      <a:noFill/>
                    </a:lnT>
                    <a:lnB>
                      <a:noFill/>
                    </a:lnB>
                    <a:lnTlToBr>
                      <a:noFill/>
                    </a:lnTlToBr>
                    <a:lnBlToTr>
                      <a:noFill/>
                    </a:lnBlToTr>
                    <a:noFill/>
                  </a:tcPr>
                </a:tc>
              </a:tr>
              <a:tr h="260350">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Z</a:t>
                      </a:r>
                      <a:r>
                        <a:rPr kumimoji="0" lang="en-US"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w</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Besaran HEXADECIMAL</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a:noFill/>
                    </a:lnL>
                    <a:lnR cap="flat">
                      <a:noFill/>
                    </a:lnR>
                    <a:lnT>
                      <a:noFill/>
                    </a:lnT>
                    <a:lnB>
                      <a:noFill/>
                    </a:lnB>
                    <a:lnTlToBr>
                      <a:noFill/>
                    </a:lnTlToBr>
                    <a:lnBlToTr>
                      <a:noFill/>
                    </a:lnBlToTr>
                    <a:noFill/>
                  </a:tcPr>
                </a:tc>
              </a:tr>
              <a:tr h="260350">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F</a:t>
                      </a:r>
                      <a:r>
                        <a:rPr kumimoji="0" lang="en-US"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w.d</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Besaran REAL</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a:noFill/>
                    </a:lnL>
                    <a:lnR cap="flat">
                      <a:noFill/>
                    </a:lnR>
                    <a:lnT>
                      <a:noFill/>
                    </a:lnT>
                    <a:lnB>
                      <a:noFill/>
                    </a:lnB>
                    <a:lnTlToBr>
                      <a:noFill/>
                    </a:lnTlToBr>
                    <a:lnBlToTr>
                      <a:noFill/>
                    </a:lnBlToTr>
                    <a:noFill/>
                  </a:tcPr>
                </a:tc>
              </a:tr>
              <a:tr h="260350">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E</a:t>
                      </a:r>
                      <a:r>
                        <a:rPr kumimoji="0" lang="en-US"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w.d[[Ee]]</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Besaran REAL dengan exponent</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a:noFill/>
                    </a:lnL>
                    <a:lnR cap="flat">
                      <a:noFill/>
                    </a:lnR>
                    <a:lnT>
                      <a:noFill/>
                    </a:lnT>
                    <a:lnB>
                      <a:noFill/>
                    </a:lnB>
                    <a:lnTlToBr>
                      <a:noFill/>
                    </a:lnTlToBr>
                    <a:lnBlToTr>
                      <a:noFill/>
                    </a:lnBlToTr>
                    <a:noFill/>
                  </a:tcPr>
                </a:tc>
              </a:tr>
              <a:tr h="260350">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G</a:t>
                      </a:r>
                      <a:r>
                        <a:rPr kumimoji="0" lang="en-US"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w.d[[Ee]]</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Besaran REAL dengan range diperbesar</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a:noFill/>
                    </a:lnL>
                    <a:lnR cap="flat">
                      <a:noFill/>
                    </a:lnR>
                    <a:lnT>
                      <a:noFill/>
                    </a:lnT>
                    <a:lnB>
                      <a:noFill/>
                    </a:lnB>
                    <a:lnTlToBr>
                      <a:noFill/>
                    </a:lnTlToBr>
                    <a:lnBlToTr>
                      <a:noFill/>
                    </a:lnBlToTr>
                    <a:noFill/>
                  </a:tcPr>
                </a:tc>
              </a:tr>
              <a:tr h="260350">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D</a:t>
                      </a:r>
                      <a:r>
                        <a:rPr kumimoji="0" lang="en-US"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w.d</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REAL Presisi ganda</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a:noFill/>
                    </a:lnL>
                    <a:lnR cap="flat">
                      <a:noFill/>
                    </a:lnR>
                    <a:lnT>
                      <a:noFill/>
                    </a:lnT>
                    <a:lnB>
                      <a:noFill/>
                    </a:lnB>
                    <a:lnTlToBr>
                      <a:noFill/>
                    </a:lnTlToBr>
                    <a:lnBlToTr>
                      <a:noFill/>
                    </a:lnBlToTr>
                    <a:noFill/>
                  </a:tcPr>
                </a:tc>
              </a:tr>
              <a:tr h="260350">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L</a:t>
                      </a:r>
                      <a:r>
                        <a:rPr kumimoji="0" lang="en-US"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w</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cap="flat">
                      <a:noFill/>
                    </a:lnL>
                    <a:lnR>
                      <a:noFill/>
                    </a:lnR>
                    <a:lnT>
                      <a:noFill/>
                    </a:lnT>
                    <a:lnB>
                      <a:noFill/>
                    </a:lnB>
                    <a:lnTlToBr>
                      <a:noFill/>
                    </a:lnTlToBr>
                    <a:lnBlToTr>
                      <a:noFill/>
                    </a:lnBlToTr>
                    <a:noFill/>
                  </a:tcPr>
                </a:tc>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Besaran LOGICAL</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a:noFill/>
                    </a:lnL>
                    <a:lnR cap="flat">
                      <a:noFill/>
                    </a:lnR>
                    <a:lnT>
                      <a:noFill/>
                    </a:lnT>
                    <a:lnB>
                      <a:noFill/>
                    </a:lnB>
                    <a:lnTlToBr>
                      <a:noFill/>
                    </a:lnTlToBr>
                    <a:lnBlToTr>
                      <a:noFill/>
                    </a:lnBlToTr>
                    <a:noFill/>
                  </a:tcPr>
                </a:tc>
              </a:tr>
              <a:tr h="260350">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a:t>
                      </a:r>
                      <a:r>
                        <a:rPr kumimoji="0" lang="en-US"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[[w]]</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cap="flat">
                      <a:noFill/>
                    </a:lnL>
                    <a:lnR>
                      <a:noFill/>
                    </a:lnR>
                    <a:lnT>
                      <a:noFill/>
                    </a:lnT>
                    <a:lnB cap="flat">
                      <a:noFill/>
                    </a:lnB>
                    <a:lnTlToBr>
                      <a:noFill/>
                    </a:lnTlToBr>
                    <a:lnBlToTr>
                      <a:noFill/>
                    </a:lnBlToTr>
                    <a:noFill/>
                  </a:tcPr>
                </a:tc>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Besaran CHARACTER</a:t>
                      </a:r>
                      <a:endParaRPr kumimoji="0" lang="en-US" altLang="en-US" sz="1600" b="0" i="0" u="none" strike="noStrike" cap="none" normalizeH="0" baseline="0" smtClean="0">
                        <a:ln>
                          <a:noFill/>
                        </a:ln>
                        <a:solidFill>
                          <a:schemeClr val="tx1"/>
                        </a:solidFill>
                        <a:effectLst/>
                        <a:latin typeface="Arial" panose="020B0604020202020204" pitchFamily="34" charset="0"/>
                      </a:endParaRPr>
                    </a:p>
                  </a:txBody>
                  <a:tcPr horzOverflow="overflow">
                    <a:lnL>
                      <a:noFill/>
                    </a:lnL>
                    <a:lnR cap="flat">
                      <a:noFill/>
                    </a:lnR>
                    <a:lnT>
                      <a:noFill/>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42532741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98658"/>
                                        </p:tgtEl>
                                        <p:attrNameLst>
                                          <p:attrName>style.visibility</p:attrName>
                                        </p:attrNameLst>
                                      </p:cBhvr>
                                      <p:to>
                                        <p:strVal val="visible"/>
                                      </p:to>
                                    </p:set>
                                    <p:anim calcmode="lin" valueType="num">
                                      <p:cBhvr>
                                        <p:cTn id="7" dur="500" decel="50000" fill="hold">
                                          <p:stCondLst>
                                            <p:cond delay="0"/>
                                          </p:stCondLst>
                                        </p:cTn>
                                        <p:tgtEl>
                                          <p:spTgt spid="19865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9865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98658"/>
                                        </p:tgtEl>
                                        <p:attrNameLst>
                                          <p:attrName>ppt_w</p:attrName>
                                        </p:attrNameLst>
                                      </p:cBhvr>
                                      <p:tavLst>
                                        <p:tav tm="0">
                                          <p:val>
                                            <p:strVal val="#ppt_w*.05"/>
                                          </p:val>
                                        </p:tav>
                                        <p:tav tm="100000">
                                          <p:val>
                                            <p:strVal val="#ppt_w"/>
                                          </p:val>
                                        </p:tav>
                                      </p:tavLst>
                                    </p:anim>
                                    <p:anim calcmode="lin" valueType="num">
                                      <p:cBhvr>
                                        <p:cTn id="10" dur="1000" fill="hold"/>
                                        <p:tgtEl>
                                          <p:spTgt spid="19865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9865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9865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9865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9865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198659"/>
                                        </p:tgtEl>
                                        <p:attrNameLst>
                                          <p:attrName>style.visibility</p:attrName>
                                        </p:attrNameLst>
                                      </p:cBhvr>
                                      <p:to>
                                        <p:strVal val="visible"/>
                                      </p:to>
                                    </p:set>
                                    <p:animEffect transition="in" filter="strips(downLeft)">
                                      <p:cBhvr>
                                        <p:cTn id="19" dur="500"/>
                                        <p:tgtEl>
                                          <p:spTgt spid="19865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198660"/>
                                        </p:tgtEl>
                                        <p:attrNameLst>
                                          <p:attrName>style.visibility</p:attrName>
                                        </p:attrNameLst>
                                      </p:cBhvr>
                                      <p:to>
                                        <p:strVal val="visible"/>
                                      </p:to>
                                    </p:set>
                                    <p:anim calcmode="lin" valueType="num">
                                      <p:cBhvr>
                                        <p:cTn id="24" dur="500" decel="50000" fill="hold">
                                          <p:stCondLst>
                                            <p:cond delay="0"/>
                                          </p:stCondLst>
                                        </p:cTn>
                                        <p:tgtEl>
                                          <p:spTgt spid="198660"/>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98660"/>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98660"/>
                                        </p:tgtEl>
                                        <p:attrNameLst>
                                          <p:attrName>ppt_w</p:attrName>
                                        </p:attrNameLst>
                                      </p:cBhvr>
                                      <p:tavLst>
                                        <p:tav tm="0">
                                          <p:val>
                                            <p:strVal val="#ppt_w*.05"/>
                                          </p:val>
                                        </p:tav>
                                        <p:tav tm="100000">
                                          <p:val>
                                            <p:strVal val="#ppt_w"/>
                                          </p:val>
                                        </p:tav>
                                      </p:tavLst>
                                    </p:anim>
                                    <p:anim calcmode="lin" valueType="num">
                                      <p:cBhvr>
                                        <p:cTn id="27" dur="1000" fill="hold"/>
                                        <p:tgtEl>
                                          <p:spTgt spid="198660"/>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98660"/>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98660"/>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98660"/>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9866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1" presetClass="entr" presetSubtype="0" fill="hold" grpId="0" nodeType="clickEffect">
                                  <p:stCondLst>
                                    <p:cond delay="0"/>
                                  </p:stCondLst>
                                  <p:iterate type="lt">
                                    <p:tmPct val="10000"/>
                                  </p:iterate>
                                  <p:childTnLst>
                                    <p:set>
                                      <p:cBhvr>
                                        <p:cTn id="35" dur="1" fill="hold">
                                          <p:stCondLst>
                                            <p:cond delay="0"/>
                                          </p:stCondLst>
                                        </p:cTn>
                                        <p:tgtEl>
                                          <p:spTgt spid="198661"/>
                                        </p:tgtEl>
                                        <p:attrNameLst>
                                          <p:attrName>style.visibility</p:attrName>
                                        </p:attrNameLst>
                                      </p:cBhvr>
                                      <p:to>
                                        <p:strVal val="visible"/>
                                      </p:to>
                                    </p:set>
                                    <p:anim calcmode="lin" valueType="num">
                                      <p:cBhvr>
                                        <p:cTn id="36" dur="500" fill="hold"/>
                                        <p:tgtEl>
                                          <p:spTgt spid="198661"/>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98661"/>
                                        </p:tgtEl>
                                        <p:attrNameLst>
                                          <p:attrName>ppt_y</p:attrName>
                                        </p:attrNameLst>
                                      </p:cBhvr>
                                      <p:tavLst>
                                        <p:tav tm="0">
                                          <p:val>
                                            <p:strVal val="#ppt_y"/>
                                          </p:val>
                                        </p:tav>
                                        <p:tav tm="100000">
                                          <p:val>
                                            <p:strVal val="#ppt_y"/>
                                          </p:val>
                                        </p:tav>
                                      </p:tavLst>
                                    </p:anim>
                                    <p:anim calcmode="lin" valueType="num">
                                      <p:cBhvr>
                                        <p:cTn id="38" dur="500" fill="hold"/>
                                        <p:tgtEl>
                                          <p:spTgt spid="198661"/>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98661"/>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9866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3" presetClass="entr" presetSubtype="16" fill="hold" nodeType="clickEffect">
                                  <p:stCondLst>
                                    <p:cond delay="0"/>
                                  </p:stCondLst>
                                  <p:childTnLst>
                                    <p:set>
                                      <p:cBhvr>
                                        <p:cTn id="44" dur="1" fill="hold">
                                          <p:stCondLst>
                                            <p:cond delay="0"/>
                                          </p:stCondLst>
                                        </p:cTn>
                                        <p:tgtEl>
                                          <p:spTgt spid="198708"/>
                                        </p:tgtEl>
                                        <p:attrNameLst>
                                          <p:attrName>style.visibility</p:attrName>
                                        </p:attrNameLst>
                                      </p:cBhvr>
                                      <p:to>
                                        <p:strVal val="visible"/>
                                      </p:to>
                                    </p:set>
                                    <p:animEffect transition="in" filter="plus(in)">
                                      <p:cBhvr>
                                        <p:cTn id="45" dur="2000"/>
                                        <p:tgtEl>
                                          <p:spTgt spid="198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8" grpId="0"/>
      <p:bldP spid="198659" grpId="0"/>
      <p:bldP spid="198660" grpId="0"/>
      <p:bldP spid="198661" grpId="0"/>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9"/>
          <p:cNvSpPr>
            <a:spLocks noGrp="1" noChangeArrowheads="1"/>
          </p:cNvSpPr>
          <p:nvPr>
            <p:ph type="dt" sz="half" idx="2"/>
          </p:nvPr>
        </p:nvSpPr>
        <p:spPr/>
        <p:txBody>
          <a:bodyPr/>
          <a:lstStyle/>
          <a:p>
            <a:fld id="{411C6A99-C326-4F52-A074-CA0024938A91}" type="datetime1">
              <a:rPr lang="en-US" altLang="en-US"/>
              <a:pPr/>
              <a:t>5/15/2017</a:t>
            </a:fld>
            <a:endParaRPr lang="en-US" altLang="en-US"/>
          </a:p>
        </p:txBody>
      </p:sp>
      <p:sp>
        <p:nvSpPr>
          <p:cNvPr id="9" name="Rectangle 11"/>
          <p:cNvSpPr>
            <a:spLocks noGrp="1" noChangeArrowheads="1"/>
          </p:cNvSpPr>
          <p:nvPr>
            <p:ph type="sldNum" sz="quarter" idx="4"/>
          </p:nvPr>
        </p:nvSpPr>
        <p:spPr/>
        <p:txBody>
          <a:bodyPr/>
          <a:lstStyle/>
          <a:p>
            <a:fld id="{9B1F0B72-36AA-4973-BE97-FB448CF12562}" type="slidenum">
              <a:rPr lang="en-US" altLang="en-US"/>
              <a:pPr/>
              <a:t>96</a:t>
            </a:fld>
            <a:endParaRPr lang="en-US" altLang="en-US"/>
          </a:p>
        </p:txBody>
      </p:sp>
      <p:sp>
        <p:nvSpPr>
          <p:cNvPr id="197634" name="Rectangle 2"/>
          <p:cNvSpPr>
            <a:spLocks noChangeArrowheads="1"/>
          </p:cNvSpPr>
          <p:nvPr/>
        </p:nvSpPr>
        <p:spPr bwMode="auto">
          <a:xfrm>
            <a:off x="73025" y="182563"/>
            <a:ext cx="2482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altLang="en-US" b="1"/>
              <a:t>FUNCTION (External)</a:t>
            </a:r>
          </a:p>
        </p:txBody>
      </p:sp>
      <p:sp>
        <p:nvSpPr>
          <p:cNvPr id="197635" name="Rectangle 3"/>
          <p:cNvSpPr>
            <a:spLocks noChangeArrowheads="1"/>
          </p:cNvSpPr>
          <p:nvPr/>
        </p:nvSpPr>
        <p:spPr bwMode="auto">
          <a:xfrm>
            <a:off x="360363" y="615950"/>
            <a:ext cx="86042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1600"/>
              <a:t>Aksi: Memberi identitas suatu unit program sebagai sebuah fungsi, memberikan nama, tipe data, dan parameter-parameter lainnya (opsi), dengan sintak sebagai berikut:</a:t>
            </a:r>
          </a:p>
        </p:txBody>
      </p:sp>
      <p:sp>
        <p:nvSpPr>
          <p:cNvPr id="197636" name="Rectangle 4"/>
          <p:cNvSpPr>
            <a:spLocks noChangeArrowheads="1"/>
          </p:cNvSpPr>
          <p:nvPr/>
        </p:nvSpPr>
        <p:spPr bwMode="auto">
          <a:xfrm>
            <a:off x="900113" y="1341438"/>
            <a:ext cx="5810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572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ctr"/>
            <a:r>
              <a:rPr lang="en-US" altLang="en-US"/>
              <a:t>[[Type]]</a:t>
            </a:r>
            <a:r>
              <a:rPr lang="en-US" altLang="en-US" b="1"/>
              <a:t>FUNCTION </a:t>
            </a:r>
            <a:r>
              <a:rPr lang="en-US" altLang="en-US"/>
              <a:t>func [[ [fattrs] ]] ([[formal [[ [attrs] ]] ]]</a:t>
            </a:r>
          </a:p>
          <a:p>
            <a:pPr algn="ctr"/>
            <a:r>
              <a:rPr lang="en-US" altLang="en-US"/>
              <a:t> [[ , formal [[ [attrs] ]]]]) …</a:t>
            </a:r>
          </a:p>
        </p:txBody>
      </p:sp>
      <p:sp>
        <p:nvSpPr>
          <p:cNvPr id="197637" name="Rectangle 5"/>
          <p:cNvSpPr>
            <a:spLocks noChangeArrowheads="1"/>
          </p:cNvSpPr>
          <p:nvPr/>
        </p:nvSpPr>
        <p:spPr bwMode="auto">
          <a:xfrm>
            <a:off x="333375" y="2125663"/>
            <a:ext cx="53181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altLang="en-US" sz="1600"/>
              <a:t>Berikut adalah contoh penggunaan pernyataan tersebut.</a:t>
            </a:r>
            <a:r>
              <a:rPr lang="en-US" altLang="en-US"/>
              <a:t> </a:t>
            </a:r>
          </a:p>
        </p:txBody>
      </p:sp>
      <p:sp>
        <p:nvSpPr>
          <p:cNvPr id="197638" name="Rectangle 6"/>
          <p:cNvSpPr>
            <a:spLocks noChangeArrowheads="1"/>
          </p:cNvSpPr>
          <p:nvPr/>
        </p:nvSpPr>
        <p:spPr bwMode="auto">
          <a:xfrm>
            <a:off x="1116013" y="2565400"/>
            <a:ext cx="6675437"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600"/>
              <a:t>Contoh 1</a:t>
            </a:r>
          </a:p>
          <a:p>
            <a:r>
              <a:rPr lang="en-US" altLang="en-US" sz="1600"/>
              <a:t>		INTEGER*4	FUNCTION	FuncX(var)</a:t>
            </a:r>
          </a:p>
          <a:p>
            <a:r>
              <a:rPr lang="en-US" altLang="en-US" sz="1600"/>
              <a:t>		Integer		FUNCTION    FuncX*4 (var)</a:t>
            </a:r>
          </a:p>
          <a:p>
            <a:r>
              <a:rPr lang="en-US" altLang="en-US" sz="1600"/>
              <a:t>Contoh 2</a:t>
            </a:r>
          </a:p>
          <a:p>
            <a:r>
              <a:rPr lang="en-US" altLang="en-US" sz="1600"/>
              <a:t>		i = 2</a:t>
            </a:r>
          </a:p>
          <a:p>
            <a:r>
              <a:rPr lang="en-US" altLang="en-US" sz="1600"/>
              <a:t>	10	IF (GetNo(i) .EQ. 0.0) GOTO 10</a:t>
            </a:r>
          </a:p>
          <a:p>
            <a:r>
              <a:rPr lang="en-US" altLang="en-US" sz="1600"/>
              <a:t>		END</a:t>
            </a:r>
          </a:p>
          <a:p>
            <a:r>
              <a:rPr lang="en-US" altLang="en-US" sz="1600" b="1"/>
              <a:t>		FUNCTION </a:t>
            </a:r>
            <a:r>
              <a:rPr lang="en-US" altLang="en-US" sz="1600"/>
              <a:t>GetNo (nounit)</a:t>
            </a:r>
          </a:p>
          <a:p>
            <a:r>
              <a:rPr lang="en-US" altLang="en-US" sz="1600"/>
              <a:t>		READ (nounit,  ‘ (F10.5) ‘ ) r</a:t>
            </a:r>
          </a:p>
          <a:p>
            <a:r>
              <a:rPr lang="en-US" altLang="en-US" sz="1600"/>
              <a:t>		GetNo = r</a:t>
            </a:r>
          </a:p>
          <a:p>
            <a:r>
              <a:rPr lang="en-US" altLang="en-US" sz="1600"/>
              <a:t>		END</a:t>
            </a:r>
          </a:p>
        </p:txBody>
      </p:sp>
    </p:spTree>
    <p:extLst>
      <p:ext uri="{BB962C8B-B14F-4D97-AF65-F5344CB8AC3E}">
        <p14:creationId xmlns:p14="http://schemas.microsoft.com/office/powerpoint/2010/main" val="11594843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97634"/>
                                        </p:tgtEl>
                                        <p:attrNameLst>
                                          <p:attrName>style.visibility</p:attrName>
                                        </p:attrNameLst>
                                      </p:cBhvr>
                                      <p:to>
                                        <p:strVal val="visible"/>
                                      </p:to>
                                    </p:set>
                                    <p:anim calcmode="lin" valueType="num">
                                      <p:cBhvr>
                                        <p:cTn id="7" dur="500" decel="50000" fill="hold">
                                          <p:stCondLst>
                                            <p:cond delay="0"/>
                                          </p:stCondLst>
                                        </p:cTn>
                                        <p:tgtEl>
                                          <p:spTgt spid="19763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9763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97634"/>
                                        </p:tgtEl>
                                        <p:attrNameLst>
                                          <p:attrName>ppt_w</p:attrName>
                                        </p:attrNameLst>
                                      </p:cBhvr>
                                      <p:tavLst>
                                        <p:tav tm="0">
                                          <p:val>
                                            <p:strVal val="#ppt_w*.05"/>
                                          </p:val>
                                        </p:tav>
                                        <p:tav tm="100000">
                                          <p:val>
                                            <p:strVal val="#ppt_w"/>
                                          </p:val>
                                        </p:tav>
                                      </p:tavLst>
                                    </p:anim>
                                    <p:anim calcmode="lin" valueType="num">
                                      <p:cBhvr>
                                        <p:cTn id="10" dur="1000" fill="hold"/>
                                        <p:tgtEl>
                                          <p:spTgt spid="19763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9763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9763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9763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9763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197635"/>
                                        </p:tgtEl>
                                        <p:attrNameLst>
                                          <p:attrName>style.visibility</p:attrName>
                                        </p:attrNameLst>
                                      </p:cBhvr>
                                      <p:to>
                                        <p:strVal val="visible"/>
                                      </p:to>
                                    </p:set>
                                    <p:animEffect transition="in" filter="strips(downLeft)">
                                      <p:cBhvr>
                                        <p:cTn id="19" dur="500"/>
                                        <p:tgtEl>
                                          <p:spTgt spid="19763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197636"/>
                                        </p:tgtEl>
                                        <p:attrNameLst>
                                          <p:attrName>style.visibility</p:attrName>
                                        </p:attrNameLst>
                                      </p:cBhvr>
                                      <p:to>
                                        <p:strVal val="visible"/>
                                      </p:to>
                                    </p:set>
                                    <p:anim calcmode="lin" valueType="num">
                                      <p:cBhvr>
                                        <p:cTn id="24" dur="500" fill="hold"/>
                                        <p:tgtEl>
                                          <p:spTgt spid="197636"/>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97636"/>
                                        </p:tgtEl>
                                        <p:attrNameLst>
                                          <p:attrName>ppt_y</p:attrName>
                                        </p:attrNameLst>
                                      </p:cBhvr>
                                      <p:tavLst>
                                        <p:tav tm="0">
                                          <p:val>
                                            <p:strVal val="#ppt_y"/>
                                          </p:val>
                                        </p:tav>
                                        <p:tav tm="100000">
                                          <p:val>
                                            <p:strVal val="#ppt_y"/>
                                          </p:val>
                                        </p:tav>
                                      </p:tavLst>
                                    </p:anim>
                                    <p:anim calcmode="lin" valueType="num">
                                      <p:cBhvr>
                                        <p:cTn id="26" dur="500" fill="hold"/>
                                        <p:tgtEl>
                                          <p:spTgt spid="197636"/>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97636"/>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9763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197637"/>
                                        </p:tgtEl>
                                        <p:attrNameLst>
                                          <p:attrName>style.visibility</p:attrName>
                                        </p:attrNameLst>
                                      </p:cBhvr>
                                      <p:to>
                                        <p:strVal val="visible"/>
                                      </p:to>
                                    </p:set>
                                    <p:animEffect transition="in" filter="strips(downLeft)">
                                      <p:cBhvr>
                                        <p:cTn id="33" dur="500"/>
                                        <p:tgtEl>
                                          <p:spTgt spid="19763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1" presetClass="entr" presetSubtype="8" fill="hold" grpId="0" nodeType="clickEffect">
                                  <p:stCondLst>
                                    <p:cond delay="0"/>
                                  </p:stCondLst>
                                  <p:childTnLst>
                                    <p:set>
                                      <p:cBhvr>
                                        <p:cTn id="37" dur="1" fill="hold">
                                          <p:stCondLst>
                                            <p:cond delay="0"/>
                                          </p:stCondLst>
                                        </p:cTn>
                                        <p:tgtEl>
                                          <p:spTgt spid="197638"/>
                                        </p:tgtEl>
                                        <p:attrNameLst>
                                          <p:attrName>style.visibility</p:attrName>
                                        </p:attrNameLst>
                                      </p:cBhvr>
                                      <p:to>
                                        <p:strVal val="visible"/>
                                      </p:to>
                                    </p:set>
                                    <p:animEffect transition="in" filter="wheel(8)">
                                      <p:cBhvr>
                                        <p:cTn id="38" dur="500"/>
                                        <p:tgtEl>
                                          <p:spTgt spid="197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4" grpId="0"/>
      <p:bldP spid="197635" grpId="0"/>
      <p:bldP spid="197636" grpId="0"/>
      <p:bldP spid="197637" grpId="0"/>
      <p:bldP spid="197638" grpId="0"/>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ctangle 9"/>
          <p:cNvSpPr>
            <a:spLocks noGrp="1" noChangeArrowheads="1"/>
          </p:cNvSpPr>
          <p:nvPr>
            <p:ph type="dt" sz="half" idx="2"/>
          </p:nvPr>
        </p:nvSpPr>
        <p:spPr/>
        <p:txBody>
          <a:bodyPr/>
          <a:lstStyle/>
          <a:p>
            <a:fld id="{D777A255-6C64-479F-BC89-B53968355EBF}" type="datetime1">
              <a:rPr lang="en-US" altLang="en-US"/>
              <a:pPr/>
              <a:t>5/15/2017</a:t>
            </a:fld>
            <a:endParaRPr lang="en-US" altLang="en-US"/>
          </a:p>
        </p:txBody>
      </p:sp>
      <p:sp>
        <p:nvSpPr>
          <p:cNvPr id="14" name="Rectangle 11"/>
          <p:cNvSpPr>
            <a:spLocks noGrp="1" noChangeArrowheads="1"/>
          </p:cNvSpPr>
          <p:nvPr>
            <p:ph type="sldNum" sz="quarter" idx="4"/>
          </p:nvPr>
        </p:nvSpPr>
        <p:spPr/>
        <p:txBody>
          <a:bodyPr/>
          <a:lstStyle/>
          <a:p>
            <a:fld id="{6F0D94C3-8D7E-415A-845D-E35C5B34DDFF}" type="slidenum">
              <a:rPr lang="en-US" altLang="en-US"/>
              <a:pPr/>
              <a:t>97</a:t>
            </a:fld>
            <a:endParaRPr lang="en-US" altLang="en-US"/>
          </a:p>
        </p:txBody>
      </p:sp>
      <p:sp>
        <p:nvSpPr>
          <p:cNvPr id="196610" name="Rectangle 2"/>
          <p:cNvSpPr>
            <a:spLocks noChangeArrowheads="1"/>
          </p:cNvSpPr>
          <p:nvPr/>
        </p:nvSpPr>
        <p:spPr bwMode="auto">
          <a:xfrm>
            <a:off x="107950" y="109538"/>
            <a:ext cx="283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altLang="en-US" b="1"/>
              <a:t>GOTO (Assigned GOTO)</a:t>
            </a:r>
          </a:p>
        </p:txBody>
      </p:sp>
      <p:sp>
        <p:nvSpPr>
          <p:cNvPr id="196611" name="Rectangle 3"/>
          <p:cNvSpPr>
            <a:spLocks noChangeArrowheads="1"/>
          </p:cNvSpPr>
          <p:nvPr/>
        </p:nvSpPr>
        <p:spPr bwMode="auto">
          <a:xfrm>
            <a:off x="300038" y="549275"/>
            <a:ext cx="859313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1600"/>
              <a:t>Aksi: Memindahkan eksekusi ke assigned label pernyataan ke variabel, dengan sintak sebagai berikut:</a:t>
            </a:r>
          </a:p>
        </p:txBody>
      </p:sp>
      <p:sp>
        <p:nvSpPr>
          <p:cNvPr id="196612" name="Rectangle 4"/>
          <p:cNvSpPr>
            <a:spLocks noChangeArrowheads="1"/>
          </p:cNvSpPr>
          <p:nvPr/>
        </p:nvSpPr>
        <p:spPr bwMode="auto">
          <a:xfrm>
            <a:off x="971550" y="1268413"/>
            <a:ext cx="3359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altLang="en-US" b="1"/>
              <a:t>GOTO </a:t>
            </a:r>
            <a:r>
              <a:rPr lang="en-US" altLang="en-US"/>
              <a:t>variabel [[[[ , ]] (labels)]] </a:t>
            </a:r>
          </a:p>
        </p:txBody>
      </p:sp>
      <p:sp>
        <p:nvSpPr>
          <p:cNvPr id="196613" name="Rectangle 5"/>
          <p:cNvSpPr>
            <a:spLocks noChangeArrowheads="1"/>
          </p:cNvSpPr>
          <p:nvPr/>
        </p:nvSpPr>
        <p:spPr bwMode="auto">
          <a:xfrm>
            <a:off x="268288" y="1797050"/>
            <a:ext cx="53117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altLang="en-US" sz="1600"/>
              <a:t>Berikut adalah contoh penggunaan pernyataan tersebut. </a:t>
            </a:r>
          </a:p>
        </p:txBody>
      </p:sp>
      <p:sp>
        <p:nvSpPr>
          <p:cNvPr id="196614" name="Rectangle 6"/>
          <p:cNvSpPr>
            <a:spLocks noChangeArrowheads="1"/>
          </p:cNvSpPr>
          <p:nvPr/>
        </p:nvSpPr>
        <p:spPr bwMode="auto">
          <a:xfrm>
            <a:off x="104775" y="2276475"/>
            <a:ext cx="3459163"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en-US" sz="1600"/>
              <a:t>		</a:t>
            </a:r>
            <a:r>
              <a:rPr lang="en-US" altLang="en-US" sz="1600"/>
              <a:t>ASSIGN 10 to n</a:t>
            </a:r>
          </a:p>
          <a:p>
            <a:r>
              <a:rPr lang="en-US" altLang="en-US" sz="1600"/>
              <a:t>		GOTO n</a:t>
            </a:r>
          </a:p>
          <a:p>
            <a:r>
              <a:rPr lang="en-US" altLang="en-US" sz="1600" b="1"/>
              <a:t>	</a:t>
            </a:r>
            <a:r>
              <a:rPr lang="en-US" altLang="en-US" sz="1600"/>
              <a:t>10	CONTINUE</a:t>
            </a:r>
          </a:p>
        </p:txBody>
      </p:sp>
      <p:sp>
        <p:nvSpPr>
          <p:cNvPr id="196615" name="Rectangle 7"/>
          <p:cNvSpPr>
            <a:spLocks noChangeArrowheads="1"/>
          </p:cNvSpPr>
          <p:nvPr/>
        </p:nvSpPr>
        <p:spPr bwMode="auto">
          <a:xfrm>
            <a:off x="107950" y="3494088"/>
            <a:ext cx="2940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altLang="en-US" b="1"/>
              <a:t>GOTO (Computed GOTO)</a:t>
            </a:r>
          </a:p>
        </p:txBody>
      </p:sp>
      <p:sp>
        <p:nvSpPr>
          <p:cNvPr id="196616" name="Rectangle 8"/>
          <p:cNvSpPr>
            <a:spLocks noChangeArrowheads="1"/>
          </p:cNvSpPr>
          <p:nvPr/>
        </p:nvSpPr>
        <p:spPr bwMode="auto">
          <a:xfrm>
            <a:off x="250825" y="3789363"/>
            <a:ext cx="82819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1600"/>
              <a:t>Aksi: Memindahkan kendali ke pernyataan pada label ke n didalam list, dengan sintak sebagai berikut:</a:t>
            </a:r>
          </a:p>
        </p:txBody>
      </p:sp>
      <p:sp>
        <p:nvSpPr>
          <p:cNvPr id="196617" name="Rectangle 9"/>
          <p:cNvSpPr>
            <a:spLocks noChangeArrowheads="1"/>
          </p:cNvSpPr>
          <p:nvPr/>
        </p:nvSpPr>
        <p:spPr bwMode="auto">
          <a:xfrm>
            <a:off x="971550" y="4437063"/>
            <a:ext cx="2368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altLang="en-US" b="1"/>
              <a:t>GOTO </a:t>
            </a:r>
            <a:r>
              <a:rPr lang="en-US" altLang="en-US"/>
              <a:t>(labels)[[ , ]] n </a:t>
            </a:r>
          </a:p>
        </p:txBody>
      </p:sp>
      <p:sp>
        <p:nvSpPr>
          <p:cNvPr id="196618" name="Rectangle 10"/>
          <p:cNvSpPr>
            <a:spLocks noChangeArrowheads="1"/>
          </p:cNvSpPr>
          <p:nvPr/>
        </p:nvSpPr>
        <p:spPr bwMode="auto">
          <a:xfrm>
            <a:off x="250825" y="4821238"/>
            <a:ext cx="5254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altLang="en-US" sz="1600"/>
              <a:t>Berikut adalah contoh penggunaan pernyataan tersebut.</a:t>
            </a:r>
          </a:p>
        </p:txBody>
      </p:sp>
      <p:sp>
        <p:nvSpPr>
          <p:cNvPr id="196619" name="Rectangle 11"/>
          <p:cNvSpPr>
            <a:spLocks noChangeArrowheads="1"/>
          </p:cNvSpPr>
          <p:nvPr/>
        </p:nvSpPr>
        <p:spPr bwMode="auto">
          <a:xfrm>
            <a:off x="5651500" y="4652963"/>
            <a:ext cx="2898775"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572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n-US" altLang="en-US" sz="1600"/>
              <a:t>	next = 1</a:t>
            </a:r>
          </a:p>
          <a:p>
            <a:r>
              <a:rPr lang="en-US" altLang="en-US" sz="1600" b="1"/>
              <a:t>	</a:t>
            </a:r>
            <a:r>
              <a:rPr lang="en-US" altLang="en-US" sz="1600"/>
              <a:t>GOTO (10, 20) next</a:t>
            </a:r>
          </a:p>
          <a:p>
            <a:r>
              <a:rPr lang="en-US" altLang="en-US" sz="1600"/>
              <a:t>10	CONTINUE </a:t>
            </a:r>
          </a:p>
          <a:p>
            <a:r>
              <a:rPr lang="en-US" altLang="en-US" sz="1600" b="1"/>
              <a:t>		..</a:t>
            </a:r>
            <a:endParaRPr lang="en-US" altLang="en-US" sz="1600"/>
          </a:p>
          <a:p>
            <a:r>
              <a:rPr lang="en-US" altLang="en-US" sz="1600"/>
              <a:t>20	CONTINUE</a:t>
            </a:r>
          </a:p>
        </p:txBody>
      </p:sp>
    </p:spTree>
    <p:extLst>
      <p:ext uri="{BB962C8B-B14F-4D97-AF65-F5344CB8AC3E}">
        <p14:creationId xmlns:p14="http://schemas.microsoft.com/office/powerpoint/2010/main" val="17465629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96610"/>
                                        </p:tgtEl>
                                        <p:attrNameLst>
                                          <p:attrName>style.visibility</p:attrName>
                                        </p:attrNameLst>
                                      </p:cBhvr>
                                      <p:to>
                                        <p:strVal val="visible"/>
                                      </p:to>
                                    </p:set>
                                    <p:anim calcmode="lin" valueType="num">
                                      <p:cBhvr>
                                        <p:cTn id="7" dur="500" decel="50000" fill="hold">
                                          <p:stCondLst>
                                            <p:cond delay="0"/>
                                          </p:stCondLst>
                                        </p:cTn>
                                        <p:tgtEl>
                                          <p:spTgt spid="1966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966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96610"/>
                                        </p:tgtEl>
                                        <p:attrNameLst>
                                          <p:attrName>ppt_w</p:attrName>
                                        </p:attrNameLst>
                                      </p:cBhvr>
                                      <p:tavLst>
                                        <p:tav tm="0">
                                          <p:val>
                                            <p:strVal val="#ppt_w*.05"/>
                                          </p:val>
                                        </p:tav>
                                        <p:tav tm="100000">
                                          <p:val>
                                            <p:strVal val="#ppt_w"/>
                                          </p:val>
                                        </p:tav>
                                      </p:tavLst>
                                    </p:anim>
                                    <p:anim calcmode="lin" valueType="num">
                                      <p:cBhvr>
                                        <p:cTn id="10" dur="1000" fill="hold"/>
                                        <p:tgtEl>
                                          <p:spTgt spid="1966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966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966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966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9661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196611"/>
                                        </p:tgtEl>
                                        <p:attrNameLst>
                                          <p:attrName>style.visibility</p:attrName>
                                        </p:attrNameLst>
                                      </p:cBhvr>
                                      <p:to>
                                        <p:strVal val="visible"/>
                                      </p:to>
                                    </p:set>
                                    <p:animEffect transition="in" filter="strips(downLeft)">
                                      <p:cBhvr>
                                        <p:cTn id="19" dur="500"/>
                                        <p:tgtEl>
                                          <p:spTgt spid="19661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196612"/>
                                        </p:tgtEl>
                                        <p:attrNameLst>
                                          <p:attrName>style.visibility</p:attrName>
                                        </p:attrNameLst>
                                      </p:cBhvr>
                                      <p:to>
                                        <p:strVal val="visible"/>
                                      </p:to>
                                    </p:set>
                                    <p:anim calcmode="lin" valueType="num">
                                      <p:cBhvr>
                                        <p:cTn id="24" dur="500" decel="50000" fill="hold">
                                          <p:stCondLst>
                                            <p:cond delay="0"/>
                                          </p:stCondLst>
                                        </p:cTn>
                                        <p:tgtEl>
                                          <p:spTgt spid="196612"/>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96612"/>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96612"/>
                                        </p:tgtEl>
                                        <p:attrNameLst>
                                          <p:attrName>ppt_w</p:attrName>
                                        </p:attrNameLst>
                                      </p:cBhvr>
                                      <p:tavLst>
                                        <p:tav tm="0">
                                          <p:val>
                                            <p:strVal val="#ppt_w*.05"/>
                                          </p:val>
                                        </p:tav>
                                        <p:tav tm="100000">
                                          <p:val>
                                            <p:strVal val="#ppt_w"/>
                                          </p:val>
                                        </p:tav>
                                      </p:tavLst>
                                    </p:anim>
                                    <p:anim calcmode="lin" valueType="num">
                                      <p:cBhvr>
                                        <p:cTn id="27" dur="1000" fill="hold"/>
                                        <p:tgtEl>
                                          <p:spTgt spid="196612"/>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96612"/>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96612"/>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96612"/>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9661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196613"/>
                                        </p:tgtEl>
                                        <p:attrNameLst>
                                          <p:attrName>style.visibility</p:attrName>
                                        </p:attrNameLst>
                                      </p:cBhvr>
                                      <p:to>
                                        <p:strVal val="visible"/>
                                      </p:to>
                                    </p:set>
                                    <p:animEffect transition="in" filter="strips(downLeft)">
                                      <p:cBhvr>
                                        <p:cTn id="36" dur="500"/>
                                        <p:tgtEl>
                                          <p:spTgt spid="19661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0" presetClass="entr" presetSubtype="0" fill="hold" grpId="0" nodeType="clickEffect">
                                  <p:stCondLst>
                                    <p:cond delay="0"/>
                                  </p:stCondLst>
                                  <p:childTnLst>
                                    <p:set>
                                      <p:cBhvr>
                                        <p:cTn id="40" dur="1" fill="hold">
                                          <p:stCondLst>
                                            <p:cond delay="0"/>
                                          </p:stCondLst>
                                        </p:cTn>
                                        <p:tgtEl>
                                          <p:spTgt spid="196614"/>
                                        </p:tgtEl>
                                        <p:attrNameLst>
                                          <p:attrName>style.visibility</p:attrName>
                                        </p:attrNameLst>
                                      </p:cBhvr>
                                      <p:to>
                                        <p:strVal val="visible"/>
                                      </p:to>
                                    </p:set>
                                    <p:animEffect transition="in" filter="wedge">
                                      <p:cBhvr>
                                        <p:cTn id="41" dur="2000"/>
                                        <p:tgtEl>
                                          <p:spTgt spid="19661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5" presetClass="entr" presetSubtype="0" fill="hold" grpId="0" nodeType="clickEffect">
                                  <p:stCondLst>
                                    <p:cond delay="0"/>
                                  </p:stCondLst>
                                  <p:childTnLst>
                                    <p:set>
                                      <p:cBhvr>
                                        <p:cTn id="45" dur="1" fill="hold">
                                          <p:stCondLst>
                                            <p:cond delay="0"/>
                                          </p:stCondLst>
                                        </p:cTn>
                                        <p:tgtEl>
                                          <p:spTgt spid="196615"/>
                                        </p:tgtEl>
                                        <p:attrNameLst>
                                          <p:attrName>style.visibility</p:attrName>
                                        </p:attrNameLst>
                                      </p:cBhvr>
                                      <p:to>
                                        <p:strVal val="visible"/>
                                      </p:to>
                                    </p:set>
                                    <p:anim calcmode="lin" valueType="num">
                                      <p:cBhvr>
                                        <p:cTn id="46" dur="500" decel="50000" fill="hold">
                                          <p:stCondLst>
                                            <p:cond delay="0"/>
                                          </p:stCondLst>
                                        </p:cTn>
                                        <p:tgtEl>
                                          <p:spTgt spid="196615"/>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96615"/>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96615"/>
                                        </p:tgtEl>
                                        <p:attrNameLst>
                                          <p:attrName>ppt_w</p:attrName>
                                        </p:attrNameLst>
                                      </p:cBhvr>
                                      <p:tavLst>
                                        <p:tav tm="0">
                                          <p:val>
                                            <p:strVal val="#ppt_w*.05"/>
                                          </p:val>
                                        </p:tav>
                                        <p:tav tm="100000">
                                          <p:val>
                                            <p:strVal val="#ppt_w"/>
                                          </p:val>
                                        </p:tav>
                                      </p:tavLst>
                                    </p:anim>
                                    <p:anim calcmode="lin" valueType="num">
                                      <p:cBhvr>
                                        <p:cTn id="49" dur="1000" fill="hold"/>
                                        <p:tgtEl>
                                          <p:spTgt spid="196615"/>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96615"/>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96615"/>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96615"/>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96615"/>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8" presetClass="entr" presetSubtype="12" fill="hold" grpId="0" nodeType="clickEffect">
                                  <p:stCondLst>
                                    <p:cond delay="0"/>
                                  </p:stCondLst>
                                  <p:childTnLst>
                                    <p:set>
                                      <p:cBhvr>
                                        <p:cTn id="57" dur="1" fill="hold">
                                          <p:stCondLst>
                                            <p:cond delay="0"/>
                                          </p:stCondLst>
                                        </p:cTn>
                                        <p:tgtEl>
                                          <p:spTgt spid="196616"/>
                                        </p:tgtEl>
                                        <p:attrNameLst>
                                          <p:attrName>style.visibility</p:attrName>
                                        </p:attrNameLst>
                                      </p:cBhvr>
                                      <p:to>
                                        <p:strVal val="visible"/>
                                      </p:to>
                                    </p:set>
                                    <p:animEffect transition="in" filter="strips(downLeft)">
                                      <p:cBhvr>
                                        <p:cTn id="58" dur="500"/>
                                        <p:tgtEl>
                                          <p:spTgt spid="196616"/>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5" presetClass="entr" presetSubtype="0" fill="hold" grpId="0" nodeType="clickEffect">
                                  <p:stCondLst>
                                    <p:cond delay="0"/>
                                  </p:stCondLst>
                                  <p:childTnLst>
                                    <p:set>
                                      <p:cBhvr>
                                        <p:cTn id="62" dur="1" fill="hold">
                                          <p:stCondLst>
                                            <p:cond delay="0"/>
                                          </p:stCondLst>
                                        </p:cTn>
                                        <p:tgtEl>
                                          <p:spTgt spid="196617"/>
                                        </p:tgtEl>
                                        <p:attrNameLst>
                                          <p:attrName>style.visibility</p:attrName>
                                        </p:attrNameLst>
                                      </p:cBhvr>
                                      <p:to>
                                        <p:strVal val="visible"/>
                                      </p:to>
                                    </p:set>
                                    <p:anim calcmode="lin" valueType="num">
                                      <p:cBhvr>
                                        <p:cTn id="63" dur="500" decel="50000" fill="hold">
                                          <p:stCondLst>
                                            <p:cond delay="0"/>
                                          </p:stCondLst>
                                        </p:cTn>
                                        <p:tgtEl>
                                          <p:spTgt spid="196617"/>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196617"/>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196617"/>
                                        </p:tgtEl>
                                        <p:attrNameLst>
                                          <p:attrName>ppt_w</p:attrName>
                                        </p:attrNameLst>
                                      </p:cBhvr>
                                      <p:tavLst>
                                        <p:tav tm="0">
                                          <p:val>
                                            <p:strVal val="#ppt_w*.05"/>
                                          </p:val>
                                        </p:tav>
                                        <p:tav tm="100000">
                                          <p:val>
                                            <p:strVal val="#ppt_w"/>
                                          </p:val>
                                        </p:tav>
                                      </p:tavLst>
                                    </p:anim>
                                    <p:anim calcmode="lin" valueType="num">
                                      <p:cBhvr>
                                        <p:cTn id="66" dur="1000" fill="hold"/>
                                        <p:tgtEl>
                                          <p:spTgt spid="196617"/>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196617"/>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196617"/>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196617"/>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196617"/>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8" presetClass="entr" presetSubtype="12" fill="hold" grpId="0" nodeType="clickEffect">
                                  <p:stCondLst>
                                    <p:cond delay="0"/>
                                  </p:stCondLst>
                                  <p:childTnLst>
                                    <p:set>
                                      <p:cBhvr>
                                        <p:cTn id="74" dur="1" fill="hold">
                                          <p:stCondLst>
                                            <p:cond delay="0"/>
                                          </p:stCondLst>
                                        </p:cTn>
                                        <p:tgtEl>
                                          <p:spTgt spid="196618"/>
                                        </p:tgtEl>
                                        <p:attrNameLst>
                                          <p:attrName>style.visibility</p:attrName>
                                        </p:attrNameLst>
                                      </p:cBhvr>
                                      <p:to>
                                        <p:strVal val="visible"/>
                                      </p:to>
                                    </p:set>
                                    <p:animEffect transition="in" filter="strips(downLeft)">
                                      <p:cBhvr>
                                        <p:cTn id="75" dur="500"/>
                                        <p:tgtEl>
                                          <p:spTgt spid="196618"/>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8" presetClass="entr" presetSubtype="12" fill="hold" grpId="0" nodeType="clickEffect">
                                  <p:stCondLst>
                                    <p:cond delay="0"/>
                                  </p:stCondLst>
                                  <p:childTnLst>
                                    <p:set>
                                      <p:cBhvr>
                                        <p:cTn id="79" dur="1" fill="hold">
                                          <p:stCondLst>
                                            <p:cond delay="0"/>
                                          </p:stCondLst>
                                        </p:cTn>
                                        <p:tgtEl>
                                          <p:spTgt spid="196619"/>
                                        </p:tgtEl>
                                        <p:attrNameLst>
                                          <p:attrName>style.visibility</p:attrName>
                                        </p:attrNameLst>
                                      </p:cBhvr>
                                      <p:to>
                                        <p:strVal val="visible"/>
                                      </p:to>
                                    </p:set>
                                    <p:animEffect transition="in" filter="strips(downLeft)">
                                      <p:cBhvr>
                                        <p:cTn id="80" dur="500"/>
                                        <p:tgtEl>
                                          <p:spTgt spid="196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p:bldP spid="196611" grpId="0"/>
      <p:bldP spid="196612" grpId="0"/>
      <p:bldP spid="196613" grpId="0"/>
      <p:bldP spid="196614" grpId="0"/>
      <p:bldP spid="196615" grpId="0"/>
      <p:bldP spid="196616" grpId="0"/>
      <p:bldP spid="196617" grpId="0"/>
      <p:bldP spid="196618" grpId="0"/>
      <p:bldP spid="196619" grpId="0"/>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ctangle 9"/>
          <p:cNvSpPr>
            <a:spLocks noGrp="1" noChangeArrowheads="1"/>
          </p:cNvSpPr>
          <p:nvPr>
            <p:ph type="dt" sz="half" idx="2"/>
          </p:nvPr>
        </p:nvSpPr>
        <p:spPr/>
        <p:txBody>
          <a:bodyPr/>
          <a:lstStyle/>
          <a:p>
            <a:fld id="{5F89158F-5C9B-4816-833F-484BF5A8D48B}" type="datetime1">
              <a:rPr lang="en-US" altLang="en-US"/>
              <a:pPr/>
              <a:t>5/15/2017</a:t>
            </a:fld>
            <a:endParaRPr lang="en-US" altLang="en-US"/>
          </a:p>
        </p:txBody>
      </p:sp>
      <p:sp>
        <p:nvSpPr>
          <p:cNvPr id="14" name="Rectangle 11"/>
          <p:cNvSpPr>
            <a:spLocks noGrp="1" noChangeArrowheads="1"/>
          </p:cNvSpPr>
          <p:nvPr>
            <p:ph type="sldNum" sz="quarter" idx="4"/>
          </p:nvPr>
        </p:nvSpPr>
        <p:spPr/>
        <p:txBody>
          <a:bodyPr/>
          <a:lstStyle/>
          <a:p>
            <a:fld id="{DA8E3E50-8E3D-46D1-BD08-232DEF8A7523}" type="slidenum">
              <a:rPr lang="en-US" altLang="en-US"/>
              <a:pPr/>
              <a:t>98</a:t>
            </a:fld>
            <a:endParaRPr lang="en-US" altLang="en-US"/>
          </a:p>
        </p:txBody>
      </p:sp>
      <p:sp>
        <p:nvSpPr>
          <p:cNvPr id="195586" name="Rectangle 2"/>
          <p:cNvSpPr>
            <a:spLocks noChangeArrowheads="1"/>
          </p:cNvSpPr>
          <p:nvPr/>
        </p:nvSpPr>
        <p:spPr bwMode="auto">
          <a:xfrm>
            <a:off x="85725" y="188913"/>
            <a:ext cx="333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altLang="en-US" b="1"/>
              <a:t>GOTO (Unconditional GOTO)</a:t>
            </a:r>
          </a:p>
        </p:txBody>
      </p:sp>
      <p:sp>
        <p:nvSpPr>
          <p:cNvPr id="195587" name="Rectangle 3"/>
          <p:cNvSpPr>
            <a:spLocks noChangeArrowheads="1"/>
          </p:cNvSpPr>
          <p:nvPr/>
        </p:nvSpPr>
        <p:spPr bwMode="auto">
          <a:xfrm>
            <a:off x="315913" y="549275"/>
            <a:ext cx="73517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altLang="en-US" sz="1600"/>
              <a:t>Aksi:Memindahkan kendali ke label pernyataan, dengan sintak sebagai berikut: </a:t>
            </a:r>
          </a:p>
        </p:txBody>
      </p:sp>
      <p:sp>
        <p:nvSpPr>
          <p:cNvPr id="195588" name="Rectangle 4"/>
          <p:cNvSpPr>
            <a:spLocks noChangeArrowheads="1"/>
          </p:cNvSpPr>
          <p:nvPr/>
        </p:nvSpPr>
        <p:spPr bwMode="auto">
          <a:xfrm>
            <a:off x="755650" y="981075"/>
            <a:ext cx="146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altLang="en-US" b="1"/>
              <a:t>GOTO </a:t>
            </a:r>
            <a:r>
              <a:rPr lang="en-US" altLang="en-US"/>
              <a:t>label </a:t>
            </a:r>
          </a:p>
        </p:txBody>
      </p:sp>
      <p:sp>
        <p:nvSpPr>
          <p:cNvPr id="195589" name="Rectangle 5"/>
          <p:cNvSpPr>
            <a:spLocks noChangeArrowheads="1"/>
          </p:cNvSpPr>
          <p:nvPr/>
        </p:nvSpPr>
        <p:spPr bwMode="auto">
          <a:xfrm>
            <a:off x="323850" y="1363663"/>
            <a:ext cx="53117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altLang="en-US" sz="1600"/>
              <a:t>Berikut adalah contoh penggunaan pernyataan tersebut: </a:t>
            </a:r>
          </a:p>
        </p:txBody>
      </p:sp>
      <p:sp>
        <p:nvSpPr>
          <p:cNvPr id="195590" name="Rectangle 6"/>
          <p:cNvSpPr>
            <a:spLocks noChangeArrowheads="1"/>
          </p:cNvSpPr>
          <p:nvPr/>
        </p:nvSpPr>
        <p:spPr bwMode="auto">
          <a:xfrm>
            <a:off x="-180975" y="1773238"/>
            <a:ext cx="3121025" cy="85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a:t>		</a:t>
            </a:r>
            <a:r>
              <a:rPr lang="en-US" altLang="en-US" sz="1600"/>
              <a:t>GOTO 1234</a:t>
            </a:r>
          </a:p>
          <a:p>
            <a:pPr algn="ctr"/>
            <a:r>
              <a:rPr lang="en-US" altLang="en-US" sz="1600" b="1"/>
              <a:t>		..</a:t>
            </a:r>
            <a:endParaRPr lang="en-US" altLang="en-US" sz="1600"/>
          </a:p>
          <a:p>
            <a:pPr algn="ctr"/>
            <a:r>
              <a:rPr lang="en-US" altLang="en-US" sz="1600" b="1"/>
              <a:t>	</a:t>
            </a:r>
            <a:r>
              <a:rPr lang="en-US" altLang="en-US" sz="1600"/>
              <a:t>1234	CONTINUE</a:t>
            </a:r>
          </a:p>
        </p:txBody>
      </p:sp>
      <p:sp>
        <p:nvSpPr>
          <p:cNvPr id="195591" name="Rectangle 7"/>
          <p:cNvSpPr>
            <a:spLocks noChangeArrowheads="1"/>
          </p:cNvSpPr>
          <p:nvPr/>
        </p:nvSpPr>
        <p:spPr bwMode="auto">
          <a:xfrm>
            <a:off x="107950" y="2990850"/>
            <a:ext cx="2000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altLang="en-US" b="1"/>
              <a:t>IF (Arithmetic IF)</a:t>
            </a:r>
          </a:p>
        </p:txBody>
      </p:sp>
      <p:sp>
        <p:nvSpPr>
          <p:cNvPr id="195592" name="Rectangle 8"/>
          <p:cNvSpPr>
            <a:spLocks noChangeArrowheads="1"/>
          </p:cNvSpPr>
          <p:nvPr/>
        </p:nvSpPr>
        <p:spPr bwMode="auto">
          <a:xfrm>
            <a:off x="323850" y="3357563"/>
            <a:ext cx="808513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1600"/>
              <a:t>Aksi: Memindahkan kendali kepada satu dari tiga label pernyataan, tergantung pada besaran ekspresi, dengan sintak sebagai berikut:</a:t>
            </a:r>
          </a:p>
        </p:txBody>
      </p:sp>
      <p:sp>
        <p:nvSpPr>
          <p:cNvPr id="195593" name="Rectangle 9"/>
          <p:cNvSpPr>
            <a:spLocks noChangeArrowheads="1"/>
          </p:cNvSpPr>
          <p:nvPr/>
        </p:nvSpPr>
        <p:spPr bwMode="auto">
          <a:xfrm>
            <a:off x="755650" y="4005263"/>
            <a:ext cx="399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altLang="en-US" b="1"/>
              <a:t>IF </a:t>
            </a:r>
            <a:r>
              <a:rPr lang="en-US" altLang="en-US"/>
              <a:t>(expresion) label1, label2, label3,.. </a:t>
            </a:r>
          </a:p>
        </p:txBody>
      </p:sp>
      <p:sp>
        <p:nvSpPr>
          <p:cNvPr id="195594" name="Rectangle 10"/>
          <p:cNvSpPr>
            <a:spLocks noChangeArrowheads="1"/>
          </p:cNvSpPr>
          <p:nvPr/>
        </p:nvSpPr>
        <p:spPr bwMode="auto">
          <a:xfrm>
            <a:off x="325438" y="4387850"/>
            <a:ext cx="5254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altLang="en-US" sz="1600"/>
              <a:t>Berikut adalah contoh penggunaan pernyataan tersebut </a:t>
            </a:r>
          </a:p>
        </p:txBody>
      </p:sp>
      <p:sp>
        <p:nvSpPr>
          <p:cNvPr id="195595" name="Rectangle 11"/>
          <p:cNvSpPr>
            <a:spLocks noChangeArrowheads="1"/>
          </p:cNvSpPr>
          <p:nvPr/>
        </p:nvSpPr>
        <p:spPr bwMode="auto">
          <a:xfrm>
            <a:off x="4356100" y="3933825"/>
            <a:ext cx="4329113" cy="256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572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n-US" altLang="en-US"/>
              <a:t>		</a:t>
            </a:r>
            <a:r>
              <a:rPr lang="en-US" altLang="en-US" sz="1600"/>
              <a:t>DO  40 j = 1, i</a:t>
            </a:r>
          </a:p>
          <a:p>
            <a:r>
              <a:rPr lang="en-US" altLang="en-US" sz="1600"/>
              <a:t>		</a:t>
            </a:r>
            <a:r>
              <a:rPr lang="id-ID" altLang="en-US" sz="1600"/>
              <a:t>        </a:t>
            </a:r>
            <a:r>
              <a:rPr lang="en-US" altLang="en-US" sz="1600"/>
              <a:t>n = j</a:t>
            </a:r>
          </a:p>
          <a:p>
            <a:r>
              <a:rPr lang="en-US" altLang="en-US" sz="1600" b="1"/>
              <a:t>		</a:t>
            </a:r>
            <a:r>
              <a:rPr lang="id-ID" altLang="en-US" sz="1600" b="1"/>
              <a:t>        </a:t>
            </a:r>
            <a:r>
              <a:rPr lang="en-US" altLang="en-US" sz="1600"/>
              <a:t>IF (n)  (10), (20),(30)</a:t>
            </a:r>
          </a:p>
          <a:p>
            <a:r>
              <a:rPr lang="en-US" altLang="en-US" sz="1600"/>
              <a:t>	10	CONTINUE</a:t>
            </a:r>
          </a:p>
          <a:p>
            <a:r>
              <a:rPr lang="en-US" altLang="en-US" sz="1600"/>
              <a:t>		..</a:t>
            </a:r>
          </a:p>
          <a:p>
            <a:r>
              <a:rPr lang="id-ID" altLang="en-US" sz="1600"/>
              <a:t>	</a:t>
            </a:r>
            <a:r>
              <a:rPr lang="en-US" altLang="en-US" sz="1600"/>
              <a:t>20	CONTINUE</a:t>
            </a:r>
          </a:p>
          <a:p>
            <a:r>
              <a:rPr lang="en-US" altLang="en-US" sz="1600"/>
              <a:t>		..</a:t>
            </a:r>
          </a:p>
          <a:p>
            <a:r>
              <a:rPr lang="en-US" altLang="en-US" sz="1600"/>
              <a:t>	30	CONTINUE</a:t>
            </a:r>
          </a:p>
          <a:p>
            <a:r>
              <a:rPr lang="en-US" altLang="en-US" sz="1600"/>
              <a:t>		..</a:t>
            </a:r>
          </a:p>
          <a:p>
            <a:r>
              <a:rPr lang="id-ID" altLang="en-US" sz="1600"/>
              <a:t>	</a:t>
            </a:r>
            <a:r>
              <a:rPr lang="en-US" altLang="en-US" sz="1600"/>
              <a:t>40	CONTINUE</a:t>
            </a:r>
          </a:p>
        </p:txBody>
      </p:sp>
    </p:spTree>
    <p:extLst>
      <p:ext uri="{BB962C8B-B14F-4D97-AF65-F5344CB8AC3E}">
        <p14:creationId xmlns:p14="http://schemas.microsoft.com/office/powerpoint/2010/main" val="22356447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95586"/>
                                        </p:tgtEl>
                                        <p:attrNameLst>
                                          <p:attrName>style.visibility</p:attrName>
                                        </p:attrNameLst>
                                      </p:cBhvr>
                                      <p:to>
                                        <p:strVal val="visible"/>
                                      </p:to>
                                    </p:set>
                                    <p:anim calcmode="lin" valueType="num">
                                      <p:cBhvr>
                                        <p:cTn id="7" dur="500" decel="50000" fill="hold">
                                          <p:stCondLst>
                                            <p:cond delay="0"/>
                                          </p:stCondLst>
                                        </p:cTn>
                                        <p:tgtEl>
                                          <p:spTgt spid="19558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9558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95586"/>
                                        </p:tgtEl>
                                        <p:attrNameLst>
                                          <p:attrName>ppt_w</p:attrName>
                                        </p:attrNameLst>
                                      </p:cBhvr>
                                      <p:tavLst>
                                        <p:tav tm="0">
                                          <p:val>
                                            <p:strVal val="#ppt_w*.05"/>
                                          </p:val>
                                        </p:tav>
                                        <p:tav tm="100000">
                                          <p:val>
                                            <p:strVal val="#ppt_w"/>
                                          </p:val>
                                        </p:tav>
                                      </p:tavLst>
                                    </p:anim>
                                    <p:anim calcmode="lin" valueType="num">
                                      <p:cBhvr>
                                        <p:cTn id="10" dur="1000" fill="hold"/>
                                        <p:tgtEl>
                                          <p:spTgt spid="19558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9558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9558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9558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9558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195587"/>
                                        </p:tgtEl>
                                        <p:attrNameLst>
                                          <p:attrName>style.visibility</p:attrName>
                                        </p:attrNameLst>
                                      </p:cBhvr>
                                      <p:to>
                                        <p:strVal val="visible"/>
                                      </p:to>
                                    </p:set>
                                    <p:animEffect transition="in" filter="strips(downLeft)">
                                      <p:cBhvr>
                                        <p:cTn id="19" dur="500"/>
                                        <p:tgtEl>
                                          <p:spTgt spid="19558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195588"/>
                                        </p:tgtEl>
                                        <p:attrNameLst>
                                          <p:attrName>style.visibility</p:attrName>
                                        </p:attrNameLst>
                                      </p:cBhvr>
                                      <p:to>
                                        <p:strVal val="visible"/>
                                      </p:to>
                                    </p:set>
                                    <p:anim calcmode="lin" valueType="num">
                                      <p:cBhvr>
                                        <p:cTn id="24" dur="500" decel="50000" fill="hold">
                                          <p:stCondLst>
                                            <p:cond delay="0"/>
                                          </p:stCondLst>
                                        </p:cTn>
                                        <p:tgtEl>
                                          <p:spTgt spid="195588"/>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95588"/>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95588"/>
                                        </p:tgtEl>
                                        <p:attrNameLst>
                                          <p:attrName>ppt_w</p:attrName>
                                        </p:attrNameLst>
                                      </p:cBhvr>
                                      <p:tavLst>
                                        <p:tav tm="0">
                                          <p:val>
                                            <p:strVal val="#ppt_w*.05"/>
                                          </p:val>
                                        </p:tav>
                                        <p:tav tm="100000">
                                          <p:val>
                                            <p:strVal val="#ppt_w"/>
                                          </p:val>
                                        </p:tav>
                                      </p:tavLst>
                                    </p:anim>
                                    <p:anim calcmode="lin" valueType="num">
                                      <p:cBhvr>
                                        <p:cTn id="27" dur="1000" fill="hold"/>
                                        <p:tgtEl>
                                          <p:spTgt spid="195588"/>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95588"/>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95588"/>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95588"/>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9558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195589"/>
                                        </p:tgtEl>
                                        <p:attrNameLst>
                                          <p:attrName>style.visibility</p:attrName>
                                        </p:attrNameLst>
                                      </p:cBhvr>
                                      <p:to>
                                        <p:strVal val="visible"/>
                                      </p:to>
                                    </p:set>
                                    <p:animEffect transition="in" filter="strips(downLeft)">
                                      <p:cBhvr>
                                        <p:cTn id="36" dur="500"/>
                                        <p:tgtEl>
                                          <p:spTgt spid="19558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1" presetClass="entr" presetSubtype="0" fill="hold" grpId="0" nodeType="clickEffect">
                                  <p:stCondLst>
                                    <p:cond delay="0"/>
                                  </p:stCondLst>
                                  <p:iterate type="lt">
                                    <p:tmPct val="10000"/>
                                  </p:iterate>
                                  <p:childTnLst>
                                    <p:set>
                                      <p:cBhvr>
                                        <p:cTn id="40" dur="1" fill="hold">
                                          <p:stCondLst>
                                            <p:cond delay="0"/>
                                          </p:stCondLst>
                                        </p:cTn>
                                        <p:tgtEl>
                                          <p:spTgt spid="195590"/>
                                        </p:tgtEl>
                                        <p:attrNameLst>
                                          <p:attrName>style.visibility</p:attrName>
                                        </p:attrNameLst>
                                      </p:cBhvr>
                                      <p:to>
                                        <p:strVal val="visible"/>
                                      </p:to>
                                    </p:set>
                                    <p:anim calcmode="lin" valueType="num">
                                      <p:cBhvr>
                                        <p:cTn id="41" dur="500" fill="hold"/>
                                        <p:tgtEl>
                                          <p:spTgt spid="195590"/>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95590"/>
                                        </p:tgtEl>
                                        <p:attrNameLst>
                                          <p:attrName>ppt_y</p:attrName>
                                        </p:attrNameLst>
                                      </p:cBhvr>
                                      <p:tavLst>
                                        <p:tav tm="0">
                                          <p:val>
                                            <p:strVal val="#ppt_y"/>
                                          </p:val>
                                        </p:tav>
                                        <p:tav tm="100000">
                                          <p:val>
                                            <p:strVal val="#ppt_y"/>
                                          </p:val>
                                        </p:tav>
                                      </p:tavLst>
                                    </p:anim>
                                    <p:anim calcmode="lin" valueType="num">
                                      <p:cBhvr>
                                        <p:cTn id="43" dur="500" fill="hold"/>
                                        <p:tgtEl>
                                          <p:spTgt spid="195590"/>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95590"/>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195590"/>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5" presetClass="entr" presetSubtype="0" fill="hold" grpId="0" nodeType="clickEffect">
                                  <p:stCondLst>
                                    <p:cond delay="0"/>
                                  </p:stCondLst>
                                  <p:childTnLst>
                                    <p:set>
                                      <p:cBhvr>
                                        <p:cTn id="49" dur="1" fill="hold">
                                          <p:stCondLst>
                                            <p:cond delay="0"/>
                                          </p:stCondLst>
                                        </p:cTn>
                                        <p:tgtEl>
                                          <p:spTgt spid="195591"/>
                                        </p:tgtEl>
                                        <p:attrNameLst>
                                          <p:attrName>style.visibility</p:attrName>
                                        </p:attrNameLst>
                                      </p:cBhvr>
                                      <p:to>
                                        <p:strVal val="visible"/>
                                      </p:to>
                                    </p:set>
                                    <p:anim calcmode="lin" valueType="num">
                                      <p:cBhvr>
                                        <p:cTn id="50" dur="500" decel="50000" fill="hold">
                                          <p:stCondLst>
                                            <p:cond delay="0"/>
                                          </p:stCondLst>
                                        </p:cTn>
                                        <p:tgtEl>
                                          <p:spTgt spid="195591"/>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195591"/>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195591"/>
                                        </p:tgtEl>
                                        <p:attrNameLst>
                                          <p:attrName>ppt_w</p:attrName>
                                        </p:attrNameLst>
                                      </p:cBhvr>
                                      <p:tavLst>
                                        <p:tav tm="0">
                                          <p:val>
                                            <p:strVal val="#ppt_w*.05"/>
                                          </p:val>
                                        </p:tav>
                                        <p:tav tm="100000">
                                          <p:val>
                                            <p:strVal val="#ppt_w"/>
                                          </p:val>
                                        </p:tav>
                                      </p:tavLst>
                                    </p:anim>
                                    <p:anim calcmode="lin" valueType="num">
                                      <p:cBhvr>
                                        <p:cTn id="53" dur="1000" fill="hold"/>
                                        <p:tgtEl>
                                          <p:spTgt spid="195591"/>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195591"/>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195591"/>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195591"/>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19559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8" presetClass="entr" presetSubtype="12" fill="hold" grpId="0" nodeType="clickEffect">
                                  <p:stCondLst>
                                    <p:cond delay="0"/>
                                  </p:stCondLst>
                                  <p:childTnLst>
                                    <p:set>
                                      <p:cBhvr>
                                        <p:cTn id="61" dur="1" fill="hold">
                                          <p:stCondLst>
                                            <p:cond delay="0"/>
                                          </p:stCondLst>
                                        </p:cTn>
                                        <p:tgtEl>
                                          <p:spTgt spid="195592"/>
                                        </p:tgtEl>
                                        <p:attrNameLst>
                                          <p:attrName>style.visibility</p:attrName>
                                        </p:attrNameLst>
                                      </p:cBhvr>
                                      <p:to>
                                        <p:strVal val="visible"/>
                                      </p:to>
                                    </p:set>
                                    <p:animEffect transition="in" filter="strips(downLeft)">
                                      <p:cBhvr>
                                        <p:cTn id="62" dur="500"/>
                                        <p:tgtEl>
                                          <p:spTgt spid="19559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195593"/>
                                        </p:tgtEl>
                                        <p:attrNameLst>
                                          <p:attrName>style.visibility</p:attrName>
                                        </p:attrNameLst>
                                      </p:cBhvr>
                                      <p:to>
                                        <p:strVal val="visible"/>
                                      </p:to>
                                    </p:set>
                                    <p:anim calcmode="lin" valueType="num">
                                      <p:cBhvr>
                                        <p:cTn id="67" dur="500" decel="50000" fill="hold">
                                          <p:stCondLst>
                                            <p:cond delay="0"/>
                                          </p:stCondLst>
                                        </p:cTn>
                                        <p:tgtEl>
                                          <p:spTgt spid="195593"/>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95593"/>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95593"/>
                                        </p:tgtEl>
                                        <p:attrNameLst>
                                          <p:attrName>ppt_w</p:attrName>
                                        </p:attrNameLst>
                                      </p:cBhvr>
                                      <p:tavLst>
                                        <p:tav tm="0">
                                          <p:val>
                                            <p:strVal val="#ppt_w*.05"/>
                                          </p:val>
                                        </p:tav>
                                        <p:tav tm="100000">
                                          <p:val>
                                            <p:strVal val="#ppt_w"/>
                                          </p:val>
                                        </p:tav>
                                      </p:tavLst>
                                    </p:anim>
                                    <p:anim calcmode="lin" valueType="num">
                                      <p:cBhvr>
                                        <p:cTn id="70" dur="1000" fill="hold"/>
                                        <p:tgtEl>
                                          <p:spTgt spid="195593"/>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95593"/>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95593"/>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95593"/>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95593"/>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8" presetClass="entr" presetSubtype="12" fill="hold" grpId="0" nodeType="clickEffect">
                                  <p:stCondLst>
                                    <p:cond delay="0"/>
                                  </p:stCondLst>
                                  <p:childTnLst>
                                    <p:set>
                                      <p:cBhvr>
                                        <p:cTn id="78" dur="1" fill="hold">
                                          <p:stCondLst>
                                            <p:cond delay="0"/>
                                          </p:stCondLst>
                                        </p:cTn>
                                        <p:tgtEl>
                                          <p:spTgt spid="195594"/>
                                        </p:tgtEl>
                                        <p:attrNameLst>
                                          <p:attrName>style.visibility</p:attrName>
                                        </p:attrNameLst>
                                      </p:cBhvr>
                                      <p:to>
                                        <p:strVal val="visible"/>
                                      </p:to>
                                    </p:set>
                                    <p:animEffect transition="in" filter="strips(downLeft)">
                                      <p:cBhvr>
                                        <p:cTn id="79" dur="500"/>
                                        <p:tgtEl>
                                          <p:spTgt spid="195594"/>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41" presetClass="entr" presetSubtype="0" fill="hold" grpId="0" nodeType="clickEffect">
                                  <p:stCondLst>
                                    <p:cond delay="0"/>
                                  </p:stCondLst>
                                  <p:iterate type="lt">
                                    <p:tmPct val="10000"/>
                                  </p:iterate>
                                  <p:childTnLst>
                                    <p:set>
                                      <p:cBhvr>
                                        <p:cTn id="83" dur="1" fill="hold">
                                          <p:stCondLst>
                                            <p:cond delay="0"/>
                                          </p:stCondLst>
                                        </p:cTn>
                                        <p:tgtEl>
                                          <p:spTgt spid="195595"/>
                                        </p:tgtEl>
                                        <p:attrNameLst>
                                          <p:attrName>style.visibility</p:attrName>
                                        </p:attrNameLst>
                                      </p:cBhvr>
                                      <p:to>
                                        <p:strVal val="visible"/>
                                      </p:to>
                                    </p:set>
                                    <p:anim calcmode="lin" valueType="num">
                                      <p:cBhvr>
                                        <p:cTn id="84" dur="500" fill="hold"/>
                                        <p:tgtEl>
                                          <p:spTgt spid="195595"/>
                                        </p:tgtEl>
                                        <p:attrNameLst>
                                          <p:attrName>ppt_x</p:attrName>
                                        </p:attrNameLst>
                                      </p:cBhvr>
                                      <p:tavLst>
                                        <p:tav tm="0">
                                          <p:val>
                                            <p:strVal val="#ppt_x"/>
                                          </p:val>
                                        </p:tav>
                                        <p:tav tm="50000">
                                          <p:val>
                                            <p:strVal val="#ppt_x+.1"/>
                                          </p:val>
                                        </p:tav>
                                        <p:tav tm="100000">
                                          <p:val>
                                            <p:strVal val="#ppt_x"/>
                                          </p:val>
                                        </p:tav>
                                      </p:tavLst>
                                    </p:anim>
                                    <p:anim calcmode="lin" valueType="num">
                                      <p:cBhvr>
                                        <p:cTn id="85" dur="500" fill="hold"/>
                                        <p:tgtEl>
                                          <p:spTgt spid="195595"/>
                                        </p:tgtEl>
                                        <p:attrNameLst>
                                          <p:attrName>ppt_y</p:attrName>
                                        </p:attrNameLst>
                                      </p:cBhvr>
                                      <p:tavLst>
                                        <p:tav tm="0">
                                          <p:val>
                                            <p:strVal val="#ppt_y"/>
                                          </p:val>
                                        </p:tav>
                                        <p:tav tm="100000">
                                          <p:val>
                                            <p:strVal val="#ppt_y"/>
                                          </p:val>
                                        </p:tav>
                                      </p:tavLst>
                                    </p:anim>
                                    <p:anim calcmode="lin" valueType="num">
                                      <p:cBhvr>
                                        <p:cTn id="86" dur="500" fill="hold"/>
                                        <p:tgtEl>
                                          <p:spTgt spid="195595"/>
                                        </p:tgtEl>
                                        <p:attrNameLst>
                                          <p:attrName>ppt_h</p:attrName>
                                        </p:attrNameLst>
                                      </p:cBhvr>
                                      <p:tavLst>
                                        <p:tav tm="0">
                                          <p:val>
                                            <p:strVal val="#ppt_h/10"/>
                                          </p:val>
                                        </p:tav>
                                        <p:tav tm="50000">
                                          <p:val>
                                            <p:strVal val="#ppt_h+.01"/>
                                          </p:val>
                                        </p:tav>
                                        <p:tav tm="100000">
                                          <p:val>
                                            <p:strVal val="#ppt_h"/>
                                          </p:val>
                                        </p:tav>
                                      </p:tavLst>
                                    </p:anim>
                                    <p:anim calcmode="lin" valueType="num">
                                      <p:cBhvr>
                                        <p:cTn id="87" dur="500" fill="hold"/>
                                        <p:tgtEl>
                                          <p:spTgt spid="195595"/>
                                        </p:tgtEl>
                                        <p:attrNameLst>
                                          <p:attrName>ppt_w</p:attrName>
                                        </p:attrNameLst>
                                      </p:cBhvr>
                                      <p:tavLst>
                                        <p:tav tm="0">
                                          <p:val>
                                            <p:strVal val="#ppt_w/10"/>
                                          </p:val>
                                        </p:tav>
                                        <p:tav tm="50000">
                                          <p:val>
                                            <p:strVal val="#ppt_w+.01"/>
                                          </p:val>
                                        </p:tav>
                                        <p:tav tm="100000">
                                          <p:val>
                                            <p:strVal val="#ppt_w"/>
                                          </p:val>
                                        </p:tav>
                                      </p:tavLst>
                                    </p:anim>
                                    <p:animEffect transition="in" filter="fade">
                                      <p:cBhvr>
                                        <p:cTn id="88" dur="500" tmFilter="0,0; .5, 1; 1, 1"/>
                                        <p:tgtEl>
                                          <p:spTgt spid="195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6" grpId="0"/>
      <p:bldP spid="195587" grpId="0"/>
      <p:bldP spid="195588" grpId="0"/>
      <p:bldP spid="195589" grpId="0"/>
      <p:bldP spid="195590" grpId="0"/>
      <p:bldP spid="195591" grpId="0"/>
      <p:bldP spid="195592" grpId="0"/>
      <p:bldP spid="195593" grpId="0"/>
      <p:bldP spid="195594" grpId="0"/>
      <p:bldP spid="195595" grpId="0"/>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ctangle 9"/>
          <p:cNvSpPr>
            <a:spLocks noGrp="1" noChangeArrowheads="1"/>
          </p:cNvSpPr>
          <p:nvPr>
            <p:ph type="dt" sz="half" idx="2"/>
          </p:nvPr>
        </p:nvSpPr>
        <p:spPr/>
        <p:txBody>
          <a:bodyPr/>
          <a:lstStyle/>
          <a:p>
            <a:fld id="{49C7F09F-DB85-4E8D-AE29-64310FC9B570}" type="datetime1">
              <a:rPr lang="en-US" altLang="en-US"/>
              <a:pPr/>
              <a:t>5/15/2017</a:t>
            </a:fld>
            <a:endParaRPr lang="en-US" altLang="en-US"/>
          </a:p>
        </p:txBody>
      </p:sp>
      <p:sp>
        <p:nvSpPr>
          <p:cNvPr id="14" name="Rectangle 11"/>
          <p:cNvSpPr>
            <a:spLocks noGrp="1" noChangeArrowheads="1"/>
          </p:cNvSpPr>
          <p:nvPr>
            <p:ph type="sldNum" sz="quarter" idx="4"/>
          </p:nvPr>
        </p:nvSpPr>
        <p:spPr/>
        <p:txBody>
          <a:bodyPr/>
          <a:lstStyle/>
          <a:p>
            <a:fld id="{6EF362F7-9637-4119-AB3C-8024C10C4943}" type="slidenum">
              <a:rPr lang="en-US" altLang="en-US"/>
              <a:pPr/>
              <a:t>99</a:t>
            </a:fld>
            <a:endParaRPr lang="en-US" altLang="en-US"/>
          </a:p>
        </p:txBody>
      </p:sp>
      <p:sp>
        <p:nvSpPr>
          <p:cNvPr id="177154" name="Rectangle 2"/>
          <p:cNvSpPr>
            <a:spLocks noChangeArrowheads="1"/>
          </p:cNvSpPr>
          <p:nvPr/>
        </p:nvSpPr>
        <p:spPr bwMode="auto">
          <a:xfrm>
            <a:off x="107950" y="188913"/>
            <a:ext cx="1670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altLang="en-US" b="1"/>
              <a:t>IF (Logical IF)</a:t>
            </a:r>
          </a:p>
        </p:txBody>
      </p:sp>
      <p:sp>
        <p:nvSpPr>
          <p:cNvPr id="177155" name="Rectangle 3"/>
          <p:cNvSpPr>
            <a:spLocks noChangeArrowheads="1"/>
          </p:cNvSpPr>
          <p:nvPr/>
        </p:nvSpPr>
        <p:spPr bwMode="auto">
          <a:xfrm>
            <a:off x="398463" y="620713"/>
            <a:ext cx="849471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1600"/>
              <a:t>Aksi: Jika ekspresi benar, pernyataan dieksekusi, jika pernyataan salah, eksekusi program dilanjutkan ke pernyataan berikutnya, dengan sintak sebagai berikut:</a:t>
            </a:r>
          </a:p>
        </p:txBody>
      </p:sp>
      <p:sp>
        <p:nvSpPr>
          <p:cNvPr id="177156" name="Rectangle 4"/>
          <p:cNvSpPr>
            <a:spLocks noChangeArrowheads="1"/>
          </p:cNvSpPr>
          <p:nvPr/>
        </p:nvSpPr>
        <p:spPr bwMode="auto">
          <a:xfrm>
            <a:off x="768350" y="1341438"/>
            <a:ext cx="272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altLang="en-US" b="1"/>
              <a:t>IF </a:t>
            </a:r>
            <a:r>
              <a:rPr lang="en-US" altLang="en-US"/>
              <a:t>(expresion) statement </a:t>
            </a:r>
          </a:p>
        </p:txBody>
      </p:sp>
      <p:sp>
        <p:nvSpPr>
          <p:cNvPr id="177157" name="Rectangle 5"/>
          <p:cNvSpPr>
            <a:spLocks noChangeArrowheads="1"/>
          </p:cNvSpPr>
          <p:nvPr/>
        </p:nvSpPr>
        <p:spPr bwMode="auto">
          <a:xfrm>
            <a:off x="395288" y="1868488"/>
            <a:ext cx="53117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altLang="en-US" sz="1600"/>
              <a:t>Berikut adalah contoh penggunaan pernyataan tersebut. </a:t>
            </a:r>
          </a:p>
        </p:txBody>
      </p:sp>
      <p:sp>
        <p:nvSpPr>
          <p:cNvPr id="177158" name="Rectangle 6"/>
          <p:cNvSpPr>
            <a:spLocks noChangeArrowheads="1"/>
          </p:cNvSpPr>
          <p:nvPr/>
        </p:nvSpPr>
        <p:spPr bwMode="auto">
          <a:xfrm>
            <a:off x="749300" y="2349500"/>
            <a:ext cx="3535363"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altLang="en-US" sz="1600"/>
              <a:t>	</a:t>
            </a:r>
            <a:r>
              <a:rPr lang="en-US" altLang="en-US" sz="1600"/>
              <a:t>IF (i  .EQ.  0) j = 2</a:t>
            </a:r>
          </a:p>
          <a:p>
            <a:r>
              <a:rPr lang="en-US" altLang="en-US" sz="1600"/>
              <a:t>	IF (x  .GT.  2.3) GOTO 100</a:t>
            </a:r>
          </a:p>
          <a:p>
            <a:r>
              <a:rPr lang="en-US" altLang="en-US" sz="1600"/>
              <a:t>100	CONTINUE</a:t>
            </a:r>
          </a:p>
        </p:txBody>
      </p:sp>
      <p:sp>
        <p:nvSpPr>
          <p:cNvPr id="177159" name="Rectangle 7"/>
          <p:cNvSpPr>
            <a:spLocks noChangeArrowheads="1"/>
          </p:cNvSpPr>
          <p:nvPr/>
        </p:nvSpPr>
        <p:spPr bwMode="auto">
          <a:xfrm>
            <a:off x="107950" y="3422650"/>
            <a:ext cx="283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1" hangingPunct="1"/>
            <a:r>
              <a:rPr lang="en-US" altLang="en-US" b="1"/>
              <a:t>IF THEN ELSE (Block IF)</a:t>
            </a:r>
          </a:p>
        </p:txBody>
      </p:sp>
      <p:sp>
        <p:nvSpPr>
          <p:cNvPr id="177160" name="Rectangle 8"/>
          <p:cNvSpPr>
            <a:spLocks noChangeArrowheads="1"/>
          </p:cNvSpPr>
          <p:nvPr/>
        </p:nvSpPr>
        <p:spPr bwMode="auto">
          <a:xfrm>
            <a:off x="468313" y="3884613"/>
            <a:ext cx="3028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id-ID" altLang="en-US" sz="1600"/>
              <a:t>D</a:t>
            </a:r>
            <a:r>
              <a:rPr lang="en-US" altLang="en-US" sz="1600"/>
              <a:t>engan sintak sebagai berikut: </a:t>
            </a:r>
          </a:p>
        </p:txBody>
      </p:sp>
      <p:sp>
        <p:nvSpPr>
          <p:cNvPr id="177161" name="Rectangle 9"/>
          <p:cNvSpPr>
            <a:spLocks noChangeArrowheads="1"/>
          </p:cNvSpPr>
          <p:nvPr/>
        </p:nvSpPr>
        <p:spPr bwMode="auto">
          <a:xfrm>
            <a:off x="779463" y="4292600"/>
            <a:ext cx="2279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altLang="en-US" b="1"/>
              <a:t>IF </a:t>
            </a:r>
            <a:r>
              <a:rPr lang="en-US" altLang="en-US"/>
              <a:t>(expresion)</a:t>
            </a:r>
            <a:r>
              <a:rPr lang="en-US" altLang="en-US" b="1"/>
              <a:t>THEN</a:t>
            </a:r>
            <a:r>
              <a:rPr lang="en-US" altLang="en-US"/>
              <a:t> </a:t>
            </a:r>
          </a:p>
        </p:txBody>
      </p:sp>
      <p:sp>
        <p:nvSpPr>
          <p:cNvPr id="177162" name="Rectangle 10"/>
          <p:cNvSpPr>
            <a:spLocks noChangeArrowheads="1"/>
          </p:cNvSpPr>
          <p:nvPr/>
        </p:nvSpPr>
        <p:spPr bwMode="auto">
          <a:xfrm>
            <a:off x="463550" y="4718050"/>
            <a:ext cx="5260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altLang="en-US" sz="1600"/>
              <a:t>Berikut adalah contoh penggunaan pernyataan tersebut</a:t>
            </a:r>
            <a:r>
              <a:rPr lang="en-US" altLang="en-US"/>
              <a:t> </a:t>
            </a:r>
          </a:p>
        </p:txBody>
      </p:sp>
      <p:sp>
        <p:nvSpPr>
          <p:cNvPr id="177163" name="Rectangle 11"/>
          <p:cNvSpPr>
            <a:spLocks noChangeArrowheads="1"/>
          </p:cNvSpPr>
          <p:nvPr/>
        </p:nvSpPr>
        <p:spPr bwMode="auto">
          <a:xfrm>
            <a:off x="6027738" y="4652963"/>
            <a:ext cx="2144712"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572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n-US" altLang="en-US" sz="1600"/>
              <a:t>IF (i  .LT. 10) THEN</a:t>
            </a:r>
          </a:p>
          <a:p>
            <a:r>
              <a:rPr lang="id-ID" altLang="en-US" sz="1600"/>
              <a:t>     </a:t>
            </a:r>
            <a:r>
              <a:rPr lang="en-US" altLang="en-US" sz="1600"/>
              <a:t>j = i</a:t>
            </a:r>
          </a:p>
          <a:p>
            <a:r>
              <a:rPr lang="id-ID" altLang="en-US" sz="1600"/>
              <a:t>    </a:t>
            </a:r>
            <a:r>
              <a:rPr lang="en-US" altLang="en-US" sz="1600"/>
              <a:t>slice = TAN (angle)</a:t>
            </a:r>
          </a:p>
          <a:p>
            <a:r>
              <a:rPr lang="en-US" altLang="en-US" sz="1600"/>
              <a:t>END IF</a:t>
            </a:r>
          </a:p>
          <a:p>
            <a:r>
              <a:rPr lang="en-US" altLang="en-US" sz="1600"/>
              <a:t>END</a:t>
            </a:r>
          </a:p>
        </p:txBody>
      </p:sp>
    </p:spTree>
    <p:extLst>
      <p:ext uri="{BB962C8B-B14F-4D97-AF65-F5344CB8AC3E}">
        <p14:creationId xmlns:p14="http://schemas.microsoft.com/office/powerpoint/2010/main" val="3733824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77154"/>
                                        </p:tgtEl>
                                        <p:attrNameLst>
                                          <p:attrName>style.visibility</p:attrName>
                                        </p:attrNameLst>
                                      </p:cBhvr>
                                      <p:to>
                                        <p:strVal val="visible"/>
                                      </p:to>
                                    </p:set>
                                    <p:anim calcmode="lin" valueType="num">
                                      <p:cBhvr>
                                        <p:cTn id="7" dur="500" decel="50000" fill="hold">
                                          <p:stCondLst>
                                            <p:cond delay="0"/>
                                          </p:stCondLst>
                                        </p:cTn>
                                        <p:tgtEl>
                                          <p:spTgt spid="17715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7715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77154"/>
                                        </p:tgtEl>
                                        <p:attrNameLst>
                                          <p:attrName>ppt_w</p:attrName>
                                        </p:attrNameLst>
                                      </p:cBhvr>
                                      <p:tavLst>
                                        <p:tav tm="0">
                                          <p:val>
                                            <p:strVal val="#ppt_w*.05"/>
                                          </p:val>
                                        </p:tav>
                                        <p:tav tm="100000">
                                          <p:val>
                                            <p:strVal val="#ppt_w"/>
                                          </p:val>
                                        </p:tav>
                                      </p:tavLst>
                                    </p:anim>
                                    <p:anim calcmode="lin" valueType="num">
                                      <p:cBhvr>
                                        <p:cTn id="10" dur="1000" fill="hold"/>
                                        <p:tgtEl>
                                          <p:spTgt spid="17715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7715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7715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7715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7715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177155"/>
                                        </p:tgtEl>
                                        <p:attrNameLst>
                                          <p:attrName>style.visibility</p:attrName>
                                        </p:attrNameLst>
                                      </p:cBhvr>
                                      <p:to>
                                        <p:strVal val="visible"/>
                                      </p:to>
                                    </p:set>
                                    <p:animEffect transition="in" filter="strips(downLeft)">
                                      <p:cBhvr>
                                        <p:cTn id="19" dur="500"/>
                                        <p:tgtEl>
                                          <p:spTgt spid="17715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177156"/>
                                        </p:tgtEl>
                                        <p:attrNameLst>
                                          <p:attrName>style.visibility</p:attrName>
                                        </p:attrNameLst>
                                      </p:cBhvr>
                                      <p:to>
                                        <p:strVal val="visible"/>
                                      </p:to>
                                    </p:set>
                                    <p:anim calcmode="lin" valueType="num">
                                      <p:cBhvr>
                                        <p:cTn id="24" dur="500" decel="50000" fill="hold">
                                          <p:stCondLst>
                                            <p:cond delay="0"/>
                                          </p:stCondLst>
                                        </p:cTn>
                                        <p:tgtEl>
                                          <p:spTgt spid="177156"/>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77156"/>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77156"/>
                                        </p:tgtEl>
                                        <p:attrNameLst>
                                          <p:attrName>ppt_w</p:attrName>
                                        </p:attrNameLst>
                                      </p:cBhvr>
                                      <p:tavLst>
                                        <p:tav tm="0">
                                          <p:val>
                                            <p:strVal val="#ppt_w*.05"/>
                                          </p:val>
                                        </p:tav>
                                        <p:tav tm="100000">
                                          <p:val>
                                            <p:strVal val="#ppt_w"/>
                                          </p:val>
                                        </p:tav>
                                      </p:tavLst>
                                    </p:anim>
                                    <p:anim calcmode="lin" valueType="num">
                                      <p:cBhvr>
                                        <p:cTn id="27" dur="1000" fill="hold"/>
                                        <p:tgtEl>
                                          <p:spTgt spid="177156"/>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77156"/>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77156"/>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77156"/>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7715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177157"/>
                                        </p:tgtEl>
                                        <p:attrNameLst>
                                          <p:attrName>style.visibility</p:attrName>
                                        </p:attrNameLst>
                                      </p:cBhvr>
                                      <p:to>
                                        <p:strVal val="visible"/>
                                      </p:to>
                                    </p:set>
                                    <p:animEffect transition="in" filter="strips(downLeft)">
                                      <p:cBhvr>
                                        <p:cTn id="36" dur="500"/>
                                        <p:tgtEl>
                                          <p:spTgt spid="17715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177158"/>
                                        </p:tgtEl>
                                        <p:attrNameLst>
                                          <p:attrName>style.visibility</p:attrName>
                                        </p:attrNameLst>
                                      </p:cBhvr>
                                      <p:to>
                                        <p:strVal val="visible"/>
                                      </p:to>
                                    </p:set>
                                    <p:animEffect transition="in" filter="strips(downLeft)">
                                      <p:cBhvr>
                                        <p:cTn id="41" dur="500"/>
                                        <p:tgtEl>
                                          <p:spTgt spid="17715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5" presetClass="entr" presetSubtype="0" fill="hold" grpId="0" nodeType="clickEffect">
                                  <p:stCondLst>
                                    <p:cond delay="0"/>
                                  </p:stCondLst>
                                  <p:childTnLst>
                                    <p:set>
                                      <p:cBhvr>
                                        <p:cTn id="45" dur="1" fill="hold">
                                          <p:stCondLst>
                                            <p:cond delay="0"/>
                                          </p:stCondLst>
                                        </p:cTn>
                                        <p:tgtEl>
                                          <p:spTgt spid="177159"/>
                                        </p:tgtEl>
                                        <p:attrNameLst>
                                          <p:attrName>style.visibility</p:attrName>
                                        </p:attrNameLst>
                                      </p:cBhvr>
                                      <p:to>
                                        <p:strVal val="visible"/>
                                      </p:to>
                                    </p:set>
                                    <p:anim calcmode="lin" valueType="num">
                                      <p:cBhvr>
                                        <p:cTn id="46" dur="500" decel="50000" fill="hold">
                                          <p:stCondLst>
                                            <p:cond delay="0"/>
                                          </p:stCondLst>
                                        </p:cTn>
                                        <p:tgtEl>
                                          <p:spTgt spid="177159"/>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77159"/>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77159"/>
                                        </p:tgtEl>
                                        <p:attrNameLst>
                                          <p:attrName>ppt_w</p:attrName>
                                        </p:attrNameLst>
                                      </p:cBhvr>
                                      <p:tavLst>
                                        <p:tav tm="0">
                                          <p:val>
                                            <p:strVal val="#ppt_w*.05"/>
                                          </p:val>
                                        </p:tav>
                                        <p:tav tm="100000">
                                          <p:val>
                                            <p:strVal val="#ppt_w"/>
                                          </p:val>
                                        </p:tav>
                                      </p:tavLst>
                                    </p:anim>
                                    <p:anim calcmode="lin" valueType="num">
                                      <p:cBhvr>
                                        <p:cTn id="49" dur="1000" fill="hold"/>
                                        <p:tgtEl>
                                          <p:spTgt spid="177159"/>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77159"/>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77159"/>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77159"/>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77159"/>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8" presetClass="entr" presetSubtype="12" fill="hold" grpId="0" nodeType="clickEffect">
                                  <p:stCondLst>
                                    <p:cond delay="0"/>
                                  </p:stCondLst>
                                  <p:childTnLst>
                                    <p:set>
                                      <p:cBhvr>
                                        <p:cTn id="57" dur="1" fill="hold">
                                          <p:stCondLst>
                                            <p:cond delay="0"/>
                                          </p:stCondLst>
                                        </p:cTn>
                                        <p:tgtEl>
                                          <p:spTgt spid="177160"/>
                                        </p:tgtEl>
                                        <p:attrNameLst>
                                          <p:attrName>style.visibility</p:attrName>
                                        </p:attrNameLst>
                                      </p:cBhvr>
                                      <p:to>
                                        <p:strVal val="visible"/>
                                      </p:to>
                                    </p:set>
                                    <p:animEffect transition="in" filter="strips(downLeft)">
                                      <p:cBhvr>
                                        <p:cTn id="58" dur="500"/>
                                        <p:tgtEl>
                                          <p:spTgt spid="177160"/>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5" presetClass="entr" presetSubtype="0" fill="hold" grpId="0" nodeType="clickEffect">
                                  <p:stCondLst>
                                    <p:cond delay="0"/>
                                  </p:stCondLst>
                                  <p:childTnLst>
                                    <p:set>
                                      <p:cBhvr>
                                        <p:cTn id="62" dur="1" fill="hold">
                                          <p:stCondLst>
                                            <p:cond delay="0"/>
                                          </p:stCondLst>
                                        </p:cTn>
                                        <p:tgtEl>
                                          <p:spTgt spid="177161"/>
                                        </p:tgtEl>
                                        <p:attrNameLst>
                                          <p:attrName>style.visibility</p:attrName>
                                        </p:attrNameLst>
                                      </p:cBhvr>
                                      <p:to>
                                        <p:strVal val="visible"/>
                                      </p:to>
                                    </p:set>
                                    <p:anim calcmode="lin" valueType="num">
                                      <p:cBhvr>
                                        <p:cTn id="63" dur="500" decel="50000" fill="hold">
                                          <p:stCondLst>
                                            <p:cond delay="0"/>
                                          </p:stCondLst>
                                        </p:cTn>
                                        <p:tgtEl>
                                          <p:spTgt spid="177161"/>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177161"/>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177161"/>
                                        </p:tgtEl>
                                        <p:attrNameLst>
                                          <p:attrName>ppt_w</p:attrName>
                                        </p:attrNameLst>
                                      </p:cBhvr>
                                      <p:tavLst>
                                        <p:tav tm="0">
                                          <p:val>
                                            <p:strVal val="#ppt_w*.05"/>
                                          </p:val>
                                        </p:tav>
                                        <p:tav tm="100000">
                                          <p:val>
                                            <p:strVal val="#ppt_w"/>
                                          </p:val>
                                        </p:tav>
                                      </p:tavLst>
                                    </p:anim>
                                    <p:anim calcmode="lin" valueType="num">
                                      <p:cBhvr>
                                        <p:cTn id="66" dur="1000" fill="hold"/>
                                        <p:tgtEl>
                                          <p:spTgt spid="177161"/>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177161"/>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177161"/>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177161"/>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177161"/>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8" presetClass="entr" presetSubtype="12" fill="hold" grpId="0" nodeType="clickEffect">
                                  <p:stCondLst>
                                    <p:cond delay="0"/>
                                  </p:stCondLst>
                                  <p:childTnLst>
                                    <p:set>
                                      <p:cBhvr>
                                        <p:cTn id="74" dur="1" fill="hold">
                                          <p:stCondLst>
                                            <p:cond delay="0"/>
                                          </p:stCondLst>
                                        </p:cTn>
                                        <p:tgtEl>
                                          <p:spTgt spid="177162"/>
                                        </p:tgtEl>
                                        <p:attrNameLst>
                                          <p:attrName>style.visibility</p:attrName>
                                        </p:attrNameLst>
                                      </p:cBhvr>
                                      <p:to>
                                        <p:strVal val="visible"/>
                                      </p:to>
                                    </p:set>
                                    <p:animEffect transition="in" filter="strips(downLeft)">
                                      <p:cBhvr>
                                        <p:cTn id="75" dur="500"/>
                                        <p:tgtEl>
                                          <p:spTgt spid="177162"/>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41" presetClass="entr" presetSubtype="0" fill="hold" grpId="0" nodeType="clickEffect">
                                  <p:stCondLst>
                                    <p:cond delay="0"/>
                                  </p:stCondLst>
                                  <p:iterate type="lt">
                                    <p:tmPct val="10000"/>
                                  </p:iterate>
                                  <p:childTnLst>
                                    <p:set>
                                      <p:cBhvr>
                                        <p:cTn id="79" dur="1" fill="hold">
                                          <p:stCondLst>
                                            <p:cond delay="0"/>
                                          </p:stCondLst>
                                        </p:cTn>
                                        <p:tgtEl>
                                          <p:spTgt spid="177163"/>
                                        </p:tgtEl>
                                        <p:attrNameLst>
                                          <p:attrName>style.visibility</p:attrName>
                                        </p:attrNameLst>
                                      </p:cBhvr>
                                      <p:to>
                                        <p:strVal val="visible"/>
                                      </p:to>
                                    </p:set>
                                    <p:anim calcmode="lin" valueType="num">
                                      <p:cBhvr>
                                        <p:cTn id="80" dur="500" fill="hold"/>
                                        <p:tgtEl>
                                          <p:spTgt spid="177163"/>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177163"/>
                                        </p:tgtEl>
                                        <p:attrNameLst>
                                          <p:attrName>ppt_y</p:attrName>
                                        </p:attrNameLst>
                                      </p:cBhvr>
                                      <p:tavLst>
                                        <p:tav tm="0">
                                          <p:val>
                                            <p:strVal val="#ppt_y"/>
                                          </p:val>
                                        </p:tav>
                                        <p:tav tm="100000">
                                          <p:val>
                                            <p:strVal val="#ppt_y"/>
                                          </p:val>
                                        </p:tav>
                                      </p:tavLst>
                                    </p:anim>
                                    <p:anim calcmode="lin" valueType="num">
                                      <p:cBhvr>
                                        <p:cTn id="82" dur="500" fill="hold"/>
                                        <p:tgtEl>
                                          <p:spTgt spid="177163"/>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177163"/>
                                        </p:tgtEl>
                                        <p:attrNameLst>
                                          <p:attrName>ppt_w</p:attrName>
                                        </p:attrNameLst>
                                      </p:cBhvr>
                                      <p:tavLst>
                                        <p:tav tm="0">
                                          <p:val>
                                            <p:strVal val="#ppt_w/10"/>
                                          </p:val>
                                        </p:tav>
                                        <p:tav tm="50000">
                                          <p:val>
                                            <p:strVal val="#ppt_w+.01"/>
                                          </p:val>
                                        </p:tav>
                                        <p:tav tm="100000">
                                          <p:val>
                                            <p:strVal val="#ppt_w"/>
                                          </p:val>
                                        </p:tav>
                                      </p:tavLst>
                                    </p:anim>
                                    <p:animEffect transition="in" filter="fade">
                                      <p:cBhvr>
                                        <p:cTn id="84" dur="500" tmFilter="0,0; .5, 1; 1, 1"/>
                                        <p:tgtEl>
                                          <p:spTgt spid="177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4" grpId="0"/>
      <p:bldP spid="177155" grpId="0"/>
      <p:bldP spid="177156" grpId="0"/>
      <p:bldP spid="177157" grpId="0"/>
      <p:bldP spid="177158" grpId="0"/>
      <p:bldP spid="177159" grpId="0"/>
      <p:bldP spid="177160" grpId="0"/>
      <p:bldP spid="177161" grpId="0"/>
      <p:bldP spid="177162" grpId="0"/>
      <p:bldP spid="177163" grpId="0"/>
    </p:bldLst>
  </p:timing>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Network</Template>
  <TotalTime>432</TotalTime>
  <Words>9204</Words>
  <Application>Microsoft Office PowerPoint</Application>
  <PresentationFormat>On-screen Show (4:3)</PresentationFormat>
  <Paragraphs>1946</Paragraphs>
  <Slides>106</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5</vt:i4>
      </vt:variant>
      <vt:variant>
        <vt:lpstr>Slide Titles</vt:lpstr>
      </vt:variant>
      <vt:variant>
        <vt:i4>106</vt:i4>
      </vt:variant>
    </vt:vector>
  </HeadingPairs>
  <TitlesOfParts>
    <vt:vector size="118" baseType="lpstr">
      <vt:lpstr>Arial</vt:lpstr>
      <vt:lpstr>Times New Roman</vt:lpstr>
      <vt:lpstr>Wingdings</vt:lpstr>
      <vt:lpstr>Tahoma</vt:lpstr>
      <vt:lpstr>Elephant</vt:lpstr>
      <vt:lpstr>Symbol</vt:lpstr>
      <vt:lpstr>Network</vt:lpstr>
      <vt:lpstr>Microsoft Clip Gallery</vt:lpstr>
      <vt:lpstr>Corel PHOTO-PAINT 9.0 Image</vt:lpstr>
      <vt:lpstr>Corel PHOTO-PAINT 8.0 Image</vt:lpstr>
      <vt:lpstr>Corel PHOTO-PAINT 11.0 Image</vt:lpstr>
      <vt:lpstr>Microsoft Equation 3.0</vt:lpstr>
      <vt:lpstr>DASAR PEMROGRAMAN KOMPUTER TKE 122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DASAR PEMROGRAMAN KOMPUTER TKE 122</dc:title>
  <dc:creator>User</dc:creator>
  <cp:lastModifiedBy>Hendra Marta Yudha</cp:lastModifiedBy>
  <cp:revision>7</cp:revision>
  <dcterms:created xsi:type="dcterms:W3CDTF">2006-02-21T00:56:17Z</dcterms:created>
  <dcterms:modified xsi:type="dcterms:W3CDTF">2017-05-15T06:53:44Z</dcterms:modified>
</cp:coreProperties>
</file>